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96" r:id="rId5"/>
    <p:sldId id="259" r:id="rId6"/>
    <p:sldId id="285" r:id="rId7"/>
    <p:sldId id="279" r:id="rId8"/>
    <p:sldId id="265" r:id="rId9"/>
    <p:sldId id="291" r:id="rId10"/>
    <p:sldId id="299" r:id="rId11"/>
    <p:sldId id="300" r:id="rId12"/>
    <p:sldId id="286" r:id="rId13"/>
    <p:sldId id="293" r:id="rId14"/>
    <p:sldId id="303" r:id="rId15"/>
    <p:sldId id="302" r:id="rId16"/>
    <p:sldId id="287" r:id="rId17"/>
    <p:sldId id="292"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618" y="78"/>
      </p:cViewPr>
      <p:guideLst>
        <p:guide orient="horz" pos="1613"/>
        <p:guide pos="28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4117037" y="1582090"/>
            <a:ext cx="4318043" cy="500137"/>
          </a:xfrm>
          <a:prstGeom prst="rect">
            <a:avLst/>
          </a:prstGeom>
          <a:noFill/>
        </p:spPr>
        <p:txBody>
          <a:bodyPr wrap="square" lIns="68580" tIns="34290" rIns="68580" bIns="34290" rtlCol="0">
            <a:spAutoFit/>
          </a:bodyPr>
          <a:lstStyle/>
          <a:p>
            <a:r>
              <a:rPr lang="zh-CN" altLang="en-US" sz="2800" b="1" dirty="0">
                <a:solidFill>
                  <a:srgbClr val="1B4367"/>
                </a:solidFill>
                <a:latin typeface="宋体" panose="02010600030101010101" pitchFamily="2" charset="-122"/>
                <a:ea typeface="宋体" panose="02010600030101010101" pitchFamily="2" charset="-122"/>
                <a:cs typeface="+mn-ea"/>
                <a:sym typeface="+mn-lt"/>
              </a:rPr>
              <a:t>大学生知识分享问答</a:t>
            </a:r>
            <a:r>
              <a:rPr lang="zh-CN" altLang="en-US" sz="2800" b="1" dirty="0" smtClean="0">
                <a:solidFill>
                  <a:srgbClr val="1B4367"/>
                </a:solidFill>
                <a:latin typeface="宋体" panose="02010600030101010101" pitchFamily="2" charset="-122"/>
                <a:ea typeface="宋体" panose="02010600030101010101" pitchFamily="2" charset="-122"/>
                <a:cs typeface="+mn-ea"/>
                <a:sym typeface="+mn-lt"/>
              </a:rPr>
              <a:t>平台</a:t>
            </a:r>
            <a:endParaRPr lang="zh-CN" altLang="en-US" sz="2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121" name="TextBox 120"/>
          <p:cNvSpPr txBox="1"/>
          <p:nvPr/>
        </p:nvSpPr>
        <p:spPr>
          <a:xfrm>
            <a:off x="4774281" y="3707773"/>
            <a:ext cx="3336584" cy="339889"/>
          </a:xfrm>
          <a:prstGeom prst="roundRect">
            <a:avLst/>
          </a:prstGeom>
          <a:solidFill>
            <a:srgbClr val="1B4367"/>
          </a:solidFill>
        </p:spPr>
        <p:txBody>
          <a:bodyPr wrap="square" rtlCol="0">
            <a:spAutoFit/>
          </a:bodyPr>
          <a:lstStyle/>
          <a:p>
            <a:r>
              <a:rPr lang="zh-CN" altLang="en-US" dirty="0" smtClean="0">
                <a:solidFill>
                  <a:schemeClr val="bg1"/>
                </a:solidFill>
                <a:latin typeface="宋体" panose="02010600030101010101" pitchFamily="2" charset="-122"/>
                <a:ea typeface="宋体" panose="02010600030101010101" pitchFamily="2" charset="-122"/>
                <a:cs typeface="+mn-ea"/>
                <a:sym typeface="+mn-lt"/>
              </a:rPr>
              <a:t>专业班级：</a:t>
            </a:r>
            <a:r>
              <a:rPr lang="en-US" altLang="zh-CN" dirty="0" smtClean="0">
                <a:solidFill>
                  <a:schemeClr val="bg1"/>
                </a:solidFill>
                <a:latin typeface="宋体" panose="02010600030101010101" pitchFamily="2" charset="-122"/>
                <a:ea typeface="宋体" panose="02010600030101010101" pitchFamily="2" charset="-122"/>
                <a:cs typeface="+mn-ea"/>
                <a:sym typeface="+mn-lt"/>
              </a:rPr>
              <a:t>2016</a:t>
            </a:r>
            <a:r>
              <a:rPr lang="zh-CN" altLang="en-US" dirty="0">
                <a:solidFill>
                  <a:schemeClr val="bg1"/>
                </a:solidFill>
                <a:latin typeface="宋体" panose="02010600030101010101" pitchFamily="2" charset="-122"/>
                <a:ea typeface="宋体" panose="02010600030101010101" pitchFamily="2" charset="-122"/>
                <a:cs typeface="+mn-ea"/>
                <a:sym typeface="+mn-lt"/>
              </a:rPr>
              <a:t>级信息学院软工二班</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6" name="TextBox 120"/>
          <p:cNvSpPr txBox="1"/>
          <p:nvPr/>
        </p:nvSpPr>
        <p:spPr>
          <a:xfrm>
            <a:off x="4764007" y="2481606"/>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答辩人： </a:t>
            </a:r>
            <a:r>
              <a:rPr lang="zh-CN" altLang="en-US" dirty="0" smtClean="0">
                <a:solidFill>
                  <a:schemeClr val="bg1"/>
                </a:solidFill>
                <a:latin typeface="宋体" panose="02010600030101010101" pitchFamily="2" charset="-122"/>
                <a:ea typeface="宋体" panose="02010600030101010101" pitchFamily="2" charset="-122"/>
                <a:cs typeface="+mn-ea"/>
                <a:sym typeface="+mn-lt"/>
              </a:rPr>
              <a:t> 蒋芳</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8" name="TextBox 120"/>
          <p:cNvSpPr txBox="1"/>
          <p:nvPr/>
        </p:nvSpPr>
        <p:spPr>
          <a:xfrm>
            <a:off x="4764007" y="3107030"/>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指导老师：付又香</a:t>
            </a:r>
            <a:r>
              <a:rPr lang="en-US" altLang="zh-CN" dirty="0">
                <a:solidFill>
                  <a:schemeClr val="bg1"/>
                </a:solidFill>
                <a:latin typeface="宋体" panose="02010600030101010101" pitchFamily="2" charset="-122"/>
                <a:ea typeface="宋体" panose="02010600030101010101" pitchFamily="2" charset="-122"/>
                <a:cs typeface="+mn-ea"/>
                <a:sym typeface="+mn-lt"/>
              </a:rPr>
              <a:t>/</a:t>
            </a:r>
            <a:r>
              <a:rPr lang="zh-CN" altLang="en-US" dirty="0">
                <a:solidFill>
                  <a:schemeClr val="bg1"/>
                </a:solidFill>
                <a:latin typeface="宋体" panose="02010600030101010101" pitchFamily="2" charset="-122"/>
                <a:ea typeface="宋体" panose="02010600030101010101" pitchFamily="2" charset="-122"/>
                <a:cs typeface="+mn-ea"/>
                <a:sym typeface="+mn-lt"/>
              </a:rPr>
              <a:t>陈洁</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
        <p:nvSpPr>
          <p:cNvPr id="9" name="TextBox 120"/>
          <p:cNvSpPr txBox="1"/>
          <p:nvPr/>
        </p:nvSpPr>
        <p:spPr>
          <a:xfrm>
            <a:off x="4762411" y="4342944"/>
            <a:ext cx="3336584" cy="340519"/>
          </a:xfrm>
          <a:prstGeom prst="roundRect">
            <a:avLst/>
          </a:prstGeom>
          <a:solidFill>
            <a:srgbClr val="1B4367"/>
          </a:solid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cs typeface="+mn-ea"/>
                <a:sym typeface="+mn-lt"/>
              </a:rPr>
              <a:t>学</a:t>
            </a:r>
            <a:r>
              <a:rPr lang="zh-CN" altLang="en-US" dirty="0" smtClean="0">
                <a:solidFill>
                  <a:schemeClr val="bg1"/>
                </a:solidFill>
                <a:latin typeface="宋体" panose="02010600030101010101" pitchFamily="2" charset="-122"/>
                <a:ea typeface="宋体" panose="02010600030101010101" pitchFamily="2" charset="-122"/>
                <a:cs typeface="+mn-ea"/>
                <a:sym typeface="+mn-lt"/>
              </a:rPr>
              <a:t>号：    </a:t>
            </a:r>
            <a:r>
              <a:rPr lang="en-US" altLang="zh-CN" dirty="0" smtClean="0">
                <a:solidFill>
                  <a:schemeClr val="bg1"/>
                </a:solidFill>
                <a:latin typeface="宋体" panose="02010600030101010101" pitchFamily="2" charset="-122"/>
                <a:ea typeface="宋体" panose="02010600030101010101" pitchFamily="2" charset="-122"/>
                <a:cs typeface="+mn-ea"/>
                <a:sym typeface="+mn-lt"/>
              </a:rPr>
              <a:t>16436213</a:t>
            </a:r>
            <a:endParaRPr lang="zh-CN" altLang="en-US"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1" grpId="0" bldLvl="0" animBg="1"/>
      <p:bldP spid="6" grpId="0" bldLvl="0" animBg="1"/>
      <p:bldP spid="8" grpId="0" bldLvl="0" animBg="1"/>
      <p:bldP spid="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0" name="椭圆 99"/>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03" name="文本框 11"/>
          <p:cNvSpPr txBox="1"/>
          <p:nvPr/>
        </p:nvSpPr>
        <p:spPr>
          <a:xfrm>
            <a:off x="3713476" y="1575042"/>
            <a:ext cx="1732894" cy="837565"/>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宋体" panose="02010600030101010101" pitchFamily="2" charset="-122"/>
                <a:ea typeface="宋体" panose="02010600030101010101" pitchFamily="2" charset="-122"/>
                <a:cs typeface="+mn-ea"/>
                <a:sym typeface="+mn-lt"/>
              </a:rPr>
              <a:t>03</a:t>
            </a:r>
            <a:endParaRPr lang="zh-CN" altLang="en-US" sz="5400" dirty="0">
              <a:solidFill>
                <a:schemeClr val="bg1"/>
              </a:solidFill>
              <a:latin typeface="宋体" panose="02010600030101010101" pitchFamily="2" charset="-122"/>
              <a:ea typeface="宋体" panose="02010600030101010101" pitchFamily="2" charset="-122"/>
              <a:cs typeface="+mn-ea"/>
              <a:sym typeface="+mn-lt"/>
            </a:endParaRPr>
          </a:p>
          <a:p>
            <a:pPr algn="ctr">
              <a:lnSpc>
                <a:spcPts val="3000"/>
              </a:lnSpc>
            </a:pPr>
            <a:r>
              <a:rPr lang="en-US" altLang="zh-CN" sz="2400" dirty="0">
                <a:solidFill>
                  <a:schemeClr val="bg1"/>
                </a:solidFill>
                <a:latin typeface="宋体" panose="02010600030101010101" pitchFamily="2" charset="-122"/>
                <a:ea typeface="宋体" panose="02010600030101010101" pitchFamily="2" charset="-122"/>
                <a:cs typeface="+mn-ea"/>
                <a:sym typeface="+mn-lt"/>
              </a:rPr>
              <a:t>PART </a:t>
            </a:r>
            <a:endParaRPr lang="en-US" altLang="zh-CN" sz="2400" dirty="0">
              <a:solidFill>
                <a:schemeClr val="bg1"/>
              </a:solidFill>
              <a:latin typeface="宋体" panose="02010600030101010101" pitchFamily="2" charset="-122"/>
              <a:ea typeface="宋体" panose="02010600030101010101" pitchFamily="2" charset="-122"/>
              <a:cs typeface="+mn-ea"/>
              <a:sym typeface="+mn-lt"/>
            </a:endParaRPr>
          </a:p>
        </p:txBody>
      </p:sp>
      <p:sp>
        <p:nvSpPr>
          <p:cNvPr id="2" name="文本框 11"/>
          <p:cNvSpPr txBox="1"/>
          <p:nvPr/>
        </p:nvSpPr>
        <p:spPr>
          <a:xfrm>
            <a:off x="2623551" y="262287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宋体" panose="02010600030101010101" pitchFamily="2" charset="-122"/>
                <a:ea typeface="宋体" panose="02010600030101010101" pitchFamily="2" charset="-122"/>
                <a:cs typeface="+mn-ea"/>
                <a:sym typeface="+mn-lt"/>
              </a:rPr>
              <a:t>实现效果</a:t>
            </a:r>
            <a:endParaRPr lang="zh-CN" altLang="en-US" sz="3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3809941" y="3424330"/>
            <a:ext cx="1835485" cy="338554"/>
          </a:xfrm>
          <a:prstGeom prst="rect">
            <a:avLst/>
          </a:prstGeom>
          <a:noFill/>
        </p:spPr>
        <p:txBody>
          <a:bodyPr wrap="square" rtlCol="0">
            <a:spAutoFit/>
          </a:bodyPr>
          <a:lstStyle/>
          <a:p>
            <a:r>
              <a:rPr lang="en-US" altLang="zh-CN" sz="1600" dirty="0">
                <a:solidFill>
                  <a:srgbClr val="1B4367"/>
                </a:solidFill>
                <a:latin typeface="宋体" panose="02010600030101010101" pitchFamily="2" charset="-122"/>
                <a:ea typeface="宋体" panose="02010600030101010101" pitchFamily="2" charset="-122"/>
                <a:cs typeface="+mn-ea"/>
              </a:rPr>
              <a:t>(</a:t>
            </a:r>
            <a:r>
              <a:rPr lang="zh-CN" altLang="en-US" sz="1600" dirty="0">
                <a:solidFill>
                  <a:srgbClr val="1B4367"/>
                </a:solidFill>
                <a:latin typeface="宋体" panose="02010600030101010101" pitchFamily="2" charset="-122"/>
                <a:ea typeface="宋体" panose="02010600030101010101" pitchFamily="2" charset="-122"/>
                <a:cs typeface="+mn-ea"/>
              </a:rPr>
              <a:t>浏览器和手机端</a:t>
            </a:r>
            <a:r>
              <a:rPr lang="en-US" altLang="zh-CN" sz="1600" dirty="0">
                <a:solidFill>
                  <a:srgbClr val="1B4367"/>
                </a:solidFill>
                <a:latin typeface="宋体" panose="02010600030101010101" pitchFamily="2" charset="-122"/>
                <a:ea typeface="宋体" panose="02010600030101010101" pitchFamily="2" charset="-122"/>
                <a:cs typeface="+mn-ea"/>
              </a:rPr>
              <a:t>)</a:t>
            </a:r>
            <a:endParaRPr lang="zh-CN" altLang="en-US" sz="1600" dirty="0">
              <a:solidFill>
                <a:srgbClr val="1B4367"/>
              </a:solidFill>
              <a:latin typeface="宋体" panose="02010600030101010101" pitchFamily="2" charset="-122"/>
              <a:ea typeface="宋体" panose="02010600030101010101" pitchFamily="2"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heel(1)">
                                      <p:cBhvr>
                                        <p:cTn id="7" dur="600"/>
                                        <p:tgtEl>
                                          <p:spTgt spid="10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p:cTn id="11" dur="500" fill="hold"/>
                                        <p:tgtEl>
                                          <p:spTgt spid="103"/>
                                        </p:tgtEl>
                                        <p:attrNameLst>
                                          <p:attrName>ppt_w</p:attrName>
                                        </p:attrNameLst>
                                      </p:cBhvr>
                                      <p:tavLst>
                                        <p:tav tm="0">
                                          <p:val>
                                            <p:fltVal val="0"/>
                                          </p:val>
                                        </p:tav>
                                        <p:tav tm="100000">
                                          <p:val>
                                            <p:strVal val="#ppt_w"/>
                                          </p:val>
                                        </p:tav>
                                      </p:tavLst>
                                    </p:anim>
                                    <p:anim calcmode="lin" valueType="num">
                                      <p:cBhvr>
                                        <p:cTn id="12" dur="500" fill="hold"/>
                                        <p:tgtEl>
                                          <p:spTgt spid="103"/>
                                        </p:tgtEl>
                                        <p:attrNameLst>
                                          <p:attrName>ppt_h</p:attrName>
                                        </p:attrNameLst>
                                      </p:cBhvr>
                                      <p:tavLst>
                                        <p:tav tm="0">
                                          <p:val>
                                            <p:fltVal val="0"/>
                                          </p:val>
                                        </p:tav>
                                        <p:tav tm="100000">
                                          <p:val>
                                            <p:strVal val="#ppt_h"/>
                                          </p:val>
                                        </p:tav>
                                      </p:tavLst>
                                    </p:anim>
                                    <p:animEffect transition="in" filter="fade">
                                      <p:cBhvr>
                                        <p:cTn id="13" dur="500"/>
                                        <p:tgtEl>
                                          <p:spTgt spid="103"/>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3"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文章首页</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1"/>
            </p:custDataLst>
          </p:nvPr>
        </p:nvPicPr>
        <p:blipFill>
          <a:blip r:embed="rId2"/>
          <a:stretch>
            <a:fillRect/>
          </a:stretch>
        </p:blipFill>
        <p:spPr>
          <a:xfrm>
            <a:off x="46764" y="1461052"/>
            <a:ext cx="6440188" cy="3312600"/>
          </a:xfrm>
          <a:prstGeom prst="rect">
            <a:avLst/>
          </a:prstGeom>
        </p:spPr>
      </p:pic>
      <p:sp>
        <p:nvSpPr>
          <p:cNvPr id="3" name="文本框 2"/>
          <p:cNvSpPr txBox="1"/>
          <p:nvPr/>
        </p:nvSpPr>
        <p:spPr>
          <a:xfrm>
            <a:off x="900570" y="793115"/>
            <a:ext cx="1261884" cy="307777"/>
          </a:xfrm>
          <a:prstGeom prst="rect">
            <a:avLst/>
          </a:prstGeom>
          <a:noFill/>
        </p:spPr>
        <p:txBody>
          <a:bodyPr wrap="none" rtlCol="0">
            <a:spAutoFit/>
          </a:bodyPr>
          <a:lstStyle/>
          <a:p>
            <a:pPr algn="l">
              <a:buClrTx/>
              <a:buSzTx/>
              <a:buFontTx/>
            </a:pPr>
            <a:r>
              <a:rPr lang="zh-CN" altLang="en-US" dirty="0">
                <a:solidFill>
                  <a:srgbClr val="1B4367"/>
                </a:solidFill>
                <a:latin typeface="宋体" panose="02010600030101010101" pitchFamily="2" charset="-122"/>
                <a:ea typeface="宋体" panose="02010600030101010101" pitchFamily="2" charset="-122"/>
                <a:cs typeface="+mn-ea"/>
              </a:rPr>
              <a:t>查看文章</a:t>
            </a:r>
            <a:r>
              <a:rPr lang="zh-CN" altLang="en-US" dirty="0" smtClean="0">
                <a:solidFill>
                  <a:srgbClr val="1B4367"/>
                </a:solidFill>
                <a:latin typeface="宋体" panose="02010600030101010101" pitchFamily="2" charset="-122"/>
                <a:ea typeface="宋体" panose="02010600030101010101" pitchFamily="2" charset="-122"/>
                <a:cs typeface="+mn-ea"/>
              </a:rPr>
              <a:t>列表</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6" name="图片 5"/>
          <p:cNvPicPr>
            <a:picLocks noChangeAspect="1"/>
          </p:cNvPicPr>
          <p:nvPr/>
        </p:nvPicPr>
        <p:blipFill>
          <a:blip r:embed="rId3"/>
          <a:stretch>
            <a:fillRect/>
          </a:stretch>
        </p:blipFill>
        <p:spPr>
          <a:xfrm>
            <a:off x="6639338" y="947003"/>
            <a:ext cx="2186610" cy="40225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文章首页</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830997" y="793115"/>
            <a:ext cx="1620957" cy="307777"/>
          </a:xfrm>
          <a:prstGeom prst="rect">
            <a:avLst/>
          </a:prstGeom>
          <a:noFill/>
        </p:spPr>
        <p:txBody>
          <a:bodyPr wrap="none" rtlCol="0">
            <a:spAutoFit/>
          </a:bodyPr>
          <a:lstStyle/>
          <a:p>
            <a:pPr algn="l">
              <a:buClrTx/>
              <a:buSzTx/>
              <a:buFontTx/>
            </a:pPr>
            <a:r>
              <a:rPr lang="zh-CN" altLang="en-US" dirty="0" smtClean="0">
                <a:solidFill>
                  <a:srgbClr val="1B4367"/>
                </a:solidFill>
                <a:latin typeface="宋体" panose="02010600030101010101" pitchFamily="2" charset="-122"/>
                <a:ea typeface="宋体" panose="02010600030101010101" pitchFamily="2" charset="-122"/>
                <a:cs typeface="+mn-ea"/>
              </a:rPr>
              <a:t>查看文章分类列表</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4" name="图片 3"/>
          <p:cNvPicPr>
            <a:picLocks noChangeAspect="1"/>
          </p:cNvPicPr>
          <p:nvPr/>
        </p:nvPicPr>
        <p:blipFill>
          <a:blip r:embed="rId1"/>
          <a:stretch>
            <a:fillRect/>
          </a:stretch>
        </p:blipFill>
        <p:spPr>
          <a:xfrm>
            <a:off x="288234" y="1258208"/>
            <a:ext cx="5287618" cy="3194069"/>
          </a:xfrm>
          <a:prstGeom prst="rect">
            <a:avLst/>
          </a:prstGeom>
        </p:spPr>
      </p:pic>
      <p:pic>
        <p:nvPicPr>
          <p:cNvPr id="2" name="图片 1"/>
          <p:cNvPicPr>
            <a:picLocks noChangeAspect="1"/>
          </p:cNvPicPr>
          <p:nvPr/>
        </p:nvPicPr>
        <p:blipFill>
          <a:blip r:embed="rId2"/>
          <a:stretch>
            <a:fillRect/>
          </a:stretch>
        </p:blipFill>
        <p:spPr>
          <a:xfrm>
            <a:off x="5886817" y="474567"/>
            <a:ext cx="2538714" cy="45239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提问页面</a:t>
            </a:r>
            <a:endParaRPr lang="zh-CN" altLang="en-US" sz="1700" b="1" dirty="0">
              <a:solidFill>
                <a:srgbClr val="1B4367"/>
              </a:solidFill>
              <a:cs typeface="+mn-ea"/>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52005" y="883285"/>
            <a:ext cx="4673074" cy="307777"/>
          </a:xfrm>
          <a:prstGeom prst="rect">
            <a:avLst/>
          </a:prstGeom>
          <a:noFill/>
        </p:spPr>
        <p:txBody>
          <a:bodyPr wrap="none" rtlCol="0">
            <a:spAutoFit/>
          </a:bodyPr>
          <a:lstStyle>
            <a:defPPr>
              <a:defRPr lang="zh-CN"/>
            </a:defPPr>
          </a:lstStyle>
          <a:p>
            <a:r>
              <a:rPr lang="zh-CN" altLang="en-US" dirty="0" smtClean="0">
                <a:solidFill>
                  <a:srgbClr val="1B4367"/>
                </a:solidFill>
                <a:latin typeface="宋体" panose="02010600030101010101" pitchFamily="2" charset="-122"/>
                <a:ea typeface="宋体" panose="02010600030101010101" pitchFamily="2" charset="-122"/>
                <a:cs typeface="+mn-ea"/>
              </a:rPr>
              <a:t>在此</a:t>
            </a:r>
            <a:r>
              <a:rPr lang="zh-CN" altLang="en-US" dirty="0">
                <a:solidFill>
                  <a:srgbClr val="1B4367"/>
                </a:solidFill>
                <a:latin typeface="宋体" panose="02010600030101010101" pitchFamily="2" charset="-122"/>
                <a:ea typeface="宋体" panose="02010600030101010101" pitchFamily="2" charset="-122"/>
                <a:cs typeface="+mn-ea"/>
              </a:rPr>
              <a:t>查看用户发表的文章、提出的问题、以及收藏的文章</a:t>
            </a:r>
            <a:endParaRPr lang="zh-CN" altLang="en-US" dirty="0">
              <a:solidFill>
                <a:srgbClr val="1B4367"/>
              </a:solidFill>
              <a:latin typeface="宋体" panose="02010600030101010101" pitchFamily="2" charset="-122"/>
              <a:ea typeface="宋体" panose="02010600030101010101" pitchFamily="2" charset="-122"/>
              <a:cs typeface="+mn-ea"/>
            </a:endParaRPr>
          </a:p>
        </p:txBody>
      </p:sp>
      <p:pic>
        <p:nvPicPr>
          <p:cNvPr id="2" name="图片 1"/>
          <p:cNvPicPr>
            <a:picLocks noChangeAspect="1"/>
          </p:cNvPicPr>
          <p:nvPr/>
        </p:nvPicPr>
        <p:blipFill>
          <a:blip r:embed="rId1"/>
          <a:stretch>
            <a:fillRect/>
          </a:stretch>
        </p:blipFill>
        <p:spPr>
          <a:xfrm>
            <a:off x="396875" y="1260475"/>
            <a:ext cx="5662295" cy="3576320"/>
          </a:xfrm>
          <a:prstGeom prst="rect">
            <a:avLst/>
          </a:prstGeom>
        </p:spPr>
      </p:pic>
      <p:pic>
        <p:nvPicPr>
          <p:cNvPr id="6" name="图片 5"/>
          <p:cNvPicPr>
            <a:picLocks noChangeAspect="1"/>
          </p:cNvPicPr>
          <p:nvPr/>
        </p:nvPicPr>
        <p:blipFill>
          <a:blip r:embed="rId2"/>
          <a:stretch>
            <a:fillRect/>
          </a:stretch>
        </p:blipFill>
        <p:spPr>
          <a:xfrm>
            <a:off x="6186170" y="639445"/>
            <a:ext cx="2287905" cy="4258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3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总结</a:t>
            </a:r>
            <a:endParaRPr lang="zh-CN" altLang="en-US" sz="3400" b="1" dirty="0">
              <a:solidFill>
                <a:srgbClr val="1B4367"/>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04</a:t>
            </a:r>
            <a:endParaRPr lang="zh-CN" altLang="en-US" sz="5400" dirty="0">
              <a:solidFill>
                <a:schemeClr val="bg1"/>
              </a:solidFill>
              <a:cs typeface="+mn-ea"/>
              <a:sym typeface="+mn-lt"/>
            </a:endParaRPr>
          </a:p>
          <a:p>
            <a:pPr algn="ctr">
              <a:lnSpc>
                <a:spcPts val="3000"/>
              </a:lnSpc>
            </a:pPr>
            <a:r>
              <a:rPr lang="en-US" altLang="zh-CN" sz="2400" dirty="0">
                <a:solidFill>
                  <a:schemeClr val="bg1"/>
                </a:solidFill>
                <a:cs typeface="+mn-ea"/>
                <a:sym typeface="+mn-lt"/>
              </a:rPr>
              <a:t>PART </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总结</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069041" y="1136276"/>
            <a:ext cx="7180730" cy="1011367"/>
          </a:xfrm>
          <a:prstGeom prst="rect">
            <a:avLst/>
          </a:prstGeom>
          <a:noFill/>
        </p:spPr>
        <p:txBody>
          <a:bodyPr wrap="square" rtlCol="0">
            <a:spAutoFit/>
          </a:bodyPr>
          <a:lstStyle/>
          <a:p>
            <a:pPr>
              <a:lnSpc>
                <a:spcPct val="150000"/>
              </a:lnSpc>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大学生知识分享问答平台主要实现了对文章的发表、删除、修改、查看、评论、回复和对问题的发表、回答、删除、查看功能。完成了一个可以供大学生记录、交流、分享、解决问题的平台。</a:t>
            </a:r>
            <a:endParaRPr lang="zh-CN" altLang="zh-CN" dirty="0">
              <a:latin typeface="宋体" panose="02010600030101010101" pitchFamily="2" charset="-122"/>
              <a:ea typeface="宋体" panose="02010600030101010101" pitchFamily="2" charset="-122"/>
            </a:endParaRPr>
          </a:p>
        </p:txBody>
      </p:sp>
      <p:sp>
        <p:nvSpPr>
          <p:cNvPr id="4" name="文本框 3"/>
          <p:cNvSpPr txBox="1"/>
          <p:nvPr/>
        </p:nvSpPr>
        <p:spPr>
          <a:xfrm>
            <a:off x="1042147" y="2286947"/>
            <a:ext cx="7234518" cy="1344599"/>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  在这次的完成这次设计的过程中，尽管在测试过程中还存在一些未解决的问题，但是还是能够解决的。在项目开发的过程中，更加认识到对于学习过的知识应该加以实践，并做到熟练掌握和运用。并对</a:t>
            </a:r>
            <a:r>
              <a:rPr lang="en-US" altLang="zh-CN" dirty="0" err="1">
                <a:latin typeface="宋体" panose="02010600030101010101" pitchFamily="2" charset="-122"/>
                <a:ea typeface="宋体" panose="02010600030101010101" pitchFamily="2" charset="-122"/>
              </a:rPr>
              <a:t>vue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node</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MongoDB</a:t>
            </a:r>
            <a:r>
              <a:rPr lang="zh-CN" altLang="en-US" dirty="0">
                <a:latin typeface="宋体" panose="02010600030101010101" pitchFamily="2" charset="-122"/>
                <a:ea typeface="宋体" panose="02010600030101010101" pitchFamily="2" charset="-122"/>
              </a:rPr>
              <a:t>进行了学习和掌握，更加发现了自己知识方面的欠缺，在改正的同时加以整理。更加的完善了自己在专业方面的知识积累。</a:t>
            </a:r>
            <a:endParaRPr lang="zh-CN" alt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55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1210"/>
          <p:cNvSpPr/>
          <p:nvPr/>
        </p:nvSpPr>
        <p:spPr>
          <a:xfrm>
            <a:off x="5066877" y="1214805"/>
            <a:ext cx="790998" cy="315471"/>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l"/>
            <a:r>
              <a:rPr lang="zh-CN" altLang="en-US" sz="1600" b="1" dirty="0">
                <a:solidFill>
                  <a:schemeClr val="bg1"/>
                </a:solidFill>
                <a:latin typeface="宋体" panose="02010600030101010101" pitchFamily="2" charset="-122"/>
                <a:ea typeface="宋体" panose="02010600030101010101" pitchFamily="2" charset="-122"/>
                <a:cs typeface="+mn-ea"/>
                <a:sym typeface="+mn-lt"/>
              </a:rPr>
              <a:t>背景</a:t>
            </a:r>
            <a:endParaRPr lang="zh-CN" altLang="en-US" sz="1600" b="1" dirty="0">
              <a:solidFill>
                <a:schemeClr val="bg1"/>
              </a:solidFill>
              <a:latin typeface="宋体" panose="02010600030101010101" pitchFamily="2" charset="-122"/>
              <a:ea typeface="宋体" panose="02010600030101010101" pitchFamily="2" charset="-122"/>
              <a:cs typeface="+mn-ea"/>
              <a:sym typeface="+mn-lt"/>
            </a:endParaRPr>
          </a:p>
        </p:txBody>
      </p:sp>
      <p:sp>
        <p:nvSpPr>
          <p:cNvPr id="4" name="文本框 3"/>
          <p:cNvSpPr txBox="1"/>
          <p:nvPr/>
        </p:nvSpPr>
        <p:spPr>
          <a:xfrm>
            <a:off x="1962365" y="1214805"/>
            <a:ext cx="6102848" cy="2800767"/>
          </a:xfrm>
          <a:prstGeom prst="rect">
            <a:avLst/>
          </a:prstGeom>
          <a:noFill/>
        </p:spPr>
        <p:txBody>
          <a:bodyPr wrap="square" rtlCol="0">
            <a:spAutoFit/>
          </a:bodyPr>
          <a:lstStyle/>
          <a:p>
            <a:r>
              <a:rPr lang="zh-CN" altLang="en-US" sz="1800" dirty="0" smtClean="0">
                <a:solidFill>
                  <a:srgbClr val="1B4367"/>
                </a:solidFill>
                <a:latin typeface="宋体" panose="02010600030101010101" pitchFamily="2" charset="-122"/>
                <a:ea typeface="宋体" panose="02010600030101010101" pitchFamily="2" charset="-122"/>
                <a:cs typeface="+mn-ea"/>
                <a:sym typeface="+mn-lt"/>
              </a:rPr>
              <a:t>    大学生</a:t>
            </a:r>
            <a:r>
              <a:rPr lang="zh-CN" altLang="en-US" sz="1800" dirty="0">
                <a:solidFill>
                  <a:srgbClr val="1B4367"/>
                </a:solidFill>
                <a:latin typeface="宋体" panose="02010600030101010101" pitchFamily="2" charset="-122"/>
                <a:ea typeface="宋体" panose="02010600030101010101" pitchFamily="2" charset="-122"/>
                <a:cs typeface="+mn-ea"/>
                <a:sym typeface="+mn-lt"/>
              </a:rPr>
              <a:t>知识分享问答</a:t>
            </a:r>
            <a:r>
              <a:rPr lang="zh-CN" altLang="en-US" sz="1800" dirty="0" smtClean="0">
                <a:solidFill>
                  <a:srgbClr val="1B4367"/>
                </a:solidFill>
                <a:latin typeface="宋体" panose="02010600030101010101" pitchFamily="2" charset="-122"/>
                <a:ea typeface="宋体" panose="02010600030101010101" pitchFamily="2" charset="-122"/>
                <a:cs typeface="+mn-ea"/>
                <a:sym typeface="+mn-lt"/>
              </a:rPr>
              <a:t>平台</a:t>
            </a:r>
            <a:r>
              <a:rPr lang="zh-CN" altLang="zh-CN" sz="1800" dirty="0" smtClean="0">
                <a:solidFill>
                  <a:srgbClr val="1B4367"/>
                </a:solidFill>
                <a:latin typeface="宋体" panose="02010600030101010101" pitchFamily="2" charset="-122"/>
                <a:ea typeface="宋体" panose="02010600030101010101" pitchFamily="2" charset="-122"/>
                <a:cs typeface="+mn-ea"/>
              </a:rPr>
              <a:t>提供</a:t>
            </a:r>
            <a:r>
              <a:rPr lang="zh-CN" altLang="zh-CN" sz="1800" dirty="0">
                <a:solidFill>
                  <a:srgbClr val="1B4367"/>
                </a:solidFill>
                <a:latin typeface="宋体" panose="02010600030101010101" pitchFamily="2" charset="-122"/>
                <a:ea typeface="宋体" panose="02010600030101010101" pitchFamily="2" charset="-122"/>
                <a:cs typeface="+mn-ea"/>
              </a:rPr>
              <a:t>了一个知识交流学习，问题讨论，技术交流、拓宽知识面的社交类平台。在平台中用户可以将自己平时积累的知识分享到平台上，在这个对知识整理、记录的过程中，不但加深了自己对知识的理解与运用，也可能对某个问题产生进的想法和思考。在平台中用户也可以针对自身的需要通过搜索问题查找与答案相关的文章解决疑难，亦可以向他人寻求解答，与其他用户进行交流探讨。有利促进学习、记录学习收获、交流学习心得看法，知识共享</a:t>
            </a:r>
            <a:endParaRPr lang="en-US" altLang="zh-CN" sz="1800" dirty="0">
              <a:solidFill>
                <a:srgbClr val="1B4367"/>
              </a:solidFill>
              <a:latin typeface="宋体" panose="02010600030101010101" pitchFamily="2" charset="-122"/>
              <a:ea typeface="宋体" panose="02010600030101010101" pitchFamily="2" charset="-122"/>
              <a:cs typeface="+mn-ea"/>
              <a:sym typeface="+mn-lt"/>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p:tgtEl>
                                          <p:spTgt spid="25"/>
                                        </p:tgtEl>
                                        <p:attrNameLst>
                                          <p:attrName>ppt_y</p:attrName>
                                        </p:attrNameLst>
                                      </p:cBhvr>
                                      <p:tavLst>
                                        <p:tav tm="0">
                                          <p:val>
                                            <p:strVal val="#ppt_y-#ppt_h*1.125000"/>
                                          </p:val>
                                        </p:tav>
                                        <p:tav tm="100000">
                                          <p:val>
                                            <p:strVal val="#ppt_y"/>
                                          </p:val>
                                        </p:tav>
                                      </p:tavLst>
                                    </p:anim>
                                    <p:animEffect transition="in" filter="wipe(down)">
                                      <p:cBhvr>
                                        <p:cTn id="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2" name="组合 1"/>
          <p:cNvGrpSpPr/>
          <p:nvPr/>
        </p:nvGrpSpPr>
        <p:grpSpPr>
          <a:xfrm>
            <a:off x="5135755" y="166213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latin typeface="宋体" panose="02010600030101010101" pitchFamily="2" charset="-122"/>
                <a:ea typeface="宋体" panose="02010600030101010101" pitchFamily="2" charset="-122"/>
                <a:cs typeface="+mn-ea"/>
                <a:sym typeface="+mn-lt"/>
              </a:rPr>
              <a:t>目 录</a:t>
            </a:r>
            <a:endParaRPr lang="zh-CN" altLang="en-US" sz="4400" b="1" spc="-225" dirty="0">
              <a:solidFill>
                <a:srgbClr val="1B4367"/>
              </a:solidFill>
              <a:latin typeface="宋体" panose="02010600030101010101" pitchFamily="2" charset="-122"/>
              <a:ea typeface="宋体" panose="02010600030101010101" pitchFamily="2" charset="-122"/>
              <a:cs typeface="+mn-ea"/>
              <a:sym typeface="+mn-lt"/>
            </a:endParaRPr>
          </a:p>
        </p:txBody>
      </p:sp>
      <p:sp>
        <p:nvSpPr>
          <p:cNvPr id="3" name="文本框 2"/>
          <p:cNvSpPr txBox="1"/>
          <p:nvPr/>
        </p:nvSpPr>
        <p:spPr>
          <a:xfrm>
            <a:off x="2990316" y="2643910"/>
            <a:ext cx="2113154" cy="461665"/>
          </a:xfrm>
          <a:prstGeom prst="rect">
            <a:avLst/>
          </a:prstGeom>
          <a:noFill/>
        </p:spPr>
        <p:txBody>
          <a:bodyPr vert="horz" wrap="square" rtlCol="0">
            <a:spAutoFit/>
          </a:bodyPr>
          <a:lstStyle/>
          <a:p>
            <a:r>
              <a:rPr lang="en-US" altLang="zh-CN" sz="2400" b="1" dirty="0">
                <a:solidFill>
                  <a:srgbClr val="1B4367"/>
                </a:solidFill>
                <a:latin typeface="宋体" panose="02010600030101010101" pitchFamily="2" charset="-122"/>
                <a:ea typeface="宋体" panose="02010600030101010101" pitchFamily="2" charset="-122"/>
                <a:cs typeface="+mn-ea"/>
                <a:sym typeface="+mn-lt"/>
              </a:rPr>
              <a:t>CONTENTS</a:t>
            </a:r>
            <a:endParaRPr lang="en-US" altLang="zh-CN" sz="2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79" name="文本框 10"/>
          <p:cNvSpPr txBox="1"/>
          <p:nvPr/>
        </p:nvSpPr>
        <p:spPr>
          <a:xfrm>
            <a:off x="5683132" y="1656547"/>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设计实现</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80" name="组合 79"/>
          <p:cNvGrpSpPr/>
          <p:nvPr/>
        </p:nvGrpSpPr>
        <p:grpSpPr>
          <a:xfrm>
            <a:off x="5135755" y="237968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02</a:t>
              </a:r>
              <a:endParaRPr lang="en-US" altLang="zh-CN" sz="1800" dirty="0">
                <a:solidFill>
                  <a:schemeClr val="bg1"/>
                </a:solidFill>
                <a:cs typeface="+mn-ea"/>
                <a:sym typeface="+mn-lt"/>
              </a:endParaRPr>
            </a:p>
          </p:txBody>
        </p:sp>
      </p:grpSp>
      <p:sp>
        <p:nvSpPr>
          <p:cNvPr id="83" name="文本框 10"/>
          <p:cNvSpPr txBox="1"/>
          <p:nvPr/>
        </p:nvSpPr>
        <p:spPr>
          <a:xfrm>
            <a:off x="5702182" y="2374091"/>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实现成果</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84" name="组合 83"/>
          <p:cNvGrpSpPr/>
          <p:nvPr/>
        </p:nvGrpSpPr>
        <p:grpSpPr>
          <a:xfrm>
            <a:off x="5135755" y="3097227"/>
            <a:ext cx="478533" cy="393570"/>
            <a:chOff x="5640108" y="966369"/>
            <a:chExt cx="476097" cy="391567"/>
          </a:xfrm>
        </p:grpSpPr>
        <p:sp>
          <p:nvSpPr>
            <p:cNvPr id="85" name="椭圆 8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03</a:t>
              </a:r>
              <a:endParaRPr lang="en-US" altLang="zh-CN" sz="1800" dirty="0">
                <a:solidFill>
                  <a:schemeClr val="bg1"/>
                </a:solidFill>
                <a:cs typeface="+mn-ea"/>
                <a:sym typeface="+mn-lt"/>
              </a:endParaRPr>
            </a:p>
          </p:txBody>
        </p:sp>
      </p:grpSp>
      <p:sp>
        <p:nvSpPr>
          <p:cNvPr id="87" name="文本框 10"/>
          <p:cNvSpPr txBox="1"/>
          <p:nvPr/>
        </p:nvSpPr>
        <p:spPr>
          <a:xfrm>
            <a:off x="5711707" y="3091635"/>
            <a:ext cx="2214693" cy="391597"/>
          </a:xfrm>
          <a:prstGeom prst="roundRect">
            <a:avLst/>
          </a:prstGeom>
          <a:solidFill>
            <a:srgbClr val="1B4367"/>
          </a:solidFill>
        </p:spPr>
        <p:txBody>
          <a:bodyPr wrap="square" rtlCol="0">
            <a:spAutoFit/>
          </a:bodyPr>
          <a:lstStyle/>
          <a:p>
            <a:r>
              <a:rPr lang="zh-CN" altLang="en-US" sz="1700" dirty="0">
                <a:solidFill>
                  <a:schemeClr val="bg1"/>
                </a:solidFill>
                <a:latin typeface="宋体" panose="02010600030101010101" pitchFamily="2" charset="-122"/>
                <a:ea typeface="宋体" panose="02010600030101010101" pitchFamily="2" charset="-122"/>
                <a:cs typeface="+mn-ea"/>
                <a:sym typeface="+mn-lt"/>
              </a:rPr>
              <a:t>总结</a:t>
            </a:r>
            <a:endParaRPr lang="zh-CN" altLang="en-US" sz="1700" dirty="0">
              <a:solidFill>
                <a:schemeClr val="bg1"/>
              </a:solidFill>
              <a:latin typeface="宋体" panose="02010600030101010101" pitchFamily="2" charset="-122"/>
              <a:ea typeface="宋体" panose="02010600030101010101" pitchFamily="2" charset="-122"/>
              <a:cs typeface="+mn-ea"/>
              <a:sym typeface="+mn-lt"/>
            </a:endParaRPr>
          </a:p>
        </p:txBody>
      </p:sp>
      <p:sp>
        <p:nvSpPr>
          <p:cNvPr id="4" name="燕尾形 3"/>
          <p:cNvSpPr/>
          <p:nvPr/>
        </p:nvSpPr>
        <p:spPr>
          <a:xfrm>
            <a:off x="4503399" y="220253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53" presetClass="entr" presetSubtype="528" fill="hold" nodeType="afterEffect">
                                  <p:stCondLst>
                                    <p:cond delay="0"/>
                                  </p:stCondLst>
                                  <p:childTnLst>
                                    <p:set>
                                      <p:cBhvr>
                                        <p:cTn id="29" dur="1" fill="hold">
                                          <p:stCondLst>
                                            <p:cond delay="0"/>
                                          </p:stCondLst>
                                        </p:cTn>
                                        <p:tgtEl>
                                          <p:spTgt spid="80"/>
                                        </p:tgtEl>
                                        <p:attrNameLst>
                                          <p:attrName>style.visibility</p:attrName>
                                        </p:attrNameLst>
                                      </p:cBhvr>
                                      <p:to>
                                        <p:strVal val="visible"/>
                                      </p:to>
                                    </p:set>
                                    <p:anim calcmode="lin" valueType="num">
                                      <p:cBhvr>
                                        <p:cTn id="30" dur="500" fill="hold"/>
                                        <p:tgtEl>
                                          <p:spTgt spid="80"/>
                                        </p:tgtEl>
                                        <p:attrNameLst>
                                          <p:attrName>ppt_w</p:attrName>
                                        </p:attrNameLst>
                                      </p:cBhvr>
                                      <p:tavLst>
                                        <p:tav tm="0">
                                          <p:val>
                                            <p:fltVal val="0"/>
                                          </p:val>
                                        </p:tav>
                                        <p:tav tm="100000">
                                          <p:val>
                                            <p:strVal val="#ppt_w"/>
                                          </p:val>
                                        </p:tav>
                                      </p:tavLst>
                                    </p:anim>
                                    <p:anim calcmode="lin" valueType="num">
                                      <p:cBhvr>
                                        <p:cTn id="31" dur="500" fill="hold"/>
                                        <p:tgtEl>
                                          <p:spTgt spid="80"/>
                                        </p:tgtEl>
                                        <p:attrNameLst>
                                          <p:attrName>ppt_h</p:attrName>
                                        </p:attrNameLst>
                                      </p:cBhvr>
                                      <p:tavLst>
                                        <p:tav tm="0">
                                          <p:val>
                                            <p:fltVal val="0"/>
                                          </p:val>
                                        </p:tav>
                                        <p:tav tm="100000">
                                          <p:val>
                                            <p:strVal val="#ppt_h"/>
                                          </p:val>
                                        </p:tav>
                                      </p:tavLst>
                                    </p:anim>
                                    <p:animEffect transition="in" filter="fade">
                                      <p:cBhvr>
                                        <p:cTn id="32" dur="500"/>
                                        <p:tgtEl>
                                          <p:spTgt spid="80"/>
                                        </p:tgtEl>
                                      </p:cBhvr>
                                    </p:animEffect>
                                    <p:anim calcmode="lin" valueType="num">
                                      <p:cBhvr>
                                        <p:cTn id="33" dur="500" fill="hold"/>
                                        <p:tgtEl>
                                          <p:spTgt spid="80"/>
                                        </p:tgtEl>
                                        <p:attrNameLst>
                                          <p:attrName>ppt_x</p:attrName>
                                        </p:attrNameLst>
                                      </p:cBhvr>
                                      <p:tavLst>
                                        <p:tav tm="0">
                                          <p:val>
                                            <p:fltVal val="0.5"/>
                                          </p:val>
                                        </p:tav>
                                        <p:tav tm="100000">
                                          <p:val>
                                            <p:strVal val="#ppt_x"/>
                                          </p:val>
                                        </p:tav>
                                      </p:tavLst>
                                    </p:anim>
                                    <p:anim calcmode="lin" valueType="num">
                                      <p:cBhvr>
                                        <p:cTn id="34" dur="500" fill="hold"/>
                                        <p:tgtEl>
                                          <p:spTgt spid="80"/>
                                        </p:tgtEl>
                                        <p:attrNameLst>
                                          <p:attrName>ppt_y</p:attrName>
                                        </p:attrNameLst>
                                      </p:cBhvr>
                                      <p:tavLst>
                                        <p:tav tm="0">
                                          <p:val>
                                            <p:fltVal val="0.5"/>
                                          </p:val>
                                        </p:tav>
                                        <p:tav tm="100000">
                                          <p:val>
                                            <p:strVal val="#ppt_y"/>
                                          </p:val>
                                        </p:tav>
                                      </p:tavLst>
                                    </p:anim>
                                  </p:childTnLst>
                                </p:cTn>
                              </p:par>
                            </p:childTnLst>
                          </p:cTn>
                        </p:par>
                        <p:par>
                          <p:cTn id="35" fill="hold">
                            <p:stCondLst>
                              <p:cond delay="2500"/>
                            </p:stCondLst>
                            <p:childTnLst>
                              <p:par>
                                <p:cTn id="36" presetID="2" presetClass="entr" presetSubtype="2" fill="hold" grpId="0" nodeType="afterEffect">
                                  <p:stCondLst>
                                    <p:cond delay="0"/>
                                  </p:stCondLst>
                                  <p:childTnLst>
                                    <p:set>
                                      <p:cBhvr>
                                        <p:cTn id="37" dur="1" fill="hold">
                                          <p:stCondLst>
                                            <p:cond delay="0"/>
                                          </p:stCondLst>
                                        </p:cTn>
                                        <p:tgtEl>
                                          <p:spTgt spid="79"/>
                                        </p:tgtEl>
                                        <p:attrNameLst>
                                          <p:attrName>style.visibility</p:attrName>
                                        </p:attrNameLst>
                                      </p:cBhvr>
                                      <p:to>
                                        <p:strVal val="visible"/>
                                      </p:to>
                                    </p:set>
                                    <p:anim calcmode="lin" valueType="num">
                                      <p:cBhvr additive="base">
                                        <p:cTn id="38" dur="500" fill="hold"/>
                                        <p:tgtEl>
                                          <p:spTgt spid="79"/>
                                        </p:tgtEl>
                                        <p:attrNameLst>
                                          <p:attrName>ppt_x</p:attrName>
                                        </p:attrNameLst>
                                      </p:cBhvr>
                                      <p:tavLst>
                                        <p:tav tm="0">
                                          <p:val>
                                            <p:strVal val="1+#ppt_w/2"/>
                                          </p:val>
                                        </p:tav>
                                        <p:tav tm="100000">
                                          <p:val>
                                            <p:strVal val="#ppt_x"/>
                                          </p:val>
                                        </p:tav>
                                      </p:tavLst>
                                    </p:anim>
                                    <p:anim calcmode="lin" valueType="num">
                                      <p:cBhvr additive="base">
                                        <p:cTn id="39" dur="500" fill="hold"/>
                                        <p:tgtEl>
                                          <p:spTgt spid="79"/>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53" presetClass="entr" presetSubtype="528" fill="hold" nodeType="afterEffect">
                                  <p:stCondLst>
                                    <p:cond delay="0"/>
                                  </p:stCondLst>
                                  <p:childTnLst>
                                    <p:set>
                                      <p:cBhvr>
                                        <p:cTn id="42" dur="1" fill="hold">
                                          <p:stCondLst>
                                            <p:cond delay="0"/>
                                          </p:stCondLst>
                                        </p:cTn>
                                        <p:tgtEl>
                                          <p:spTgt spid="84"/>
                                        </p:tgtEl>
                                        <p:attrNameLst>
                                          <p:attrName>style.visibility</p:attrName>
                                        </p:attrNameLst>
                                      </p:cBhvr>
                                      <p:to>
                                        <p:strVal val="visible"/>
                                      </p:to>
                                    </p:set>
                                    <p:anim calcmode="lin" valueType="num">
                                      <p:cBhvr>
                                        <p:cTn id="43" dur="500" fill="hold"/>
                                        <p:tgtEl>
                                          <p:spTgt spid="84"/>
                                        </p:tgtEl>
                                        <p:attrNameLst>
                                          <p:attrName>ppt_w</p:attrName>
                                        </p:attrNameLst>
                                      </p:cBhvr>
                                      <p:tavLst>
                                        <p:tav tm="0">
                                          <p:val>
                                            <p:fltVal val="0"/>
                                          </p:val>
                                        </p:tav>
                                        <p:tav tm="100000">
                                          <p:val>
                                            <p:strVal val="#ppt_w"/>
                                          </p:val>
                                        </p:tav>
                                      </p:tavLst>
                                    </p:anim>
                                    <p:anim calcmode="lin" valueType="num">
                                      <p:cBhvr>
                                        <p:cTn id="44" dur="500" fill="hold"/>
                                        <p:tgtEl>
                                          <p:spTgt spid="84"/>
                                        </p:tgtEl>
                                        <p:attrNameLst>
                                          <p:attrName>ppt_h</p:attrName>
                                        </p:attrNameLst>
                                      </p:cBhvr>
                                      <p:tavLst>
                                        <p:tav tm="0">
                                          <p:val>
                                            <p:fltVal val="0"/>
                                          </p:val>
                                        </p:tav>
                                        <p:tav tm="100000">
                                          <p:val>
                                            <p:strVal val="#ppt_h"/>
                                          </p:val>
                                        </p:tav>
                                      </p:tavLst>
                                    </p:anim>
                                    <p:animEffect transition="in" filter="fade">
                                      <p:cBhvr>
                                        <p:cTn id="45" dur="500"/>
                                        <p:tgtEl>
                                          <p:spTgt spid="84"/>
                                        </p:tgtEl>
                                      </p:cBhvr>
                                    </p:animEffect>
                                    <p:anim calcmode="lin" valueType="num">
                                      <p:cBhvr>
                                        <p:cTn id="46" dur="500" fill="hold"/>
                                        <p:tgtEl>
                                          <p:spTgt spid="84"/>
                                        </p:tgtEl>
                                        <p:attrNameLst>
                                          <p:attrName>ppt_x</p:attrName>
                                        </p:attrNameLst>
                                      </p:cBhvr>
                                      <p:tavLst>
                                        <p:tav tm="0">
                                          <p:val>
                                            <p:fltVal val="0.5"/>
                                          </p:val>
                                        </p:tav>
                                        <p:tav tm="100000">
                                          <p:val>
                                            <p:strVal val="#ppt_x"/>
                                          </p:val>
                                        </p:tav>
                                      </p:tavLst>
                                    </p:anim>
                                    <p:anim calcmode="lin" valueType="num">
                                      <p:cBhvr>
                                        <p:cTn id="47" dur="500" fill="hold"/>
                                        <p:tgtEl>
                                          <p:spTgt spid="84"/>
                                        </p:tgtEl>
                                        <p:attrNameLst>
                                          <p:attrName>ppt_y</p:attrName>
                                        </p:attrNameLst>
                                      </p:cBhvr>
                                      <p:tavLst>
                                        <p:tav tm="0">
                                          <p:val>
                                            <p:fltVal val="0.5"/>
                                          </p:val>
                                        </p:tav>
                                        <p:tav tm="100000">
                                          <p:val>
                                            <p:strVal val="#ppt_y"/>
                                          </p:val>
                                        </p:tav>
                                      </p:tavLst>
                                    </p:anim>
                                  </p:childTnLst>
                                </p:cTn>
                              </p:par>
                            </p:childTnLst>
                          </p:cTn>
                        </p:par>
                        <p:par>
                          <p:cTn id="48" fill="hold">
                            <p:stCondLst>
                              <p:cond delay="3500"/>
                            </p:stCondLst>
                            <p:childTnLst>
                              <p:par>
                                <p:cTn id="49" presetID="2" presetClass="entr" presetSubtype="2" fill="hold" grpId="0" nodeType="after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1+#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87"/>
                                        </p:tgtEl>
                                        <p:attrNameLst>
                                          <p:attrName>style.visibility</p:attrName>
                                        </p:attrNameLst>
                                      </p:cBhvr>
                                      <p:to>
                                        <p:strVal val="visible"/>
                                      </p:to>
                                    </p:set>
                                    <p:anim calcmode="lin" valueType="num">
                                      <p:cBhvr additive="base">
                                        <p:cTn id="56" dur="500" fill="hold"/>
                                        <p:tgtEl>
                                          <p:spTgt spid="87"/>
                                        </p:tgtEl>
                                        <p:attrNameLst>
                                          <p:attrName>ppt_x</p:attrName>
                                        </p:attrNameLst>
                                      </p:cBhvr>
                                      <p:tavLst>
                                        <p:tav tm="0">
                                          <p:val>
                                            <p:strVal val="1+#ppt_w/2"/>
                                          </p:val>
                                        </p:tav>
                                        <p:tav tm="100000">
                                          <p:val>
                                            <p:strVal val="#ppt_x"/>
                                          </p:val>
                                        </p:tav>
                                      </p:tavLst>
                                    </p:anim>
                                    <p:anim calcmode="lin" valueType="num">
                                      <p:cBhvr additive="base">
                                        <p:cTn id="57" dur="500" fill="hold"/>
                                        <p:tgtEl>
                                          <p:spTgt spid="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 grpId="0"/>
      <p:bldP spid="79" grpId="0" animBg="1"/>
      <p:bldP spid="83" grpId="0" animBg="1"/>
      <p:bldP spid="87"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sp>
        <p:nvSpPr>
          <p:cNvPr id="103" name="文本框 11"/>
          <p:cNvSpPr txBox="1"/>
          <p:nvPr/>
        </p:nvSpPr>
        <p:spPr>
          <a:xfrm>
            <a:off x="2483768" y="2709756"/>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宋体" panose="02010600030101010101" pitchFamily="2" charset="-122"/>
                <a:ea typeface="宋体" panose="02010600030101010101" pitchFamily="2" charset="-122"/>
                <a:cs typeface="+mn-ea"/>
                <a:sym typeface="+mn-lt"/>
              </a:rPr>
              <a:t>设计实现</a:t>
            </a:r>
            <a:endParaRPr lang="zh-CN" altLang="en-US" sz="34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latin typeface="宋体" panose="02010600030101010101" pitchFamily="2" charset="-122"/>
                <a:ea typeface="宋体" panose="02010600030101010101" pitchFamily="2" charset="-122"/>
                <a:cs typeface="+mn-ea"/>
                <a:sym typeface="+mn-lt"/>
              </a:rPr>
              <a:t>01</a:t>
            </a:r>
            <a:endParaRPr lang="zh-CN" altLang="en-US" sz="5400" dirty="0">
              <a:solidFill>
                <a:schemeClr val="bg1"/>
              </a:solidFill>
              <a:latin typeface="宋体" panose="02010600030101010101" pitchFamily="2" charset="-122"/>
              <a:ea typeface="宋体" panose="02010600030101010101" pitchFamily="2" charset="-122"/>
              <a:cs typeface="+mn-ea"/>
              <a:sym typeface="+mn-lt"/>
            </a:endParaRPr>
          </a:p>
          <a:p>
            <a:pPr algn="ctr">
              <a:lnSpc>
                <a:spcPts val="3000"/>
              </a:lnSpc>
            </a:pPr>
            <a:r>
              <a:rPr lang="en-US" altLang="zh-CN" sz="2400" dirty="0">
                <a:solidFill>
                  <a:schemeClr val="bg1"/>
                </a:solidFill>
                <a:latin typeface="宋体" panose="02010600030101010101" pitchFamily="2" charset="-122"/>
                <a:ea typeface="宋体" panose="02010600030101010101" pitchFamily="2" charset="-122"/>
                <a:cs typeface="+mn-ea"/>
                <a:sym typeface="+mn-lt"/>
              </a:rPr>
              <a:t>PART </a:t>
            </a:r>
            <a:endParaRPr lang="en-US" altLang="zh-CN" sz="24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956"/>
          <p:cNvSpPr/>
          <p:nvPr/>
        </p:nvSpPr>
        <p:spPr>
          <a:xfrm>
            <a:off x="6384817" y="1965392"/>
            <a:ext cx="1441458" cy="284693"/>
          </a:xfrm>
          <a:prstGeom prst="rect">
            <a:avLst/>
          </a:prstGeom>
          <a:noFill/>
          <a:ln w="9525">
            <a:noFill/>
            <a:miter/>
          </a:ln>
        </p:spPr>
        <p:txBody>
          <a:bodyPr wrap="square">
            <a:spAutoFit/>
          </a:bodyPr>
          <a:lstStyle/>
          <a:p>
            <a:pPr lvl="0" algn="l">
              <a:lnSpc>
                <a:spcPts val="1500"/>
              </a:lnSpc>
            </a:pPr>
            <a:r>
              <a:rPr lang="zh-CN" altLang="en-US" b="1" dirty="0">
                <a:solidFill>
                  <a:srgbClr val="1B4367"/>
                </a:solidFill>
                <a:latin typeface="宋体" panose="02010600030101010101" pitchFamily="2" charset="-122"/>
                <a:ea typeface="宋体" panose="02010600030101010101" pitchFamily="2" charset="-122"/>
                <a:cs typeface="+mn-ea"/>
                <a:sym typeface="+mn-lt"/>
              </a:rPr>
              <a:t>系统功能</a:t>
            </a:r>
            <a:endParaRPr lang="zh-CN" altLang="en-US"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11" name="直接连接符 10"/>
          <p:cNvCxnSpPr/>
          <p:nvPr/>
        </p:nvCxnSpPr>
        <p:spPr>
          <a:xfrm>
            <a:off x="5751086" y="2024282"/>
            <a:ext cx="22806" cy="126352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5416620" y="17971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5416621" y="26804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sp>
        <p:nvSpPr>
          <p:cNvPr id="67" name="TextBox 1956"/>
          <p:cNvSpPr/>
          <p:nvPr/>
        </p:nvSpPr>
        <p:spPr>
          <a:xfrm>
            <a:off x="6316112" y="2893415"/>
            <a:ext cx="1324310" cy="284693"/>
          </a:xfrm>
          <a:prstGeom prst="rect">
            <a:avLst/>
          </a:prstGeom>
          <a:noFill/>
          <a:ln w="9525">
            <a:noFill/>
            <a:miter/>
          </a:ln>
        </p:spPr>
        <p:txBody>
          <a:bodyPr wrap="square">
            <a:spAutoFit/>
          </a:bodyPr>
          <a:lstStyle/>
          <a:p>
            <a:pPr lvl="0">
              <a:lnSpc>
                <a:spcPts val="1500"/>
              </a:lnSpc>
            </a:pPr>
            <a:r>
              <a:rPr lang="zh-CN" altLang="en-US" b="1" dirty="0">
                <a:solidFill>
                  <a:srgbClr val="1B4367"/>
                </a:solidFill>
                <a:latin typeface="宋体" panose="02010600030101010101" pitchFamily="2" charset="-122"/>
                <a:ea typeface="宋体" panose="02010600030101010101" pitchFamily="2" charset="-122"/>
                <a:cs typeface="+mn-ea"/>
                <a:sym typeface="+mn-lt"/>
              </a:rPr>
              <a:t>开发选择</a:t>
            </a:r>
            <a:endParaRPr lang="zh-CN" altLang="en-US" b="1" dirty="0">
              <a:solidFill>
                <a:srgbClr val="1B4367"/>
              </a:solidFill>
              <a:latin typeface="宋体" panose="02010600030101010101" pitchFamily="2" charset="-122"/>
              <a:ea typeface="宋体" panose="02010600030101010101" pitchFamily="2" charset="-122"/>
              <a:cs typeface="+mn-ea"/>
              <a:sym typeface="+mn-lt"/>
            </a:endParaRPr>
          </a:p>
        </p:txBody>
      </p:sp>
      <p:sp>
        <p:nvSpPr>
          <p:cNvPr id="55" name="文本框 15"/>
          <p:cNvSpPr txBox="1"/>
          <p:nvPr/>
        </p:nvSpPr>
        <p:spPr>
          <a:xfrm>
            <a:off x="709386" y="309785"/>
            <a:ext cx="2261711" cy="330860"/>
          </a:xfrm>
          <a:prstGeom prst="rect">
            <a:avLst/>
          </a:prstGeom>
          <a:noFill/>
        </p:spPr>
        <p:txBody>
          <a:bodyPr wrap="square" lIns="68580" tIns="34290" rIns="68580" bIns="34290" rtlCol="0">
            <a:spAutoFit/>
          </a:bodyPr>
          <a:lstStyle/>
          <a:p>
            <a:r>
              <a:rPr lang="zh-CN" altLang="en-US" sz="1700" b="1" dirty="0">
                <a:solidFill>
                  <a:srgbClr val="1B4367"/>
                </a:solidFill>
                <a:latin typeface="宋体" panose="02010600030101010101" pitchFamily="2" charset="-122"/>
                <a:ea typeface="宋体" panose="02010600030101010101" pitchFamily="2" charset="-122"/>
                <a:cs typeface="+mn-ea"/>
                <a:sym typeface="+mn-lt"/>
              </a:rPr>
              <a:t>设计和实现</a:t>
            </a:r>
            <a:endParaRPr lang="zh-CN" altLang="en-US" sz="1700" b="1"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59" name="矩形 23"/>
          <p:cNvSpPr>
            <a:spLocks noChangeArrowheads="1"/>
          </p:cNvSpPr>
          <p:nvPr/>
        </p:nvSpPr>
        <p:spPr bwMode="auto">
          <a:xfrm>
            <a:off x="5906" y="1407808"/>
            <a:ext cx="4908994" cy="2312934"/>
          </a:xfrm>
          <a:prstGeom prst="rect">
            <a:avLst/>
          </a:prstGeom>
          <a:blipFill dpi="0" rotWithShape="1">
            <a:blip r:embed="rId1" cstate="print"/>
            <a:srcRect/>
            <a:stretch>
              <a:fillRect/>
            </a:stretch>
          </a:blipFill>
          <a:ln w="9525">
            <a:noFill/>
            <a:bevel/>
          </a:ln>
        </p:spPr>
        <p:txBody>
          <a:bodyPr lIns="68580" tIns="34290" rIns="68580" bIns="34290"/>
          <a:lstStyle/>
          <a:p>
            <a:pPr eaLnBrk="1" hangingPunct="1"/>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699"/>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199"/>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699"/>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199"/>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699"/>
                            </p:stCondLst>
                            <p:childTnLst>
                              <p:par>
                                <p:cTn id="33" presetID="2" presetClass="entr" presetSubtype="8" fill="hold" grpId="0" nodeType="after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additive="base">
                                        <p:cTn id="35" dur="500" fill="hold"/>
                                        <p:tgtEl>
                                          <p:spTgt spid="59"/>
                                        </p:tgtEl>
                                        <p:attrNameLst>
                                          <p:attrName>ppt_x</p:attrName>
                                        </p:attrNameLst>
                                      </p:cBhvr>
                                      <p:tavLst>
                                        <p:tav tm="0">
                                          <p:val>
                                            <p:strVal val="0-#ppt_w/2"/>
                                          </p:val>
                                        </p:tav>
                                        <p:tav tm="100000">
                                          <p:val>
                                            <p:strVal val="#ppt_x"/>
                                          </p:val>
                                        </p:tav>
                                      </p:tavLst>
                                    </p:anim>
                                    <p:anim calcmode="lin" valueType="num">
                                      <p:cBhvr additive="base">
                                        <p:cTn id="36"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15"/>
          <p:cNvSpPr txBox="1"/>
          <p:nvPr/>
        </p:nvSpPr>
        <p:spPr>
          <a:xfrm>
            <a:off x="709386" y="309785"/>
            <a:ext cx="2261711" cy="346249"/>
          </a:xfrm>
          <a:prstGeom prst="rect">
            <a:avLst/>
          </a:prstGeom>
          <a:noFill/>
        </p:spPr>
        <p:txBody>
          <a:bodyPr wrap="square" lIns="68580" tIns="34290" rIns="68580" bIns="34290" rtlCol="0">
            <a:spAutoFit/>
          </a:bodyPr>
          <a:lstStyle/>
          <a:p>
            <a:r>
              <a:rPr lang="zh-CN" altLang="en-US" sz="1800" b="1" spc="-225" dirty="0">
                <a:solidFill>
                  <a:srgbClr val="1B4367"/>
                </a:solidFill>
                <a:latin typeface="宋体" panose="02010600030101010101" pitchFamily="2" charset="-122"/>
                <a:ea typeface="宋体" panose="02010600030101010101" pitchFamily="2" charset="-122"/>
                <a:cs typeface="+mn-ea"/>
                <a:sym typeface="+mn-lt"/>
              </a:rPr>
              <a:t>系统功能</a:t>
            </a:r>
            <a:endParaRPr lang="zh-CN" altLang="en-US" sz="2000" b="1" spc="-225" dirty="0">
              <a:solidFill>
                <a:srgbClr val="1B4367"/>
              </a:solidFill>
              <a:latin typeface="宋体" panose="02010600030101010101" pitchFamily="2" charset="-122"/>
              <a:ea typeface="宋体" panose="02010600030101010101" pitchFamily="2" charset="-122"/>
              <a:cs typeface="+mn-ea"/>
              <a:sym typeface="+mn-lt"/>
            </a:endParaRPr>
          </a:p>
        </p:txBody>
      </p:sp>
      <p:cxnSp>
        <p:nvCxnSpPr>
          <p:cNvPr id="29" name="直接连接符 28"/>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002030" y="1138264"/>
            <a:ext cx="478533" cy="393570"/>
            <a:chOff x="5640110" y="966369"/>
            <a:chExt cx="476097" cy="391567"/>
          </a:xfrm>
        </p:grpSpPr>
        <p:sp>
          <p:nvSpPr>
            <p:cNvPr id="33" name="椭圆 32"/>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34" name="文本框 17"/>
            <p:cNvSpPr txBox="1"/>
            <p:nvPr/>
          </p:nvSpPr>
          <p:spPr>
            <a:xfrm>
              <a:off x="5640110" y="1023199"/>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01</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2" name="文本框 1"/>
          <p:cNvSpPr txBox="1"/>
          <p:nvPr/>
        </p:nvSpPr>
        <p:spPr>
          <a:xfrm>
            <a:off x="2638425" y="1169787"/>
            <a:ext cx="3326552" cy="307777"/>
          </a:xfrm>
          <a:prstGeom prst="rect">
            <a:avLst/>
          </a:prstGeom>
          <a:noFill/>
        </p:spPr>
        <p:txBody>
          <a:bodyPr wrap="none" rtlCol="0">
            <a:spAutoFit/>
          </a:bodyPr>
          <a:lstStyle/>
          <a:p>
            <a:r>
              <a:rPr lang="zh-CN" altLang="zh-CN" dirty="0">
                <a:latin typeface="宋体" panose="02010600030101010101" pitchFamily="2" charset="-122"/>
                <a:ea typeface="宋体" panose="02010600030101010101" pitchFamily="2" charset="-122"/>
              </a:rPr>
              <a:t>对文章进行发表、 删除、修改、删除</a:t>
            </a:r>
            <a:r>
              <a:rPr lang="zh-CN" altLang="en-US" dirty="0">
                <a:latin typeface="宋体" panose="02010600030101010101" pitchFamily="2" charset="-122"/>
                <a:ea typeface="宋体" panose="02010600030101010101" pitchFamily="2" charset="-122"/>
              </a:rPr>
              <a:t>；</a:t>
            </a:r>
            <a:endParaRPr lang="zh-CN" altLang="en-US" dirty="0"/>
          </a:p>
        </p:txBody>
      </p:sp>
      <p:grpSp>
        <p:nvGrpSpPr>
          <p:cNvPr id="36" name="组合 35"/>
          <p:cNvGrpSpPr/>
          <p:nvPr/>
        </p:nvGrpSpPr>
        <p:grpSpPr>
          <a:xfrm>
            <a:off x="1982968" y="1671664"/>
            <a:ext cx="478532" cy="393570"/>
            <a:chOff x="5640110" y="966369"/>
            <a:chExt cx="476097" cy="391567"/>
          </a:xfrm>
        </p:grpSpPr>
        <p:sp>
          <p:nvSpPr>
            <p:cNvPr id="37" name="椭圆 36"/>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39" name="文本框 17"/>
            <p:cNvSpPr txBox="1"/>
            <p:nvPr/>
          </p:nvSpPr>
          <p:spPr>
            <a:xfrm>
              <a:off x="5640110" y="1023199"/>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02</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0" name="文本框 39"/>
          <p:cNvSpPr txBox="1"/>
          <p:nvPr/>
        </p:nvSpPr>
        <p:spPr>
          <a:xfrm>
            <a:off x="2619375" y="1693662"/>
            <a:ext cx="5032147"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提出问题、答复问题、删除问题、查看问题及问题答复信息；</a:t>
            </a:r>
            <a:endParaRPr lang="zh-CN" altLang="zh-CN" dirty="0">
              <a:latin typeface="宋体" panose="02010600030101010101" pitchFamily="2" charset="-122"/>
              <a:ea typeface="宋体" panose="02010600030101010101" pitchFamily="2" charset="-122"/>
            </a:endParaRPr>
          </a:p>
        </p:txBody>
      </p:sp>
      <p:grpSp>
        <p:nvGrpSpPr>
          <p:cNvPr id="41" name="组合 40"/>
          <p:cNvGrpSpPr/>
          <p:nvPr/>
        </p:nvGrpSpPr>
        <p:grpSpPr>
          <a:xfrm>
            <a:off x="1982968" y="2214589"/>
            <a:ext cx="478532" cy="393570"/>
            <a:chOff x="5640110" y="966369"/>
            <a:chExt cx="476097" cy="391567"/>
          </a:xfrm>
        </p:grpSpPr>
        <p:sp>
          <p:nvSpPr>
            <p:cNvPr id="42" name="椭圆 41"/>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43" name="文本框 17"/>
            <p:cNvSpPr txBox="1"/>
            <p:nvPr/>
          </p:nvSpPr>
          <p:spPr>
            <a:xfrm>
              <a:off x="5640110" y="1013723"/>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03</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4" name="文本框 43"/>
          <p:cNvSpPr txBox="1"/>
          <p:nvPr/>
        </p:nvSpPr>
        <p:spPr>
          <a:xfrm>
            <a:off x="2619375" y="2274687"/>
            <a:ext cx="3236784"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发表评论，答复评论、查看评论信息；</a:t>
            </a:r>
            <a:endParaRPr lang="zh-CN" altLang="zh-CN" dirty="0">
              <a:latin typeface="宋体" panose="02010600030101010101" pitchFamily="2" charset="-122"/>
              <a:ea typeface="宋体" panose="02010600030101010101" pitchFamily="2" charset="-122"/>
            </a:endParaRPr>
          </a:p>
        </p:txBody>
      </p:sp>
      <p:grpSp>
        <p:nvGrpSpPr>
          <p:cNvPr id="45" name="组合 44"/>
          <p:cNvGrpSpPr/>
          <p:nvPr/>
        </p:nvGrpSpPr>
        <p:grpSpPr>
          <a:xfrm>
            <a:off x="1992493" y="2719414"/>
            <a:ext cx="478532" cy="393570"/>
            <a:chOff x="5649587" y="966369"/>
            <a:chExt cx="476097" cy="391567"/>
          </a:xfrm>
        </p:grpSpPr>
        <p:sp>
          <p:nvSpPr>
            <p:cNvPr id="46" name="椭圆 45"/>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47" name="文本框 17"/>
            <p:cNvSpPr txBox="1"/>
            <p:nvPr/>
          </p:nvSpPr>
          <p:spPr>
            <a:xfrm>
              <a:off x="5649587" y="1004246"/>
              <a:ext cx="476097" cy="306211"/>
            </a:xfrm>
            <a:prstGeom prst="rect">
              <a:avLst/>
            </a:prstGeom>
            <a:noFill/>
          </p:spPr>
          <p:txBody>
            <a:bodyPr wrap="square" rtlCol="0">
              <a:spAutoFit/>
            </a:bodyPr>
            <a:lstStyle/>
            <a:p>
              <a:pPr algn="ctr">
                <a:defRPr/>
              </a:pPr>
              <a:r>
                <a:rPr lang="en-US" altLang="zh-CN" dirty="0">
                  <a:solidFill>
                    <a:schemeClr val="bg1"/>
                  </a:solidFill>
                  <a:latin typeface="宋体" panose="02010600030101010101" pitchFamily="2" charset="-122"/>
                  <a:ea typeface="宋体" panose="02010600030101010101" pitchFamily="2" charset="-122"/>
                  <a:cs typeface="+mn-ea"/>
                  <a:sym typeface="+mn-lt"/>
                </a:rPr>
                <a:t>04</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48" name="文本框 47"/>
          <p:cNvSpPr txBox="1"/>
          <p:nvPr/>
        </p:nvSpPr>
        <p:spPr>
          <a:xfrm>
            <a:off x="2600325" y="2750937"/>
            <a:ext cx="1800493" cy="307777"/>
          </a:xfrm>
          <a:prstGeom prst="rect">
            <a:avLst/>
          </a:prstGeom>
          <a:noFill/>
        </p:spPr>
        <p:txBody>
          <a:bodyPr wrap="none" rtlCol="0">
            <a:spAutoFit/>
          </a:bodyPr>
          <a:lstStyle/>
          <a:p>
            <a:pPr lvl="0"/>
            <a:r>
              <a:rPr lang="zh-CN" altLang="zh-CN" dirty="0">
                <a:latin typeface="宋体" panose="02010600030101010101" pitchFamily="2" charset="-122"/>
                <a:ea typeface="宋体" panose="02010600030101010101" pitchFamily="2" charset="-122"/>
              </a:rPr>
              <a:t>点赞、验证、收藏；</a:t>
            </a:r>
            <a:endParaRPr lang="zh-CN" altLang="zh-CN" dirty="0">
              <a:latin typeface="宋体" panose="02010600030101010101" pitchFamily="2" charset="-122"/>
              <a:ea typeface="宋体" panose="02010600030101010101" pitchFamily="2" charset="-122"/>
            </a:endParaRPr>
          </a:p>
        </p:txBody>
      </p:sp>
      <p:grpSp>
        <p:nvGrpSpPr>
          <p:cNvPr id="49" name="组合 48"/>
          <p:cNvGrpSpPr/>
          <p:nvPr/>
        </p:nvGrpSpPr>
        <p:grpSpPr>
          <a:xfrm>
            <a:off x="1992493" y="3243289"/>
            <a:ext cx="478532" cy="393570"/>
            <a:chOff x="5649587" y="966369"/>
            <a:chExt cx="476097" cy="391567"/>
          </a:xfrm>
        </p:grpSpPr>
        <p:sp>
          <p:nvSpPr>
            <p:cNvPr id="50" name="椭圆 49"/>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宋体" panose="02010600030101010101" pitchFamily="2" charset="-122"/>
                <a:ea typeface="宋体" panose="02010600030101010101" pitchFamily="2" charset="-122"/>
                <a:cs typeface="+mn-ea"/>
                <a:sym typeface="+mn-lt"/>
              </a:endParaRPr>
            </a:p>
          </p:txBody>
        </p:sp>
        <p:sp>
          <p:nvSpPr>
            <p:cNvPr id="51" name="文本框 17"/>
            <p:cNvSpPr txBox="1"/>
            <p:nvPr/>
          </p:nvSpPr>
          <p:spPr>
            <a:xfrm>
              <a:off x="5649587" y="1004246"/>
              <a:ext cx="476097" cy="306211"/>
            </a:xfrm>
            <a:prstGeom prst="rect">
              <a:avLst/>
            </a:prstGeom>
            <a:noFill/>
          </p:spPr>
          <p:txBody>
            <a:bodyPr wrap="square" rtlCol="0">
              <a:spAutoFit/>
            </a:bodyPr>
            <a:lstStyle/>
            <a:p>
              <a:pPr algn="ctr">
                <a:defRPr/>
              </a:pPr>
              <a:r>
                <a:rPr lang="en-US" altLang="zh-CN" dirty="0" smtClean="0">
                  <a:solidFill>
                    <a:schemeClr val="bg1"/>
                  </a:solidFill>
                  <a:latin typeface="宋体" panose="02010600030101010101" pitchFamily="2" charset="-122"/>
                  <a:ea typeface="宋体" panose="02010600030101010101" pitchFamily="2" charset="-122"/>
                  <a:cs typeface="+mn-ea"/>
                  <a:sym typeface="+mn-lt"/>
                </a:rPr>
                <a:t>05</a:t>
              </a:r>
              <a:endParaRPr lang="en-US" altLang="zh-CN" dirty="0">
                <a:solidFill>
                  <a:schemeClr val="bg1"/>
                </a:solidFill>
                <a:latin typeface="宋体" panose="02010600030101010101" pitchFamily="2" charset="-122"/>
                <a:ea typeface="宋体" panose="02010600030101010101" pitchFamily="2" charset="-122"/>
                <a:cs typeface="+mn-ea"/>
                <a:sym typeface="+mn-lt"/>
              </a:endParaRPr>
            </a:p>
          </p:txBody>
        </p:sp>
      </p:grpSp>
      <p:sp>
        <p:nvSpPr>
          <p:cNvPr id="78" name="文本框 77"/>
          <p:cNvSpPr txBox="1"/>
          <p:nvPr/>
        </p:nvSpPr>
        <p:spPr>
          <a:xfrm>
            <a:off x="2619375" y="3293862"/>
            <a:ext cx="1980029" cy="307777"/>
          </a:xfrm>
          <a:prstGeom prst="rect">
            <a:avLst/>
          </a:prstGeom>
          <a:noFill/>
        </p:spPr>
        <p:txBody>
          <a:bodyPr wrap="none" rtlCol="0">
            <a:spAutoFit/>
          </a:bodyPr>
          <a:lstStyle/>
          <a:p>
            <a:pPr lvl="0"/>
            <a:r>
              <a:rPr lang="zh-CN" altLang="en-US" dirty="0" smtClean="0">
                <a:latin typeface="宋体" panose="02010600030101010101" pitchFamily="2" charset="-122"/>
                <a:ea typeface="宋体" panose="02010600030101010101" pitchFamily="2" charset="-122"/>
              </a:rPr>
              <a:t>登录、注册、修改密码</a:t>
            </a:r>
            <a:endParaRPr lang="zh-CN" altLang="zh-CN" dirty="0">
              <a:latin typeface="宋体" panose="02010600030101010101" pitchFamily="2" charset="-122"/>
              <a:ea typeface="宋体" panose="02010600030101010101" pitchFamily="2"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300"/>
                                        <p:tgtEl>
                                          <p:spTgt spid="29"/>
                                        </p:tgtEl>
                                      </p:cBhvr>
                                    </p:animEffect>
                                  </p:childTnLst>
                                </p:cTn>
                              </p:par>
                            </p:childTnLst>
                          </p:cTn>
                        </p:par>
                        <p:par>
                          <p:cTn id="16" fill="hold">
                            <p:stCondLst>
                              <p:cond delay="1149"/>
                            </p:stCondLst>
                            <p:childTnLst>
                              <p:par>
                                <p:cTn id="17" presetID="53" presetClass="entr" presetSubtype="52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p:cTn id="19" dur="500" fill="hold"/>
                                        <p:tgtEl>
                                          <p:spTgt spid="32"/>
                                        </p:tgtEl>
                                        <p:attrNameLst>
                                          <p:attrName>ppt_w</p:attrName>
                                        </p:attrNameLst>
                                      </p:cBhvr>
                                      <p:tavLst>
                                        <p:tav tm="0">
                                          <p:val>
                                            <p:fltVal val="0"/>
                                          </p:val>
                                        </p:tav>
                                        <p:tav tm="100000">
                                          <p:val>
                                            <p:strVal val="#ppt_w"/>
                                          </p:val>
                                        </p:tav>
                                      </p:tavLst>
                                    </p:anim>
                                    <p:anim calcmode="lin" valueType="num">
                                      <p:cBhvr>
                                        <p:cTn id="20" dur="500" fill="hold"/>
                                        <p:tgtEl>
                                          <p:spTgt spid="32"/>
                                        </p:tgtEl>
                                        <p:attrNameLst>
                                          <p:attrName>ppt_h</p:attrName>
                                        </p:attrNameLst>
                                      </p:cBhvr>
                                      <p:tavLst>
                                        <p:tav tm="0">
                                          <p:val>
                                            <p:fltVal val="0"/>
                                          </p:val>
                                        </p:tav>
                                        <p:tav tm="100000">
                                          <p:val>
                                            <p:strVal val="#ppt_h"/>
                                          </p:val>
                                        </p:tav>
                                      </p:tavLst>
                                    </p:anim>
                                    <p:animEffect transition="in" filter="fade">
                                      <p:cBhvr>
                                        <p:cTn id="21" dur="500"/>
                                        <p:tgtEl>
                                          <p:spTgt spid="32"/>
                                        </p:tgtEl>
                                      </p:cBhvr>
                                    </p:animEffect>
                                    <p:anim calcmode="lin" valueType="num">
                                      <p:cBhvr>
                                        <p:cTn id="22" dur="500" fill="hold"/>
                                        <p:tgtEl>
                                          <p:spTgt spid="32"/>
                                        </p:tgtEl>
                                        <p:attrNameLst>
                                          <p:attrName>ppt_x</p:attrName>
                                        </p:attrNameLst>
                                      </p:cBhvr>
                                      <p:tavLst>
                                        <p:tav tm="0">
                                          <p:val>
                                            <p:fltVal val="0.5"/>
                                          </p:val>
                                        </p:tav>
                                        <p:tav tm="100000">
                                          <p:val>
                                            <p:strVal val="#ppt_x"/>
                                          </p:val>
                                        </p:tav>
                                      </p:tavLst>
                                    </p:anim>
                                    <p:anim calcmode="lin" valueType="num">
                                      <p:cBhvr>
                                        <p:cTn id="23" dur="500" fill="hold"/>
                                        <p:tgtEl>
                                          <p:spTgt spid="32"/>
                                        </p:tgtEl>
                                        <p:attrNameLst>
                                          <p:attrName>ppt_y</p:attrName>
                                        </p:attrNameLst>
                                      </p:cBhvr>
                                      <p:tavLst>
                                        <p:tav tm="0">
                                          <p:val>
                                            <p:fltVal val="0.5"/>
                                          </p:val>
                                        </p:tav>
                                        <p:tav tm="100000">
                                          <p:val>
                                            <p:strVal val="#ppt_y"/>
                                          </p:val>
                                        </p:tav>
                                      </p:tavLst>
                                    </p:anim>
                                  </p:childTnLst>
                                </p:cTn>
                              </p:par>
                            </p:childTnLst>
                          </p:cTn>
                        </p:par>
                        <p:par>
                          <p:cTn id="24" fill="hold">
                            <p:stCondLst>
                              <p:cond delay="1649"/>
                            </p:stCondLst>
                            <p:childTnLst>
                              <p:par>
                                <p:cTn id="25" presetID="53" presetClass="entr" presetSubtype="528"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anim calcmode="lin" valueType="num">
                                      <p:cBhvr>
                                        <p:cTn id="30" dur="500" fill="hold"/>
                                        <p:tgtEl>
                                          <p:spTgt spid="36"/>
                                        </p:tgtEl>
                                        <p:attrNameLst>
                                          <p:attrName>ppt_x</p:attrName>
                                        </p:attrNameLst>
                                      </p:cBhvr>
                                      <p:tavLst>
                                        <p:tav tm="0">
                                          <p:val>
                                            <p:fltVal val="0.5"/>
                                          </p:val>
                                        </p:tav>
                                        <p:tav tm="100000">
                                          <p:val>
                                            <p:strVal val="#ppt_x"/>
                                          </p:val>
                                        </p:tav>
                                      </p:tavLst>
                                    </p:anim>
                                    <p:anim calcmode="lin" valueType="num">
                                      <p:cBhvr>
                                        <p:cTn id="31" dur="500" fill="hold"/>
                                        <p:tgtEl>
                                          <p:spTgt spid="36"/>
                                        </p:tgtEl>
                                        <p:attrNameLst>
                                          <p:attrName>ppt_y</p:attrName>
                                        </p:attrNameLst>
                                      </p:cBhvr>
                                      <p:tavLst>
                                        <p:tav tm="0">
                                          <p:val>
                                            <p:fltVal val="0.5"/>
                                          </p:val>
                                        </p:tav>
                                        <p:tav tm="100000">
                                          <p:val>
                                            <p:strVal val="#ppt_y"/>
                                          </p:val>
                                        </p:tav>
                                      </p:tavLst>
                                    </p:anim>
                                  </p:childTnLst>
                                </p:cTn>
                              </p:par>
                            </p:childTnLst>
                          </p:cTn>
                        </p:par>
                        <p:par>
                          <p:cTn id="32" fill="hold">
                            <p:stCondLst>
                              <p:cond delay="2149"/>
                            </p:stCondLst>
                            <p:childTnLst>
                              <p:par>
                                <p:cTn id="33" presetID="53" presetClass="entr" presetSubtype="528" fill="hold" nodeType="afterEffect">
                                  <p:stCondLst>
                                    <p:cond delay="0"/>
                                  </p:stCondLst>
                                  <p:childTnLst>
                                    <p:set>
                                      <p:cBhvr>
                                        <p:cTn id="34" dur="1" fill="hold">
                                          <p:stCondLst>
                                            <p:cond delay="0"/>
                                          </p:stCondLst>
                                        </p:cTn>
                                        <p:tgtEl>
                                          <p:spTgt spid="41"/>
                                        </p:tgtEl>
                                        <p:attrNameLst>
                                          <p:attrName>style.visibility</p:attrName>
                                        </p:attrNameLst>
                                      </p:cBhvr>
                                      <p:to>
                                        <p:strVal val="visible"/>
                                      </p:to>
                                    </p:set>
                                    <p:anim calcmode="lin" valueType="num">
                                      <p:cBhvr>
                                        <p:cTn id="35" dur="500" fill="hold"/>
                                        <p:tgtEl>
                                          <p:spTgt spid="41"/>
                                        </p:tgtEl>
                                        <p:attrNameLst>
                                          <p:attrName>ppt_w</p:attrName>
                                        </p:attrNameLst>
                                      </p:cBhvr>
                                      <p:tavLst>
                                        <p:tav tm="0">
                                          <p:val>
                                            <p:fltVal val="0"/>
                                          </p:val>
                                        </p:tav>
                                        <p:tav tm="100000">
                                          <p:val>
                                            <p:strVal val="#ppt_w"/>
                                          </p:val>
                                        </p:tav>
                                      </p:tavLst>
                                    </p:anim>
                                    <p:anim calcmode="lin" valueType="num">
                                      <p:cBhvr>
                                        <p:cTn id="36" dur="500" fill="hold"/>
                                        <p:tgtEl>
                                          <p:spTgt spid="41"/>
                                        </p:tgtEl>
                                        <p:attrNameLst>
                                          <p:attrName>ppt_h</p:attrName>
                                        </p:attrNameLst>
                                      </p:cBhvr>
                                      <p:tavLst>
                                        <p:tav tm="0">
                                          <p:val>
                                            <p:fltVal val="0"/>
                                          </p:val>
                                        </p:tav>
                                        <p:tav tm="100000">
                                          <p:val>
                                            <p:strVal val="#ppt_h"/>
                                          </p:val>
                                        </p:tav>
                                      </p:tavLst>
                                    </p:anim>
                                    <p:animEffect transition="in" filter="fade">
                                      <p:cBhvr>
                                        <p:cTn id="37" dur="500"/>
                                        <p:tgtEl>
                                          <p:spTgt spid="41"/>
                                        </p:tgtEl>
                                      </p:cBhvr>
                                    </p:animEffect>
                                    <p:anim calcmode="lin" valueType="num">
                                      <p:cBhvr>
                                        <p:cTn id="38" dur="500" fill="hold"/>
                                        <p:tgtEl>
                                          <p:spTgt spid="41"/>
                                        </p:tgtEl>
                                        <p:attrNameLst>
                                          <p:attrName>ppt_x</p:attrName>
                                        </p:attrNameLst>
                                      </p:cBhvr>
                                      <p:tavLst>
                                        <p:tav tm="0">
                                          <p:val>
                                            <p:fltVal val="0.5"/>
                                          </p:val>
                                        </p:tav>
                                        <p:tav tm="100000">
                                          <p:val>
                                            <p:strVal val="#ppt_x"/>
                                          </p:val>
                                        </p:tav>
                                      </p:tavLst>
                                    </p:anim>
                                    <p:anim calcmode="lin" valueType="num">
                                      <p:cBhvr>
                                        <p:cTn id="39" dur="500" fill="hold"/>
                                        <p:tgtEl>
                                          <p:spTgt spid="41"/>
                                        </p:tgtEl>
                                        <p:attrNameLst>
                                          <p:attrName>ppt_y</p:attrName>
                                        </p:attrNameLst>
                                      </p:cBhvr>
                                      <p:tavLst>
                                        <p:tav tm="0">
                                          <p:val>
                                            <p:fltVal val="0.5"/>
                                          </p:val>
                                        </p:tav>
                                        <p:tav tm="100000">
                                          <p:val>
                                            <p:strVal val="#ppt_y"/>
                                          </p:val>
                                        </p:tav>
                                      </p:tavLst>
                                    </p:anim>
                                  </p:childTnLst>
                                </p:cTn>
                              </p:par>
                            </p:childTnLst>
                          </p:cTn>
                        </p:par>
                        <p:par>
                          <p:cTn id="40" fill="hold">
                            <p:stCondLst>
                              <p:cond delay="2649"/>
                            </p:stCondLst>
                            <p:childTnLst>
                              <p:par>
                                <p:cTn id="41" presetID="53" presetClass="entr" presetSubtype="528" fill="hold" nodeType="after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anim calcmode="lin" valueType="num">
                                      <p:cBhvr>
                                        <p:cTn id="46" dur="500" fill="hold"/>
                                        <p:tgtEl>
                                          <p:spTgt spid="45"/>
                                        </p:tgtEl>
                                        <p:attrNameLst>
                                          <p:attrName>ppt_x</p:attrName>
                                        </p:attrNameLst>
                                      </p:cBhvr>
                                      <p:tavLst>
                                        <p:tav tm="0">
                                          <p:val>
                                            <p:fltVal val="0.5"/>
                                          </p:val>
                                        </p:tav>
                                        <p:tav tm="100000">
                                          <p:val>
                                            <p:strVal val="#ppt_x"/>
                                          </p:val>
                                        </p:tav>
                                      </p:tavLst>
                                    </p:anim>
                                    <p:anim calcmode="lin" valueType="num">
                                      <p:cBhvr>
                                        <p:cTn id="47" dur="500" fill="hold"/>
                                        <p:tgtEl>
                                          <p:spTgt spid="45"/>
                                        </p:tgtEl>
                                        <p:attrNameLst>
                                          <p:attrName>ppt_y</p:attrName>
                                        </p:attrNameLst>
                                      </p:cBhvr>
                                      <p:tavLst>
                                        <p:tav tm="0">
                                          <p:val>
                                            <p:fltVal val="0.5"/>
                                          </p:val>
                                        </p:tav>
                                        <p:tav tm="100000">
                                          <p:val>
                                            <p:strVal val="#ppt_y"/>
                                          </p:val>
                                        </p:tav>
                                      </p:tavLst>
                                    </p:anim>
                                  </p:childTnLst>
                                </p:cTn>
                              </p:par>
                            </p:childTnLst>
                          </p:cTn>
                        </p:par>
                        <p:par>
                          <p:cTn id="48" fill="hold">
                            <p:stCondLst>
                              <p:cond delay="3149"/>
                            </p:stCondLst>
                            <p:childTnLst>
                              <p:par>
                                <p:cTn id="49" presetID="53" presetClass="entr" presetSubtype="528"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p:cTn id="51" dur="500" fill="hold"/>
                                        <p:tgtEl>
                                          <p:spTgt spid="49"/>
                                        </p:tgtEl>
                                        <p:attrNameLst>
                                          <p:attrName>ppt_w</p:attrName>
                                        </p:attrNameLst>
                                      </p:cBhvr>
                                      <p:tavLst>
                                        <p:tav tm="0">
                                          <p:val>
                                            <p:fltVal val="0"/>
                                          </p:val>
                                        </p:tav>
                                        <p:tav tm="100000">
                                          <p:val>
                                            <p:strVal val="#ppt_w"/>
                                          </p:val>
                                        </p:tav>
                                      </p:tavLst>
                                    </p:anim>
                                    <p:anim calcmode="lin" valueType="num">
                                      <p:cBhvr>
                                        <p:cTn id="52" dur="500" fill="hold"/>
                                        <p:tgtEl>
                                          <p:spTgt spid="49"/>
                                        </p:tgtEl>
                                        <p:attrNameLst>
                                          <p:attrName>ppt_h</p:attrName>
                                        </p:attrNameLst>
                                      </p:cBhvr>
                                      <p:tavLst>
                                        <p:tav tm="0">
                                          <p:val>
                                            <p:fltVal val="0"/>
                                          </p:val>
                                        </p:tav>
                                        <p:tav tm="100000">
                                          <p:val>
                                            <p:strVal val="#ppt_h"/>
                                          </p:val>
                                        </p:tav>
                                      </p:tavLst>
                                    </p:anim>
                                    <p:animEffect transition="in" filter="fade">
                                      <p:cBhvr>
                                        <p:cTn id="53" dur="500"/>
                                        <p:tgtEl>
                                          <p:spTgt spid="49"/>
                                        </p:tgtEl>
                                      </p:cBhvr>
                                    </p:animEffect>
                                    <p:anim calcmode="lin" valueType="num">
                                      <p:cBhvr>
                                        <p:cTn id="54" dur="500" fill="hold"/>
                                        <p:tgtEl>
                                          <p:spTgt spid="49"/>
                                        </p:tgtEl>
                                        <p:attrNameLst>
                                          <p:attrName>ppt_x</p:attrName>
                                        </p:attrNameLst>
                                      </p:cBhvr>
                                      <p:tavLst>
                                        <p:tav tm="0">
                                          <p:val>
                                            <p:fltVal val="0.5"/>
                                          </p:val>
                                        </p:tav>
                                        <p:tav tm="100000">
                                          <p:val>
                                            <p:strVal val="#ppt_x"/>
                                          </p:val>
                                        </p:tav>
                                      </p:tavLst>
                                    </p:anim>
                                    <p:anim calcmode="lin" valueType="num">
                                      <p:cBhvr>
                                        <p:cTn id="55" dur="500" fill="hold"/>
                                        <p:tgtEl>
                                          <p:spTgt spid="4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25550" y="1903095"/>
            <a:ext cx="2936875" cy="1361911"/>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l">
              <a:lnSpc>
                <a:spcPct val="150000"/>
              </a:lnSpc>
            </a:pP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Vue.js</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是一个轻巧、高性能的渐进式框架，具有插件化、数据双向绑定</a:t>
            </a:r>
            <a:r>
              <a:rPr lang="zh-CN" altLang="en-US"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、提供</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指令和过滤器等特点，同时拥有非常容易上手的</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API</a:t>
            </a:r>
            <a:endPar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a:solidFill>
                  <a:srgbClr val="1B4367"/>
                </a:solidFill>
                <a:latin typeface="宋体" panose="02010600030101010101" pitchFamily="2" charset="-122"/>
                <a:ea typeface="宋体" panose="02010600030101010101" pitchFamily="2" charset="-122"/>
                <a:cs typeface="+mn-ea"/>
                <a:sym typeface="+mn-lt"/>
              </a:rPr>
              <a:t>Vue.js</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1026" name="Picture 2" descr="vue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18126" y="1381126"/>
            <a:ext cx="2539999" cy="2539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06500" y="1903095"/>
            <a:ext cx="2936875" cy="200723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en-US" altLang="zh-CN"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Node.js </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就是运行在服务端的 </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JavaScript</a:t>
            </a:r>
            <a:r>
              <a:rPr lang="zh-CN" altLang="en-US"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。利用基于 Node.js 的 Express 快速搭建项目。</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Node.js</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提供了一种简单的、用于创建高性能服务器及可在该服务器中运行的各种应用程序的开发工具。</a:t>
            </a:r>
            <a:endPar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smtClean="0">
                <a:solidFill>
                  <a:srgbClr val="1B4367"/>
                </a:solidFill>
                <a:latin typeface="宋体" panose="02010600030101010101" pitchFamily="2" charset="-122"/>
                <a:ea typeface="宋体" panose="02010600030101010101" pitchFamily="2" charset="-122"/>
                <a:cs typeface="+mn-ea"/>
                <a:sym typeface="+mn-lt"/>
              </a:rPr>
              <a:t>Node.js</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2050" name="Picture 2" descr="https://dss0.baidu.com/6ONWsjip0QIZ8tyhnq/it/u=2822806539,3062548505&amp;fm=85&amp;app=79&amp;f=JPG?w=121&amp;h=75&amp;s=CAAC1463770CF313CCF8A8640300A0F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 y="-342900"/>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ode.js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176" y="1146851"/>
            <a:ext cx="4126306" cy="2516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210"/>
          <p:cNvSpPr/>
          <p:nvPr/>
        </p:nvSpPr>
        <p:spPr>
          <a:xfrm>
            <a:off x="663807" y="262240"/>
            <a:ext cx="1068242"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sz="1800" b="1" dirty="0" smtClean="0">
                <a:solidFill>
                  <a:srgbClr val="1B4367"/>
                </a:solidFill>
                <a:latin typeface="宋体" panose="02010600030101010101" pitchFamily="2" charset="-122"/>
                <a:ea typeface="宋体" panose="02010600030101010101" pitchFamily="2" charset="-122"/>
                <a:cs typeface="+mn-ea"/>
                <a:sym typeface="+mn-lt"/>
              </a:rPr>
              <a:t>开发选择</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sp>
        <p:nvSpPr>
          <p:cNvPr id="21" name="文本框 8"/>
          <p:cNvSpPr txBox="1"/>
          <p:nvPr/>
        </p:nvSpPr>
        <p:spPr>
          <a:xfrm>
            <a:off x="1216025" y="1903095"/>
            <a:ext cx="2936875" cy="1684020"/>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nSpc>
                <a:spcPct val="150000"/>
              </a:lnSpc>
            </a:pPr>
            <a:r>
              <a:rPr lang="en-US" altLang="zh-CN" dirty="0" smtClean="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  </a:t>
            </a:r>
            <a:r>
              <a:rPr lang="en-US" altLang="zh-CN"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MongoDB</a:t>
            </a:r>
            <a:r>
              <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rPr>
              <a:t>是一种面向文档的数据库；操作起来比较简单和容易；MongoDB 将数据存储为一个文档，数据结构由键值(key=&gt;value)对组成；MongoDB 文档类似于 JSON 对象</a:t>
            </a:r>
            <a:endParaRPr lang="zh-CN" altLang="en-US" dirty="0">
              <a:solidFill>
                <a:schemeClr val="tx1">
                  <a:lumMod val="75000"/>
                  <a:lumOff val="25000"/>
                </a:schemeClr>
              </a:solidFill>
              <a:latin typeface="宋体" panose="02010600030101010101" pitchFamily="2" charset="-122"/>
              <a:ea typeface="宋体" panose="02010600030101010101" pitchFamily="2" charset="-122"/>
              <a:cs typeface="宋体" panose="02010600030101010101" pitchFamily="2" charset="-122"/>
              <a:sym typeface="+mn-lt"/>
            </a:endParaRPr>
          </a:p>
        </p:txBody>
      </p:sp>
      <p:cxnSp>
        <p:nvCxnSpPr>
          <p:cNvPr id="28" name="直接连接符 27"/>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6" name="TextBox 1210"/>
          <p:cNvSpPr/>
          <p:nvPr/>
        </p:nvSpPr>
        <p:spPr>
          <a:xfrm>
            <a:off x="1028700" y="1146851"/>
            <a:ext cx="1209729" cy="346249"/>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square" lIns="68580" tIns="34290" rIns="68580" bIns="34290">
            <a:spAutoFit/>
          </a:bodyPr>
          <a:lstStyle/>
          <a:p>
            <a:pPr lvl="0" algn="ctr"/>
            <a:r>
              <a:rPr lang="en-US" altLang="zh-CN" sz="1800" b="1" dirty="0" smtClean="0">
                <a:solidFill>
                  <a:srgbClr val="1B4367"/>
                </a:solidFill>
                <a:latin typeface="宋体" panose="02010600030101010101" pitchFamily="2" charset="-122"/>
                <a:ea typeface="宋体" panose="02010600030101010101" pitchFamily="2" charset="-122"/>
                <a:cs typeface="+mn-ea"/>
                <a:sym typeface="+mn-lt"/>
              </a:rPr>
              <a:t>MongoDB</a:t>
            </a:r>
            <a:endParaRPr lang="en-US" altLang="zh-CN" sz="1800" b="1" dirty="0">
              <a:solidFill>
                <a:srgbClr val="1B4367"/>
              </a:solidFill>
              <a:latin typeface="宋体" panose="02010600030101010101" pitchFamily="2" charset="-122"/>
              <a:ea typeface="宋体" panose="02010600030101010101" pitchFamily="2" charset="-122"/>
              <a:cs typeface="+mn-ea"/>
              <a:sym typeface="+mn-lt"/>
            </a:endParaRPr>
          </a:p>
        </p:txBody>
      </p:sp>
      <p:pic>
        <p:nvPicPr>
          <p:cNvPr id="2050" name="Picture 2" descr="https://dss0.baidu.com/6ONWsjip0QIZ8tyhnq/it/u=2822806539,3062548505&amp;fm=85&amp;app=79&amp;f=JPG?w=121&amp;h=75&amp;s=CAAC1463770CF313CCF8A8640300A0F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 y="-342900"/>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2"/>
          <a:stretch>
            <a:fillRect/>
          </a:stretch>
        </p:blipFill>
        <p:spPr>
          <a:xfrm>
            <a:off x="4731984" y="2062835"/>
            <a:ext cx="4080582" cy="1638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3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p:cTn id="11" dur="500" fill="hold"/>
                                        <p:tgtEl>
                                          <p:spTgt spid="20"/>
                                        </p:tgtEl>
                                        <p:attrNameLst>
                                          <p:attrName>ppt_w</p:attrName>
                                        </p:attrNameLst>
                                      </p:cBhvr>
                                      <p:tavLst>
                                        <p:tav tm="0">
                                          <p:val>
                                            <p:fltVal val="0"/>
                                          </p:val>
                                        </p:tav>
                                        <p:tav tm="100000">
                                          <p:val>
                                            <p:strVal val="#ppt_w"/>
                                          </p:val>
                                        </p:tav>
                                      </p:tavLst>
                                    </p:anim>
                                    <p:anim calcmode="lin" valueType="num">
                                      <p:cBhvr>
                                        <p:cTn id="12" dur="500" fill="hold"/>
                                        <p:tgtEl>
                                          <p:spTgt spid="20"/>
                                        </p:tgtEl>
                                        <p:attrNameLst>
                                          <p:attrName>ppt_h</p:attrName>
                                        </p:attrNameLst>
                                      </p:cBhvr>
                                      <p:tavLst>
                                        <p:tav tm="0">
                                          <p:val>
                                            <p:fltVal val="0"/>
                                          </p:val>
                                        </p:tav>
                                        <p:tav tm="100000">
                                          <p:val>
                                            <p:strVal val="#ppt_h"/>
                                          </p:val>
                                        </p:tav>
                                      </p:tavLst>
                                    </p:anim>
                                    <p:animEffect transition="in" filter="fade">
                                      <p:cBhvr>
                                        <p:cTn id="13" dur="500"/>
                                        <p:tgtEl>
                                          <p:spTgt spid="20"/>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p:tgtEl>
                                          <p:spTgt spid="21"/>
                                        </p:tgtEl>
                                        <p:attrNameLst>
                                          <p:attrName>ppt_x</p:attrName>
                                        </p:attrNameLst>
                                      </p:cBhvr>
                                      <p:tavLst>
                                        <p:tav tm="0">
                                          <p:val>
                                            <p:strVal val="#ppt_x-#ppt_w*1.125000"/>
                                          </p:val>
                                        </p:tav>
                                        <p:tav tm="100000">
                                          <p:val>
                                            <p:strVal val="#ppt_x"/>
                                          </p:val>
                                        </p:tav>
                                      </p:tavLst>
                                    </p:anim>
                                    <p:animEffect transition="in" filter="wipe(right)">
                                      <p:cBhvr>
                                        <p:cTn id="18" dur="500"/>
                                        <p:tgtEl>
                                          <p:spTgt spid="21"/>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6" grpId="0"/>
    </p:bldLst>
  </p:timing>
</p:sld>
</file>

<file path=ppt/tags/tag1.xml><?xml version="1.0" encoding="utf-8"?>
<p:tagLst xmlns:p="http://schemas.openxmlformats.org/presentationml/2006/main">
  <p:tag name="REFSHAPE" val="422858972"/>
  <p:tag name="KSO_WM_UNIT_PLACING_PICTURE_USER_VIEWPORT" val="{&quot;height&quot;:7380,&quot;width&quot;:168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1059</Words>
  <Application>WPS 演示</Application>
  <PresentationFormat>全屏显示(16:9)</PresentationFormat>
  <Paragraphs>114</Paragraphs>
  <Slides>16</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蒋芳</dc:creator>
  <dc:description>http://www.ypppt.com/</dc:description>
  <cp:lastModifiedBy>jfwithll</cp:lastModifiedBy>
  <cp:revision>93</cp:revision>
  <dcterms:created xsi:type="dcterms:W3CDTF">2016-05-20T12:59:00Z</dcterms:created>
  <dcterms:modified xsi:type="dcterms:W3CDTF">2020-05-22T12:47:44Z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