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Agency FB" panose="020B0503020202020204" pitchFamily="34" charset="0"/>
      <p:regular r:id="rId26"/>
      <p:bold r:id="rId27"/>
    </p:embeddedFont>
    <p:embeddedFont>
      <p:font typeface="Bell MT" panose="02020503060305020303" pitchFamily="18" charset="0"/>
      <p:regular r:id="rId28"/>
      <p:bold r:id="rId29"/>
      <p:italic r:id="rId30"/>
    </p:embeddedFont>
    <p:embeddedFont>
      <p:font typeface="Sora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916476-7941-4180-B3A5-5BE983066775}">
  <a:tblStyle styleId="{8A916476-7941-4180-B3A5-5BE9830667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785D5D-8045-40CA-AD44-588510AAF9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026b66e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026b66e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e375b9f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e375b9f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258269c9b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258269c9b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98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17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800" y="1360775"/>
            <a:ext cx="4906200" cy="16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4800" y="3274276"/>
            <a:ext cx="49062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7951736" flipH="1">
            <a:off x="3529926" y="-1809034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 hasCustomPrompt="1"/>
          </p:nvPr>
        </p:nvSpPr>
        <p:spPr>
          <a:xfrm>
            <a:off x="2673921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2673921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2673921" y="2454908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5625733" y="2460704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5625733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625733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801894" y="1827973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1801894" y="2954437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1801894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4753706" y="296025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4753706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4753706" y="183958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53"/>
            <a:ext cx="1581151" cy="5143392"/>
            <a:chOff x="0" y="53"/>
            <a:chExt cx="1581151" cy="5143392"/>
          </a:xfrm>
        </p:grpSpPr>
        <p:sp>
          <p:nvSpPr>
            <p:cNvPr id="95" name="Google Shape;95;p13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5400000" flipH="1">
              <a:off x="-2070474" y="2070527"/>
              <a:ext cx="5143297" cy="1002349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3"/>
          <p:cNvSpPr/>
          <p:nvPr/>
        </p:nvSpPr>
        <p:spPr>
          <a:xfrm rot="-5793611">
            <a:off x="5108914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50" y="4819621"/>
            <a:ext cx="9143876" cy="449868"/>
            <a:chOff x="62" y="4240596"/>
            <a:chExt cx="9143876" cy="1028740"/>
          </a:xfrm>
        </p:grpSpPr>
        <p:sp>
          <p:nvSpPr>
            <p:cNvPr id="102" name="Google Shape;102;p14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/>
          <p:nvPr/>
        </p:nvSpPr>
        <p:spPr>
          <a:xfrm rot="9424676" flipH="1">
            <a:off x="-2604885" y="-2229434"/>
            <a:ext cx="7047918" cy="540826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6763013" y="100"/>
            <a:ext cx="2380497" cy="5143397"/>
            <a:chOff x="8422599" y="100"/>
            <a:chExt cx="721385" cy="5143397"/>
          </a:xfrm>
        </p:grpSpPr>
        <p:sp>
          <p:nvSpPr>
            <p:cNvPr id="119" name="Google Shape;119;p17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rot="-5400000" flipH="1">
              <a:off x="6321342" y="2320863"/>
              <a:ext cx="5143297" cy="50197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7"/>
          <p:cNvSpPr/>
          <p:nvPr/>
        </p:nvSpPr>
        <p:spPr>
          <a:xfrm rot="7154954" flipH="1">
            <a:off x="-2585066" y="-810543"/>
            <a:ext cx="7047515" cy="540795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hasCustomPrompt="1"/>
          </p:nvPr>
        </p:nvSpPr>
        <p:spPr>
          <a:xfrm>
            <a:off x="2112838" y="2013157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2112850" y="2772075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2" hasCustomPrompt="1"/>
          </p:nvPr>
        </p:nvSpPr>
        <p:spPr>
          <a:xfrm>
            <a:off x="2112850" y="534989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3"/>
          </p:nvPr>
        </p:nvSpPr>
        <p:spPr>
          <a:xfrm>
            <a:off x="2112850" y="1293901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4" hasCustomPrompt="1"/>
          </p:nvPr>
        </p:nvSpPr>
        <p:spPr>
          <a:xfrm>
            <a:off x="2112838" y="3491325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5"/>
          </p:nvPr>
        </p:nvSpPr>
        <p:spPr>
          <a:xfrm>
            <a:off x="2112850" y="4250249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9"/>
          <p:cNvGrpSpPr/>
          <p:nvPr/>
        </p:nvGrpSpPr>
        <p:grpSpPr>
          <a:xfrm>
            <a:off x="49" y="-13"/>
            <a:ext cx="9143877" cy="1314437"/>
            <a:chOff x="61" y="-17"/>
            <a:chExt cx="9143877" cy="1028753"/>
          </a:xfrm>
        </p:grpSpPr>
        <p:sp>
          <p:nvSpPr>
            <p:cNvPr id="141" name="Google Shape;141;p19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 rot="10800000">
              <a:off x="61" y="-17"/>
              <a:ext cx="9143876" cy="864572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9"/>
          <p:cNvSpPr/>
          <p:nvPr/>
        </p:nvSpPr>
        <p:spPr>
          <a:xfrm rot="2551994" flipH="1">
            <a:off x="-1671388" y="2383929"/>
            <a:ext cx="7048056" cy="5408375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20000" y="1657350"/>
            <a:ext cx="3833100" cy="10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720000" y="2790975"/>
            <a:ext cx="3833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2"/>
          </p:nvPr>
        </p:nvSpPr>
        <p:spPr>
          <a:xfrm>
            <a:off x="5551375" y="1348187"/>
            <a:ext cx="2399700" cy="29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2"/>
          <p:cNvGrpSpPr/>
          <p:nvPr/>
        </p:nvGrpSpPr>
        <p:grpSpPr>
          <a:xfrm>
            <a:off x="45" y="50"/>
            <a:ext cx="719880" cy="5143389"/>
            <a:chOff x="41" y="56"/>
            <a:chExt cx="1581110" cy="5143389"/>
          </a:xfrm>
        </p:grpSpPr>
        <p:sp>
          <p:nvSpPr>
            <p:cNvPr id="165" name="Google Shape;165;p22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5400000" flipH="1">
              <a:off x="-1781053" y="1781149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2"/>
          <p:cNvSpPr/>
          <p:nvPr/>
        </p:nvSpPr>
        <p:spPr>
          <a:xfrm rot="-1245301" flipH="1">
            <a:off x="4539539" y="1518265"/>
            <a:ext cx="7047545" cy="540798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1106963" y="2351226"/>
            <a:ext cx="2165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2"/>
          </p:nvPr>
        </p:nvSpPr>
        <p:spPr>
          <a:xfrm>
            <a:off x="3489749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>
            <a:off x="5871636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4"/>
          </p:nvPr>
        </p:nvSpPr>
        <p:spPr>
          <a:xfrm>
            <a:off x="1106963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5"/>
          </p:nvPr>
        </p:nvSpPr>
        <p:spPr>
          <a:xfrm>
            <a:off x="3489300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6"/>
          </p:nvPr>
        </p:nvSpPr>
        <p:spPr>
          <a:xfrm>
            <a:off x="5871637" y="1578075"/>
            <a:ext cx="21654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1163725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>
            <a:off x="1163726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3"/>
          </p:nvPr>
        </p:nvSpPr>
        <p:spPr>
          <a:xfrm>
            <a:off x="5013252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4"/>
          </p:nvPr>
        </p:nvSpPr>
        <p:spPr>
          <a:xfrm>
            <a:off x="1163726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5"/>
          </p:nvPr>
        </p:nvSpPr>
        <p:spPr>
          <a:xfrm>
            <a:off x="5013252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6"/>
          </p:nvPr>
        </p:nvSpPr>
        <p:spPr>
          <a:xfrm>
            <a:off x="1163725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7"/>
          </p:nvPr>
        </p:nvSpPr>
        <p:spPr>
          <a:xfrm>
            <a:off x="5013250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8"/>
          </p:nvPr>
        </p:nvSpPr>
        <p:spPr>
          <a:xfrm>
            <a:off x="5013250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50" y="-2"/>
            <a:ext cx="9143876" cy="525892"/>
            <a:chOff x="62" y="-4"/>
            <a:chExt cx="9143876" cy="1028740"/>
          </a:xfrm>
        </p:grpSpPr>
        <p:sp>
          <p:nvSpPr>
            <p:cNvPr id="186" name="Google Shape;186;p23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3"/>
          <p:cNvSpPr/>
          <p:nvPr/>
        </p:nvSpPr>
        <p:spPr>
          <a:xfrm rot="1956605" flipH="1">
            <a:off x="-1619609" y="2490500"/>
            <a:ext cx="7047639" cy="5408054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50" y="4608659"/>
            <a:ext cx="9143876" cy="660863"/>
            <a:chOff x="62" y="4240596"/>
            <a:chExt cx="9143876" cy="1028740"/>
          </a:xfrm>
        </p:grpSpPr>
        <p:sp>
          <p:nvSpPr>
            <p:cNvPr id="191" name="Google Shape;191;p24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rot="-6076843" flipH="1">
            <a:off x="5149113" y="-1972617"/>
            <a:ext cx="7047553" cy="540798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720000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ubTitle" idx="2"/>
          </p:nvPr>
        </p:nvSpPr>
        <p:spPr>
          <a:xfrm>
            <a:off x="3524999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3"/>
          </p:nvPr>
        </p:nvSpPr>
        <p:spPr>
          <a:xfrm>
            <a:off x="720000" y="32486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4"/>
          </p:nvPr>
        </p:nvSpPr>
        <p:spPr>
          <a:xfrm>
            <a:off x="3527456" y="32486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5"/>
          </p:nvPr>
        </p:nvSpPr>
        <p:spPr>
          <a:xfrm>
            <a:off x="6334911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6"/>
          </p:nvPr>
        </p:nvSpPr>
        <p:spPr>
          <a:xfrm>
            <a:off x="6334911" y="32486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7"/>
          </p:nvPr>
        </p:nvSpPr>
        <p:spPr>
          <a:xfrm>
            <a:off x="720000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8"/>
          </p:nvPr>
        </p:nvSpPr>
        <p:spPr>
          <a:xfrm>
            <a:off x="3524999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9"/>
          </p:nvPr>
        </p:nvSpPr>
        <p:spPr>
          <a:xfrm>
            <a:off x="6334911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13"/>
          </p:nvPr>
        </p:nvSpPr>
        <p:spPr>
          <a:xfrm>
            <a:off x="720000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14"/>
          </p:nvPr>
        </p:nvSpPr>
        <p:spPr>
          <a:xfrm>
            <a:off x="3524999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15"/>
          </p:nvPr>
        </p:nvSpPr>
        <p:spPr>
          <a:xfrm>
            <a:off x="6334911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6"/>
          <p:cNvGrpSpPr/>
          <p:nvPr/>
        </p:nvGrpSpPr>
        <p:grpSpPr>
          <a:xfrm flipH="1">
            <a:off x="7579169" y="53"/>
            <a:ext cx="1581117" cy="5143392"/>
            <a:chOff x="34" y="53"/>
            <a:chExt cx="1581117" cy="5143392"/>
          </a:xfrm>
        </p:grpSpPr>
        <p:sp>
          <p:nvSpPr>
            <p:cNvPr id="217" name="Google Shape;217;p26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 rot="5400000" flipH="1">
              <a:off x="-1898635" y="1898721"/>
              <a:ext cx="5143297" cy="134596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6"/>
          <p:cNvSpPr/>
          <p:nvPr/>
        </p:nvSpPr>
        <p:spPr>
          <a:xfrm rot="5793611" flipH="1">
            <a:off x="-2996321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 rot="10800000" flipH="1">
            <a:off x="62" y="4132413"/>
            <a:ext cx="9143876" cy="1028740"/>
            <a:chOff x="62" y="-4"/>
            <a:chExt cx="9143876" cy="1028740"/>
          </a:xfrm>
        </p:grpSpPr>
        <p:sp>
          <p:nvSpPr>
            <p:cNvPr id="222" name="Google Shape;222;p27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7"/>
          <p:cNvGrpSpPr/>
          <p:nvPr/>
        </p:nvGrpSpPr>
        <p:grpSpPr>
          <a:xfrm rot="10800000" flipH="1">
            <a:off x="-2554627" y="-4248154"/>
            <a:ext cx="14253253" cy="8874309"/>
            <a:chOff x="-2771747" y="534994"/>
            <a:chExt cx="14253253" cy="8874309"/>
          </a:xfrm>
        </p:grpSpPr>
        <p:sp>
          <p:nvSpPr>
            <p:cNvPr id="225" name="Google Shape;225;p27"/>
            <p:cNvSpPr/>
            <p:nvPr/>
          </p:nvSpPr>
          <p:spPr>
            <a:xfrm rot="2991695" flipH="1">
              <a:off x="-1956763" y="2268050"/>
              <a:ext cx="7047826" cy="5408198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-1203209" flipH="1">
              <a:off x="3720293" y="2268118"/>
              <a:ext cx="7047648" cy="5408061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62" y="-4"/>
            <a:ext cx="9143876" cy="1028740"/>
            <a:chOff x="62" y="-4"/>
            <a:chExt cx="9143876" cy="1028740"/>
          </a:xfrm>
        </p:grpSpPr>
        <p:sp>
          <p:nvSpPr>
            <p:cNvPr id="17" name="Google Shape;17;p3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-2554627" y="534994"/>
            <a:ext cx="14253253" cy="8874309"/>
            <a:chOff x="-2771747" y="534994"/>
            <a:chExt cx="14253253" cy="8874309"/>
          </a:xfrm>
        </p:grpSpPr>
        <p:sp>
          <p:nvSpPr>
            <p:cNvPr id="20" name="Google Shape;20;p3"/>
            <p:cNvSpPr/>
            <p:nvPr/>
          </p:nvSpPr>
          <p:spPr>
            <a:xfrm rot="2991695" flipH="1">
              <a:off x="-1956763" y="2268050"/>
              <a:ext cx="7047826" cy="5408198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1203209" flipH="1">
              <a:off x="3720293" y="2268118"/>
              <a:ext cx="7047648" cy="5408061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600250" y="2510783"/>
            <a:ext cx="39435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013250" y="1440383"/>
            <a:ext cx="1117500" cy="841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8039407" y="100"/>
            <a:ext cx="1104170" cy="5143397"/>
            <a:chOff x="8422599" y="100"/>
            <a:chExt cx="721397" cy="5143397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 flipH="1">
              <a:off x="6331919" y="2331420"/>
              <a:ext cx="5143297" cy="480857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5400000" flipH="1">
            <a:off x="-3328197" y="595553"/>
            <a:ext cx="7047571" cy="540800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46578" y="2345558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524422" y="2345557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524422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946578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422599" y="100"/>
            <a:ext cx="721385" cy="5143397"/>
            <a:chOff x="8422599" y="100"/>
            <a:chExt cx="721385" cy="5143397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/>
          <p:nvPr/>
        </p:nvSpPr>
        <p:spPr>
          <a:xfrm rot="7199932" flipH="1">
            <a:off x="-3766244" y="-16184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49" name="Google Shape;49;p7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-1897863" y="-3262936"/>
            <a:ext cx="14581217" cy="8890352"/>
            <a:chOff x="-1897863" y="-3262936"/>
            <a:chExt cx="14581217" cy="8890352"/>
          </a:xfrm>
        </p:grpSpPr>
        <p:sp>
          <p:nvSpPr>
            <p:cNvPr id="52" name="Google Shape;52;p7"/>
            <p:cNvSpPr/>
            <p:nvPr/>
          </p:nvSpPr>
          <p:spPr>
            <a:xfrm rot="-10320869" flipH="1">
              <a:off x="-1556381" y="-2799617"/>
              <a:ext cx="7047645" cy="5408059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6177391" flipH="1">
              <a:off x="5734195" y="-1117063"/>
              <a:ext cx="7047715" cy="5408112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192826" y="107205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192826" y="1644750"/>
            <a:ext cx="3852000" cy="24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551375" y="1119587"/>
            <a:ext cx="2399700" cy="29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rot="-2848264">
            <a:off x="3529876" y="1720616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 flipH="1">
            <a:off x="12" y="50247"/>
            <a:ext cx="9143876" cy="1028740"/>
            <a:chOff x="62" y="4240596"/>
            <a:chExt cx="9143876" cy="1028740"/>
          </a:xfrm>
        </p:grpSpPr>
        <p:sp>
          <p:nvSpPr>
            <p:cNvPr id="60" name="Google Shape;60;p8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 flipH="1">
            <a:off x="9" y="50"/>
            <a:ext cx="721385" cy="5143397"/>
            <a:chOff x="8422599" y="100"/>
            <a:chExt cx="721385" cy="5143397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 rot="-7199932">
            <a:off x="5862782" y="-16021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 rot="-5400000">
            <a:off x="3833334" y="194857"/>
            <a:ext cx="1496308" cy="9162943"/>
            <a:chOff x="58" y="62"/>
            <a:chExt cx="1461095" cy="5143386"/>
          </a:xfrm>
        </p:grpSpPr>
        <p:sp>
          <p:nvSpPr>
            <p:cNvPr id="75" name="Google Shape;75;p11"/>
            <p:cNvSpPr/>
            <p:nvPr/>
          </p:nvSpPr>
          <p:spPr>
            <a:xfrm rot="5400000">
              <a:off x="-1841043" y="1841252"/>
              <a:ext cx="5143297" cy="146109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5400000" flipH="1">
              <a:off x="-2101588" y="2101710"/>
              <a:ext cx="5143297" cy="94000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/>
          <p:nvPr/>
        </p:nvSpPr>
        <p:spPr>
          <a:xfrm rot="-8674605" flipH="1">
            <a:off x="2767888" y="-2601252"/>
            <a:ext cx="7047518" cy="540796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81975"/>
            <a:ext cx="6576000" cy="96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284000" y="26195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5" r:id="rId14"/>
    <p:sldLayoutId id="2147483668" r:id="rId15"/>
    <p:sldLayoutId id="2147483669" r:id="rId16"/>
    <p:sldLayoutId id="2147483670" r:id="rId17"/>
    <p:sldLayoutId id="2147483672" r:id="rId18"/>
    <p:sldLayoutId id="214748367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01253" y="248444"/>
            <a:ext cx="6126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dirty="0"/>
              <a:t>UNIVERSIDAD TECNOLÓGICA DE LA </a:t>
            </a:r>
            <a:r>
              <a:rPr lang="es-ES" sz="1200" b="1" dirty="0" smtClean="0"/>
              <a:t>SELVA</a:t>
            </a:r>
          </a:p>
          <a:p>
            <a:pPr algn="ctr"/>
            <a:endParaRPr lang="es-ES" sz="1200" b="1" dirty="0" smtClean="0"/>
          </a:p>
          <a:p>
            <a:pPr algn="ctr"/>
            <a:r>
              <a:rPr lang="es-ES" sz="1200" b="1" dirty="0" smtClean="0"/>
              <a:t>DIVISIÓN </a:t>
            </a:r>
            <a:r>
              <a:rPr lang="es-ES" sz="1200" b="1" dirty="0"/>
              <a:t>DE TECNOLOGÍAS DE LA INFORMACIÓN Y </a:t>
            </a:r>
            <a:r>
              <a:rPr lang="es-ES" sz="1200" b="1" dirty="0" smtClean="0"/>
              <a:t>COMUNICACIÓN</a:t>
            </a:r>
          </a:p>
          <a:p>
            <a:pPr algn="ctr"/>
            <a:r>
              <a:rPr lang="es-ES" sz="1200" b="1" dirty="0" smtClean="0"/>
              <a:t> </a:t>
            </a:r>
          </a:p>
          <a:p>
            <a:pPr algn="ctr"/>
            <a:r>
              <a:rPr lang="es-ES" sz="1200" b="1" dirty="0" smtClean="0"/>
              <a:t>INGENIERÍA </a:t>
            </a:r>
            <a:r>
              <a:rPr lang="es-ES" sz="1200" b="1" dirty="0"/>
              <a:t>EN DESARROLLO Y GESTIÓN DE SOFTWARE</a:t>
            </a:r>
            <a:endParaRPr lang="es-MX" sz="1200" b="1" dirty="0"/>
          </a:p>
        </p:txBody>
      </p:sp>
      <p:grpSp>
        <p:nvGrpSpPr>
          <p:cNvPr id="8" name="Group 14953"/>
          <p:cNvGrpSpPr/>
          <p:nvPr/>
        </p:nvGrpSpPr>
        <p:grpSpPr>
          <a:xfrm>
            <a:off x="1151255" y="304583"/>
            <a:ext cx="7260610" cy="888998"/>
            <a:chOff x="0" y="0"/>
            <a:chExt cx="8088376" cy="1021715"/>
          </a:xfrm>
        </p:grpSpPr>
        <p:sp>
          <p:nvSpPr>
            <p:cNvPr id="9" name="Rectangle 6"/>
            <p:cNvSpPr/>
            <p:nvPr/>
          </p:nvSpPr>
          <p:spPr>
            <a:xfrm>
              <a:off x="686" y="4444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s-MX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s-MX" sz="12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/>
            <p:nvPr/>
          </p:nvSpPr>
          <p:spPr>
            <a:xfrm>
              <a:off x="686" y="289433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800"/>
                </a:spcAft>
              </a:pPr>
              <a:r>
                <a:rPr lang="es-MX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s-MX" sz="12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23264" cy="1021715"/>
            </a:xfrm>
            <a:prstGeom prst="rect">
              <a:avLst/>
            </a:prstGeom>
          </p:spPr>
        </p:pic>
        <p:pic>
          <p:nvPicPr>
            <p:cNvPr id="12" name="Picture 12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48856" y="133359"/>
              <a:ext cx="1239520" cy="831215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741294" y="1479263"/>
            <a:ext cx="4133850" cy="968499"/>
            <a:chOff x="2741295" y="1244467"/>
            <a:chExt cx="4133850" cy="968499"/>
          </a:xfrm>
        </p:grpSpPr>
        <p:sp>
          <p:nvSpPr>
            <p:cNvPr id="13" name="Rectángulo: esquinas redondeadas 127"/>
            <p:cNvSpPr/>
            <p:nvPr/>
          </p:nvSpPr>
          <p:spPr>
            <a:xfrm>
              <a:off x="3208020" y="1244467"/>
              <a:ext cx="3200400" cy="924880"/>
            </a:xfrm>
            <a:prstGeom prst="roundRect">
              <a:avLst/>
            </a:prstGeom>
            <a:noFill/>
            <a:ln w="57150" cmpd="thickThin">
              <a:solidFill>
                <a:schemeClr val="accent6">
                  <a:lumMod val="50000"/>
                </a:schemeClr>
              </a:solidFill>
            </a:ln>
            <a:effectLst>
              <a:outerShdw blurRad="50800" dist="63500" dir="13500000" algn="br" rotWithShape="0">
                <a:schemeClr val="accent6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MX"/>
            </a:p>
          </p:txBody>
        </p:sp>
        <p:sp>
          <p:nvSpPr>
            <p:cNvPr id="14" name="Cuadro de texto 126"/>
            <p:cNvSpPr txBox="1">
              <a:spLocks noChangeArrowheads="1"/>
            </p:cNvSpPr>
            <p:nvPr/>
          </p:nvSpPr>
          <p:spPr bwMode="auto">
            <a:xfrm>
              <a:off x="2741295" y="1285983"/>
              <a:ext cx="4133850" cy="926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s-MX" sz="800" b="1" dirty="0">
                  <a:effectLst/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DOCUMENTACIÓN DE INTEGRADORA SPRINT </a:t>
              </a:r>
              <a:r>
                <a:rPr lang="es-MX" sz="900" b="1" dirty="0" smtClean="0">
                  <a:effectLst/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 y 2</a:t>
              </a:r>
              <a:endParaRPr lang="es-MX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s-MX" sz="800" b="1" dirty="0">
                  <a:effectLst/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SISTEMA DE RESERVAS Y CITAS MÉDICAS EN LÍNEA</a:t>
              </a:r>
              <a:endParaRPr lang="es-MX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s-MX" sz="800" b="1" dirty="0">
                  <a:effectLst/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“MED APPOINT”</a:t>
              </a:r>
              <a:endParaRPr lang="es-MX" sz="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s-MX" sz="2400" b="1" dirty="0">
                  <a:effectLst/>
                  <a:latin typeface="Bell MT" panose="0202050306030502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ángulo 4"/>
          <p:cNvSpPr/>
          <p:nvPr/>
        </p:nvSpPr>
        <p:spPr>
          <a:xfrm>
            <a:off x="1115648" y="2447762"/>
            <a:ext cx="1585690" cy="372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del equipo:</a:t>
            </a:r>
            <a:endParaRPr lang="es-MX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50049"/>
              </p:ext>
            </p:extLst>
          </p:nvPr>
        </p:nvGraphicFramePr>
        <p:xfrm>
          <a:off x="1997233" y="2961105"/>
          <a:ext cx="5621973" cy="1049022"/>
        </p:xfrm>
        <a:graphic>
          <a:graphicData uri="http://schemas.openxmlformats.org/drawingml/2006/table">
            <a:tbl>
              <a:tblPr firstRow="1" firstCol="1" bandRow="1">
                <a:tableStyleId>{8A916476-7941-4180-B3A5-5BE983066775}</a:tableStyleId>
              </a:tblPr>
              <a:tblGrid>
                <a:gridCol w="1103441">
                  <a:extLst>
                    <a:ext uri="{9D8B030D-6E8A-4147-A177-3AD203B41FA5}">
                      <a16:colId xmlns:a16="http://schemas.microsoft.com/office/drawing/2014/main" val="2009579934"/>
                    </a:ext>
                  </a:extLst>
                </a:gridCol>
                <a:gridCol w="4518532">
                  <a:extLst>
                    <a:ext uri="{9D8B030D-6E8A-4147-A177-3AD203B41FA5}">
                      <a16:colId xmlns:a16="http://schemas.microsoft.com/office/drawing/2014/main" val="1390233463"/>
                    </a:ext>
                  </a:extLst>
                </a:gridCol>
              </a:tblGrid>
              <a:tr h="19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050" b="1" dirty="0">
                          <a:effectLst/>
                          <a:latin typeface="Agency FB" panose="020B0503020202020204" pitchFamily="34" charset="0"/>
                        </a:rPr>
                        <a:t>MATRICULA</a:t>
                      </a:r>
                      <a:endParaRPr lang="es-MX" sz="1050" b="1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050" b="1" dirty="0">
                          <a:effectLst/>
                          <a:latin typeface="Agency FB" panose="020B0503020202020204" pitchFamily="34" charset="0"/>
                        </a:rPr>
                        <a:t>NOMBRES</a:t>
                      </a:r>
                      <a:endParaRPr lang="es-MX" sz="1050" b="1" dirty="0">
                        <a:effectLst/>
                        <a:latin typeface="Agency FB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54557"/>
                  </a:ext>
                </a:extLst>
              </a:tr>
              <a:tr h="19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092010009</a:t>
                      </a:r>
                      <a:endParaRPr lang="es-MX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ADRIANA CECILIA MARCELIN ARAUJO</a:t>
                      </a:r>
                      <a:endParaRPr lang="es-MX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688285"/>
                  </a:ext>
                </a:extLst>
              </a:tr>
              <a:tr h="19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092010238</a:t>
                      </a:r>
                      <a:endParaRPr lang="es-MX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JOAHAN GUTIÉRREZ ÁLVARO</a:t>
                      </a:r>
                      <a:endParaRPr lang="es-MX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453235"/>
                  </a:ext>
                </a:extLst>
              </a:tr>
              <a:tr h="19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050">
                          <a:effectLst/>
                        </a:rPr>
                        <a:t>092010632</a:t>
                      </a:r>
                      <a:endParaRPr lang="es-MX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MX" sz="1050" dirty="0">
                          <a:effectLst/>
                        </a:rPr>
                        <a:t>LEANDRO MONTEJO JIMÉNEZ </a:t>
                      </a:r>
                      <a:endParaRPr lang="es-MX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500086"/>
                  </a:ext>
                </a:extLst>
              </a:tr>
              <a:tr h="19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092010156</a:t>
                      </a:r>
                      <a:endParaRPr lang="es-MX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28345" marR="72771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s-ES" sz="1050" dirty="0">
                          <a:effectLst/>
                        </a:rPr>
                        <a:t>MARCO ANTONIO LÓPEZ GÓMEZ</a:t>
                      </a:r>
                      <a:endParaRPr lang="es-MX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404851"/>
                  </a:ext>
                </a:extLst>
              </a:tr>
            </a:tbl>
          </a:graphicData>
        </a:graphic>
      </p:graphicFrame>
      <p:sp>
        <p:nvSpPr>
          <p:cNvPr id="17" name="Cuadro de texto 9"/>
          <p:cNvSpPr txBox="1">
            <a:spLocks noChangeArrowheads="1"/>
          </p:cNvSpPr>
          <p:nvPr/>
        </p:nvSpPr>
        <p:spPr bwMode="auto">
          <a:xfrm>
            <a:off x="2984110" y="4191404"/>
            <a:ext cx="933042" cy="4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b="1" dirty="0" smtClean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Grado: 10°</a:t>
            </a:r>
            <a:endParaRPr lang="es-MX" dirty="0" smtClean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200775" y="4553956"/>
            <a:ext cx="3143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2000" dirty="0" smtClean="0">
                <a:solidFill>
                  <a:schemeClr val="bg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s-MX" sz="20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OCTUBRE DE 2023</a:t>
            </a:r>
            <a:endParaRPr lang="es-MX" sz="105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 de texto 9"/>
          <p:cNvSpPr txBox="1">
            <a:spLocks noChangeArrowheads="1"/>
          </p:cNvSpPr>
          <p:nvPr/>
        </p:nvSpPr>
        <p:spPr bwMode="auto">
          <a:xfrm>
            <a:off x="4222218" y="4191404"/>
            <a:ext cx="933042" cy="4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b="1" dirty="0" smtClean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Grupo: “A”</a:t>
            </a:r>
            <a:endParaRPr lang="es-MX" dirty="0" smtClean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uadro de texto 9"/>
          <p:cNvSpPr txBox="1">
            <a:spLocks noChangeArrowheads="1"/>
          </p:cNvSpPr>
          <p:nvPr/>
        </p:nvSpPr>
        <p:spPr bwMode="auto">
          <a:xfrm>
            <a:off x="5460326" y="4191403"/>
            <a:ext cx="1480898" cy="4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b="1" dirty="0" smtClean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Turno</a:t>
            </a:r>
            <a:r>
              <a:rPr lang="es-MX" b="1" dirty="0" smtClean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Vespertino</a:t>
            </a:r>
            <a:endParaRPr lang="es-MX" dirty="0" smtClean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600199" y="2123872"/>
            <a:ext cx="6273802" cy="707178"/>
            <a:chOff x="1515532" y="2030739"/>
            <a:chExt cx="6273802" cy="707178"/>
          </a:xfrm>
        </p:grpSpPr>
        <p:sp>
          <p:nvSpPr>
            <p:cNvPr id="21" name="Rectángulo 20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SPRINT BACKLOG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22" name="Google Shape;279;p35"/>
            <p:cNvCxnSpPr/>
            <p:nvPr/>
          </p:nvCxnSpPr>
          <p:spPr>
            <a:xfrm>
              <a:off x="3691832" y="2737917"/>
              <a:ext cx="198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600199" y="2123872"/>
            <a:ext cx="6273802" cy="707178"/>
            <a:chOff x="1515532" y="2030739"/>
            <a:chExt cx="6273802" cy="707178"/>
          </a:xfrm>
        </p:grpSpPr>
        <p:sp>
          <p:nvSpPr>
            <p:cNvPr id="29" name="Rectángulo 28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DIAGRAMA DE CONTEXTO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30" name="Google Shape;279;p35"/>
            <p:cNvCxnSpPr/>
            <p:nvPr/>
          </p:nvCxnSpPr>
          <p:spPr>
            <a:xfrm>
              <a:off x="3268500" y="2737917"/>
              <a:ext cx="266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591733" y="2225472"/>
            <a:ext cx="6273802" cy="707178"/>
            <a:chOff x="1515532" y="2030739"/>
            <a:chExt cx="6273802" cy="707178"/>
          </a:xfrm>
        </p:grpSpPr>
        <p:sp>
          <p:nvSpPr>
            <p:cNvPr id="15" name="Rectángulo 14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DIAGRAMA DE ARQUITECTURA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16" name="Google Shape;279;p35"/>
            <p:cNvCxnSpPr/>
            <p:nvPr/>
          </p:nvCxnSpPr>
          <p:spPr>
            <a:xfrm>
              <a:off x="3056831" y="2737917"/>
              <a:ext cx="327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591733" y="2081539"/>
            <a:ext cx="6273802" cy="649515"/>
            <a:chOff x="1515532" y="2030739"/>
            <a:chExt cx="6273802" cy="649515"/>
          </a:xfrm>
        </p:grpSpPr>
        <p:sp>
          <p:nvSpPr>
            <p:cNvPr id="7" name="Rectángulo 6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MODELO DE DATOS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8" name="Google Shape;279;p35"/>
            <p:cNvCxnSpPr/>
            <p:nvPr/>
          </p:nvCxnSpPr>
          <p:spPr>
            <a:xfrm>
              <a:off x="3556363" y="2680254"/>
              <a:ext cx="2268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Rectángulo 8"/>
          <p:cNvSpPr/>
          <p:nvPr/>
        </p:nvSpPr>
        <p:spPr>
          <a:xfrm>
            <a:off x="2804877" y="2788717"/>
            <a:ext cx="3847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gency FB" panose="020B0503020202020204" pitchFamily="34" charset="0"/>
              </a:rPr>
              <a:t>(</a:t>
            </a:r>
            <a:r>
              <a:rPr lang="en-US" sz="1800" dirty="0" err="1" smtClean="0">
                <a:latin typeface="Agency FB" panose="020B0503020202020204" pitchFamily="34" charset="0"/>
              </a:rPr>
              <a:t>Diagrama</a:t>
            </a:r>
            <a:r>
              <a:rPr lang="en-US" sz="1800" dirty="0" smtClean="0">
                <a:latin typeface="Agency FB" panose="020B0503020202020204" pitchFamily="34" charset="0"/>
              </a:rPr>
              <a:t> </a:t>
            </a:r>
            <a:r>
              <a:rPr lang="en-US" sz="1800" dirty="0" err="1" smtClean="0">
                <a:latin typeface="Agency FB" panose="020B0503020202020204" pitchFamily="34" charset="0"/>
              </a:rPr>
              <a:t>relacional</a:t>
            </a:r>
            <a:r>
              <a:rPr lang="en-US" sz="1800" dirty="0" smtClean="0">
                <a:latin typeface="Agency FB" panose="020B0503020202020204" pitchFamily="34" charset="0"/>
              </a:rPr>
              <a:t>, script, </a:t>
            </a:r>
            <a:r>
              <a:rPr lang="en-US" sz="1800" dirty="0" err="1" smtClean="0">
                <a:latin typeface="Agency FB" panose="020B0503020202020204" pitchFamily="34" charset="0"/>
              </a:rPr>
              <a:t>diccionario</a:t>
            </a:r>
            <a:r>
              <a:rPr lang="en-US" sz="1800" dirty="0" smtClean="0">
                <a:latin typeface="Agency FB" panose="020B0503020202020204" pitchFamily="34" charset="0"/>
              </a:rPr>
              <a:t> de </a:t>
            </a:r>
            <a:r>
              <a:rPr lang="en-US" sz="1800" dirty="0" err="1" smtClean="0">
                <a:latin typeface="Agency FB" panose="020B0503020202020204" pitchFamily="34" charset="0"/>
              </a:rPr>
              <a:t>datos</a:t>
            </a:r>
            <a:r>
              <a:rPr lang="en-US" sz="1800" dirty="0" smtClean="0">
                <a:latin typeface="Agency FB" panose="020B0503020202020204" pitchFamily="34" charset="0"/>
              </a:rPr>
              <a:t>)</a:t>
            </a:r>
            <a:endParaRPr lang="es-MX" sz="18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56266" y="2183138"/>
            <a:ext cx="6273802" cy="707178"/>
            <a:chOff x="1515532" y="2030739"/>
            <a:chExt cx="6273802" cy="707178"/>
          </a:xfrm>
        </p:grpSpPr>
        <p:sp>
          <p:nvSpPr>
            <p:cNvPr id="9" name="Rectángulo 8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PROTOTIPO VISUAL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10" name="Google Shape;279;p35"/>
            <p:cNvCxnSpPr/>
            <p:nvPr/>
          </p:nvCxnSpPr>
          <p:spPr>
            <a:xfrm>
              <a:off x="3437831" y="2737917"/>
              <a:ext cx="2448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Rectángulo 10"/>
          <p:cNvSpPr/>
          <p:nvPr/>
        </p:nvSpPr>
        <p:spPr>
          <a:xfrm>
            <a:off x="3669459" y="2951164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gency FB" panose="020B0503020202020204" pitchFamily="34" charset="0"/>
              </a:rPr>
              <a:t>(Wireframes, Mockups)</a:t>
            </a:r>
            <a:endParaRPr lang="es-MX" sz="18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591733" y="2225472"/>
            <a:ext cx="6273802" cy="707178"/>
            <a:chOff x="1515532" y="2030739"/>
            <a:chExt cx="6273802" cy="707178"/>
          </a:xfrm>
        </p:grpSpPr>
        <p:sp>
          <p:nvSpPr>
            <p:cNvPr id="9" name="Rectángulo 8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AVANCE DE LA APLICACIÓN WEB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10" name="Google Shape;279;p35"/>
            <p:cNvCxnSpPr/>
            <p:nvPr/>
          </p:nvCxnSpPr>
          <p:spPr>
            <a:xfrm>
              <a:off x="3437831" y="2737917"/>
              <a:ext cx="2448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2717946" y="1696429"/>
            <a:ext cx="3446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err="1" smtClean="0">
                <a:latin typeface="Agency FB" panose="020B0503020202020204" pitchFamily="34" charset="0"/>
              </a:rPr>
              <a:t>ReliaCoders</a:t>
            </a:r>
            <a:endParaRPr lang="es-MX" sz="5400" b="1" dirty="0">
              <a:latin typeface="Agency FB" panose="020B0503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858522" y="2619759"/>
            <a:ext cx="33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err="1" smtClean="0">
                <a:latin typeface="Agency FB" panose="020B0503020202020204" pitchFamily="34" charset="0"/>
              </a:rPr>
              <a:t>Med</a:t>
            </a:r>
            <a:r>
              <a:rPr lang="es-MX" sz="3600" b="1" dirty="0" smtClean="0">
                <a:latin typeface="Agency FB" panose="020B0503020202020204" pitchFamily="34" charset="0"/>
              </a:rPr>
              <a:t> </a:t>
            </a:r>
            <a:r>
              <a:rPr lang="es-MX" sz="3600" b="1" dirty="0" err="1" smtClean="0">
                <a:latin typeface="Agency FB" panose="020B0503020202020204" pitchFamily="34" charset="0"/>
              </a:rPr>
              <a:t>Appoint</a:t>
            </a:r>
            <a:endParaRPr lang="es-MX" sz="3600" b="1" dirty="0">
              <a:latin typeface="Agency FB" panose="020B0503020202020204" pitchFamily="34" charset="0"/>
            </a:endParaRPr>
          </a:p>
        </p:txBody>
      </p:sp>
      <p:pic>
        <p:nvPicPr>
          <p:cNvPr id="12" name="Imagen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1"/>
          <a:stretch/>
        </p:blipFill>
        <p:spPr>
          <a:xfrm>
            <a:off x="331076" y="4088056"/>
            <a:ext cx="1686911" cy="846552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1"/>
          <a:stretch/>
        </p:blipFill>
        <p:spPr>
          <a:xfrm>
            <a:off x="6718738" y="0"/>
            <a:ext cx="1686911" cy="846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96998" y="2267806"/>
            <a:ext cx="6273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 smtClean="0">
                <a:latin typeface="Agency FB" panose="020B0503020202020204" pitchFamily="34" charset="0"/>
              </a:rPr>
              <a:t>DESCRIPCIÓN DE LA IDEA DE NEGOCIO</a:t>
            </a:r>
            <a:endParaRPr lang="es-MX" sz="3600" b="1" dirty="0">
              <a:latin typeface="Agency FB" panose="020B0503020202020204" pitchFamily="34" charset="0"/>
            </a:endParaRPr>
          </a:p>
        </p:txBody>
      </p:sp>
      <p:cxnSp>
        <p:nvCxnSpPr>
          <p:cNvPr id="8" name="Google Shape;279;p35"/>
          <p:cNvCxnSpPr/>
          <p:nvPr/>
        </p:nvCxnSpPr>
        <p:spPr>
          <a:xfrm>
            <a:off x="2320233" y="3051183"/>
            <a:ext cx="458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59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3483294" y="706336"/>
            <a:ext cx="2948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latin typeface="Agency FB" panose="020B0503020202020204" pitchFamily="34" charset="0"/>
              </a:rPr>
              <a:t>PLANEACIÓN ESTRATÉGICA</a:t>
            </a:r>
            <a:endParaRPr lang="es-MX" sz="2400" b="1" dirty="0">
              <a:latin typeface="Agency FB" panose="020B0503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619539" y="2285049"/>
            <a:ext cx="86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gency FB" panose="020B0503020202020204" pitchFamily="34" charset="0"/>
              </a:rPr>
              <a:t>Mis</a:t>
            </a:r>
            <a:r>
              <a:rPr lang="es-MX" sz="2000" dirty="0" err="1" smtClean="0">
                <a:latin typeface="Agency FB" panose="020B0503020202020204" pitchFamily="34" charset="0"/>
              </a:rPr>
              <a:t>ión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1619539" y="2890725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gency FB" panose="020B0503020202020204" pitchFamily="34" charset="0"/>
              </a:rPr>
              <a:t>Vis</a:t>
            </a:r>
            <a:r>
              <a:rPr lang="es-MX" sz="2000" dirty="0" err="1" smtClean="0">
                <a:latin typeface="Agency FB" panose="020B0503020202020204" pitchFamily="34" charset="0"/>
              </a:rPr>
              <a:t>ión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619539" y="3486524"/>
            <a:ext cx="282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gency FB" panose="020B0503020202020204" pitchFamily="34" charset="0"/>
              </a:rPr>
              <a:t>Objetivo general y específicos 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1619539" y="4082323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gency FB" panose="020B0503020202020204" pitchFamily="34" charset="0"/>
              </a:rPr>
              <a:t>FODA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563462" y="1689250"/>
            <a:ext cx="1361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gency FB" panose="020B0503020202020204" pitchFamily="34" charset="0"/>
              </a:rPr>
              <a:t>Razón social</a:t>
            </a:r>
            <a:endParaRPr lang="es-MX" sz="20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540931" y="2098473"/>
            <a:ext cx="6273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 smtClean="0">
                <a:latin typeface="Agency FB" panose="020B0503020202020204" pitchFamily="34" charset="0"/>
              </a:rPr>
              <a:t>MODELO CANVAS</a:t>
            </a:r>
            <a:endParaRPr lang="es-MX" sz="3600" b="1" dirty="0">
              <a:latin typeface="Agency FB" panose="020B0503020202020204" pitchFamily="34" charset="0"/>
            </a:endParaRPr>
          </a:p>
        </p:txBody>
      </p:sp>
      <p:cxnSp>
        <p:nvCxnSpPr>
          <p:cNvPr id="9" name="Google Shape;279;p35"/>
          <p:cNvCxnSpPr/>
          <p:nvPr/>
        </p:nvCxnSpPr>
        <p:spPr>
          <a:xfrm>
            <a:off x="3717231" y="2805651"/>
            <a:ext cx="198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483294" y="875671"/>
            <a:ext cx="2472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latin typeface="Agency FB" panose="020B0503020202020204" pitchFamily="34" charset="0"/>
              </a:rPr>
              <a:t>ESTUDIO DE MERCADO</a:t>
            </a:r>
            <a:endParaRPr lang="es-MX" sz="2400" b="1" dirty="0">
              <a:latin typeface="Agency FB" panose="020B0503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90542" y="1943250"/>
            <a:ext cx="3151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2000" dirty="0" smtClean="0">
                <a:latin typeface="Agency FB" panose="020B0503020202020204" pitchFamily="34" charset="0"/>
              </a:rPr>
              <a:t>1. Mercado </a:t>
            </a:r>
            <a:r>
              <a:rPr lang="es-MX" sz="2000" dirty="0">
                <a:latin typeface="Agency FB" panose="020B0503020202020204" pitchFamily="34" charset="0"/>
              </a:rPr>
              <a:t>al que está dirigido la </a:t>
            </a:r>
            <a:r>
              <a:rPr lang="es-MX" sz="2000" dirty="0" smtClean="0">
                <a:latin typeface="Agency FB" panose="020B0503020202020204" pitchFamily="34" charset="0"/>
              </a:rPr>
              <a:t>App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414863" y="1943250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2000" dirty="0" smtClean="0">
                <a:latin typeface="Agency FB" panose="020B0503020202020204" pitchFamily="34" charset="0"/>
              </a:rPr>
              <a:t>2. Muestra de mercado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90542" y="2585294"/>
            <a:ext cx="4607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2000" dirty="0" smtClean="0">
                <a:latin typeface="Agency FB" panose="020B0503020202020204" pitchFamily="34" charset="0"/>
              </a:rPr>
              <a:t>3. Ubicación o zona donde se desea implementar la app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414863" y="2451247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2000" dirty="0" smtClean="0">
                <a:latin typeface="Agency FB" panose="020B0503020202020204" pitchFamily="34" charset="0"/>
              </a:rPr>
              <a:t>4. Mercado potencial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90542" y="3294985"/>
            <a:ext cx="2725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2000" dirty="0" smtClean="0">
                <a:latin typeface="Agency FB" panose="020B0503020202020204" pitchFamily="34" charset="0"/>
              </a:rPr>
              <a:t>5. Instrumento de investigación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414863" y="3094930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2000" dirty="0" smtClean="0">
                <a:latin typeface="Agency FB" panose="020B0503020202020204" pitchFamily="34" charset="0"/>
              </a:rPr>
              <a:t>6. Resultados obtenidos</a:t>
            </a:r>
            <a:endParaRPr lang="es-MX" sz="2000" dirty="0">
              <a:latin typeface="Agency FB" panose="020B0503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90542" y="3943319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2000" dirty="0" smtClean="0">
                <a:latin typeface="Agency FB" panose="020B0503020202020204" pitchFamily="34" charset="0"/>
              </a:rPr>
              <a:t>7. Bloques</a:t>
            </a:r>
            <a:endParaRPr lang="es-MX" sz="20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447799" y="1844472"/>
            <a:ext cx="6273802" cy="730980"/>
            <a:chOff x="1515532" y="2030739"/>
            <a:chExt cx="6273802" cy="730980"/>
          </a:xfrm>
        </p:grpSpPr>
        <p:sp>
          <p:nvSpPr>
            <p:cNvPr id="12" name="Rectángulo 11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ROLES</a:t>
              </a:r>
            </a:p>
          </p:txBody>
        </p:sp>
        <p:cxnSp>
          <p:nvCxnSpPr>
            <p:cNvPr id="13" name="Google Shape;279;p35"/>
            <p:cNvCxnSpPr/>
            <p:nvPr/>
          </p:nvCxnSpPr>
          <p:spPr>
            <a:xfrm>
              <a:off x="3598696" y="2761719"/>
              <a:ext cx="212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Rectángulo 7"/>
          <p:cNvSpPr/>
          <p:nvPr/>
        </p:nvSpPr>
        <p:spPr>
          <a:xfrm>
            <a:off x="2839117" y="2660102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gency FB" panose="020B0503020202020204" pitchFamily="34" charset="0"/>
              </a:rPr>
              <a:t>(Product Owner, Scrum Master, Scrum Team)</a:t>
            </a:r>
            <a:endParaRPr lang="es-MX" sz="18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1650999" y="1963005"/>
            <a:ext cx="6273802" cy="707178"/>
            <a:chOff x="1515532" y="2030739"/>
            <a:chExt cx="6273802" cy="707178"/>
          </a:xfrm>
        </p:grpSpPr>
        <p:sp>
          <p:nvSpPr>
            <p:cNvPr id="17" name="Rectángulo 16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PRODUCT BACKLOG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18" name="Google Shape;279;p35"/>
            <p:cNvCxnSpPr/>
            <p:nvPr/>
          </p:nvCxnSpPr>
          <p:spPr>
            <a:xfrm>
              <a:off x="3615629" y="2737917"/>
              <a:ext cx="219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Rectángulo 19"/>
          <p:cNvSpPr/>
          <p:nvPr/>
        </p:nvSpPr>
        <p:spPr>
          <a:xfrm>
            <a:off x="3645080" y="2790298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gency FB" panose="020B0503020202020204" pitchFamily="34" charset="0"/>
              </a:rPr>
              <a:t>(</a:t>
            </a:r>
            <a:r>
              <a:rPr lang="en-US" sz="1800" dirty="0" err="1" smtClean="0">
                <a:latin typeface="Agency FB" panose="020B0503020202020204" pitchFamily="34" charset="0"/>
              </a:rPr>
              <a:t>Épicas</a:t>
            </a:r>
            <a:r>
              <a:rPr lang="en-US" sz="1800" dirty="0" smtClean="0">
                <a:latin typeface="Agency FB" panose="020B0503020202020204" pitchFamily="34" charset="0"/>
              </a:rPr>
              <a:t> e </a:t>
            </a:r>
            <a:r>
              <a:rPr lang="en-US" sz="1800" dirty="0" err="1" smtClean="0">
                <a:latin typeface="Agency FB" panose="020B0503020202020204" pitchFamily="34" charset="0"/>
              </a:rPr>
              <a:t>historias</a:t>
            </a:r>
            <a:r>
              <a:rPr lang="en-US" sz="1800" dirty="0" smtClean="0">
                <a:latin typeface="Agency FB" panose="020B0503020202020204" pitchFamily="34" charset="0"/>
              </a:rPr>
              <a:t> de </a:t>
            </a:r>
            <a:r>
              <a:rPr lang="en-US" sz="1800" dirty="0" err="1" smtClean="0">
                <a:latin typeface="Agency FB" panose="020B0503020202020204" pitchFamily="34" charset="0"/>
              </a:rPr>
              <a:t>usuario</a:t>
            </a:r>
            <a:r>
              <a:rPr lang="en-US" sz="1800" dirty="0" smtClean="0">
                <a:latin typeface="Agency FB" panose="020B0503020202020204" pitchFamily="34" charset="0"/>
              </a:rPr>
              <a:t>)</a:t>
            </a:r>
            <a:endParaRPr lang="es-MX" sz="18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600199" y="2123872"/>
            <a:ext cx="6273802" cy="707178"/>
            <a:chOff x="1515532" y="2030739"/>
            <a:chExt cx="6273802" cy="707178"/>
          </a:xfrm>
        </p:grpSpPr>
        <p:sp>
          <p:nvSpPr>
            <p:cNvPr id="29" name="Rectángulo 28"/>
            <p:cNvSpPr/>
            <p:nvPr/>
          </p:nvSpPr>
          <p:spPr>
            <a:xfrm>
              <a:off x="1515532" y="2030739"/>
              <a:ext cx="62738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600" b="1" dirty="0" smtClean="0">
                  <a:latin typeface="Agency FB" panose="020B0503020202020204" pitchFamily="34" charset="0"/>
                </a:rPr>
                <a:t>RELEASE PLAN</a:t>
              </a:r>
              <a:endParaRPr lang="es-MX" sz="3600" b="1" dirty="0">
                <a:latin typeface="Agency FB" panose="020B0503020202020204" pitchFamily="34" charset="0"/>
              </a:endParaRPr>
            </a:p>
          </p:txBody>
        </p:sp>
        <p:cxnSp>
          <p:nvCxnSpPr>
            <p:cNvPr id="30" name="Google Shape;279;p35"/>
            <p:cNvCxnSpPr/>
            <p:nvPr/>
          </p:nvCxnSpPr>
          <p:spPr>
            <a:xfrm>
              <a:off x="3691839" y="2737917"/>
              <a:ext cx="180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Rectángulo 4"/>
          <p:cNvSpPr/>
          <p:nvPr/>
        </p:nvSpPr>
        <p:spPr>
          <a:xfrm>
            <a:off x="3910911" y="289189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gency FB" panose="020B0503020202020204" pitchFamily="34" charset="0"/>
              </a:rPr>
              <a:t>(Plan de </a:t>
            </a:r>
            <a:r>
              <a:rPr lang="en-US" sz="1800" dirty="0" err="1" smtClean="0">
                <a:latin typeface="Agency FB" panose="020B0503020202020204" pitchFamily="34" charset="0"/>
              </a:rPr>
              <a:t>entregas</a:t>
            </a:r>
            <a:r>
              <a:rPr lang="en-US" sz="1800" dirty="0" smtClean="0">
                <a:latin typeface="Agency FB" panose="020B0503020202020204" pitchFamily="34" charset="0"/>
              </a:rPr>
              <a:t>)</a:t>
            </a:r>
            <a:endParaRPr lang="es-MX" sz="1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l Style Case Report by Slidesgo">
  <a:themeElements>
    <a:clrScheme name="Simple Light">
      <a:dk1>
        <a:srgbClr val="292929"/>
      </a:dk1>
      <a:lt1>
        <a:srgbClr val="FFFFFF"/>
      </a:lt1>
      <a:dk2>
        <a:srgbClr val="D9D9D9"/>
      </a:dk2>
      <a:lt2>
        <a:srgbClr val="B1C9D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211</Words>
  <Application>Microsoft Office PowerPoint</Application>
  <PresentationFormat>Presentación en pantalla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Times New Roman</vt:lpstr>
      <vt:lpstr>Calibri</vt:lpstr>
      <vt:lpstr>Open Sans</vt:lpstr>
      <vt:lpstr>Agency FB</vt:lpstr>
      <vt:lpstr>Bell MT</vt:lpstr>
      <vt:lpstr>Sora</vt:lpstr>
      <vt:lpstr>Formal Style Case Report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Style Case Report</dc:title>
  <dc:creator>Adriana Marcelin Araujo</dc:creator>
  <cp:lastModifiedBy>marce</cp:lastModifiedBy>
  <cp:revision>22</cp:revision>
  <dcterms:modified xsi:type="dcterms:W3CDTF">2023-10-21T21:33:00Z</dcterms:modified>
</cp:coreProperties>
</file>