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4"/>
  </p:sldMasterIdLst>
  <p:notesMasterIdLst>
    <p:notesMasterId r:id="rId28"/>
  </p:notesMasterIdLst>
  <p:handoutMasterIdLst>
    <p:handoutMasterId r:id="rId29"/>
  </p:handoutMasterIdLst>
  <p:sldIdLst>
    <p:sldId id="1760" r:id="rId5"/>
    <p:sldId id="1754" r:id="rId6"/>
    <p:sldId id="1172" r:id="rId7"/>
    <p:sldId id="1767" r:id="rId8"/>
    <p:sldId id="1761" r:id="rId9"/>
    <p:sldId id="1763" r:id="rId10"/>
    <p:sldId id="1764" r:id="rId11"/>
    <p:sldId id="1762" r:id="rId12"/>
    <p:sldId id="1765" r:id="rId13"/>
    <p:sldId id="1747" r:id="rId14"/>
    <p:sldId id="1766" r:id="rId15"/>
    <p:sldId id="1739" r:id="rId16"/>
    <p:sldId id="1740" r:id="rId17"/>
    <p:sldId id="1768" r:id="rId18"/>
    <p:sldId id="1233" r:id="rId19"/>
    <p:sldId id="1769" r:id="rId20"/>
    <p:sldId id="1288" r:id="rId21"/>
    <p:sldId id="1742" r:id="rId22"/>
    <p:sldId id="1745" r:id="rId23"/>
    <p:sldId id="1770" r:id="rId24"/>
    <p:sldId id="1771" r:id="rId25"/>
    <p:sldId id="1772" r:id="rId26"/>
    <p:sldId id="122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id="{57115A39-0B3F-4837-AEDF-2590EFF0340E}">
          <p14:sldIdLst>
            <p14:sldId id="1760"/>
            <p14:sldId id="1754"/>
            <p14:sldId id="1172"/>
            <p14:sldId id="1767"/>
            <p14:sldId id="1761"/>
            <p14:sldId id="1763"/>
            <p14:sldId id="1764"/>
            <p14:sldId id="1762"/>
            <p14:sldId id="1765"/>
            <p14:sldId id="1747"/>
            <p14:sldId id="1766"/>
            <p14:sldId id="1739"/>
            <p14:sldId id="1740"/>
            <p14:sldId id="1768"/>
            <p14:sldId id="1233"/>
            <p14:sldId id="1769"/>
            <p14:sldId id="1288"/>
            <p14:sldId id="1742"/>
            <p14:sldId id="1745"/>
            <p14:sldId id="1770"/>
            <p14:sldId id="1771"/>
            <p14:sldId id="1772"/>
            <p14:sldId id="12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FF"/>
    <a:srgbClr val="FF9500"/>
    <a:srgbClr val="460073"/>
    <a:srgbClr val="7500C0"/>
    <a:srgbClr val="004DFF"/>
    <a:srgbClr val="00530A"/>
    <a:srgbClr val="00D700"/>
    <a:srgbClr val="FFD42E"/>
    <a:srgbClr val="008EFF"/>
    <a:srgbClr val="A100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C449D8-8643-2342-B7CD-DAF5C095DE31}" v="4" dt="2020-08-27T11:22:44.86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74844" autoAdjust="0"/>
  </p:normalViewPr>
  <p:slideViewPr>
    <p:cSldViewPr snapToGrid="0">
      <p:cViewPr varScale="1">
        <p:scale>
          <a:sx n="82" d="100"/>
          <a:sy n="82" d="100"/>
        </p:scale>
        <p:origin x="2052"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 JIA" userId="49b3e6d4a44ddc02" providerId="LiveId" clId="{B6C449D8-8643-2342-B7CD-DAF5C095DE31}"/>
    <pc:docChg chg="modMainMaster">
      <pc:chgData name="Jin JIA" userId="49b3e6d4a44ddc02" providerId="LiveId" clId="{B6C449D8-8643-2342-B7CD-DAF5C095DE31}" dt="2020-08-27T11:23:02.163" v="40" actId="14100"/>
      <pc:docMkLst>
        <pc:docMk/>
      </pc:docMkLst>
      <pc:sldMasterChg chg="modSldLayout">
        <pc:chgData name="Jin JIA" userId="49b3e6d4a44ddc02" providerId="LiveId" clId="{B6C449D8-8643-2342-B7CD-DAF5C095DE31}" dt="2020-08-27T11:23:02.163" v="40" actId="14100"/>
        <pc:sldMasterMkLst>
          <pc:docMk/>
          <pc:sldMasterMk cId="3733615435" sldId="2147483745"/>
        </pc:sldMasterMkLst>
        <pc:sldLayoutChg chg="addSp modSp mod">
          <pc:chgData name="Jin JIA" userId="49b3e6d4a44ddc02" providerId="LiveId" clId="{B6C449D8-8643-2342-B7CD-DAF5C095DE31}" dt="2020-08-27T11:21:18.240" v="29" actId="1076"/>
          <pc:sldLayoutMkLst>
            <pc:docMk/>
            <pc:sldMasterMk cId="3733615435" sldId="2147483745"/>
            <pc:sldLayoutMk cId="3587476667" sldId="2147483863"/>
          </pc:sldLayoutMkLst>
          <pc:spChg chg="add mod">
            <ac:chgData name="Jin JIA" userId="49b3e6d4a44ddc02" providerId="LiveId" clId="{B6C449D8-8643-2342-B7CD-DAF5C095DE31}" dt="2020-08-27T11:21:18.240" v="29" actId="1076"/>
            <ac:spMkLst>
              <pc:docMk/>
              <pc:sldMasterMk cId="3733615435" sldId="2147483745"/>
              <pc:sldLayoutMk cId="3587476667" sldId="2147483863"/>
              <ac:spMk id="2" creationId="{AD9B6294-7A80-3244-BB87-126543674DC2}"/>
            </ac:spMkLst>
          </pc:spChg>
        </pc:sldLayoutChg>
        <pc:sldLayoutChg chg="addSp modSp mod">
          <pc:chgData name="Jin JIA" userId="49b3e6d4a44ddc02" providerId="LiveId" clId="{B6C449D8-8643-2342-B7CD-DAF5C095DE31}" dt="2020-08-27T11:22:32.826" v="33" actId="1076"/>
          <pc:sldLayoutMkLst>
            <pc:docMk/>
            <pc:sldMasterMk cId="3733615435" sldId="2147483745"/>
            <pc:sldLayoutMk cId="2993435181" sldId="2147483946"/>
          </pc:sldLayoutMkLst>
          <pc:spChg chg="add mod">
            <ac:chgData name="Jin JIA" userId="49b3e6d4a44ddc02" providerId="LiveId" clId="{B6C449D8-8643-2342-B7CD-DAF5C095DE31}" dt="2020-08-27T11:22:32.826" v="33" actId="1076"/>
            <ac:spMkLst>
              <pc:docMk/>
              <pc:sldMasterMk cId="3733615435" sldId="2147483745"/>
              <pc:sldLayoutMk cId="2993435181" sldId="2147483946"/>
              <ac:spMk id="7" creationId="{1098C993-29CB-FB41-AD95-24710B0E1782}"/>
            </ac:spMkLst>
          </pc:spChg>
          <pc:picChg chg="mod">
            <ac:chgData name="Jin JIA" userId="49b3e6d4a44ddc02" providerId="LiveId" clId="{B6C449D8-8643-2342-B7CD-DAF5C095DE31}" dt="2020-08-27T11:22:27.067" v="32" actId="1076"/>
            <ac:picMkLst>
              <pc:docMk/>
              <pc:sldMasterMk cId="3733615435" sldId="2147483745"/>
              <pc:sldLayoutMk cId="2993435181" sldId="2147483946"/>
              <ac:picMk id="3" creationId="{BDAD51C0-8F10-CC4C-A943-B32D481F0435}"/>
            </ac:picMkLst>
          </pc:picChg>
        </pc:sldLayoutChg>
        <pc:sldLayoutChg chg="addSp modSp mod">
          <pc:chgData name="Jin JIA" userId="49b3e6d4a44ddc02" providerId="LiveId" clId="{B6C449D8-8643-2342-B7CD-DAF5C095DE31}" dt="2020-08-27T11:23:02.163" v="40" actId="14100"/>
          <pc:sldLayoutMkLst>
            <pc:docMk/>
            <pc:sldMasterMk cId="3733615435" sldId="2147483745"/>
            <pc:sldLayoutMk cId="3333888444" sldId="2147483947"/>
          </pc:sldLayoutMkLst>
          <pc:spChg chg="add mod">
            <ac:chgData name="Jin JIA" userId="49b3e6d4a44ddc02" providerId="LiveId" clId="{B6C449D8-8643-2342-B7CD-DAF5C095DE31}" dt="2020-08-27T11:23:02.163" v="40" actId="14100"/>
            <ac:spMkLst>
              <pc:docMk/>
              <pc:sldMasterMk cId="3733615435" sldId="2147483745"/>
              <pc:sldLayoutMk cId="3333888444" sldId="2147483947"/>
              <ac:spMk id="7" creationId="{3B03048E-82E8-004A-A45C-1E166ECC895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latin typeface="Arial" panose="020B0604020202020204" pitchFamily="34" charset="0"/>
              </a:rPr>
              <a:t>3/31/2021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D39D084F-DC83-4EB0-8CED-52E9AA3ECA1C}" type="datetimeFigureOut">
              <a:rPr lang="en-US" smtClean="0"/>
              <a:pPr/>
              <a:t>3/31/2021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AC157E0A-F321-48DC-AF94-681D4DCF344D}" type="slidenum">
              <a:rPr lang="en-US" smtClean="0"/>
              <a:pPr/>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C157E0A-F321-48DC-AF94-681D4DCF344D}" type="slidenum">
              <a:rPr lang="en-US" smtClean="0"/>
              <a:pPr/>
              <a:t>1</a:t>
            </a:fld>
            <a:endParaRPr lang="en-US" dirty="0"/>
          </a:p>
        </p:txBody>
      </p:sp>
    </p:spTree>
    <p:extLst>
      <p:ext uri="{BB962C8B-B14F-4D97-AF65-F5344CB8AC3E}">
        <p14:creationId xmlns:p14="http://schemas.microsoft.com/office/powerpoint/2010/main" val="3500362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C157E0A-F321-48DC-AF94-681D4DCF344D}" type="slidenum">
              <a:rPr lang="en-US" smtClean="0"/>
              <a:pPr/>
              <a:t>19</a:t>
            </a:fld>
            <a:endParaRPr lang="en-US" dirty="0"/>
          </a:p>
        </p:txBody>
      </p:sp>
    </p:spTree>
    <p:extLst>
      <p:ext uri="{BB962C8B-B14F-4D97-AF65-F5344CB8AC3E}">
        <p14:creationId xmlns:p14="http://schemas.microsoft.com/office/powerpoint/2010/main" val="3054262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C157E0A-F321-48DC-AF94-681D4DCF344D}" type="slidenum">
              <a:rPr lang="en-US" smtClean="0"/>
              <a:pPr/>
              <a:t>20</a:t>
            </a:fld>
            <a:endParaRPr lang="en-US" dirty="0"/>
          </a:p>
        </p:txBody>
      </p:sp>
    </p:spTree>
    <p:extLst>
      <p:ext uri="{BB962C8B-B14F-4D97-AF65-F5344CB8AC3E}">
        <p14:creationId xmlns:p14="http://schemas.microsoft.com/office/powerpoint/2010/main" val="1055723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C157E0A-F321-48DC-AF94-681D4DCF344D}" type="slidenum">
              <a:rPr lang="en-US" smtClean="0"/>
              <a:pPr/>
              <a:t>21</a:t>
            </a:fld>
            <a:endParaRPr lang="en-US" dirty="0"/>
          </a:p>
        </p:txBody>
      </p:sp>
    </p:spTree>
    <p:extLst>
      <p:ext uri="{BB962C8B-B14F-4D97-AF65-F5344CB8AC3E}">
        <p14:creationId xmlns:p14="http://schemas.microsoft.com/office/powerpoint/2010/main" val="3866241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C157E0A-F321-48DC-AF94-681D4DCF344D}" type="slidenum">
              <a:rPr lang="en-US" smtClean="0"/>
              <a:pPr/>
              <a:t>22</a:t>
            </a:fld>
            <a:endParaRPr lang="en-US" dirty="0"/>
          </a:p>
        </p:txBody>
      </p:sp>
    </p:spTree>
    <p:extLst>
      <p:ext uri="{BB962C8B-B14F-4D97-AF65-F5344CB8AC3E}">
        <p14:creationId xmlns:p14="http://schemas.microsoft.com/office/powerpoint/2010/main" val="181345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157E0A-F321-48DC-AF94-681D4DCF344D}" type="slidenum">
              <a:rPr lang="en-US" smtClean="0"/>
              <a:pPr/>
              <a:t>9</a:t>
            </a:fld>
            <a:endParaRPr lang="en-US" dirty="0"/>
          </a:p>
        </p:txBody>
      </p:sp>
    </p:spTree>
    <p:extLst>
      <p:ext uri="{BB962C8B-B14F-4D97-AF65-F5344CB8AC3E}">
        <p14:creationId xmlns:p14="http://schemas.microsoft.com/office/powerpoint/2010/main" val="261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solidFill>
                <a:srgbClr val="000000"/>
              </a:solidFill>
              <a:latin typeface="MicrosoftYaHei-Bold"/>
            </a:endParaRPr>
          </a:p>
        </p:txBody>
      </p:sp>
      <p:sp>
        <p:nvSpPr>
          <p:cNvPr id="4" name="灯片编号占位符 3"/>
          <p:cNvSpPr>
            <a:spLocks noGrp="1"/>
          </p:cNvSpPr>
          <p:nvPr>
            <p:ph type="sldNum" sz="quarter" idx="5"/>
          </p:nvPr>
        </p:nvSpPr>
        <p:spPr/>
        <p:txBody>
          <a:bodyPr/>
          <a:lstStyle/>
          <a:p>
            <a:fld id="{AC157E0A-F321-48DC-AF94-681D4DCF344D}" type="slidenum">
              <a:rPr lang="en-US" smtClean="0"/>
              <a:pPr/>
              <a:t>12</a:t>
            </a:fld>
            <a:endParaRPr lang="en-US" dirty="0"/>
          </a:p>
        </p:txBody>
      </p:sp>
    </p:spTree>
    <p:extLst>
      <p:ext uri="{BB962C8B-B14F-4D97-AF65-F5344CB8AC3E}">
        <p14:creationId xmlns:p14="http://schemas.microsoft.com/office/powerpoint/2010/main" val="383677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Arial" panose="020B0604020202020204" pitchFamily="34" charset="0"/>
                <a:ea typeface="+mn-ea"/>
                <a:cs typeface="+mn-cs"/>
              </a:rPr>
              <a:t>方法体中的引用变量和基本类型的变量都在栈上</a:t>
            </a:r>
            <a:r>
              <a:rPr lang="en-US" altLang="zh-CN" sz="1200" b="0" i="0" kern="1200" dirty="0">
                <a:solidFill>
                  <a:schemeClr val="tx1"/>
                </a:solidFill>
                <a:effectLst/>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Arial" panose="020B0604020202020204" pitchFamily="34" charset="0"/>
                <a:ea typeface="+mn-ea"/>
                <a:cs typeface="+mn-cs"/>
              </a:rPr>
              <a:t>引用变量的对象在堆上</a:t>
            </a:r>
            <a:r>
              <a:rPr lang="en-US" altLang="zh-CN" sz="1200" b="0" i="0" kern="1200">
                <a:solidFill>
                  <a:schemeClr val="tx1"/>
                </a:solidFill>
                <a:effectLst/>
                <a:latin typeface="Arial" panose="020B0604020202020204" pitchFamily="34" charset="0"/>
                <a:ea typeface="+mn-ea"/>
                <a:cs typeface="+mn-cs"/>
              </a:rPr>
              <a:t>.</a:t>
            </a:r>
            <a:endParaRPr lang="zh-CN" altLang="en-US" sz="1200" b="0" i="0" kern="1200" dirty="0">
              <a:solidFill>
                <a:schemeClr val="tx1"/>
              </a:solidFill>
              <a:effectLst/>
              <a:latin typeface="Arial" panose="020B0604020202020204" pitchFamily="34" charset="0"/>
              <a:ea typeface="+mn-ea"/>
              <a:cs typeface="+mn-cs"/>
            </a:endParaRPr>
          </a:p>
        </p:txBody>
      </p:sp>
      <p:sp>
        <p:nvSpPr>
          <p:cNvPr id="4" name="灯片编号占位符 3"/>
          <p:cNvSpPr>
            <a:spLocks noGrp="1"/>
          </p:cNvSpPr>
          <p:nvPr>
            <p:ph type="sldNum" sz="quarter" idx="5"/>
          </p:nvPr>
        </p:nvSpPr>
        <p:spPr/>
        <p:txBody>
          <a:bodyPr/>
          <a:lstStyle/>
          <a:p>
            <a:fld id="{AC157E0A-F321-48DC-AF94-681D4DCF344D}" type="slidenum">
              <a:rPr lang="en-US" smtClean="0"/>
              <a:pPr/>
              <a:t>13</a:t>
            </a:fld>
            <a:endParaRPr lang="en-US" dirty="0"/>
          </a:p>
        </p:txBody>
      </p:sp>
    </p:spTree>
    <p:extLst>
      <p:ext uri="{BB962C8B-B14F-4D97-AF65-F5344CB8AC3E}">
        <p14:creationId xmlns:p14="http://schemas.microsoft.com/office/powerpoint/2010/main" val="248792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程序计数器（线程私有）</a:t>
            </a:r>
            <a:endParaRPr lang="en-US" altLang="zh-CN" sz="1800" b="1" i="0" u="none" strike="noStrike" baseline="0" dirty="0">
              <a:solidFill>
                <a:srgbClr val="000000"/>
              </a:solidFill>
              <a:latin typeface="Arial-BoldMT"/>
              <a:ea typeface="宋体" panose="02010600030101010101" pitchFamily="2" charset="-122"/>
            </a:endParaRPr>
          </a:p>
          <a:p>
            <a:pPr algn="l"/>
            <a:r>
              <a:rPr lang="zh-CN" altLang="en-US" sz="1800" b="0" i="0" u="none" strike="noStrike" baseline="0" dirty="0">
                <a:solidFill>
                  <a:srgbClr val="000000"/>
                </a:solidFill>
                <a:latin typeface="MicrosoftYaHei"/>
                <a:ea typeface="宋体" panose="02010600030101010101" pitchFamily="2" charset="-122"/>
              </a:rPr>
              <a:t>一块较小的内存空间</a:t>
            </a:r>
            <a:r>
              <a:rPr lang="en-US" altLang="zh-CN" sz="1800" b="0" i="0" u="none" strike="noStrike" baseline="0" dirty="0">
                <a:solidFill>
                  <a:srgbClr val="000000"/>
                </a:solidFill>
                <a:latin typeface="MicrosoftYaHei"/>
                <a:ea typeface="宋体" panose="02010600030101010101" pitchFamily="2" charset="-122"/>
              </a:rPr>
              <a:t>, </a:t>
            </a:r>
            <a:r>
              <a:rPr lang="zh-CN" altLang="en-US" sz="1800" b="0" i="0" u="none" strike="noStrike" baseline="0" dirty="0">
                <a:solidFill>
                  <a:srgbClr val="C1504D"/>
                </a:solidFill>
                <a:latin typeface="MicrosoftYaHei"/>
                <a:ea typeface="宋体" panose="02010600030101010101" pitchFamily="2" charset="-122"/>
              </a:rPr>
              <a:t>是当前线程所执行的字节码的行号指示器</a:t>
            </a:r>
            <a:r>
              <a:rPr lang="zh-CN" altLang="en-US" sz="1800" b="0" i="0" u="none" strike="noStrike" baseline="0" dirty="0">
                <a:solidFill>
                  <a:srgbClr val="000000"/>
                </a:solidFill>
                <a:latin typeface="MicrosoftYaHei"/>
                <a:ea typeface="宋体" panose="02010600030101010101" pitchFamily="2" charset="-122"/>
              </a:rPr>
              <a:t>，每条线程都要有一个独立的</a:t>
            </a:r>
          </a:p>
          <a:p>
            <a:pPr algn="l"/>
            <a:r>
              <a:rPr lang="zh-CN" altLang="en-US" sz="1800" b="0" i="0" u="none" strike="noStrike" baseline="0" dirty="0">
                <a:solidFill>
                  <a:srgbClr val="000000"/>
                </a:solidFill>
                <a:latin typeface="MicrosoftYaHei"/>
                <a:ea typeface="宋体" panose="02010600030101010101" pitchFamily="2" charset="-122"/>
              </a:rPr>
              <a:t>程序计数器，这类内存也称为“线程私有”的内存。</a:t>
            </a:r>
          </a:p>
          <a:p>
            <a:pPr algn="l"/>
            <a:r>
              <a:rPr lang="zh-CN" altLang="en-US" sz="1800" b="0" i="0" u="none" strike="noStrike" baseline="0" dirty="0">
                <a:solidFill>
                  <a:srgbClr val="000000"/>
                </a:solidFill>
                <a:latin typeface="MicrosoftYaHei"/>
                <a:ea typeface="宋体" panose="02010600030101010101" pitchFamily="2" charset="-122"/>
              </a:rPr>
              <a:t>正在执行</a:t>
            </a:r>
            <a:r>
              <a:rPr lang="en-US" altLang="zh-CN" sz="1800" b="0" i="0" u="none" strike="noStrike" baseline="0" dirty="0">
                <a:solidFill>
                  <a:srgbClr val="000000"/>
                </a:solidFill>
                <a:latin typeface="MicrosoftYaHei"/>
                <a:ea typeface="宋体" panose="02010600030101010101" pitchFamily="2" charset="-122"/>
              </a:rPr>
              <a:t>java </a:t>
            </a:r>
            <a:r>
              <a:rPr lang="zh-CN" altLang="en-US" sz="1800" b="0" i="0" u="none" strike="noStrike" baseline="0" dirty="0">
                <a:solidFill>
                  <a:srgbClr val="000000"/>
                </a:solidFill>
                <a:latin typeface="MicrosoftYaHei"/>
                <a:ea typeface="宋体" panose="02010600030101010101" pitchFamily="2" charset="-122"/>
              </a:rPr>
              <a:t>方法的话，计数器记录的是虚拟机字节码指令的地址（当前指令的地址）。如</a:t>
            </a:r>
          </a:p>
          <a:p>
            <a:pPr algn="l"/>
            <a:r>
              <a:rPr lang="zh-CN" altLang="en-US" sz="1800" b="0" i="0" u="none" strike="noStrike" baseline="0" dirty="0">
                <a:solidFill>
                  <a:srgbClr val="000000"/>
                </a:solidFill>
                <a:latin typeface="MicrosoftYaHei"/>
                <a:ea typeface="宋体" panose="02010600030101010101" pitchFamily="2" charset="-122"/>
              </a:rPr>
              <a:t>果还是</a:t>
            </a:r>
            <a:r>
              <a:rPr lang="en-US" altLang="zh-CN" sz="1800" b="0" i="0" u="none" strike="noStrike" baseline="0" dirty="0">
                <a:solidFill>
                  <a:srgbClr val="000000"/>
                </a:solidFill>
                <a:latin typeface="MicrosoftYaHei"/>
                <a:ea typeface="宋体" panose="02010600030101010101" pitchFamily="2" charset="-122"/>
              </a:rPr>
              <a:t>Native </a:t>
            </a:r>
            <a:r>
              <a:rPr lang="zh-CN" altLang="en-US" sz="1800" b="0" i="0" u="none" strike="noStrike" baseline="0" dirty="0">
                <a:solidFill>
                  <a:srgbClr val="000000"/>
                </a:solidFill>
                <a:latin typeface="MicrosoftYaHei"/>
                <a:ea typeface="宋体" panose="02010600030101010101" pitchFamily="2" charset="-122"/>
              </a:rPr>
              <a:t>方法，则为空。</a:t>
            </a:r>
          </a:p>
          <a:p>
            <a:pPr algn="l"/>
            <a:r>
              <a:rPr lang="zh-CN" altLang="en-US" sz="1800" b="0" i="0" u="none" strike="noStrike" baseline="0" dirty="0">
                <a:solidFill>
                  <a:srgbClr val="000000"/>
                </a:solidFill>
                <a:latin typeface="MicrosoftYaHei"/>
                <a:ea typeface="宋体" panose="02010600030101010101" pitchFamily="2" charset="-122"/>
              </a:rPr>
              <a:t>这个内存区域是唯一一个在虚拟机中没有规定任何</a:t>
            </a:r>
            <a:r>
              <a:rPr lang="en-US" altLang="zh-CN" sz="1800" b="0" i="0" u="none" strike="noStrike" baseline="0" dirty="0" err="1">
                <a:solidFill>
                  <a:srgbClr val="000000"/>
                </a:solidFill>
                <a:latin typeface="MicrosoftYaHei"/>
                <a:ea typeface="宋体" panose="02010600030101010101" pitchFamily="2" charset="-122"/>
              </a:rPr>
              <a:t>OutOfMemoryError</a:t>
            </a:r>
            <a:r>
              <a:rPr lang="en-US" altLang="zh-CN" sz="1800" b="0" i="0" u="none" strike="noStrike" baseline="0" dirty="0">
                <a:solidFill>
                  <a:srgbClr val="000000"/>
                </a:solidFill>
                <a:latin typeface="MicrosoftYaHei"/>
                <a:ea typeface="宋体" panose="02010600030101010101" pitchFamily="2" charset="-122"/>
              </a:rPr>
              <a:t> </a:t>
            </a:r>
            <a:r>
              <a:rPr lang="zh-CN" altLang="en-US" sz="1800" b="0" i="0" u="none" strike="noStrike" baseline="0" dirty="0">
                <a:solidFill>
                  <a:srgbClr val="000000"/>
                </a:solidFill>
                <a:latin typeface="MicrosoftYaHei"/>
                <a:ea typeface="宋体" panose="02010600030101010101" pitchFamily="2" charset="-122"/>
              </a:rPr>
              <a:t>情况的区域。</a:t>
            </a:r>
            <a:endParaRPr lang="en-US" altLang="zh-CN" sz="1800" b="0" i="0" u="none" strike="noStrike" baseline="0" dirty="0">
              <a:solidFill>
                <a:srgbClr val="000000"/>
              </a:solidFill>
              <a:latin typeface="MicrosoftYaHei"/>
              <a:ea typeface="宋体" panose="02010600030101010101" pitchFamily="2" charset="-122"/>
            </a:endParaRPr>
          </a:p>
          <a:p>
            <a:pPr algn="l"/>
            <a:endParaRPr lang="en-US" altLang="zh-CN" sz="1800" b="0" i="0" u="none" strike="noStrike" baseline="0" dirty="0">
              <a:solidFill>
                <a:srgbClr val="000000"/>
              </a:solidFill>
              <a:latin typeface="MicrosoftYaHei"/>
              <a:ea typeface="宋体" panose="02010600030101010101" pitchFamily="2" charset="-122"/>
            </a:endParaRPr>
          </a:p>
          <a:p>
            <a:pPr algn="l"/>
            <a:r>
              <a:rPr lang="zh-CN" altLang="en-US" sz="1800" b="0" i="0" u="none" strike="noStrike" baseline="0" dirty="0">
                <a:solidFill>
                  <a:srgbClr val="000000"/>
                </a:solidFill>
                <a:latin typeface="MicrosoftYaHei"/>
                <a:ea typeface="宋体" panose="02010600030101010101" pitchFamily="2" charset="-122"/>
              </a:rPr>
              <a:t>虚拟机栈（线程私有）</a:t>
            </a:r>
            <a:endParaRPr lang="en-US" altLang="zh-CN" sz="1800" b="0" i="0" u="none" strike="noStrike" baseline="0" dirty="0">
              <a:solidFill>
                <a:srgbClr val="000000"/>
              </a:solidFill>
              <a:latin typeface="MicrosoftYaHei"/>
              <a:ea typeface="宋体" panose="02010600030101010101" pitchFamily="2" charset="-122"/>
            </a:endParaRPr>
          </a:p>
          <a:p>
            <a:pPr algn="l"/>
            <a:r>
              <a:rPr lang="zh-CN" altLang="en-US" sz="1800" b="0" i="0" u="none" strike="noStrike" baseline="0" dirty="0">
                <a:solidFill>
                  <a:srgbClr val="C1504D"/>
                </a:solidFill>
                <a:latin typeface="MicrosoftYaHei"/>
              </a:rPr>
              <a:t>是描述</a:t>
            </a:r>
            <a:r>
              <a:rPr lang="en-US" altLang="zh-CN" sz="1800" b="0" i="0" u="none" strike="noStrike" baseline="0" dirty="0">
                <a:solidFill>
                  <a:srgbClr val="C1504D"/>
                </a:solidFill>
                <a:latin typeface="MicrosoftYaHei"/>
              </a:rPr>
              <a:t>java </a:t>
            </a:r>
            <a:r>
              <a:rPr lang="zh-CN" altLang="en-US" sz="1800" b="0" i="0" u="none" strike="noStrike" baseline="0" dirty="0">
                <a:solidFill>
                  <a:srgbClr val="C1504D"/>
                </a:solidFill>
                <a:latin typeface="MicrosoftYaHei"/>
              </a:rPr>
              <a:t>方法执行的内存模型，每个方法在执行的同时都会创建一个栈帧（</a:t>
            </a:r>
            <a:r>
              <a:rPr lang="en-US" altLang="zh-CN" sz="1800" b="0" i="0" u="none" strike="noStrike" baseline="0" dirty="0">
                <a:solidFill>
                  <a:srgbClr val="C1504D"/>
                </a:solidFill>
                <a:latin typeface="MicrosoftYaHei"/>
              </a:rPr>
              <a:t>Stack Frame</a:t>
            </a:r>
            <a:r>
              <a:rPr lang="zh-CN" altLang="en-US" sz="1800" b="0" i="0" u="none" strike="noStrike" baseline="0" dirty="0">
                <a:solidFill>
                  <a:srgbClr val="C1504D"/>
                </a:solidFill>
                <a:latin typeface="MicrosoftYaHei"/>
              </a:rPr>
              <a:t>）</a:t>
            </a:r>
          </a:p>
          <a:p>
            <a:pPr algn="l"/>
            <a:r>
              <a:rPr lang="zh-CN" altLang="en-US" sz="1800" b="0" i="0" u="none" strike="noStrike" baseline="0" dirty="0">
                <a:solidFill>
                  <a:srgbClr val="C1504D"/>
                </a:solidFill>
                <a:latin typeface="MicrosoftYaHei"/>
              </a:rPr>
              <a:t>用于存储局部变量表、操作数栈、动态链接、方法出口等信息</a:t>
            </a:r>
            <a:r>
              <a:rPr lang="zh-CN" altLang="en-US" sz="1800" b="0" i="0" u="none" strike="noStrike" baseline="0" dirty="0">
                <a:solidFill>
                  <a:srgbClr val="000000"/>
                </a:solidFill>
                <a:latin typeface="MicrosoftYaHei"/>
              </a:rPr>
              <a:t>。</a:t>
            </a:r>
            <a:r>
              <a:rPr lang="zh-CN" altLang="en-US" sz="1800" b="0" i="0" u="none" strike="noStrike" baseline="0" dirty="0">
                <a:solidFill>
                  <a:srgbClr val="1F497D"/>
                </a:solidFill>
                <a:latin typeface="MicrosoftYaHei"/>
              </a:rPr>
              <a:t>每一个方法从调用直至执行完成</a:t>
            </a:r>
          </a:p>
          <a:p>
            <a:pPr algn="l"/>
            <a:r>
              <a:rPr lang="zh-CN" altLang="en-US" sz="1800" b="0" i="0" u="none" strike="noStrike" baseline="0" dirty="0">
                <a:solidFill>
                  <a:srgbClr val="1F497D"/>
                </a:solidFill>
                <a:latin typeface="MicrosoftYaHei"/>
              </a:rPr>
              <a:t>的过程，就对应着一个栈帧在虚拟机栈中入栈到出栈的过程。</a:t>
            </a:r>
          </a:p>
          <a:p>
            <a:pPr algn="l"/>
            <a:r>
              <a:rPr lang="zh-CN" altLang="en-US" sz="1800" b="0" i="0" u="none" strike="noStrike" baseline="0" dirty="0">
                <a:solidFill>
                  <a:srgbClr val="000000"/>
                </a:solidFill>
                <a:latin typeface="MicrosoftYaHei"/>
              </a:rPr>
              <a:t>栈帧（ </a:t>
            </a:r>
            <a:r>
              <a:rPr lang="en-US" altLang="zh-CN" sz="1800" b="0" i="0" u="none" strike="noStrike" baseline="0" dirty="0">
                <a:solidFill>
                  <a:srgbClr val="000000"/>
                </a:solidFill>
                <a:latin typeface="MicrosoftYaHei"/>
              </a:rPr>
              <a:t>Frame</a:t>
            </a:r>
            <a:r>
              <a:rPr lang="zh-CN" altLang="en-US" sz="1800" b="0" i="0" u="none" strike="noStrike" baseline="0" dirty="0">
                <a:solidFill>
                  <a:srgbClr val="000000"/>
                </a:solidFill>
                <a:latin typeface="MicrosoftYaHei"/>
              </a:rPr>
              <a:t>）是用来存储数据和部分过程结果的数据结构，同时也被用来处理动态链接</a:t>
            </a:r>
          </a:p>
          <a:p>
            <a:pPr algn="l"/>
            <a:r>
              <a:rPr lang="en-US" altLang="zh-CN" sz="1800" b="0" i="0" u="none" strike="noStrike" baseline="0" dirty="0">
                <a:solidFill>
                  <a:srgbClr val="000000"/>
                </a:solidFill>
                <a:latin typeface="MicrosoftYaHei"/>
              </a:rPr>
              <a:t>(Dynamic Linking)</a:t>
            </a:r>
            <a:r>
              <a:rPr lang="zh-CN" altLang="en-US" sz="1800" b="0" i="0" u="none" strike="noStrike" baseline="0" dirty="0">
                <a:solidFill>
                  <a:srgbClr val="000000"/>
                </a:solidFill>
                <a:latin typeface="MicrosoftYaHei"/>
              </a:rPr>
              <a:t>、 方法返回值和异常分派（ </a:t>
            </a:r>
            <a:r>
              <a:rPr lang="en-US" altLang="zh-CN" sz="1800" b="0" i="0" u="none" strike="noStrike" baseline="0" dirty="0">
                <a:solidFill>
                  <a:srgbClr val="000000"/>
                </a:solidFill>
                <a:latin typeface="MicrosoftYaHei"/>
              </a:rPr>
              <a:t>Dispatch Exception</a:t>
            </a:r>
            <a:r>
              <a:rPr lang="zh-CN" altLang="en-US" sz="1800" b="0" i="0" u="none" strike="noStrike" baseline="0" dirty="0">
                <a:solidFill>
                  <a:srgbClr val="000000"/>
                </a:solidFill>
                <a:latin typeface="MicrosoftYaHei"/>
              </a:rPr>
              <a:t>）。</a:t>
            </a:r>
            <a:r>
              <a:rPr lang="zh-CN" altLang="en-US" sz="1800" b="0" i="0" u="none" strike="noStrike" baseline="0" dirty="0">
                <a:solidFill>
                  <a:srgbClr val="1F497D"/>
                </a:solidFill>
                <a:latin typeface="MicrosoftYaHei"/>
              </a:rPr>
              <a:t>栈帧随着方法调用而创建，</a:t>
            </a:r>
            <a:endParaRPr lang="en-US" altLang="zh-CN" sz="1800" b="0" i="0" u="none" strike="noStrike" baseline="0" dirty="0">
              <a:solidFill>
                <a:srgbClr val="1F497D"/>
              </a:solidFill>
              <a:latin typeface="MicrosoftYaHei"/>
            </a:endParaRPr>
          </a:p>
          <a:p>
            <a:pPr algn="l"/>
            <a:r>
              <a:rPr lang="zh-CN" altLang="en-US" sz="1800" b="0" i="0" u="none" strike="noStrike" baseline="0" dirty="0">
                <a:solidFill>
                  <a:srgbClr val="1F497D"/>
                </a:solidFill>
                <a:latin typeface="MicrosoftYaHei"/>
              </a:rPr>
              <a:t>随着方法结束而销毁</a:t>
            </a:r>
            <a:r>
              <a:rPr lang="en-US" altLang="zh-CN" sz="1800" b="0" i="0" u="none" strike="noStrike" baseline="0" dirty="0">
                <a:solidFill>
                  <a:srgbClr val="000000"/>
                </a:solidFill>
                <a:latin typeface="MicrosoftYaHei"/>
              </a:rPr>
              <a:t>——</a:t>
            </a:r>
            <a:r>
              <a:rPr lang="zh-CN" altLang="en-US" sz="1800" b="0" i="0" u="none" strike="noStrike" baseline="0" dirty="0">
                <a:solidFill>
                  <a:srgbClr val="000000"/>
                </a:solidFill>
                <a:latin typeface="MicrosoftYaHei"/>
              </a:rPr>
              <a:t>无论方法是正常完成还是异常完成（抛出了在方法内未被捕获的异</a:t>
            </a:r>
          </a:p>
          <a:p>
            <a:pPr algn="l"/>
            <a:r>
              <a:rPr lang="zh-CN" altLang="en-US" sz="1800" b="0" i="0" u="none" strike="noStrike" baseline="0" dirty="0">
                <a:solidFill>
                  <a:srgbClr val="000000"/>
                </a:solidFill>
                <a:latin typeface="MicrosoftYaHei"/>
              </a:rPr>
              <a:t>常）都算作方法结束。</a:t>
            </a:r>
            <a:endParaRPr lang="en-US" altLang="zh-CN" sz="1800" b="0" i="0" u="none" strike="noStrike" baseline="0" dirty="0">
              <a:solidFill>
                <a:srgbClr val="000000"/>
              </a:solidFill>
              <a:latin typeface="MicrosoftYaHei"/>
            </a:endParaRPr>
          </a:p>
          <a:p>
            <a:pPr algn="l"/>
            <a:endParaRPr lang="en-US" altLang="zh-CN" sz="1800" b="0" i="0" u="none" strike="noStrike" baseline="0" dirty="0">
              <a:solidFill>
                <a:srgbClr val="000000"/>
              </a:solidFill>
              <a:latin typeface="MicrosoftYaHei"/>
            </a:endParaRPr>
          </a:p>
          <a:p>
            <a:pPr algn="l"/>
            <a:r>
              <a:rPr lang="zh-CN" altLang="en-US" sz="1800" b="0" i="0" u="none" strike="noStrike" baseline="0" dirty="0">
                <a:solidFill>
                  <a:srgbClr val="000000"/>
                </a:solidFill>
                <a:latin typeface="MicrosoftYaHei"/>
              </a:rPr>
              <a:t>本地方法区（线程私有）</a:t>
            </a:r>
            <a:endParaRPr lang="en-US" altLang="zh-CN" sz="1800" b="0" i="0" u="none" strike="noStrike" baseline="0" dirty="0">
              <a:solidFill>
                <a:srgbClr val="000000"/>
              </a:solidFill>
              <a:latin typeface="MicrosoftYaHei"/>
            </a:endParaRPr>
          </a:p>
          <a:p>
            <a:pPr algn="l"/>
            <a:r>
              <a:rPr lang="zh-CN" altLang="en-US" sz="1800" b="0" i="0" u="none" strike="noStrike" baseline="0" dirty="0">
                <a:solidFill>
                  <a:srgbClr val="000000"/>
                </a:solidFill>
                <a:latin typeface="MicrosoftYaHei"/>
              </a:rPr>
              <a:t>本地方法区和</a:t>
            </a:r>
            <a:r>
              <a:rPr lang="en-US" altLang="zh-CN" sz="1800" b="0" i="0" u="none" strike="noStrike" baseline="0" dirty="0">
                <a:solidFill>
                  <a:srgbClr val="1F497D"/>
                </a:solidFill>
                <a:latin typeface="MicrosoftYaHei"/>
              </a:rPr>
              <a:t>Java Stack </a:t>
            </a:r>
            <a:r>
              <a:rPr lang="zh-CN" altLang="en-US" sz="1800" b="0" i="0" u="none" strike="noStrike" baseline="0" dirty="0">
                <a:solidFill>
                  <a:srgbClr val="1F497D"/>
                </a:solidFill>
                <a:latin typeface="MicrosoftYaHei"/>
              </a:rPr>
              <a:t>作用类似</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区别是虚拟机栈为执行</a:t>
            </a:r>
            <a:r>
              <a:rPr lang="en-US" altLang="zh-CN" sz="1800" b="0" i="0" u="none" strike="noStrike" baseline="0" dirty="0">
                <a:solidFill>
                  <a:srgbClr val="000000"/>
                </a:solidFill>
                <a:latin typeface="MicrosoftYaHei"/>
              </a:rPr>
              <a:t>Java </a:t>
            </a:r>
            <a:r>
              <a:rPr lang="zh-CN" altLang="en-US" sz="1800" b="0" i="0" u="none" strike="noStrike" baseline="0" dirty="0">
                <a:solidFill>
                  <a:srgbClr val="000000"/>
                </a:solidFill>
                <a:latin typeface="MicrosoftYaHei"/>
              </a:rPr>
              <a:t>方法服务</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而</a:t>
            </a:r>
            <a:r>
              <a:rPr lang="zh-CN" altLang="en-US" sz="1800" b="0" i="0" u="none" strike="noStrike" baseline="0" dirty="0">
                <a:solidFill>
                  <a:srgbClr val="1F497D"/>
                </a:solidFill>
                <a:latin typeface="MicrosoftYaHei"/>
              </a:rPr>
              <a:t>本地方法栈则为</a:t>
            </a:r>
          </a:p>
          <a:p>
            <a:pPr algn="l"/>
            <a:r>
              <a:rPr lang="en-US" altLang="zh-CN" sz="1800" b="0" i="0" u="none" strike="noStrike" baseline="0" dirty="0">
                <a:solidFill>
                  <a:srgbClr val="1F497D"/>
                </a:solidFill>
                <a:latin typeface="MicrosoftYaHei"/>
              </a:rPr>
              <a:t>Native </a:t>
            </a:r>
            <a:r>
              <a:rPr lang="zh-CN" altLang="en-US" sz="1800" b="0" i="0" u="none" strike="noStrike" baseline="0" dirty="0">
                <a:solidFill>
                  <a:srgbClr val="1F497D"/>
                </a:solidFill>
                <a:latin typeface="MicrosoftYaHei"/>
              </a:rPr>
              <a:t>方法服务</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如果一个</a:t>
            </a:r>
            <a:r>
              <a:rPr lang="en-US" altLang="zh-CN" sz="1800" b="0" i="0" u="none" strike="noStrike" baseline="0" dirty="0">
                <a:solidFill>
                  <a:srgbClr val="000000"/>
                </a:solidFill>
                <a:latin typeface="MicrosoftYaHei"/>
              </a:rPr>
              <a:t>VM </a:t>
            </a:r>
            <a:r>
              <a:rPr lang="zh-CN" altLang="en-US" sz="1800" b="0" i="0" u="none" strike="noStrike" baseline="0" dirty="0">
                <a:solidFill>
                  <a:srgbClr val="000000"/>
                </a:solidFill>
                <a:latin typeface="MicrosoftYaHei"/>
              </a:rPr>
              <a:t>实现使用</a:t>
            </a:r>
            <a:r>
              <a:rPr lang="en-US" altLang="zh-CN" sz="1800" b="0" i="0" u="none" strike="noStrike" baseline="0" dirty="0">
                <a:solidFill>
                  <a:srgbClr val="000000"/>
                </a:solidFill>
                <a:latin typeface="MicrosoftYaHei"/>
              </a:rPr>
              <a:t>C-linkage </a:t>
            </a:r>
            <a:r>
              <a:rPr lang="zh-CN" altLang="en-US" sz="1800" b="0" i="0" u="none" strike="noStrike" baseline="0" dirty="0">
                <a:solidFill>
                  <a:srgbClr val="000000"/>
                </a:solidFill>
                <a:latin typeface="MicrosoftYaHei"/>
              </a:rPr>
              <a:t>模型来支持</a:t>
            </a:r>
            <a:r>
              <a:rPr lang="en-US" altLang="zh-CN" sz="1800" b="0" i="0" u="none" strike="noStrike" baseline="0" dirty="0">
                <a:solidFill>
                  <a:srgbClr val="000000"/>
                </a:solidFill>
                <a:latin typeface="MicrosoftYaHei"/>
              </a:rPr>
              <a:t>Native </a:t>
            </a:r>
            <a:r>
              <a:rPr lang="zh-CN" altLang="en-US" sz="1800" b="0" i="0" u="none" strike="noStrike" baseline="0" dirty="0">
                <a:solidFill>
                  <a:srgbClr val="000000"/>
                </a:solidFill>
                <a:latin typeface="MicrosoftYaHei"/>
              </a:rPr>
              <a:t>调用</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那么该栈将会是一个</a:t>
            </a:r>
          </a:p>
          <a:p>
            <a:pPr algn="l"/>
            <a:r>
              <a:rPr lang="en-US" altLang="zh-CN" sz="1800" b="0" i="0" u="none" strike="noStrike" baseline="0" dirty="0">
                <a:solidFill>
                  <a:srgbClr val="000000"/>
                </a:solidFill>
                <a:latin typeface="MicrosoftYaHei"/>
              </a:rPr>
              <a:t>C </a:t>
            </a:r>
            <a:r>
              <a:rPr lang="zh-CN" altLang="en-US" sz="1800" b="0" i="0" u="none" strike="noStrike" baseline="0" dirty="0">
                <a:solidFill>
                  <a:srgbClr val="000000"/>
                </a:solidFill>
                <a:latin typeface="MicrosoftYaHei"/>
              </a:rPr>
              <a:t>栈，但</a:t>
            </a:r>
            <a:r>
              <a:rPr lang="en-US" altLang="zh-CN" sz="1800" b="0" i="0" u="none" strike="noStrike" baseline="0" dirty="0" err="1">
                <a:solidFill>
                  <a:srgbClr val="000000"/>
                </a:solidFill>
                <a:latin typeface="MicrosoftYaHei"/>
              </a:rPr>
              <a:t>HotSpot</a:t>
            </a:r>
            <a:r>
              <a:rPr lang="en-US" altLang="zh-CN" sz="1800" b="0" i="0" u="none" strike="noStrike" baseline="0" dirty="0">
                <a:solidFill>
                  <a:srgbClr val="000000"/>
                </a:solidFill>
                <a:latin typeface="MicrosoftYaHei"/>
              </a:rPr>
              <a:t> VM</a:t>
            </a:r>
            <a:r>
              <a:rPr lang="zh-CN" altLang="en-US" sz="1800" b="0" i="0" u="none" strike="noStrike" baseline="0" dirty="0">
                <a:solidFill>
                  <a:srgbClr val="000000"/>
                </a:solidFill>
                <a:latin typeface="MicrosoftYaHei"/>
              </a:rPr>
              <a:t>直接就把本地方法栈和虚拟机栈合二为一。</a:t>
            </a:r>
            <a:endParaRPr lang="en-US" altLang="zh-CN" sz="1800" b="0" i="0" u="none" strike="noStrike" baseline="0" dirty="0">
              <a:solidFill>
                <a:srgbClr val="000000"/>
              </a:solidFill>
              <a:latin typeface="MicrosoftYaHei"/>
            </a:endParaRPr>
          </a:p>
          <a:p>
            <a:pPr algn="l"/>
            <a:endParaRPr lang="en-US" altLang="zh-CN" sz="1800" b="0" i="0" u="none" strike="noStrike" baseline="0" dirty="0">
              <a:solidFill>
                <a:srgbClr val="000000"/>
              </a:solidFill>
              <a:latin typeface="MicrosoftYaHei"/>
            </a:endParaRPr>
          </a:p>
          <a:p>
            <a:pPr algn="l"/>
            <a:r>
              <a:rPr lang="zh-CN" altLang="en-US" sz="1800" b="0" i="0" u="none" strike="noStrike" baseline="0" dirty="0">
                <a:solidFill>
                  <a:srgbClr val="000000"/>
                </a:solidFill>
                <a:latin typeface="MicrosoftYaHei"/>
              </a:rPr>
              <a:t>堆内存（线程共享）</a:t>
            </a:r>
            <a:endParaRPr lang="en-US" altLang="zh-CN" sz="1800" b="0" i="0" u="none" strike="noStrike" baseline="0" dirty="0">
              <a:solidFill>
                <a:srgbClr val="000000"/>
              </a:solidFill>
              <a:latin typeface="MicrosoftYaHei"/>
            </a:endParaRPr>
          </a:p>
          <a:p>
            <a:pPr algn="l"/>
            <a:r>
              <a:rPr lang="zh-CN" altLang="en-US" sz="1800" b="0" i="0" u="none" strike="noStrike" baseline="0" dirty="0">
                <a:solidFill>
                  <a:srgbClr val="000000"/>
                </a:solidFill>
                <a:latin typeface="MicrosoftYaHei"/>
              </a:rPr>
              <a:t>是被线程共享的一块内存区域，</a:t>
            </a:r>
            <a:r>
              <a:rPr lang="zh-CN" altLang="en-US" sz="1800" b="0" i="0" u="none" strike="noStrike" baseline="0" dirty="0">
                <a:solidFill>
                  <a:srgbClr val="1F497D"/>
                </a:solidFill>
                <a:latin typeface="MicrosoftYaHei"/>
              </a:rPr>
              <a:t>创建的对象和数组都保存在</a:t>
            </a:r>
            <a:r>
              <a:rPr lang="en-US" altLang="zh-CN" sz="1800" b="0" i="0" u="none" strike="noStrike" baseline="0" dirty="0">
                <a:solidFill>
                  <a:srgbClr val="1F497D"/>
                </a:solidFill>
                <a:latin typeface="MicrosoftYaHei"/>
              </a:rPr>
              <a:t>Java </a:t>
            </a:r>
            <a:r>
              <a:rPr lang="zh-CN" altLang="en-US" sz="1800" b="0" i="0" u="none" strike="noStrike" baseline="0" dirty="0">
                <a:solidFill>
                  <a:srgbClr val="1F497D"/>
                </a:solidFill>
                <a:latin typeface="MicrosoftYaHei"/>
              </a:rPr>
              <a:t>堆内存中，也是垃圾收集器进行</a:t>
            </a:r>
          </a:p>
          <a:p>
            <a:pPr algn="l"/>
            <a:r>
              <a:rPr lang="zh-CN" altLang="en-US" sz="1800" b="0" i="0" u="none" strike="noStrike" baseline="0" dirty="0">
                <a:solidFill>
                  <a:srgbClr val="1F497D"/>
                </a:solidFill>
                <a:latin typeface="MicrosoftYaHei"/>
              </a:rPr>
              <a:t>垃圾收集的最重要的内存区域</a:t>
            </a:r>
            <a:r>
              <a:rPr lang="zh-CN" altLang="en-US" sz="1800" b="0" i="0" u="none" strike="noStrike" baseline="0" dirty="0">
                <a:solidFill>
                  <a:srgbClr val="000000"/>
                </a:solidFill>
                <a:latin typeface="MicrosoftYaHei"/>
              </a:rPr>
              <a:t>。由于现代</a:t>
            </a:r>
            <a:r>
              <a:rPr lang="en-US" altLang="zh-CN" sz="1800" b="0" i="0" u="none" strike="noStrike" baseline="0" dirty="0">
                <a:solidFill>
                  <a:srgbClr val="000000"/>
                </a:solidFill>
                <a:latin typeface="MicrosoftYaHei"/>
              </a:rPr>
              <a:t>VM </a:t>
            </a:r>
            <a:r>
              <a:rPr lang="zh-CN" altLang="en-US" sz="1800" b="0" i="0" u="none" strike="noStrike" baseline="0" dirty="0">
                <a:solidFill>
                  <a:srgbClr val="000000"/>
                </a:solidFill>
                <a:latin typeface="MicrosoftYaHei"/>
              </a:rPr>
              <a:t>采用</a:t>
            </a:r>
            <a:r>
              <a:rPr lang="zh-CN" altLang="en-US" sz="1800" b="1" i="0" u="none" strike="noStrike" baseline="0" dirty="0">
                <a:solidFill>
                  <a:srgbClr val="000000"/>
                </a:solidFill>
                <a:latin typeface="MicrosoftYaHei-Bold"/>
              </a:rPr>
              <a:t>分代收集算法</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因此</a:t>
            </a:r>
            <a:r>
              <a:rPr lang="en-US" altLang="zh-CN" sz="1800" b="0" i="0" u="none" strike="noStrike" baseline="0" dirty="0">
                <a:solidFill>
                  <a:srgbClr val="000000"/>
                </a:solidFill>
                <a:latin typeface="MicrosoftYaHei"/>
              </a:rPr>
              <a:t>Java </a:t>
            </a:r>
            <a:r>
              <a:rPr lang="zh-CN" altLang="en-US" sz="1800" b="0" i="0" u="none" strike="noStrike" baseline="0" dirty="0">
                <a:solidFill>
                  <a:srgbClr val="000000"/>
                </a:solidFill>
                <a:latin typeface="MicrosoftYaHei"/>
              </a:rPr>
              <a:t>堆从</a:t>
            </a:r>
            <a:r>
              <a:rPr lang="en-US" altLang="zh-CN" sz="1800" b="0" i="0" u="none" strike="noStrike" baseline="0" dirty="0">
                <a:solidFill>
                  <a:srgbClr val="000000"/>
                </a:solidFill>
                <a:latin typeface="MicrosoftYaHei"/>
              </a:rPr>
              <a:t>GC </a:t>
            </a:r>
            <a:r>
              <a:rPr lang="zh-CN" altLang="en-US" sz="1800" b="0" i="0" u="none" strike="noStrike" baseline="0" dirty="0">
                <a:solidFill>
                  <a:srgbClr val="000000"/>
                </a:solidFill>
                <a:latin typeface="MicrosoftYaHei"/>
              </a:rPr>
              <a:t>的角度还可以</a:t>
            </a:r>
          </a:p>
          <a:p>
            <a:pPr algn="l"/>
            <a:r>
              <a:rPr lang="zh-CN" altLang="en-US" sz="1800" b="0" i="0" u="none" strike="noStrike" baseline="0" dirty="0">
                <a:solidFill>
                  <a:srgbClr val="000000"/>
                </a:solidFill>
                <a:latin typeface="MicrosoftYaHei"/>
              </a:rPr>
              <a:t>细分为</a:t>
            </a:r>
            <a:r>
              <a:rPr lang="en-US" altLang="zh-CN" sz="1800" b="0" i="0" u="none" strike="noStrike" baseline="0" dirty="0">
                <a:solidFill>
                  <a:srgbClr val="000000"/>
                </a:solidFill>
                <a:latin typeface="MicrosoftYaHei"/>
              </a:rPr>
              <a:t>: </a:t>
            </a:r>
            <a:r>
              <a:rPr lang="zh-CN" altLang="en-US" sz="1800" b="1" i="0" u="none" strike="noStrike" baseline="0" dirty="0">
                <a:solidFill>
                  <a:srgbClr val="000000"/>
                </a:solidFill>
                <a:latin typeface="MicrosoftYaHei-Bold"/>
              </a:rPr>
              <a:t>新生代</a:t>
            </a:r>
            <a:r>
              <a:rPr lang="en-US" altLang="zh-CN" sz="1800" b="0" i="0" u="none" strike="noStrike" baseline="0" dirty="0">
                <a:solidFill>
                  <a:srgbClr val="000000"/>
                </a:solidFill>
                <a:latin typeface="MicrosoftYaHei"/>
              </a:rPr>
              <a:t>(Eden </a:t>
            </a:r>
            <a:r>
              <a:rPr lang="zh-CN" altLang="en-US" sz="1800" b="0" i="0" u="none" strike="noStrike" baseline="0" dirty="0">
                <a:solidFill>
                  <a:srgbClr val="000000"/>
                </a:solidFill>
                <a:latin typeface="MicrosoftYaHei"/>
              </a:rPr>
              <a:t>区、</a:t>
            </a:r>
            <a:r>
              <a:rPr lang="en-US" altLang="zh-CN" sz="1800" b="0" i="0" u="none" strike="noStrike" baseline="0" dirty="0">
                <a:solidFill>
                  <a:srgbClr val="000000"/>
                </a:solidFill>
                <a:latin typeface="MicrosoftYaHei"/>
              </a:rPr>
              <a:t>From Survivor </a:t>
            </a:r>
            <a:r>
              <a:rPr lang="zh-CN" altLang="en-US" sz="1800" b="0" i="0" u="none" strike="noStrike" baseline="0" dirty="0">
                <a:solidFill>
                  <a:srgbClr val="000000"/>
                </a:solidFill>
                <a:latin typeface="MicrosoftYaHei"/>
              </a:rPr>
              <a:t>区和</a:t>
            </a:r>
            <a:r>
              <a:rPr lang="en-US" altLang="zh-CN" sz="1800" b="0" i="0" u="none" strike="noStrike" baseline="0" dirty="0">
                <a:solidFill>
                  <a:srgbClr val="000000"/>
                </a:solidFill>
                <a:latin typeface="MicrosoftYaHei"/>
              </a:rPr>
              <a:t>To Survivor </a:t>
            </a:r>
            <a:r>
              <a:rPr lang="zh-CN" altLang="en-US" sz="1800" b="0" i="0" u="none" strike="noStrike" baseline="0" dirty="0">
                <a:solidFill>
                  <a:srgbClr val="000000"/>
                </a:solidFill>
                <a:latin typeface="MicrosoftYaHei"/>
              </a:rPr>
              <a:t>区</a:t>
            </a:r>
            <a:r>
              <a:rPr lang="en-US" altLang="zh-CN" sz="1800" b="0" i="0" u="none" strike="noStrike" baseline="0" dirty="0">
                <a:solidFill>
                  <a:srgbClr val="000000"/>
                </a:solidFill>
                <a:latin typeface="MicrosoftYaHei"/>
              </a:rPr>
              <a:t>)</a:t>
            </a:r>
            <a:r>
              <a:rPr lang="zh-CN" altLang="en-US" sz="1800" b="0" i="0" u="none" strike="noStrike" baseline="0" dirty="0">
                <a:solidFill>
                  <a:srgbClr val="000000"/>
                </a:solidFill>
                <a:latin typeface="MicrosoftYaHei"/>
              </a:rPr>
              <a:t>和</a:t>
            </a:r>
            <a:r>
              <a:rPr lang="zh-CN" altLang="en-US" sz="1800" b="1" i="0" u="none" strike="noStrike" baseline="0" dirty="0">
                <a:solidFill>
                  <a:srgbClr val="000000"/>
                </a:solidFill>
                <a:latin typeface="MicrosoftYaHei-Bold"/>
              </a:rPr>
              <a:t>老年代。</a:t>
            </a:r>
            <a:endParaRPr lang="en-US" altLang="zh-CN" sz="1800" b="1" i="0" u="none" strike="noStrike" baseline="0" dirty="0">
              <a:solidFill>
                <a:srgbClr val="000000"/>
              </a:solidFill>
              <a:latin typeface="MicrosoftYaHei-Bold"/>
            </a:endParaRPr>
          </a:p>
          <a:p>
            <a:pPr algn="l"/>
            <a:endParaRPr lang="en-US" altLang="zh-CN" sz="1800" b="1" i="0" u="none" strike="noStrike" baseline="0" dirty="0">
              <a:solidFill>
                <a:srgbClr val="000000"/>
              </a:solidFill>
              <a:latin typeface="MicrosoftYaHei-Bold"/>
            </a:endParaRPr>
          </a:p>
          <a:p>
            <a:pPr algn="l"/>
            <a:r>
              <a:rPr lang="zh-CN" altLang="en-US" sz="1800" b="0" i="0" u="none" strike="noStrike" baseline="0" dirty="0">
                <a:solidFill>
                  <a:srgbClr val="000000"/>
                </a:solidFill>
                <a:latin typeface="MicrosoftYaHei-Bold"/>
              </a:rPr>
              <a:t>方法区</a:t>
            </a:r>
            <a:r>
              <a:rPr lang="en-US" altLang="zh-CN" sz="1800" b="0" i="0" u="none" strike="noStrike" baseline="0" dirty="0">
                <a:solidFill>
                  <a:srgbClr val="000000"/>
                </a:solidFill>
                <a:latin typeface="MicrosoftYaHei-Bold"/>
              </a:rPr>
              <a:t>/</a:t>
            </a:r>
            <a:r>
              <a:rPr lang="zh-CN" altLang="en-US" sz="1800" b="0" i="0" u="none" strike="noStrike" baseline="0" dirty="0">
                <a:solidFill>
                  <a:srgbClr val="000000"/>
                </a:solidFill>
                <a:latin typeface="MicrosoftYaHei-Bold"/>
              </a:rPr>
              <a:t>永久代（线程共享）</a:t>
            </a:r>
            <a:endParaRPr lang="en-US" altLang="zh-CN" sz="1800" b="0" i="0" u="none" strike="noStrike" baseline="0" dirty="0">
              <a:solidFill>
                <a:srgbClr val="000000"/>
              </a:solidFill>
              <a:latin typeface="MicrosoftYaHei-Bold"/>
            </a:endParaRPr>
          </a:p>
          <a:p>
            <a:pPr algn="l"/>
            <a:r>
              <a:rPr lang="zh-CN" altLang="en-US" sz="1800" b="0" i="0" u="none" strike="noStrike" baseline="0" dirty="0">
                <a:solidFill>
                  <a:srgbClr val="000000"/>
                </a:solidFill>
                <a:latin typeface="MicrosoftYaHei"/>
              </a:rPr>
              <a:t>即我们常说的</a:t>
            </a:r>
            <a:r>
              <a:rPr lang="zh-CN" altLang="en-US" sz="1800" b="1" i="0" u="none" strike="noStrike" baseline="0" dirty="0">
                <a:solidFill>
                  <a:srgbClr val="000000"/>
                </a:solidFill>
                <a:latin typeface="MicrosoftYaHei-Bold"/>
              </a:rPr>
              <a:t>永久代</a:t>
            </a:r>
            <a:r>
              <a:rPr lang="en-US" altLang="zh-CN" sz="1800" b="1" i="0" u="none" strike="noStrike" baseline="0" dirty="0">
                <a:solidFill>
                  <a:srgbClr val="000000"/>
                </a:solidFill>
                <a:latin typeface="MicrosoftYaHei-Bold"/>
              </a:rPr>
              <a:t>(Permanent Generation)</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用于存储</a:t>
            </a:r>
            <a:r>
              <a:rPr lang="zh-CN" altLang="en-US" sz="1800" b="1" i="0" u="none" strike="noStrike" baseline="0" dirty="0">
                <a:solidFill>
                  <a:srgbClr val="000000"/>
                </a:solidFill>
                <a:latin typeface="MicrosoftYaHei-Bold"/>
              </a:rPr>
              <a:t>被</a:t>
            </a:r>
            <a:r>
              <a:rPr lang="en-US" altLang="zh-CN" sz="1800" b="1" i="0" u="none" strike="noStrike" baseline="0" dirty="0">
                <a:solidFill>
                  <a:srgbClr val="000000"/>
                </a:solidFill>
                <a:latin typeface="MicrosoftYaHei-Bold"/>
              </a:rPr>
              <a:t>JVM </a:t>
            </a:r>
            <a:r>
              <a:rPr lang="zh-CN" altLang="en-US" sz="1800" b="1" i="0" u="none" strike="noStrike" baseline="0" dirty="0">
                <a:solidFill>
                  <a:srgbClr val="000000"/>
                </a:solidFill>
                <a:latin typeface="MicrosoftYaHei-Bold"/>
              </a:rPr>
              <a:t>加载的类信息</a:t>
            </a:r>
            <a:r>
              <a:rPr lang="zh-CN" altLang="en-US" sz="1800" b="0" i="0" u="none" strike="noStrike" baseline="0" dirty="0">
                <a:solidFill>
                  <a:srgbClr val="000000"/>
                </a:solidFill>
                <a:latin typeface="MicrosoftYaHei"/>
              </a:rPr>
              <a:t>、</a:t>
            </a:r>
            <a:r>
              <a:rPr lang="zh-CN" altLang="en-US" sz="1800" b="1" i="0" u="none" strike="noStrike" baseline="0" dirty="0">
                <a:solidFill>
                  <a:srgbClr val="000000"/>
                </a:solidFill>
                <a:latin typeface="MicrosoftYaHei-Bold"/>
              </a:rPr>
              <a:t>常量</a:t>
            </a:r>
            <a:r>
              <a:rPr lang="zh-CN" altLang="en-US" sz="1800" b="0" i="0" u="none" strike="noStrike" baseline="0" dirty="0">
                <a:solidFill>
                  <a:srgbClr val="000000"/>
                </a:solidFill>
                <a:latin typeface="MicrosoftYaHei"/>
              </a:rPr>
              <a:t>、</a:t>
            </a:r>
            <a:r>
              <a:rPr lang="zh-CN" altLang="en-US" sz="1800" b="1" i="0" u="none" strike="noStrike" baseline="0" dirty="0">
                <a:solidFill>
                  <a:srgbClr val="000000"/>
                </a:solidFill>
                <a:latin typeface="MicrosoftYaHei-Bold"/>
              </a:rPr>
              <a:t>静</a:t>
            </a:r>
          </a:p>
          <a:p>
            <a:pPr algn="l"/>
            <a:r>
              <a:rPr lang="zh-CN" altLang="en-US" sz="1800" b="1" i="0" u="none" strike="noStrike" baseline="0" dirty="0">
                <a:solidFill>
                  <a:srgbClr val="000000"/>
                </a:solidFill>
                <a:latin typeface="MicrosoftYaHei-Bold"/>
              </a:rPr>
              <a:t>态变量</a:t>
            </a:r>
            <a:r>
              <a:rPr lang="zh-CN" altLang="en-US" sz="1800" b="0" i="0" u="none" strike="noStrike" baseline="0" dirty="0">
                <a:solidFill>
                  <a:srgbClr val="000000"/>
                </a:solidFill>
                <a:latin typeface="MicrosoftYaHei"/>
              </a:rPr>
              <a:t>、</a:t>
            </a:r>
            <a:r>
              <a:rPr lang="zh-CN" altLang="en-US" sz="1800" b="1" i="0" u="none" strike="noStrike" baseline="0" dirty="0">
                <a:solidFill>
                  <a:srgbClr val="000000"/>
                </a:solidFill>
                <a:latin typeface="MicrosoftYaHei-Bold"/>
              </a:rPr>
              <a:t>即时编译器编译后的代码</a:t>
            </a:r>
            <a:r>
              <a:rPr lang="zh-CN" altLang="en-US" sz="1800" b="0" i="0" u="none" strike="noStrike" baseline="0" dirty="0">
                <a:solidFill>
                  <a:srgbClr val="000000"/>
                </a:solidFill>
                <a:latin typeface="MicrosoftYaHei"/>
              </a:rPr>
              <a:t>等数据</a:t>
            </a:r>
            <a:r>
              <a:rPr lang="en-US" altLang="zh-CN" sz="1800" b="0" i="0" u="none" strike="noStrike" baseline="0" dirty="0">
                <a:solidFill>
                  <a:srgbClr val="000000"/>
                </a:solidFill>
                <a:latin typeface="MicrosoftYaHei"/>
              </a:rPr>
              <a:t>. </a:t>
            </a:r>
            <a:r>
              <a:rPr lang="en-US" altLang="zh-CN" sz="1800" b="0" i="0" u="none" strike="noStrike" baseline="0" dirty="0" err="1">
                <a:solidFill>
                  <a:srgbClr val="000000"/>
                </a:solidFill>
                <a:latin typeface="MicrosoftYaHei"/>
              </a:rPr>
              <a:t>HotSpot</a:t>
            </a:r>
            <a:r>
              <a:rPr lang="en-US" altLang="zh-CN" sz="1800" b="0" i="0" u="none" strike="noStrike" baseline="0" dirty="0">
                <a:solidFill>
                  <a:srgbClr val="000000"/>
                </a:solidFill>
                <a:latin typeface="MicrosoftYaHei"/>
              </a:rPr>
              <a:t> VM</a:t>
            </a:r>
            <a:r>
              <a:rPr lang="zh-CN" altLang="en-US" sz="1800" b="0" i="0" u="none" strike="noStrike" baseline="0" dirty="0">
                <a:solidFill>
                  <a:srgbClr val="000000"/>
                </a:solidFill>
                <a:latin typeface="MicrosoftYaHei"/>
              </a:rPr>
              <a:t>把</a:t>
            </a:r>
            <a:r>
              <a:rPr lang="en-US" altLang="zh-CN" sz="1800" b="0" i="0" u="none" strike="noStrike" baseline="0" dirty="0">
                <a:solidFill>
                  <a:srgbClr val="000000"/>
                </a:solidFill>
                <a:latin typeface="MicrosoftYaHei"/>
              </a:rPr>
              <a:t>GC</a:t>
            </a:r>
            <a:r>
              <a:rPr lang="zh-CN" altLang="en-US" sz="1800" b="0" i="0" u="none" strike="noStrike" baseline="0" dirty="0">
                <a:solidFill>
                  <a:srgbClr val="000000"/>
                </a:solidFill>
                <a:latin typeface="MicrosoftYaHei"/>
              </a:rPr>
              <a:t>分代收集扩展至方法区</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即</a:t>
            </a:r>
            <a:r>
              <a:rPr lang="zh-CN" altLang="en-US" sz="1800" b="1" i="0" u="none" strike="noStrike" baseline="0" dirty="0">
                <a:solidFill>
                  <a:srgbClr val="000000"/>
                </a:solidFill>
                <a:latin typeface="MicrosoftYaHei-Bold"/>
              </a:rPr>
              <a:t>使用</a:t>
            </a:r>
            <a:r>
              <a:rPr lang="en-US" altLang="zh-CN" sz="1800" b="1" i="0" u="none" strike="noStrike" baseline="0" dirty="0">
                <a:solidFill>
                  <a:srgbClr val="000000"/>
                </a:solidFill>
                <a:latin typeface="MicrosoftYaHei-Bold"/>
              </a:rPr>
              <a:t>Java</a:t>
            </a:r>
          </a:p>
          <a:p>
            <a:pPr algn="l"/>
            <a:r>
              <a:rPr lang="zh-CN" altLang="en-US" sz="1800" b="1" i="0" u="none" strike="noStrike" baseline="0" dirty="0">
                <a:solidFill>
                  <a:srgbClr val="000000"/>
                </a:solidFill>
                <a:latin typeface="MicrosoftYaHei-Bold"/>
              </a:rPr>
              <a:t>堆的永久代来实现方法区</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这样</a:t>
            </a:r>
            <a:r>
              <a:rPr lang="en-US" altLang="zh-CN" sz="1800" b="0" i="0" u="none" strike="noStrike" baseline="0" dirty="0" err="1">
                <a:solidFill>
                  <a:srgbClr val="000000"/>
                </a:solidFill>
                <a:latin typeface="MicrosoftYaHei"/>
              </a:rPr>
              <a:t>HotSpot</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的垃圾收集器就可以像管理</a:t>
            </a:r>
            <a:r>
              <a:rPr lang="en-US" altLang="zh-CN" sz="1800" b="0" i="0" u="none" strike="noStrike" baseline="0" dirty="0">
                <a:solidFill>
                  <a:srgbClr val="000000"/>
                </a:solidFill>
                <a:latin typeface="MicrosoftYaHei"/>
              </a:rPr>
              <a:t>Java </a:t>
            </a:r>
            <a:r>
              <a:rPr lang="zh-CN" altLang="en-US" sz="1800" b="0" i="0" u="none" strike="noStrike" baseline="0" dirty="0">
                <a:solidFill>
                  <a:srgbClr val="000000"/>
                </a:solidFill>
                <a:latin typeface="MicrosoftYaHei"/>
              </a:rPr>
              <a:t>堆一样管理这部分内存</a:t>
            </a:r>
            <a:r>
              <a:rPr lang="en-US" altLang="zh-CN" sz="1800" b="0" i="0" u="none" strike="noStrike" baseline="0" dirty="0">
                <a:solidFill>
                  <a:srgbClr val="000000"/>
                </a:solidFill>
                <a:latin typeface="MicrosoftYaHei"/>
              </a:rPr>
              <a:t>,</a:t>
            </a:r>
          </a:p>
          <a:p>
            <a:pPr algn="l"/>
            <a:r>
              <a:rPr lang="zh-CN" altLang="en-US" sz="1800" b="0" i="0" u="none" strike="noStrike" baseline="0" dirty="0">
                <a:solidFill>
                  <a:srgbClr val="000000"/>
                </a:solidFill>
                <a:latin typeface="MicrosoftYaHei"/>
              </a:rPr>
              <a:t>而不必为方法区开发专门的内存管理器</a:t>
            </a:r>
            <a:r>
              <a:rPr lang="en-US" altLang="zh-CN" sz="1800" b="0" i="0" u="none" strike="noStrike" baseline="0" dirty="0">
                <a:solidFill>
                  <a:srgbClr val="000000"/>
                </a:solidFill>
                <a:latin typeface="MicrosoftYaHei"/>
              </a:rPr>
              <a:t>(</a:t>
            </a:r>
            <a:r>
              <a:rPr lang="zh-CN" altLang="en-US" sz="1800" b="0" i="0" u="none" strike="noStrike" baseline="0" dirty="0">
                <a:solidFill>
                  <a:srgbClr val="000000"/>
                </a:solidFill>
                <a:latin typeface="MicrosoftYaHei"/>
              </a:rPr>
              <a:t>永久带的内存回收的主要目标是针对</a:t>
            </a:r>
            <a:r>
              <a:rPr lang="zh-CN" altLang="en-US" sz="1800" b="1" i="0" u="none" strike="noStrike" baseline="0" dirty="0">
                <a:solidFill>
                  <a:srgbClr val="000000"/>
                </a:solidFill>
                <a:latin typeface="MicrosoftYaHei-Bold"/>
              </a:rPr>
              <a:t>常量池的回收</a:t>
            </a:r>
            <a:r>
              <a:rPr lang="zh-CN" altLang="en-US" sz="1800" b="0" i="0" u="none" strike="noStrike" baseline="0" dirty="0">
                <a:solidFill>
                  <a:srgbClr val="000000"/>
                </a:solidFill>
                <a:latin typeface="MicrosoftYaHei"/>
              </a:rPr>
              <a:t>和</a:t>
            </a:r>
            <a:r>
              <a:rPr lang="zh-CN" altLang="en-US" sz="1800" b="1" i="0" u="none" strike="noStrike" baseline="0" dirty="0">
                <a:solidFill>
                  <a:srgbClr val="000000"/>
                </a:solidFill>
                <a:latin typeface="MicrosoftYaHei-Bold"/>
              </a:rPr>
              <a:t>类型</a:t>
            </a:r>
          </a:p>
          <a:p>
            <a:pPr algn="l"/>
            <a:r>
              <a:rPr lang="zh-CN" altLang="en-US" sz="1800" b="1" i="0" u="none" strike="noStrike" baseline="0" dirty="0">
                <a:solidFill>
                  <a:srgbClr val="000000"/>
                </a:solidFill>
                <a:latin typeface="MicrosoftYaHei-Bold"/>
              </a:rPr>
              <a:t>的卸载</a:t>
            </a:r>
            <a:r>
              <a:rPr lang="en-US" altLang="zh-CN" sz="1800" b="0" i="0" u="none" strike="noStrike" baseline="0" dirty="0">
                <a:solidFill>
                  <a:srgbClr val="000000"/>
                </a:solidFill>
                <a:latin typeface="MicrosoftYaHei"/>
              </a:rPr>
              <a:t>, </a:t>
            </a:r>
            <a:r>
              <a:rPr lang="zh-CN" altLang="en-US" sz="1800" b="0" i="0" u="none" strike="noStrike" baseline="0" dirty="0">
                <a:solidFill>
                  <a:srgbClr val="000000"/>
                </a:solidFill>
                <a:latin typeface="MicrosoftYaHei"/>
              </a:rPr>
              <a:t>因此收益一般很小</a:t>
            </a:r>
            <a:r>
              <a:rPr lang="en-US" altLang="zh-CN" sz="1800" b="0" i="0" u="none" strike="noStrike" baseline="0" dirty="0">
                <a:solidFill>
                  <a:srgbClr val="000000"/>
                </a:solidFill>
                <a:latin typeface="MicrosoftYaHei"/>
              </a:rPr>
              <a:t>)</a:t>
            </a:r>
            <a:r>
              <a:rPr lang="zh-CN" altLang="en-US" sz="1800" b="0" i="0" u="none" strike="noStrike" baseline="0" dirty="0">
                <a:solidFill>
                  <a:srgbClr val="000000"/>
                </a:solidFill>
                <a:latin typeface="MicrosoftYaHei"/>
              </a:rPr>
              <a:t>。</a:t>
            </a:r>
          </a:p>
          <a:p>
            <a:pPr algn="l"/>
            <a:r>
              <a:rPr lang="zh-CN" altLang="en-US" sz="1800" b="0" i="0" u="none" strike="noStrike" baseline="0" dirty="0">
                <a:solidFill>
                  <a:srgbClr val="FF0000"/>
                </a:solidFill>
                <a:latin typeface="MicrosoftYaHei"/>
              </a:rPr>
              <a:t>运行时常量池</a:t>
            </a:r>
            <a:r>
              <a:rPr lang="zh-CN" altLang="en-US" sz="1800" b="0" i="0" u="none" strike="noStrike" baseline="0" dirty="0">
                <a:solidFill>
                  <a:srgbClr val="000000"/>
                </a:solidFill>
                <a:latin typeface="MicrosoftYaHei"/>
              </a:rPr>
              <a:t>（</a:t>
            </a:r>
            <a:r>
              <a:rPr lang="en-US" altLang="zh-CN" sz="1800" b="0" i="0" u="none" strike="noStrike" baseline="0" dirty="0">
                <a:solidFill>
                  <a:srgbClr val="000000"/>
                </a:solidFill>
                <a:latin typeface="MicrosoftYaHei"/>
              </a:rPr>
              <a:t>Runtime Constant Pool</a:t>
            </a:r>
            <a:r>
              <a:rPr lang="zh-CN" altLang="en-US" sz="1800" b="0" i="0" u="none" strike="noStrike" baseline="0" dirty="0">
                <a:solidFill>
                  <a:srgbClr val="000000"/>
                </a:solidFill>
                <a:latin typeface="MicrosoftYaHei"/>
              </a:rPr>
              <a:t>）是方法区的一部分。</a:t>
            </a:r>
            <a:r>
              <a:rPr lang="en-US" altLang="zh-CN" sz="1800" b="0" i="0" u="none" strike="noStrike" baseline="0" dirty="0">
                <a:solidFill>
                  <a:srgbClr val="000000"/>
                </a:solidFill>
                <a:latin typeface="MicrosoftYaHei"/>
              </a:rPr>
              <a:t>Class </a:t>
            </a:r>
            <a:r>
              <a:rPr lang="zh-CN" altLang="en-US" sz="1800" b="0" i="0" u="none" strike="noStrike" baseline="0" dirty="0">
                <a:solidFill>
                  <a:srgbClr val="000000"/>
                </a:solidFill>
                <a:latin typeface="MicrosoftYaHei"/>
              </a:rPr>
              <a:t>文件中除了有类的版</a:t>
            </a:r>
          </a:p>
          <a:p>
            <a:pPr algn="l"/>
            <a:r>
              <a:rPr lang="zh-CN" altLang="en-US" sz="1800" b="0" i="0" u="none" strike="noStrike" baseline="0" dirty="0">
                <a:solidFill>
                  <a:srgbClr val="000000"/>
                </a:solidFill>
                <a:latin typeface="MicrosoftYaHei"/>
              </a:rPr>
              <a:t>本、字段、方法、接口等描述等信息外，还有一项信息是常量池</a:t>
            </a:r>
            <a:r>
              <a:rPr lang="zh-CN" altLang="en-US" sz="1800" b="0" i="0" u="none" strike="noStrike" baseline="0" dirty="0">
                <a:latin typeface="MicrosoftYaHei"/>
              </a:rPr>
              <a:t>（</a:t>
            </a:r>
            <a:r>
              <a:rPr lang="en-US" altLang="zh-CN" sz="1800" b="0" i="0" u="none" strike="noStrike" baseline="0" dirty="0">
                <a:latin typeface="MicrosoftYaHei"/>
              </a:rPr>
              <a:t>Constant Pool Table</a:t>
            </a:r>
            <a:r>
              <a:rPr lang="zh-CN" altLang="en-US" sz="1800" b="0" i="0" u="none" strike="noStrike" baseline="0" dirty="0">
                <a:latin typeface="MicrosoftYaHei"/>
              </a:rPr>
              <a:t>），</a:t>
            </a:r>
            <a:endParaRPr lang="en-US" altLang="zh-CN" sz="1800" b="0" i="0" u="none" strike="noStrike" baseline="0" dirty="0">
              <a:latin typeface="MicrosoftYaHei"/>
            </a:endParaRPr>
          </a:p>
          <a:p>
            <a:pPr algn="l"/>
            <a:r>
              <a:rPr lang="zh-CN" altLang="en-US" sz="1800" b="0" i="0" u="none" strike="noStrike" baseline="0" dirty="0">
                <a:latin typeface="MicrosoftYaHei"/>
              </a:rPr>
              <a:t>用于存放编译期生成的各种字面量和符号引用，这部分内容将在类加</a:t>
            </a:r>
          </a:p>
          <a:p>
            <a:pPr algn="l"/>
            <a:r>
              <a:rPr lang="zh-CN" altLang="en-US" sz="1800" b="0" i="0" u="none" strike="noStrike" baseline="0" dirty="0">
                <a:latin typeface="MicrosoftYaHei"/>
              </a:rPr>
              <a:t>载后存放到方法区的运行时常量池中。 </a:t>
            </a:r>
            <a:r>
              <a:rPr lang="en-US" altLang="zh-CN" sz="1800" b="0" i="0" u="none" strike="noStrike" baseline="0" dirty="0">
                <a:latin typeface="MicrosoftYaHei"/>
              </a:rPr>
              <a:t>Java </a:t>
            </a:r>
            <a:r>
              <a:rPr lang="zh-CN" altLang="en-US" sz="1800" b="0" i="0" u="none" strike="noStrike" baseline="0" dirty="0">
                <a:latin typeface="MicrosoftYaHei"/>
              </a:rPr>
              <a:t>虚拟机对</a:t>
            </a:r>
            <a:r>
              <a:rPr lang="en-US" altLang="zh-CN" sz="1800" b="0" i="0" u="none" strike="noStrike" baseline="0" dirty="0">
                <a:latin typeface="MicrosoftYaHei"/>
              </a:rPr>
              <a:t>Class </a:t>
            </a:r>
            <a:r>
              <a:rPr lang="zh-CN" altLang="en-US" sz="1800" b="0" i="0" u="none" strike="noStrike" baseline="0" dirty="0">
                <a:latin typeface="MicrosoftYaHei"/>
              </a:rPr>
              <a:t>文件的每一部分（自然也包括常量</a:t>
            </a:r>
          </a:p>
          <a:p>
            <a:pPr algn="l"/>
            <a:r>
              <a:rPr lang="zh-CN" altLang="en-US" sz="1800" b="0" i="0" u="none" strike="noStrike" baseline="0" dirty="0">
                <a:latin typeface="MicrosoftYaHei"/>
              </a:rPr>
              <a:t>池）的格式都有严格的规定，每一个字节用于存储哪种数据都必须符合规范上的要求，这样才会</a:t>
            </a:r>
          </a:p>
          <a:p>
            <a:pPr algn="l"/>
            <a:r>
              <a:rPr lang="zh-CN" altLang="en-US" sz="1800" b="0" i="0" u="none" strike="noStrike" baseline="0" dirty="0">
                <a:latin typeface="MicrosoftYaHei"/>
              </a:rPr>
              <a:t>被虚拟机认可、装载和执行。</a:t>
            </a:r>
            <a:endParaRPr lang="en-US" altLang="zh-CN" sz="1800" b="0" i="0" u="none" strike="noStrike" baseline="0" dirty="0">
              <a:latin typeface="MicrosoftYaHei"/>
            </a:endParaRPr>
          </a:p>
          <a:p>
            <a:pPr algn="l"/>
            <a:r>
              <a:rPr lang="zh-CN" altLang="en-US" sz="2800" b="0" i="0" dirty="0">
                <a:solidFill>
                  <a:srgbClr val="333333"/>
                </a:solidFill>
                <a:effectLst/>
                <a:latin typeface="-apple-system"/>
              </a:rPr>
              <a:t>字面量：可以理解为字面意思的常量。比如，字符串字面量：</a:t>
            </a:r>
            <a:r>
              <a:rPr lang="en-US" altLang="zh-CN" sz="2800" b="0" i="0" dirty="0">
                <a:solidFill>
                  <a:srgbClr val="333333"/>
                </a:solidFill>
                <a:effectLst/>
                <a:latin typeface="-apple-system"/>
              </a:rPr>
              <a:t>"</a:t>
            </a:r>
            <a:r>
              <a:rPr lang="en-US" altLang="zh-CN" sz="2800" b="0" i="0" dirty="0" err="1">
                <a:solidFill>
                  <a:srgbClr val="333333"/>
                </a:solidFill>
                <a:effectLst/>
                <a:latin typeface="-apple-system"/>
              </a:rPr>
              <a:t>abc</a:t>
            </a:r>
            <a:r>
              <a:rPr lang="en-US" altLang="zh-CN" sz="2800" b="0" i="0" dirty="0">
                <a:solidFill>
                  <a:srgbClr val="333333"/>
                </a:solidFill>
                <a:effectLst/>
                <a:latin typeface="-apple-system"/>
              </a:rPr>
              <a:t>"</a:t>
            </a:r>
            <a:r>
              <a:rPr lang="zh-CN" altLang="en-US" sz="2800" b="0" i="0" dirty="0">
                <a:solidFill>
                  <a:srgbClr val="333333"/>
                </a:solidFill>
                <a:effectLst/>
                <a:latin typeface="-apple-system"/>
              </a:rPr>
              <a:t>；整型字面量：</a:t>
            </a:r>
            <a:r>
              <a:rPr lang="en-US" altLang="zh-CN" sz="2800" b="0" i="0" dirty="0">
                <a:solidFill>
                  <a:srgbClr val="333333"/>
                </a:solidFill>
                <a:effectLst/>
                <a:latin typeface="-apple-system"/>
              </a:rPr>
              <a:t>123</a:t>
            </a:r>
            <a:r>
              <a:rPr lang="zh-CN" altLang="en-US" sz="2800" b="0" i="0" dirty="0">
                <a:solidFill>
                  <a:srgbClr val="333333"/>
                </a:solidFill>
                <a:effectLst/>
                <a:latin typeface="-apple-system"/>
              </a:rPr>
              <a:t>。比如：</a:t>
            </a:r>
            <a:r>
              <a:rPr lang="en-US" altLang="zh-CN" sz="2800" b="0" i="0" dirty="0">
                <a:solidFill>
                  <a:srgbClr val="333333"/>
                </a:solidFill>
                <a:effectLst/>
                <a:latin typeface="-apple-system"/>
              </a:rPr>
              <a:t>int a = 123; a</a:t>
            </a:r>
            <a:r>
              <a:rPr lang="zh-CN" altLang="en-US" sz="2800" b="0" i="0" dirty="0">
                <a:solidFill>
                  <a:srgbClr val="333333"/>
                </a:solidFill>
                <a:effectLst/>
                <a:latin typeface="-apple-system"/>
              </a:rPr>
              <a:t>是变量，</a:t>
            </a:r>
            <a:r>
              <a:rPr lang="en-US" altLang="zh-CN" sz="2800" b="0" i="0" dirty="0">
                <a:solidFill>
                  <a:srgbClr val="333333"/>
                </a:solidFill>
                <a:effectLst/>
                <a:latin typeface="-apple-system"/>
              </a:rPr>
              <a:t>123</a:t>
            </a:r>
            <a:r>
              <a:rPr lang="zh-CN" altLang="en-US" sz="2800" b="0" i="0" dirty="0">
                <a:solidFill>
                  <a:srgbClr val="333333"/>
                </a:solidFill>
                <a:effectLst/>
                <a:latin typeface="-apple-system"/>
              </a:rPr>
              <a:t>是字面量</a:t>
            </a:r>
          </a:p>
          <a:p>
            <a:pPr algn="l"/>
            <a:r>
              <a:rPr lang="zh-CN" altLang="en-US" sz="2800" b="0" i="0" dirty="0">
                <a:solidFill>
                  <a:srgbClr val="333333"/>
                </a:solidFill>
                <a:effectLst/>
                <a:latin typeface="-apple-system"/>
              </a:rPr>
              <a:t>符号引用：可以是任意类型的字面量。只要能无歧义的定位到目标。在编译期间由于暂时不知道类的直接引用，因此先使用符号引用代替。最终还是会转换为直接引用访问目标。</a:t>
            </a:r>
          </a:p>
          <a:p>
            <a:pPr algn="l"/>
            <a:endParaRPr lang="en-US" altLang="zh-CN" sz="1800" b="0" i="0" u="none" strike="noStrike" baseline="0" dirty="0">
              <a:latin typeface="MicrosoftYaHei"/>
            </a:endParaRPr>
          </a:p>
          <a:p>
            <a:pPr algn="l"/>
            <a:r>
              <a:rPr lang="en-US" altLang="zh-CN" sz="1800" b="0" i="0" u="none" strike="noStrike" baseline="0" dirty="0">
                <a:solidFill>
                  <a:srgbClr val="000000"/>
                </a:solidFill>
                <a:latin typeface="MicrosoftYaHei"/>
              </a:rPr>
              <a:t>https://www.zhihu.com/question/30300585/answer/51335493</a:t>
            </a:r>
          </a:p>
          <a:p>
            <a:pPr algn="l"/>
            <a:endParaRPr lang="en-US" altLang="zh-CN" sz="1800" b="0" i="0" u="none" strike="noStrike" baseline="0" dirty="0">
              <a:solidFill>
                <a:srgbClr val="000000"/>
              </a:solidFill>
              <a:latin typeface="MicrosoftYaHei-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i="0" dirty="0">
                <a:solidFill>
                  <a:srgbClr val="121212"/>
                </a:solidFill>
                <a:effectLst/>
                <a:latin typeface="-apple-system"/>
              </a:rPr>
              <a:t>栈帧的概念</a:t>
            </a:r>
          </a:p>
          <a:p>
            <a:pPr algn="l"/>
            <a:r>
              <a:rPr lang="zh-CN" altLang="en-US" sz="2800" b="0" i="0" dirty="0">
                <a:solidFill>
                  <a:srgbClr val="121212"/>
                </a:solidFill>
                <a:effectLst/>
                <a:latin typeface="-apple-system"/>
              </a:rPr>
              <a:t>栈帧</a:t>
            </a:r>
            <a:r>
              <a:rPr lang="en-US" altLang="zh-CN" sz="2800" b="0" i="0" dirty="0">
                <a:solidFill>
                  <a:srgbClr val="121212"/>
                </a:solidFill>
                <a:effectLst/>
                <a:latin typeface="-apple-system"/>
              </a:rPr>
              <a:t>(Stack Frame)</a:t>
            </a:r>
            <a:r>
              <a:rPr lang="zh-CN" altLang="en-US" sz="2800" b="0" i="0" dirty="0">
                <a:solidFill>
                  <a:srgbClr val="121212"/>
                </a:solidFill>
                <a:effectLst/>
                <a:latin typeface="-apple-system"/>
              </a:rPr>
              <a:t>是用于支持虚拟机进行方法调用和方法执行的数据结构。栈帧存储了方法的局部变量表、操作数栈、动态连接和方法返回地址等信息。每一个方法从调用至执行完成的过程，都对应着一个栈帧在虚拟机栈里从入栈到出栈的过程。</a:t>
            </a:r>
            <a:endParaRPr lang="en-US" altLang="zh-CN" sz="2800" b="0" i="0" dirty="0">
              <a:solidFill>
                <a:srgbClr val="121212"/>
              </a:solidFill>
              <a:effectLst/>
              <a:latin typeface="-apple-system"/>
            </a:endParaRPr>
          </a:p>
          <a:p>
            <a:pPr algn="l"/>
            <a:endParaRPr lang="en-US" altLang="zh-CN" sz="2800" b="0" i="0" u="none" strike="noStrike" baseline="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i="0" dirty="0">
                <a:solidFill>
                  <a:srgbClr val="121212"/>
                </a:solidFill>
                <a:effectLst/>
                <a:latin typeface="-apple-system"/>
              </a:rPr>
              <a:t>局部变量表</a:t>
            </a:r>
          </a:p>
          <a:p>
            <a:pPr algn="l"/>
            <a:r>
              <a:rPr lang="zh-CN" altLang="en-US" sz="2800" b="1" i="0" dirty="0">
                <a:solidFill>
                  <a:srgbClr val="121212"/>
                </a:solidFill>
                <a:effectLst/>
                <a:latin typeface="-apple-system"/>
              </a:rPr>
              <a:t>局部变量表</a:t>
            </a:r>
            <a:r>
              <a:rPr lang="en-US" altLang="zh-CN" sz="2800" b="1" i="0" dirty="0">
                <a:solidFill>
                  <a:srgbClr val="121212"/>
                </a:solidFill>
                <a:effectLst/>
                <a:latin typeface="-apple-system"/>
              </a:rPr>
              <a:t>(Local Variable Table)</a:t>
            </a:r>
            <a:r>
              <a:rPr lang="zh-CN" altLang="en-US" sz="2800" b="0" i="0" dirty="0">
                <a:solidFill>
                  <a:srgbClr val="121212"/>
                </a:solidFill>
                <a:effectLst/>
                <a:latin typeface="-apple-system"/>
              </a:rPr>
              <a:t>是一组变量值存储空间，用于存放方法参数和方法内定义的局部变量。局部变量表的容量以变量槽</a:t>
            </a:r>
            <a:r>
              <a:rPr lang="en-US" altLang="zh-CN" sz="2800" b="0" i="0" dirty="0">
                <a:solidFill>
                  <a:srgbClr val="121212"/>
                </a:solidFill>
                <a:effectLst/>
                <a:latin typeface="-apple-system"/>
              </a:rPr>
              <a:t>(Variable Slot)</a:t>
            </a:r>
            <a:r>
              <a:rPr lang="zh-CN" altLang="en-US" sz="2800" b="0" i="0" dirty="0">
                <a:solidFill>
                  <a:srgbClr val="121212"/>
                </a:solidFill>
                <a:effectLst/>
                <a:latin typeface="-apple-system"/>
              </a:rPr>
              <a:t>为最小单位，</a:t>
            </a:r>
            <a:r>
              <a:rPr lang="en-US" altLang="zh-CN" sz="2800" b="0" i="0" dirty="0">
                <a:solidFill>
                  <a:srgbClr val="121212"/>
                </a:solidFill>
                <a:effectLst/>
                <a:latin typeface="-apple-system"/>
              </a:rPr>
              <a:t>Java</a:t>
            </a:r>
            <a:r>
              <a:rPr lang="zh-CN" altLang="en-US" sz="2800" b="0" i="0" dirty="0">
                <a:solidFill>
                  <a:srgbClr val="121212"/>
                </a:solidFill>
                <a:effectLst/>
                <a:latin typeface="-apple-system"/>
              </a:rPr>
              <a:t>虚拟机规范并没有定义一个槽所应该占用内存空间的大小，但是规定了一个槽应该可以存放一个</a:t>
            </a:r>
            <a:r>
              <a:rPr lang="en-US" altLang="zh-CN" sz="2800" b="0" i="0" dirty="0">
                <a:solidFill>
                  <a:srgbClr val="121212"/>
                </a:solidFill>
                <a:effectLst/>
                <a:latin typeface="-apple-system"/>
              </a:rPr>
              <a:t>32</a:t>
            </a:r>
            <a:r>
              <a:rPr lang="zh-CN" altLang="en-US" sz="2800" b="0" i="0" dirty="0">
                <a:solidFill>
                  <a:srgbClr val="121212"/>
                </a:solidFill>
                <a:effectLst/>
                <a:latin typeface="-apple-system"/>
              </a:rPr>
              <a:t>位以内的数据类型。</a:t>
            </a:r>
            <a:endParaRPr lang="en-US" altLang="zh-CN" sz="2800" b="0" i="0" u="none" strike="noStrike" baseline="0" dirty="0">
              <a:solidFill>
                <a:srgbClr val="121212"/>
              </a:solidFill>
              <a:effectLst/>
              <a:latin typeface="-apple-system"/>
            </a:endParaRPr>
          </a:p>
          <a:p>
            <a:pPr algn="l"/>
            <a:endParaRPr lang="en-US" altLang="zh-CN" sz="2800" b="0" i="0" u="none" strike="noStrike" baseline="0" dirty="0">
              <a:solidFill>
                <a:srgbClr val="121212"/>
              </a:solidFill>
              <a:effectLst/>
              <a:latin typeface="-apple-system"/>
            </a:endParaRPr>
          </a:p>
          <a:p>
            <a:pPr algn="l"/>
            <a:r>
              <a:rPr lang="zh-CN" altLang="en-US" sz="2800" b="1" i="0" dirty="0">
                <a:solidFill>
                  <a:srgbClr val="333333"/>
                </a:solidFill>
                <a:effectLst/>
                <a:latin typeface="-apple-system"/>
              </a:rPr>
              <a:t>什么是操作数栈？</a:t>
            </a:r>
            <a:endParaRPr lang="en-US" altLang="zh-CN" sz="1800" b="0" i="0" u="none" strike="noStrike" baseline="0" dirty="0">
              <a:solidFill>
                <a:srgbClr val="000000"/>
              </a:solidFill>
              <a:effectLst/>
              <a:latin typeface="MicrosoftYaHei"/>
            </a:endParaRPr>
          </a:p>
          <a:p>
            <a:pPr algn="l"/>
            <a:r>
              <a:rPr lang="en-US" altLang="zh-CN" sz="1800" b="0" i="0" u="none" strike="noStrike" baseline="0" dirty="0">
                <a:solidFill>
                  <a:srgbClr val="000000"/>
                </a:solidFill>
                <a:latin typeface="MicrosoftYaHei-Bold"/>
              </a:rPr>
              <a:t>- </a:t>
            </a:r>
            <a:r>
              <a:rPr lang="zh-CN" altLang="en-US" sz="1800" b="0" i="0" u="none" strike="noStrike" baseline="0" dirty="0">
                <a:solidFill>
                  <a:srgbClr val="000000"/>
                </a:solidFill>
                <a:latin typeface="MicrosoftYaHei-Bold"/>
              </a:rPr>
              <a:t>与局部变量表一样，均以字长为单位的数组。不过局部变量表用的是索引，操作数栈是弹栈</a:t>
            </a:r>
            <a:r>
              <a:rPr lang="en-US" altLang="zh-CN" sz="1800" b="0" i="0" u="none" strike="noStrike" baseline="0" dirty="0">
                <a:solidFill>
                  <a:srgbClr val="000000"/>
                </a:solidFill>
                <a:latin typeface="MicrosoftYaHei-Bold"/>
              </a:rPr>
              <a:t>/</a:t>
            </a:r>
            <a:r>
              <a:rPr lang="zh-CN" altLang="en-US" sz="1800" b="0" i="0" u="none" strike="noStrike" baseline="0" dirty="0">
                <a:solidFill>
                  <a:srgbClr val="000000"/>
                </a:solidFill>
                <a:latin typeface="MicrosoftYaHei-Bold"/>
              </a:rPr>
              <a:t>压栈来访问。操作数栈可理解为</a:t>
            </a:r>
            <a:r>
              <a:rPr lang="en-US" altLang="zh-CN" sz="1800" b="0" i="0" u="none" strike="noStrike" baseline="0" dirty="0">
                <a:solidFill>
                  <a:srgbClr val="000000"/>
                </a:solidFill>
                <a:latin typeface="MicrosoftYaHei-Bold"/>
              </a:rPr>
              <a:t>java</a:t>
            </a:r>
            <a:r>
              <a:rPr lang="zh-CN" altLang="en-US" sz="1800" b="0" i="0" u="none" strike="noStrike" baseline="0" dirty="0">
                <a:solidFill>
                  <a:srgbClr val="000000"/>
                </a:solidFill>
                <a:latin typeface="MicrosoftYaHei-Bold"/>
              </a:rPr>
              <a:t>虚拟机栈中的一个用于计算的临时数据存储区。</a:t>
            </a:r>
            <a:r>
              <a:rPr lang="en-US" altLang="zh-CN" sz="1800" b="0" i="0" u="none" strike="noStrike" baseline="0" dirty="0">
                <a:solidFill>
                  <a:srgbClr val="000000"/>
                </a:solidFill>
                <a:latin typeface="MicrosoftYaHei-Bold"/>
              </a:rPr>
              <a:t>- </a:t>
            </a:r>
            <a:r>
              <a:rPr lang="zh-CN" altLang="en-US" sz="1800" b="0" i="0" u="none" strike="noStrike" baseline="0" dirty="0">
                <a:solidFill>
                  <a:srgbClr val="000000"/>
                </a:solidFill>
                <a:latin typeface="MicrosoftYaHei-Bold"/>
              </a:rPr>
              <a:t>存储的数据与局部变量表一致含</a:t>
            </a:r>
            <a:r>
              <a:rPr lang="en-US" altLang="zh-CN" sz="1800" b="0" i="0" u="none" strike="noStrike" baseline="0" dirty="0">
                <a:solidFill>
                  <a:srgbClr val="000000"/>
                </a:solidFill>
                <a:latin typeface="MicrosoftYaHei-Bold"/>
              </a:rPr>
              <a:t>int</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long</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float</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double</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reference</a:t>
            </a:r>
            <a:r>
              <a:rPr lang="zh-CN" altLang="en-US" sz="1800" b="0" i="0" u="none" strike="noStrike" baseline="0" dirty="0">
                <a:solidFill>
                  <a:srgbClr val="000000"/>
                </a:solidFill>
                <a:latin typeface="MicrosoftYaHei-Bold"/>
              </a:rPr>
              <a:t>、</a:t>
            </a:r>
            <a:r>
              <a:rPr lang="en-US" altLang="zh-CN" sz="1800" b="0" i="0" u="none" strike="noStrike" baseline="0" dirty="0" err="1">
                <a:solidFill>
                  <a:srgbClr val="000000"/>
                </a:solidFill>
                <a:latin typeface="MicrosoftYaHei-Bold"/>
              </a:rPr>
              <a:t>returnType</a:t>
            </a:r>
            <a:r>
              <a:rPr lang="zh-CN" altLang="en-US" sz="1800" b="0" i="0" u="none" strike="noStrike" baseline="0" dirty="0">
                <a:solidFill>
                  <a:srgbClr val="000000"/>
                </a:solidFill>
                <a:latin typeface="MicrosoftYaHei-Bold"/>
              </a:rPr>
              <a:t>，操作数栈中</a:t>
            </a:r>
            <a:r>
              <a:rPr lang="en-US" altLang="zh-CN" sz="1800" b="0" i="0" u="none" strike="noStrike" baseline="0" dirty="0">
                <a:solidFill>
                  <a:srgbClr val="000000"/>
                </a:solidFill>
                <a:latin typeface="MicrosoftYaHei-Bold"/>
              </a:rPr>
              <a:t>byte</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short</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char</a:t>
            </a:r>
            <a:r>
              <a:rPr lang="zh-CN" altLang="en-US" sz="1800" b="0" i="0" u="none" strike="noStrike" baseline="0" dirty="0">
                <a:solidFill>
                  <a:srgbClr val="000000"/>
                </a:solidFill>
                <a:latin typeface="MicrosoftYaHei-Bold"/>
              </a:rPr>
              <a:t>压栈前</a:t>
            </a:r>
            <a:r>
              <a:rPr lang="en-US" altLang="zh-CN" sz="1800" b="0" i="0" u="none" strike="noStrike" baseline="0" dirty="0">
                <a:solidFill>
                  <a:srgbClr val="000000"/>
                </a:solidFill>
                <a:latin typeface="MicrosoftYaHei-Bold"/>
              </a:rPr>
              <a:t>(</a:t>
            </a:r>
            <a:r>
              <a:rPr lang="en-US" altLang="zh-CN" sz="1800" b="0" i="0" u="none" strike="noStrike" baseline="0" dirty="0" err="1">
                <a:solidFill>
                  <a:srgbClr val="000000"/>
                </a:solidFill>
                <a:latin typeface="MicrosoftYaHei-Bold"/>
              </a:rPr>
              <a:t>bipush</a:t>
            </a:r>
            <a:r>
              <a:rPr lang="en-US" altLang="zh-CN" sz="1800" b="0" i="0" u="none" strike="noStrike" baseline="0" dirty="0">
                <a:solidFill>
                  <a:srgbClr val="000000"/>
                </a:solidFill>
                <a:latin typeface="MicrosoftYaHei-Bold"/>
              </a:rPr>
              <a:t>)</a:t>
            </a:r>
            <a:r>
              <a:rPr lang="zh-CN" altLang="en-US" sz="1800" b="0" i="0" u="none" strike="noStrike" baseline="0" dirty="0">
                <a:solidFill>
                  <a:srgbClr val="000000"/>
                </a:solidFill>
                <a:latin typeface="MicrosoftYaHei-Bold"/>
              </a:rPr>
              <a:t>会被转为</a:t>
            </a:r>
            <a:r>
              <a:rPr lang="en-US" altLang="zh-CN" sz="1800" b="0" i="0" u="none" strike="noStrike" baseline="0" dirty="0">
                <a:solidFill>
                  <a:srgbClr val="000000"/>
                </a:solidFill>
                <a:latin typeface="MicrosoftYaHei-Bold"/>
              </a:rPr>
              <a:t>int</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 </a:t>
            </a:r>
            <a:r>
              <a:rPr lang="zh-CN" altLang="en-US" sz="1800" b="0" i="0" u="none" strike="noStrike" baseline="0" dirty="0">
                <a:solidFill>
                  <a:srgbClr val="000000"/>
                </a:solidFill>
                <a:latin typeface="MicrosoftYaHei-Bold"/>
              </a:rPr>
              <a:t>数据运算的地方，大多数指令都在操作数栈弹栈运算，然后结果压栈。</a:t>
            </a:r>
            <a:r>
              <a:rPr lang="en-US" altLang="zh-CN" sz="1800" b="0" i="0" u="none" strike="noStrike" baseline="0" dirty="0">
                <a:solidFill>
                  <a:srgbClr val="000000"/>
                </a:solidFill>
                <a:latin typeface="MicrosoftYaHei-Bold"/>
              </a:rPr>
              <a:t>- java</a:t>
            </a:r>
            <a:r>
              <a:rPr lang="zh-CN" altLang="en-US" sz="1800" b="0" i="0" u="none" strike="noStrike" baseline="0" dirty="0">
                <a:solidFill>
                  <a:srgbClr val="000000"/>
                </a:solidFill>
                <a:latin typeface="MicrosoftYaHei-Bold"/>
              </a:rPr>
              <a:t>虚拟机栈是方法调用和执行的空间，每个方法会封装成一个栈帧压入占中。其中里面的操作数栈用于进行运算，当前线程只有当前执行的方法才会在操作数栈中调用指令（可见</a:t>
            </a:r>
            <a:r>
              <a:rPr lang="en-US" altLang="zh-CN" sz="1800" b="0" i="0" u="none" strike="noStrike" baseline="0" dirty="0">
                <a:solidFill>
                  <a:srgbClr val="000000"/>
                </a:solidFill>
                <a:latin typeface="MicrosoftYaHei-Bold"/>
              </a:rPr>
              <a:t>java</a:t>
            </a:r>
            <a:r>
              <a:rPr lang="zh-CN" altLang="en-US" sz="1800" b="0" i="0" u="none" strike="noStrike" baseline="0" dirty="0">
                <a:solidFill>
                  <a:srgbClr val="000000"/>
                </a:solidFill>
                <a:latin typeface="MicrosoftYaHei-Bold"/>
              </a:rPr>
              <a:t>虚拟机栈的指令主要取于操作数栈）。</a:t>
            </a:r>
            <a:r>
              <a:rPr lang="en-US" altLang="zh-CN" sz="1800" b="0" i="0" u="none" strike="noStrike" baseline="0" dirty="0">
                <a:solidFill>
                  <a:srgbClr val="000000"/>
                </a:solidFill>
                <a:latin typeface="MicrosoftYaHei-Bold"/>
              </a:rPr>
              <a:t>- int</a:t>
            </a:r>
            <a:r>
              <a:rPr lang="zh-CN" altLang="en-US" sz="1800" b="0" i="0" u="none" strike="noStrike" baseline="0" dirty="0">
                <a:solidFill>
                  <a:srgbClr val="000000"/>
                </a:solidFill>
                <a:latin typeface="MicrosoftYaHei-Bold"/>
              </a:rPr>
              <a:t>类型在</a:t>
            </a:r>
            <a:r>
              <a:rPr lang="en-US" altLang="zh-CN" sz="1800" b="0" i="0" u="none" strike="noStrike" baseline="0" dirty="0">
                <a:solidFill>
                  <a:srgbClr val="000000"/>
                </a:solidFill>
                <a:latin typeface="MicrosoftYaHei-Bold"/>
              </a:rPr>
              <a:t>-1~5</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-128~127</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-32768~32767</a:t>
            </a:r>
            <a:r>
              <a:rPr lang="zh-CN" altLang="en-US" sz="1800" b="0" i="0" u="none" strike="noStrike" baseline="0" dirty="0">
                <a:solidFill>
                  <a:srgbClr val="000000"/>
                </a:solidFill>
                <a:latin typeface="MicrosoftYaHei-Bold"/>
              </a:rPr>
              <a:t>、</a:t>
            </a:r>
            <a:r>
              <a:rPr lang="en-US" altLang="zh-CN" sz="1800" b="0" i="0" u="none" strike="noStrike" baseline="0" dirty="0">
                <a:solidFill>
                  <a:srgbClr val="000000"/>
                </a:solidFill>
                <a:latin typeface="MicrosoftYaHei-Bold"/>
              </a:rPr>
              <a:t>-2147483648~2147483647</a:t>
            </a:r>
            <a:r>
              <a:rPr lang="zh-CN" altLang="en-US" sz="1800" b="0" i="0" u="none" strike="noStrike" baseline="0" dirty="0">
                <a:solidFill>
                  <a:srgbClr val="000000"/>
                </a:solidFill>
                <a:latin typeface="MicrosoftYaHei-Bold"/>
              </a:rPr>
              <a:t>范围分别对应的指令是</a:t>
            </a:r>
            <a:r>
              <a:rPr lang="en-US" altLang="zh-CN" sz="1800" b="0" i="0" u="none" strike="noStrike" baseline="0" dirty="0" err="1">
                <a:solidFill>
                  <a:srgbClr val="000000"/>
                </a:solidFill>
                <a:latin typeface="MicrosoftYaHei-Bold"/>
              </a:rPr>
              <a:t>iconst</a:t>
            </a:r>
            <a:r>
              <a:rPr lang="zh-CN" altLang="en-US" sz="1800" b="0" i="0" u="none" strike="noStrike" baseline="0" dirty="0">
                <a:solidFill>
                  <a:srgbClr val="000000"/>
                </a:solidFill>
                <a:latin typeface="MicrosoftYaHei-Bold"/>
              </a:rPr>
              <a:t>、</a:t>
            </a:r>
            <a:r>
              <a:rPr lang="en-US" altLang="zh-CN" sz="1800" b="0" i="0" u="none" strike="noStrike" baseline="0" dirty="0" err="1">
                <a:solidFill>
                  <a:srgbClr val="000000"/>
                </a:solidFill>
                <a:latin typeface="MicrosoftYaHei-Bold"/>
              </a:rPr>
              <a:t>bipush</a:t>
            </a:r>
            <a:r>
              <a:rPr lang="zh-CN" altLang="en-US" sz="1800" b="0" i="0" u="none" strike="noStrike" baseline="0" dirty="0">
                <a:solidFill>
                  <a:srgbClr val="000000"/>
                </a:solidFill>
                <a:latin typeface="MicrosoftYaHei-Bold"/>
              </a:rPr>
              <a:t>、</a:t>
            </a:r>
            <a:r>
              <a:rPr lang="en-US" altLang="zh-CN" sz="1800" b="0" i="0" u="none" strike="noStrike" baseline="0" dirty="0" err="1">
                <a:solidFill>
                  <a:srgbClr val="000000"/>
                </a:solidFill>
                <a:latin typeface="MicrosoftYaHei-Bold"/>
              </a:rPr>
              <a:t>sipush</a:t>
            </a:r>
            <a:r>
              <a:rPr lang="zh-CN" altLang="en-US" sz="1800" b="0" i="0" u="none" strike="noStrike" baseline="0" dirty="0">
                <a:solidFill>
                  <a:srgbClr val="000000"/>
                </a:solidFill>
                <a:latin typeface="MicrosoftYaHei-Bold"/>
              </a:rPr>
              <a:t>、</a:t>
            </a:r>
            <a:r>
              <a:rPr lang="en-US" altLang="zh-CN" sz="1800" b="0" i="0" u="none" strike="noStrike" baseline="0" dirty="0" err="1">
                <a:solidFill>
                  <a:srgbClr val="000000"/>
                </a:solidFill>
                <a:latin typeface="MicrosoftYaHei-Bold"/>
              </a:rPr>
              <a:t>ldc</a:t>
            </a:r>
            <a:r>
              <a:rPr lang="en-US" altLang="zh-CN" sz="1800" b="0" i="0" u="none" strike="noStrike" baseline="0" dirty="0">
                <a:solidFill>
                  <a:srgbClr val="000000"/>
                </a:solidFill>
                <a:latin typeface="MicrosoftYaHei-Bold"/>
              </a:rPr>
              <a:t>(</a:t>
            </a:r>
            <a:r>
              <a:rPr lang="zh-CN" altLang="en-US" sz="1800" b="0" i="0" u="none" strike="noStrike" baseline="0" dirty="0">
                <a:solidFill>
                  <a:srgbClr val="000000"/>
                </a:solidFill>
                <a:latin typeface="MicrosoftYaHei-Bold"/>
              </a:rPr>
              <a:t>这个就直接存在常量池了</a:t>
            </a:r>
            <a:r>
              <a:rPr lang="en-US" altLang="zh-CN" sz="1800" b="0" i="0" u="none" strike="noStrike" baseline="0" dirty="0">
                <a:solidFill>
                  <a:srgbClr val="000000"/>
                </a:solidFill>
                <a:latin typeface="MicrosoftYaHei-Bold"/>
              </a:rPr>
              <a:t>)</a:t>
            </a:r>
          </a:p>
          <a:p>
            <a:pPr algn="l"/>
            <a:r>
              <a:rPr lang="zh-CN" altLang="en-US" sz="2800" b="1" i="0" dirty="0">
                <a:solidFill>
                  <a:srgbClr val="121212"/>
                </a:solidFill>
                <a:effectLst/>
                <a:latin typeface="-apple-system"/>
              </a:rPr>
              <a:t>操作数栈</a:t>
            </a:r>
          </a:p>
          <a:p>
            <a:pPr algn="l"/>
            <a:r>
              <a:rPr lang="zh-CN" altLang="en-US" sz="2800" b="1" i="0" dirty="0">
                <a:solidFill>
                  <a:srgbClr val="121212"/>
                </a:solidFill>
                <a:effectLst/>
                <a:latin typeface="-apple-system"/>
              </a:rPr>
              <a:t>操作数栈</a:t>
            </a:r>
            <a:r>
              <a:rPr lang="en-US" altLang="zh-CN" sz="2800" b="1" i="0" dirty="0">
                <a:solidFill>
                  <a:srgbClr val="121212"/>
                </a:solidFill>
                <a:effectLst/>
                <a:latin typeface="-apple-system"/>
              </a:rPr>
              <a:t>(Operand Stack)</a:t>
            </a:r>
            <a:r>
              <a:rPr lang="zh-CN" altLang="en-US" sz="2800" b="0" i="0" dirty="0">
                <a:solidFill>
                  <a:srgbClr val="121212"/>
                </a:solidFill>
                <a:effectLst/>
                <a:latin typeface="-apple-system"/>
              </a:rPr>
              <a:t>也常称为操作栈，它是一个后入先出栈</a:t>
            </a:r>
            <a:r>
              <a:rPr lang="en-US" altLang="zh-CN" sz="2800" b="0" i="0" dirty="0">
                <a:solidFill>
                  <a:srgbClr val="121212"/>
                </a:solidFill>
                <a:effectLst/>
                <a:latin typeface="-apple-system"/>
              </a:rPr>
              <a:t>(LIFO)</a:t>
            </a:r>
            <a:r>
              <a:rPr lang="zh-CN" altLang="en-US" sz="2800" b="0" i="0" dirty="0">
                <a:solidFill>
                  <a:srgbClr val="121212"/>
                </a:solidFill>
                <a:effectLst/>
                <a:latin typeface="-apple-system"/>
              </a:rPr>
              <a:t>。同局部变量表一样，操作数栈的最大深度也在编译的时候写入到方法的</a:t>
            </a:r>
            <a:r>
              <a:rPr lang="en-US" altLang="zh-CN" sz="2800" b="0" i="0" dirty="0">
                <a:solidFill>
                  <a:srgbClr val="121212"/>
                </a:solidFill>
                <a:effectLst/>
                <a:latin typeface="-apple-system"/>
              </a:rPr>
              <a:t>Code</a:t>
            </a:r>
            <a:r>
              <a:rPr lang="zh-CN" altLang="en-US" sz="2800" b="0" i="0" dirty="0">
                <a:solidFill>
                  <a:srgbClr val="121212"/>
                </a:solidFill>
                <a:effectLst/>
                <a:latin typeface="-apple-system"/>
              </a:rPr>
              <a:t>属性的</a:t>
            </a:r>
            <a:r>
              <a:rPr lang="en-US" altLang="zh-CN" sz="2800" b="0" i="0" dirty="0" err="1">
                <a:solidFill>
                  <a:srgbClr val="121212"/>
                </a:solidFill>
                <a:effectLst/>
                <a:latin typeface="-apple-system"/>
              </a:rPr>
              <a:t>max_stacks</a:t>
            </a:r>
            <a:r>
              <a:rPr lang="zh-CN" altLang="en-US" sz="2800" b="0" i="0" dirty="0">
                <a:solidFill>
                  <a:srgbClr val="121212"/>
                </a:solidFill>
                <a:effectLst/>
                <a:latin typeface="-apple-system"/>
              </a:rPr>
              <a:t>数据项中。</a:t>
            </a:r>
          </a:p>
          <a:p>
            <a:pPr algn="l"/>
            <a:r>
              <a:rPr lang="zh-CN" altLang="en-US" sz="2800" b="0" i="0" dirty="0">
                <a:solidFill>
                  <a:srgbClr val="121212"/>
                </a:solidFill>
                <a:effectLst/>
                <a:latin typeface="-apple-system"/>
              </a:rPr>
              <a:t>操作数栈的每一个元素可以是任意</a:t>
            </a:r>
            <a:r>
              <a:rPr lang="en-US" altLang="zh-CN" sz="2800" b="0" i="0" dirty="0">
                <a:solidFill>
                  <a:srgbClr val="121212"/>
                </a:solidFill>
                <a:effectLst/>
                <a:latin typeface="-apple-system"/>
              </a:rPr>
              <a:t>Java</a:t>
            </a:r>
            <a:r>
              <a:rPr lang="zh-CN" altLang="en-US" sz="2800" b="0" i="0" dirty="0">
                <a:solidFill>
                  <a:srgbClr val="121212"/>
                </a:solidFill>
                <a:effectLst/>
                <a:latin typeface="-apple-system"/>
              </a:rPr>
              <a:t>数据类型，</a:t>
            </a:r>
            <a:r>
              <a:rPr lang="en-US" altLang="zh-CN" sz="2800" b="0" i="0" dirty="0">
                <a:solidFill>
                  <a:srgbClr val="121212"/>
                </a:solidFill>
                <a:effectLst/>
                <a:latin typeface="-apple-system"/>
              </a:rPr>
              <a:t>32</a:t>
            </a:r>
            <a:r>
              <a:rPr lang="zh-CN" altLang="en-US" sz="2800" b="0" i="0" dirty="0">
                <a:solidFill>
                  <a:srgbClr val="121212"/>
                </a:solidFill>
                <a:effectLst/>
                <a:latin typeface="-apple-system"/>
              </a:rPr>
              <a:t>位的数据类型占一个栈容量，</a:t>
            </a:r>
            <a:r>
              <a:rPr lang="en-US" altLang="zh-CN" sz="2800" b="0" i="0" dirty="0">
                <a:solidFill>
                  <a:srgbClr val="121212"/>
                </a:solidFill>
                <a:effectLst/>
                <a:latin typeface="-apple-system"/>
              </a:rPr>
              <a:t>64</a:t>
            </a:r>
            <a:r>
              <a:rPr lang="zh-CN" altLang="en-US" sz="2800" b="0" i="0" dirty="0">
                <a:solidFill>
                  <a:srgbClr val="121212"/>
                </a:solidFill>
                <a:effectLst/>
                <a:latin typeface="-apple-system"/>
              </a:rPr>
              <a:t>位的数据类型占</a:t>
            </a:r>
            <a:r>
              <a:rPr lang="en-US" altLang="zh-CN" sz="2800" b="0" i="0" dirty="0">
                <a:solidFill>
                  <a:srgbClr val="121212"/>
                </a:solidFill>
                <a:effectLst/>
                <a:latin typeface="-apple-system"/>
              </a:rPr>
              <a:t>2</a:t>
            </a:r>
            <a:r>
              <a:rPr lang="zh-CN" altLang="en-US" sz="2800" b="0" i="0" dirty="0">
                <a:solidFill>
                  <a:srgbClr val="121212"/>
                </a:solidFill>
                <a:effectLst/>
                <a:latin typeface="-apple-system"/>
              </a:rPr>
              <a:t>个栈容量</a:t>
            </a:r>
            <a:r>
              <a:rPr lang="en-US" altLang="zh-CN" sz="2800" b="0" i="0" dirty="0">
                <a:solidFill>
                  <a:srgbClr val="121212"/>
                </a:solidFill>
                <a:effectLst/>
                <a:latin typeface="-apple-system"/>
              </a:rPr>
              <a:t>,</a:t>
            </a:r>
            <a:r>
              <a:rPr lang="zh-CN" altLang="en-US" sz="2800" b="0" i="0" dirty="0">
                <a:solidFill>
                  <a:srgbClr val="121212"/>
                </a:solidFill>
                <a:effectLst/>
                <a:latin typeface="-apple-system"/>
              </a:rPr>
              <a:t>且在方法执行的任意时刻，操作数栈的深度都不会超过</a:t>
            </a:r>
            <a:r>
              <a:rPr lang="en-US" altLang="zh-CN" sz="2800" b="0" i="0" dirty="0" err="1">
                <a:solidFill>
                  <a:srgbClr val="121212"/>
                </a:solidFill>
                <a:effectLst/>
                <a:latin typeface="-apple-system"/>
              </a:rPr>
              <a:t>max_stacks</a:t>
            </a:r>
            <a:r>
              <a:rPr lang="zh-CN" altLang="en-US" sz="2800" b="0" i="0" dirty="0">
                <a:solidFill>
                  <a:srgbClr val="121212"/>
                </a:solidFill>
                <a:effectLst/>
                <a:latin typeface="-apple-system"/>
              </a:rPr>
              <a:t>中设置的最大值。</a:t>
            </a:r>
          </a:p>
          <a:p>
            <a:pPr algn="l"/>
            <a:r>
              <a:rPr lang="zh-CN" altLang="en-US" sz="2800" b="0" i="0" dirty="0">
                <a:solidFill>
                  <a:srgbClr val="121212"/>
                </a:solidFill>
                <a:effectLst/>
                <a:latin typeface="-apple-system"/>
              </a:rPr>
              <a:t>当一个方法刚刚开始执行时，其操作数栈是空的，随着方法执行和字节码指令的执行，会从局部变量表或对象实例的字段中复制常量或变量写入到操作数栈，再随着计算的进行将栈中元素出栈到局部变量表或者返回给方法调用者，也就是出栈</a:t>
            </a:r>
            <a:r>
              <a:rPr lang="en-US" altLang="zh-CN" sz="2800" b="0" i="0" dirty="0">
                <a:solidFill>
                  <a:srgbClr val="121212"/>
                </a:solidFill>
                <a:effectLst/>
                <a:latin typeface="-apple-system"/>
              </a:rPr>
              <a:t>/</a:t>
            </a:r>
            <a:r>
              <a:rPr lang="zh-CN" altLang="en-US" sz="2800" b="0" i="0" dirty="0">
                <a:solidFill>
                  <a:srgbClr val="121212"/>
                </a:solidFill>
                <a:effectLst/>
                <a:latin typeface="-apple-system"/>
              </a:rPr>
              <a:t>入栈操作。一个完整的方法执行期间往往包含多个这样出栈</a:t>
            </a:r>
            <a:r>
              <a:rPr lang="en-US" altLang="zh-CN" sz="2800" b="0" i="0" dirty="0">
                <a:solidFill>
                  <a:srgbClr val="121212"/>
                </a:solidFill>
                <a:effectLst/>
                <a:latin typeface="-apple-system"/>
              </a:rPr>
              <a:t>/</a:t>
            </a:r>
            <a:r>
              <a:rPr lang="zh-CN" altLang="en-US" sz="2800" b="0" i="0" dirty="0">
                <a:solidFill>
                  <a:srgbClr val="121212"/>
                </a:solidFill>
                <a:effectLst/>
                <a:latin typeface="-apple-system"/>
              </a:rPr>
              <a:t>入栈的过程。</a:t>
            </a:r>
          </a:p>
          <a:p>
            <a:pPr algn="l"/>
            <a:endParaRPr lang="en-US" altLang="zh-CN" sz="1800" b="0" i="0" u="none" strike="noStrike" baseline="0" dirty="0">
              <a:solidFill>
                <a:srgbClr val="000000"/>
              </a:solidFill>
              <a:latin typeface="MicrosoftYaHei-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i="0" dirty="0">
                <a:solidFill>
                  <a:srgbClr val="121212"/>
                </a:solidFill>
                <a:effectLst/>
                <a:latin typeface="-apple-system"/>
              </a:rPr>
              <a:t>动态连接</a:t>
            </a:r>
          </a:p>
          <a:p>
            <a:pPr algn="l"/>
            <a:r>
              <a:rPr lang="zh-CN" altLang="en-US" sz="2800" b="0" i="0" dirty="0">
                <a:solidFill>
                  <a:srgbClr val="121212"/>
                </a:solidFill>
                <a:effectLst/>
                <a:latin typeface="-apple-system"/>
              </a:rPr>
              <a:t>在一个</a:t>
            </a:r>
            <a:r>
              <a:rPr lang="en-US" altLang="zh-CN" sz="2800" b="0" i="0" dirty="0">
                <a:solidFill>
                  <a:srgbClr val="121212"/>
                </a:solidFill>
                <a:effectLst/>
                <a:latin typeface="-apple-system"/>
              </a:rPr>
              <a:t>class</a:t>
            </a:r>
            <a:r>
              <a:rPr lang="zh-CN" altLang="en-US" sz="2800" b="0" i="0" dirty="0">
                <a:solidFill>
                  <a:srgbClr val="121212"/>
                </a:solidFill>
                <a:effectLst/>
                <a:latin typeface="-apple-system"/>
              </a:rPr>
              <a:t>文件中，一个方法要调用其他方法，需要将这些方法的符号引用转化为其在内存地址中的直接引用，而符号引用存在于方法区中的运行时常量池。</a:t>
            </a:r>
          </a:p>
          <a:p>
            <a:pPr algn="l"/>
            <a:r>
              <a:rPr lang="en-US" altLang="zh-CN" sz="2800" b="0" i="0" dirty="0">
                <a:solidFill>
                  <a:srgbClr val="121212"/>
                </a:solidFill>
                <a:effectLst/>
                <a:latin typeface="-apple-system"/>
              </a:rPr>
              <a:t>Java</a:t>
            </a:r>
            <a:r>
              <a:rPr lang="zh-CN" altLang="en-US" sz="2800" b="0" i="0" dirty="0">
                <a:solidFill>
                  <a:srgbClr val="121212"/>
                </a:solidFill>
                <a:effectLst/>
                <a:latin typeface="-apple-system"/>
              </a:rPr>
              <a:t>虚拟机栈中，每个栈帧都包含一个指向运行时常量池中该栈所属方法的符号引用，持有这个引用的目的是为了支持方法调用过程中的</a:t>
            </a:r>
            <a:r>
              <a:rPr lang="zh-CN" altLang="en-US" sz="2800" b="1" i="0" dirty="0">
                <a:solidFill>
                  <a:srgbClr val="121212"/>
                </a:solidFill>
                <a:effectLst/>
                <a:latin typeface="-apple-system"/>
              </a:rPr>
              <a:t>动态连接</a:t>
            </a:r>
            <a:r>
              <a:rPr lang="en-US" altLang="zh-CN" sz="2800" b="1" i="0" dirty="0">
                <a:solidFill>
                  <a:srgbClr val="121212"/>
                </a:solidFill>
                <a:effectLst/>
                <a:latin typeface="-apple-system"/>
              </a:rPr>
              <a:t>(Dynamic Linking)</a:t>
            </a:r>
            <a:r>
              <a:rPr lang="zh-CN" altLang="en-US" sz="2800" b="0" i="0" dirty="0">
                <a:solidFill>
                  <a:srgbClr val="121212"/>
                </a:solidFill>
                <a:effectLst/>
                <a:latin typeface="-apple-system"/>
              </a:rPr>
              <a:t>。</a:t>
            </a:r>
          </a:p>
          <a:p>
            <a:pPr algn="l"/>
            <a:r>
              <a:rPr lang="zh-CN" altLang="en-US" sz="2800" b="0" i="0" dirty="0">
                <a:solidFill>
                  <a:srgbClr val="121212"/>
                </a:solidFill>
                <a:effectLst/>
                <a:latin typeface="-apple-system"/>
              </a:rPr>
              <a:t>这些符号引用一部分会在类加载阶段或者第一次使用时就直接转化为直接引用，这类转化称为</a:t>
            </a:r>
            <a:r>
              <a:rPr lang="zh-CN" altLang="en-US" sz="2800" b="1" i="0" dirty="0">
                <a:solidFill>
                  <a:srgbClr val="121212"/>
                </a:solidFill>
                <a:effectLst/>
                <a:latin typeface="-apple-system"/>
              </a:rPr>
              <a:t>静态解析</a:t>
            </a:r>
            <a:r>
              <a:rPr lang="zh-CN" altLang="en-US" sz="2800" b="0" i="0" dirty="0">
                <a:solidFill>
                  <a:srgbClr val="121212"/>
                </a:solidFill>
                <a:effectLst/>
                <a:latin typeface="-apple-system"/>
              </a:rPr>
              <a:t>。另一部分将在每次运行期间转化为直接引用，这类转化称为动态连接。</a:t>
            </a:r>
          </a:p>
          <a:p>
            <a:pPr algn="l"/>
            <a:endParaRPr lang="en-US" altLang="zh-CN" sz="1800" b="0" i="0" u="none" strike="noStrike" baseline="0" dirty="0">
              <a:solidFill>
                <a:srgbClr val="000000"/>
              </a:solidFill>
              <a:latin typeface="MicrosoftYaHei-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i="0" dirty="0">
                <a:solidFill>
                  <a:srgbClr val="121212"/>
                </a:solidFill>
                <a:effectLst/>
                <a:latin typeface="-apple-system"/>
              </a:rPr>
              <a:t>方法返回</a:t>
            </a:r>
          </a:p>
          <a:p>
            <a:pPr algn="l"/>
            <a:r>
              <a:rPr lang="zh-CN" altLang="en-US" sz="4000" b="1" i="0" dirty="0">
                <a:solidFill>
                  <a:srgbClr val="121212"/>
                </a:solidFill>
                <a:effectLst/>
                <a:latin typeface="-apple-system"/>
              </a:rPr>
              <a:t>当一个方法开始执行时，可能有两种方式退出该方法：</a:t>
            </a:r>
            <a:endParaRPr lang="zh-CN" altLang="en-US" sz="4000" b="0" i="0" dirty="0">
              <a:solidFill>
                <a:srgbClr val="121212"/>
              </a:solidFill>
              <a:effectLst/>
              <a:latin typeface="-apple-system"/>
            </a:endParaRPr>
          </a:p>
          <a:p>
            <a:pPr algn="l">
              <a:buFont typeface="Arial" panose="020B0604020202020204" pitchFamily="34" charset="0"/>
              <a:buChar char="•"/>
            </a:pPr>
            <a:r>
              <a:rPr lang="zh-CN" altLang="en-US" sz="4000" b="1" i="0" dirty="0">
                <a:solidFill>
                  <a:srgbClr val="121212"/>
                </a:solidFill>
                <a:effectLst/>
                <a:latin typeface="-apple-system"/>
              </a:rPr>
              <a:t>正常完成出口</a:t>
            </a:r>
            <a:endParaRPr lang="zh-CN" altLang="en-US" sz="4000" b="0" i="0" dirty="0">
              <a:solidFill>
                <a:srgbClr val="121212"/>
              </a:solidFill>
              <a:effectLst/>
              <a:latin typeface="-apple-system"/>
            </a:endParaRPr>
          </a:p>
          <a:p>
            <a:pPr algn="l">
              <a:buFont typeface="Arial" panose="020B0604020202020204" pitchFamily="34" charset="0"/>
              <a:buChar char="•"/>
            </a:pPr>
            <a:r>
              <a:rPr lang="zh-CN" altLang="en-US" sz="4000" b="1" i="0" dirty="0">
                <a:solidFill>
                  <a:srgbClr val="121212"/>
                </a:solidFill>
                <a:effectLst/>
                <a:latin typeface="-apple-system"/>
              </a:rPr>
              <a:t>异常完成出口</a:t>
            </a:r>
            <a:endParaRPr lang="zh-CN" altLang="en-US" sz="4000" b="0" i="0" dirty="0">
              <a:solidFill>
                <a:srgbClr val="121212"/>
              </a:solidFill>
              <a:effectLst/>
              <a:latin typeface="-apple-system"/>
            </a:endParaRPr>
          </a:p>
          <a:p>
            <a:pPr algn="l"/>
            <a:r>
              <a:rPr lang="zh-CN" altLang="en-US" sz="4000" b="1" i="0" dirty="0">
                <a:solidFill>
                  <a:srgbClr val="121212"/>
                </a:solidFill>
                <a:effectLst/>
                <a:latin typeface="-apple-system"/>
              </a:rPr>
              <a:t>正常完成出口</a:t>
            </a:r>
            <a:r>
              <a:rPr lang="zh-CN" altLang="en-US" sz="4000" b="0" i="0" dirty="0">
                <a:solidFill>
                  <a:srgbClr val="121212"/>
                </a:solidFill>
                <a:effectLst/>
                <a:latin typeface="-apple-system"/>
              </a:rPr>
              <a:t>是指方法正常完成并退出，没有抛出任何异常</a:t>
            </a:r>
            <a:r>
              <a:rPr lang="en-US" altLang="zh-CN" sz="4000" b="0" i="0" dirty="0">
                <a:solidFill>
                  <a:srgbClr val="121212"/>
                </a:solidFill>
                <a:effectLst/>
                <a:latin typeface="-apple-system"/>
              </a:rPr>
              <a:t>(</a:t>
            </a:r>
            <a:r>
              <a:rPr lang="zh-CN" altLang="en-US" sz="4000" b="0" i="0" dirty="0">
                <a:solidFill>
                  <a:srgbClr val="121212"/>
                </a:solidFill>
                <a:effectLst/>
                <a:latin typeface="-apple-system"/>
              </a:rPr>
              <a:t>包括</a:t>
            </a:r>
            <a:r>
              <a:rPr lang="en-US" altLang="zh-CN" sz="4000" b="0" i="0" dirty="0">
                <a:solidFill>
                  <a:srgbClr val="121212"/>
                </a:solidFill>
                <a:effectLst/>
                <a:latin typeface="-apple-system"/>
              </a:rPr>
              <a:t>Java</a:t>
            </a:r>
            <a:r>
              <a:rPr lang="zh-CN" altLang="en-US" sz="4000" b="0" i="0" dirty="0">
                <a:solidFill>
                  <a:srgbClr val="121212"/>
                </a:solidFill>
                <a:effectLst/>
                <a:latin typeface="-apple-system"/>
              </a:rPr>
              <a:t>虚拟机异常以及执行时通过</a:t>
            </a:r>
            <a:r>
              <a:rPr lang="en-US" altLang="zh-CN" sz="4000" b="0" i="0" dirty="0">
                <a:solidFill>
                  <a:srgbClr val="121212"/>
                </a:solidFill>
                <a:effectLst/>
                <a:latin typeface="-apple-system"/>
              </a:rPr>
              <a:t>throw</a:t>
            </a:r>
            <a:r>
              <a:rPr lang="zh-CN" altLang="en-US" sz="4000" b="0" i="0" dirty="0">
                <a:solidFill>
                  <a:srgbClr val="121212"/>
                </a:solidFill>
                <a:effectLst/>
                <a:latin typeface="-apple-system"/>
              </a:rPr>
              <a:t>语句显示抛出的异常</a:t>
            </a:r>
            <a:r>
              <a:rPr lang="en-US" altLang="zh-CN" sz="4000" b="0" i="0" dirty="0">
                <a:solidFill>
                  <a:srgbClr val="121212"/>
                </a:solidFill>
                <a:effectLst/>
                <a:latin typeface="-apple-system"/>
              </a:rPr>
              <a:t>)</a:t>
            </a:r>
            <a:r>
              <a:rPr lang="zh-CN" altLang="en-US" sz="4000" b="0" i="0" dirty="0">
                <a:solidFill>
                  <a:srgbClr val="121212"/>
                </a:solidFill>
                <a:effectLst/>
                <a:latin typeface="-apple-system"/>
              </a:rPr>
              <a:t>。如果当前方法正常完成，则根据当前方法返回的字节码指令，这时有可能会有返回值传递给方法调用者</a:t>
            </a:r>
            <a:r>
              <a:rPr lang="en-US" altLang="zh-CN" sz="4000" b="0" i="0" dirty="0">
                <a:solidFill>
                  <a:srgbClr val="121212"/>
                </a:solidFill>
                <a:effectLst/>
                <a:latin typeface="-apple-system"/>
              </a:rPr>
              <a:t>(</a:t>
            </a:r>
            <a:r>
              <a:rPr lang="zh-CN" altLang="en-US" sz="4000" b="0" i="0" dirty="0">
                <a:solidFill>
                  <a:srgbClr val="121212"/>
                </a:solidFill>
                <a:effectLst/>
                <a:latin typeface="-apple-system"/>
              </a:rPr>
              <a:t>调用它的方法</a:t>
            </a:r>
            <a:r>
              <a:rPr lang="en-US" altLang="zh-CN" sz="4000" b="0" i="0" dirty="0">
                <a:solidFill>
                  <a:srgbClr val="121212"/>
                </a:solidFill>
                <a:effectLst/>
                <a:latin typeface="-apple-system"/>
              </a:rPr>
              <a:t>)</a:t>
            </a:r>
            <a:r>
              <a:rPr lang="zh-CN" altLang="en-US" sz="4000" b="0" i="0" dirty="0">
                <a:solidFill>
                  <a:srgbClr val="121212"/>
                </a:solidFill>
                <a:effectLst/>
                <a:latin typeface="-apple-system"/>
              </a:rPr>
              <a:t>，或者无返回值。具体是否有返回值以及返回值的数据类型将根据该方法返回的字节码指令确定。</a:t>
            </a:r>
          </a:p>
          <a:p>
            <a:pPr algn="l"/>
            <a:r>
              <a:rPr lang="zh-CN" altLang="en-US" sz="4000" b="1" i="0" dirty="0">
                <a:solidFill>
                  <a:srgbClr val="121212"/>
                </a:solidFill>
                <a:effectLst/>
                <a:latin typeface="-apple-system"/>
              </a:rPr>
              <a:t>异常完成出口</a:t>
            </a:r>
            <a:r>
              <a:rPr lang="zh-CN" altLang="en-US" sz="4000" b="0" i="0" dirty="0">
                <a:solidFill>
                  <a:srgbClr val="121212"/>
                </a:solidFill>
                <a:effectLst/>
                <a:latin typeface="-apple-system"/>
              </a:rPr>
              <a:t>是指方法执行过程中遇到异常，并且这个异常在方法体内部没有得到处理，导致方法退出。</a:t>
            </a:r>
            <a:endParaRPr lang="en-US" altLang="zh-CN" sz="4000" b="0" i="0" dirty="0">
              <a:solidFill>
                <a:srgbClr val="121212"/>
              </a:solidFill>
              <a:effectLst/>
              <a:latin typeface="-apple-system"/>
            </a:endParaRPr>
          </a:p>
          <a:p>
            <a:pPr algn="l"/>
            <a:r>
              <a:rPr lang="zh-CN" altLang="en-US" sz="5400" b="0" i="0" dirty="0">
                <a:solidFill>
                  <a:srgbClr val="121212"/>
                </a:solidFill>
                <a:effectLst/>
                <a:latin typeface="-apple-system"/>
              </a:rPr>
              <a:t>无论方法采用何种方式退出，在方法退出后都需要返回到方法被调用的位置，程序才能继续执行，方法返回时可能需要在当前栈帧中保存一些信息，用来帮他恢复它的上层方法执行状态。</a:t>
            </a:r>
            <a:endParaRPr lang="en-US" altLang="zh-CN" sz="4000" b="0" i="0" dirty="0">
              <a:solidFill>
                <a:srgbClr val="121212"/>
              </a:solidFill>
              <a:effectLst/>
              <a:latin typeface="-apple-system"/>
            </a:endParaRPr>
          </a:p>
          <a:p>
            <a:pPr algn="l"/>
            <a:r>
              <a:rPr lang="zh-CN" altLang="en-US" sz="5400" b="0" i="0" dirty="0">
                <a:solidFill>
                  <a:srgbClr val="646464"/>
                </a:solidFill>
                <a:effectLst/>
                <a:latin typeface="-apple-system"/>
              </a:rPr>
              <a:t>方法退出过程实际上就等同于把当前栈帧出栈，因此退出可以执行的操作有：恢复上层方法的局部变量表和操作数栈，把返回值</a:t>
            </a:r>
            <a:r>
              <a:rPr lang="en-US" altLang="zh-CN" sz="5400" b="0" i="0" dirty="0">
                <a:solidFill>
                  <a:srgbClr val="646464"/>
                </a:solidFill>
                <a:effectLst/>
                <a:latin typeface="-apple-system"/>
              </a:rPr>
              <a:t>(</a:t>
            </a:r>
            <a:r>
              <a:rPr lang="zh-CN" altLang="en-US" sz="5400" b="0" i="0" dirty="0">
                <a:solidFill>
                  <a:srgbClr val="646464"/>
                </a:solidFill>
                <a:effectLst/>
                <a:latin typeface="-apple-system"/>
              </a:rPr>
              <a:t>如果有的话</a:t>
            </a:r>
            <a:r>
              <a:rPr lang="en-US" altLang="zh-CN" sz="5400" b="0" i="0" dirty="0">
                <a:solidFill>
                  <a:srgbClr val="646464"/>
                </a:solidFill>
                <a:effectLst/>
                <a:latin typeface="-apple-system"/>
              </a:rPr>
              <a:t>)</a:t>
            </a:r>
            <a:r>
              <a:rPr lang="zh-CN" altLang="en-US" sz="5400" b="0" i="0" dirty="0">
                <a:solidFill>
                  <a:srgbClr val="646464"/>
                </a:solidFill>
                <a:effectLst/>
                <a:latin typeface="-apple-system"/>
              </a:rPr>
              <a:t>压如调用者的操作数栈中，调整</a:t>
            </a:r>
            <a:r>
              <a:rPr lang="en-US" altLang="zh-CN" sz="5400" b="0" i="0" dirty="0">
                <a:solidFill>
                  <a:srgbClr val="646464"/>
                </a:solidFill>
                <a:effectLst/>
                <a:latin typeface="-apple-system"/>
              </a:rPr>
              <a:t>PC</a:t>
            </a:r>
            <a:r>
              <a:rPr lang="zh-CN" altLang="en-US" sz="5400" b="0" i="0" dirty="0">
                <a:solidFill>
                  <a:srgbClr val="646464"/>
                </a:solidFill>
                <a:effectLst/>
                <a:latin typeface="-apple-system"/>
              </a:rPr>
              <a:t>计数器的值以指向方法调用指令后的下一条指令。</a:t>
            </a:r>
            <a:endParaRPr lang="zh-CN" altLang="en-US" sz="4000" b="0" i="0" dirty="0">
              <a:solidFill>
                <a:srgbClr val="121212"/>
              </a:solidFill>
              <a:effectLst/>
              <a:latin typeface="-apple-system"/>
            </a:endParaRPr>
          </a:p>
          <a:p>
            <a:pPr algn="l"/>
            <a:endParaRPr lang="en-US" altLang="zh-CN" sz="1800" b="0" i="0" u="none" strike="noStrike" baseline="0" dirty="0">
              <a:solidFill>
                <a:srgbClr val="000000"/>
              </a:solidFill>
              <a:latin typeface="MicrosoftYaHei-Bold"/>
            </a:endParaRPr>
          </a:p>
          <a:p>
            <a:pPr algn="l"/>
            <a:endParaRPr lang="en-US" altLang="zh-CN" sz="1800" b="0" i="0" u="none" strike="noStrike" baseline="0" dirty="0">
              <a:solidFill>
                <a:srgbClr val="000000"/>
              </a:solidFill>
              <a:latin typeface="MicrosoftYaHei-Bold"/>
            </a:endParaRPr>
          </a:p>
          <a:p>
            <a:pPr algn="l"/>
            <a:endParaRPr lang="en-US" altLang="zh-CN" sz="1800" b="0" i="0" u="none" strike="noStrike" baseline="0" dirty="0">
              <a:solidFill>
                <a:srgbClr val="000000"/>
              </a:solidFill>
              <a:latin typeface="MicrosoftYaHei-Bold"/>
            </a:endParaRPr>
          </a:p>
        </p:txBody>
      </p:sp>
      <p:sp>
        <p:nvSpPr>
          <p:cNvPr id="4" name="灯片编号占位符 3"/>
          <p:cNvSpPr>
            <a:spLocks noGrp="1"/>
          </p:cNvSpPr>
          <p:nvPr>
            <p:ph type="sldNum" sz="quarter" idx="5"/>
          </p:nvPr>
        </p:nvSpPr>
        <p:spPr/>
        <p:txBody>
          <a:bodyPr/>
          <a:lstStyle/>
          <a:p>
            <a:fld id="{AC157E0A-F321-48DC-AF94-681D4DCF344D}" type="slidenum">
              <a:rPr lang="en-US" smtClean="0"/>
              <a:pPr/>
              <a:t>14</a:t>
            </a:fld>
            <a:endParaRPr lang="en-US" dirty="0"/>
          </a:p>
        </p:txBody>
      </p:sp>
    </p:spTree>
    <p:extLst>
      <p:ext uri="{BB962C8B-B14F-4D97-AF65-F5344CB8AC3E}">
        <p14:creationId xmlns:p14="http://schemas.microsoft.com/office/powerpoint/2010/main" val="323720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b="0" i="0" kern="1200" dirty="0">
                <a:solidFill>
                  <a:schemeClr val="tx1"/>
                </a:solidFill>
                <a:effectLst/>
                <a:latin typeface="Arial" panose="020B0604020202020204" pitchFamily="34" charset="0"/>
                <a:ea typeface="+mn-ea"/>
                <a:cs typeface="+mn-cs"/>
              </a:rPr>
              <a:t>Eden Space</a:t>
            </a:r>
            <a:r>
              <a:rPr lang="ja-JP" altLang="en-US" sz="1200" b="0" i="0" kern="1200" dirty="0">
                <a:solidFill>
                  <a:schemeClr val="tx1"/>
                </a:solidFill>
                <a:effectLst/>
                <a:latin typeface="Arial" panose="020B0604020202020204" pitchFamily="34" charset="0"/>
                <a:ea typeface="+mn-ea"/>
                <a:cs typeface="+mn-cs"/>
              </a:rPr>
              <a:t>（伊甸园）、</a:t>
            </a:r>
          </a:p>
          <a:p>
            <a:r>
              <a:rPr lang="en-US" altLang="ja-JP" sz="1200" b="0" i="0" kern="1200" dirty="0">
                <a:solidFill>
                  <a:schemeClr val="tx1"/>
                </a:solidFill>
                <a:effectLst/>
                <a:latin typeface="Arial" panose="020B0604020202020204" pitchFamily="34" charset="0"/>
                <a:ea typeface="+mn-ea"/>
                <a:cs typeface="+mn-cs"/>
              </a:rPr>
              <a:t>Survivor Space(</a:t>
            </a:r>
            <a:r>
              <a:rPr lang="ja-JP" altLang="en-US" sz="1200" b="0" i="0" kern="1200" dirty="0">
                <a:solidFill>
                  <a:schemeClr val="tx1"/>
                </a:solidFill>
                <a:effectLst/>
                <a:latin typeface="Arial" panose="020B0604020202020204" pitchFamily="34" charset="0"/>
                <a:ea typeface="+mn-ea"/>
                <a:cs typeface="+mn-cs"/>
              </a:rPr>
              <a:t>幸存者区</a:t>
            </a:r>
            <a:r>
              <a:rPr lang="en-US" altLang="ja-JP" sz="1200" b="0" i="0" kern="1200" dirty="0">
                <a:solidFill>
                  <a:schemeClr val="tx1"/>
                </a:solidFill>
                <a:effectLst/>
                <a:latin typeface="Arial" panose="020B0604020202020204" pitchFamily="34" charset="0"/>
                <a:ea typeface="+mn-ea"/>
                <a:cs typeface="+mn-cs"/>
              </a:rPr>
              <a:t>)</a:t>
            </a:r>
            <a:r>
              <a:rPr lang="ja-JP" altLang="en-US" sz="1200" b="0" i="0" kern="1200" dirty="0">
                <a:solidFill>
                  <a:schemeClr val="tx1"/>
                </a:solidFill>
                <a:effectLst/>
                <a:latin typeface="Arial" panose="020B0604020202020204" pitchFamily="34" charset="0"/>
                <a:ea typeface="+mn-ea"/>
                <a:cs typeface="+mn-cs"/>
              </a:rPr>
              <a:t>、</a:t>
            </a:r>
          </a:p>
          <a:p>
            <a:r>
              <a:rPr lang="en-US" altLang="ja-JP" sz="1200" b="0" i="0" kern="1200" dirty="0">
                <a:solidFill>
                  <a:schemeClr val="tx1"/>
                </a:solidFill>
                <a:effectLst/>
                <a:latin typeface="Arial" panose="020B0604020202020204" pitchFamily="34" charset="0"/>
                <a:ea typeface="+mn-ea"/>
                <a:cs typeface="+mn-cs"/>
              </a:rPr>
              <a:t>Old Gen</a:t>
            </a:r>
            <a:r>
              <a:rPr lang="ja-JP" altLang="en-US" sz="1200" b="0" i="0" kern="1200" dirty="0">
                <a:solidFill>
                  <a:schemeClr val="tx1"/>
                </a:solidFill>
                <a:effectLst/>
                <a:latin typeface="Arial" panose="020B0604020202020204" pitchFamily="34" charset="0"/>
                <a:ea typeface="+mn-ea"/>
                <a:cs typeface="+mn-cs"/>
              </a:rPr>
              <a:t>（老年代）。</a:t>
            </a:r>
          </a:p>
          <a:p>
            <a:endParaRPr kumimoji="1" lang="en-US" altLang="ja-JP" dirty="0"/>
          </a:p>
          <a:p>
            <a:r>
              <a:rPr kumimoji="1" lang="en-US" altLang="zh-CN" dirty="0"/>
              <a:t>Eden Space</a:t>
            </a:r>
            <a:r>
              <a:rPr kumimoji="1" lang="zh-CN" altLang="en-US" dirty="0"/>
              <a:t>字面意思是伊甸园，对象被创建的时候首先放到这个区域，进行垃圾回收后，不能被回收的对象被放入到空的</a:t>
            </a:r>
            <a:r>
              <a:rPr kumimoji="1" lang="en-US" altLang="zh-CN" dirty="0"/>
              <a:t>survivor</a:t>
            </a:r>
            <a:r>
              <a:rPr kumimoji="1" lang="zh-CN" altLang="en-US" dirty="0"/>
              <a:t>区域。</a:t>
            </a:r>
            <a:r>
              <a:rPr kumimoji="1" lang="en-US" altLang="zh-CN" dirty="0"/>
              <a:t>Survivor Space</a:t>
            </a:r>
            <a:r>
              <a:rPr kumimoji="1" lang="zh-CN" altLang="en-US" dirty="0"/>
              <a:t>幸存者区，用于保存在</a:t>
            </a:r>
            <a:r>
              <a:rPr kumimoji="1" lang="en-US" altLang="zh-CN" dirty="0" err="1"/>
              <a:t>eden</a:t>
            </a:r>
            <a:r>
              <a:rPr kumimoji="1" lang="en-US" altLang="zh-CN" dirty="0"/>
              <a:t> space</a:t>
            </a:r>
            <a:r>
              <a:rPr kumimoji="1" lang="zh-CN" altLang="en-US" dirty="0"/>
              <a:t>内存区域中经过垃圾回收后没有被回收的对象。</a:t>
            </a:r>
            <a:r>
              <a:rPr kumimoji="1" lang="en-US" altLang="zh-CN" dirty="0"/>
              <a:t>Survivor</a:t>
            </a:r>
            <a:r>
              <a:rPr kumimoji="1" lang="zh-CN" altLang="en-US" dirty="0"/>
              <a:t>有两个，分别为</a:t>
            </a:r>
            <a:r>
              <a:rPr kumimoji="1" lang="en-US" altLang="zh-CN" dirty="0"/>
              <a:t>To Survivor</a:t>
            </a:r>
            <a:r>
              <a:rPr kumimoji="1" lang="zh-CN" altLang="en-US" dirty="0"/>
              <a:t>、 </a:t>
            </a:r>
            <a:r>
              <a:rPr kumimoji="1" lang="en-US" altLang="zh-CN" dirty="0"/>
              <a:t>From Survivor</a:t>
            </a:r>
            <a:r>
              <a:rPr kumimoji="1" lang="zh-CN" altLang="en-US" dirty="0"/>
              <a:t>，这个两个区域的空间大小是一样的。执行垃圾回收的时候</a:t>
            </a:r>
            <a:r>
              <a:rPr kumimoji="1" lang="en-US" altLang="zh-CN" dirty="0"/>
              <a:t>Eden</a:t>
            </a:r>
            <a:r>
              <a:rPr kumimoji="1" lang="zh-CN" altLang="en-US" dirty="0"/>
              <a:t>区域不能被回收的对象被放入到空的</a:t>
            </a:r>
            <a:r>
              <a:rPr kumimoji="1" lang="en-US" altLang="zh-CN" dirty="0"/>
              <a:t>survivor</a:t>
            </a:r>
            <a:r>
              <a:rPr kumimoji="1" lang="zh-CN" altLang="en-US" dirty="0"/>
              <a:t>（也就是</a:t>
            </a:r>
            <a:r>
              <a:rPr kumimoji="1" lang="en-US" altLang="zh-CN" dirty="0"/>
              <a:t>To Survivor</a:t>
            </a:r>
            <a:r>
              <a:rPr kumimoji="1" lang="zh-CN" altLang="en-US" dirty="0"/>
              <a:t>，同时</a:t>
            </a:r>
            <a:r>
              <a:rPr kumimoji="1" lang="en-US" altLang="zh-CN" dirty="0"/>
              <a:t>Eden</a:t>
            </a:r>
            <a:r>
              <a:rPr kumimoji="1" lang="zh-CN" altLang="en-US" dirty="0"/>
              <a:t>区域的内存会在垃圾回收的过程中全部释放），另一个</a:t>
            </a:r>
            <a:r>
              <a:rPr kumimoji="1" lang="en-US" altLang="zh-CN" dirty="0"/>
              <a:t>survivor</a:t>
            </a:r>
            <a:r>
              <a:rPr kumimoji="1" lang="zh-CN" altLang="en-US" dirty="0"/>
              <a:t>（即</a:t>
            </a:r>
            <a:r>
              <a:rPr kumimoji="1" lang="en-US" altLang="zh-CN" dirty="0"/>
              <a:t>From Survivor</a:t>
            </a:r>
            <a:r>
              <a:rPr kumimoji="1" lang="zh-CN" altLang="en-US" dirty="0"/>
              <a:t>）里不能被回收的对象也会被放入这个</a:t>
            </a:r>
            <a:r>
              <a:rPr kumimoji="1" lang="en-US" altLang="zh-CN" dirty="0"/>
              <a:t>survivor</a:t>
            </a:r>
            <a:r>
              <a:rPr kumimoji="1" lang="zh-CN" altLang="en-US" dirty="0"/>
              <a:t>（即</a:t>
            </a:r>
            <a:r>
              <a:rPr kumimoji="1" lang="en-US" altLang="zh-CN" dirty="0"/>
              <a:t>To Survivor</a:t>
            </a:r>
            <a:r>
              <a:rPr kumimoji="1" lang="zh-CN" altLang="en-US" dirty="0"/>
              <a:t>），然后</a:t>
            </a:r>
            <a:r>
              <a:rPr kumimoji="1" lang="en-US" altLang="zh-CN" dirty="0"/>
              <a:t>To Survivor </a:t>
            </a:r>
            <a:r>
              <a:rPr kumimoji="1" lang="zh-CN" altLang="en-US" dirty="0"/>
              <a:t>和 </a:t>
            </a:r>
            <a:r>
              <a:rPr kumimoji="1" lang="en-US" altLang="zh-CN" dirty="0"/>
              <a:t>From Survivor</a:t>
            </a:r>
            <a:r>
              <a:rPr kumimoji="1" lang="zh-CN" altLang="en-US" dirty="0"/>
              <a:t>的标记会互换，始终保证一个</a:t>
            </a:r>
            <a:r>
              <a:rPr kumimoji="1" lang="en-US" altLang="zh-CN" dirty="0"/>
              <a:t>survivor</a:t>
            </a:r>
            <a:r>
              <a:rPr kumimoji="1" lang="zh-CN" altLang="en-US" dirty="0"/>
              <a:t>是空的。</a:t>
            </a:r>
            <a:endParaRPr kumimoji="1" lang="ja-JP" altLang="en-US" dirty="0"/>
          </a:p>
        </p:txBody>
      </p:sp>
      <p:sp>
        <p:nvSpPr>
          <p:cNvPr id="4" name="スライド番号プレースホルダー 3"/>
          <p:cNvSpPr>
            <a:spLocks noGrp="1"/>
          </p:cNvSpPr>
          <p:nvPr>
            <p:ph type="sldNum" sz="quarter" idx="5"/>
          </p:nvPr>
        </p:nvSpPr>
        <p:spPr/>
        <p:txBody>
          <a:bodyPr/>
          <a:lstStyle/>
          <a:p>
            <a:fld id="{AC157E0A-F321-48DC-AF94-681D4DCF344D}" type="slidenum">
              <a:rPr lang="en-US" smtClean="0"/>
              <a:pPr/>
              <a:t>15</a:t>
            </a:fld>
            <a:endParaRPr lang="en-US" dirty="0"/>
          </a:p>
        </p:txBody>
      </p:sp>
    </p:spTree>
    <p:extLst>
      <p:ext uri="{BB962C8B-B14F-4D97-AF65-F5344CB8AC3E}">
        <p14:creationId xmlns:p14="http://schemas.microsoft.com/office/powerpoint/2010/main" val="115785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C157E0A-F321-48DC-AF94-681D4DCF344D}" type="slidenum">
              <a:rPr lang="en-US" smtClean="0"/>
              <a:pPr/>
              <a:t>16</a:t>
            </a:fld>
            <a:endParaRPr lang="en-US" dirty="0"/>
          </a:p>
        </p:txBody>
      </p:sp>
    </p:spTree>
    <p:extLst>
      <p:ext uri="{BB962C8B-B14F-4D97-AF65-F5344CB8AC3E}">
        <p14:creationId xmlns:p14="http://schemas.microsoft.com/office/powerpoint/2010/main" val="206700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C157E0A-F321-48DC-AF94-681D4DCF344D}" type="slidenum">
              <a:rPr lang="en-US" smtClean="0"/>
              <a:pPr/>
              <a:t>17</a:t>
            </a:fld>
            <a:endParaRPr lang="en-US" dirty="0"/>
          </a:p>
        </p:txBody>
      </p:sp>
    </p:spTree>
    <p:extLst>
      <p:ext uri="{BB962C8B-B14F-4D97-AF65-F5344CB8AC3E}">
        <p14:creationId xmlns:p14="http://schemas.microsoft.com/office/powerpoint/2010/main" val="417000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C157E0A-F321-48DC-AF94-681D4DCF344D}" type="slidenum">
              <a:rPr lang="en-US" smtClean="0"/>
              <a:pPr/>
              <a:t>18</a:t>
            </a:fld>
            <a:endParaRPr lang="en-US" dirty="0"/>
          </a:p>
        </p:txBody>
      </p:sp>
    </p:spTree>
    <p:extLst>
      <p:ext uri="{BB962C8B-B14F-4D97-AF65-F5344CB8AC3E}">
        <p14:creationId xmlns:p14="http://schemas.microsoft.com/office/powerpoint/2010/main" val="37292486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userDrawn="1"/>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dirty="0"/>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dirty="0"/>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dirty="0"/>
              <a:t>Insert</a:t>
            </a:r>
          </a:p>
          <a:p>
            <a:pPr lvl="0"/>
            <a:r>
              <a:rPr lang="en-US" dirty="0"/>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3734965"/>
            <a:ext cx="12192000" cy="3132785"/>
          </a:xfrm>
          <a:prstGeom prst="rect">
            <a:avLst/>
          </a:prstGeom>
        </p:spPr>
      </p:pic>
    </p:spTree>
    <p:extLst>
      <p:ext uri="{BB962C8B-B14F-4D97-AF65-F5344CB8AC3E}">
        <p14:creationId xmlns:p14="http://schemas.microsoft.com/office/powerpoint/2010/main" val="65299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4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0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0"/>
              </a:spcBef>
              <a:spcAft>
                <a:spcPts val="600"/>
              </a:spcAft>
              <a:buFont typeface="Arial" panose="020B0604020202020204" pitchFamily="34" charset="0"/>
              <a:buChar char="•"/>
              <a:defRPr kumimoji="0" lang="en-US" sz="16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Tree>
    <p:extLst>
      <p:ext uri="{BB962C8B-B14F-4D97-AF65-F5344CB8AC3E}">
        <p14:creationId xmlns:p14="http://schemas.microsoft.com/office/powerpoint/2010/main" val="6096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4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0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0"/>
              </a:spcBef>
              <a:spcAft>
                <a:spcPts val="600"/>
              </a:spcAft>
              <a:buFont typeface="Arial" panose="020B0604020202020204" pitchFamily="34" charset="0"/>
              <a:buChar char="•"/>
              <a:defRPr kumimoji="0" lang="en-US" sz="16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4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0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0"/>
              </a:spcBef>
              <a:spcAft>
                <a:spcPts val="600"/>
              </a:spcAft>
              <a:buFont typeface="Arial" panose="020B0604020202020204" pitchFamily="34" charset="0"/>
              <a:buChar char="•"/>
              <a:defRPr kumimoji="0" lang="en-US" sz="16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Tree>
    <p:extLst>
      <p:ext uri="{BB962C8B-B14F-4D97-AF65-F5344CB8AC3E}">
        <p14:creationId xmlns:p14="http://schemas.microsoft.com/office/powerpoint/2010/main" val="1381445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s Option 2">
    <p:bg>
      <p:bgPr>
        <a:solidFill>
          <a:schemeClr val="bg1"/>
        </a:solidFill>
        <a:effectLst/>
      </p:bgPr>
    </p:bg>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E5DFCA31-C757-49EA-8715-235DD954237A}"/>
              </a:ext>
            </a:extLst>
          </p:cNvPr>
          <p:cNvSpPr>
            <a:spLocks noGrp="1"/>
          </p:cNvSpPr>
          <p:nvPr>
            <p:ph type="body" sz="quarter" idx="33" hasCustomPrompt="1"/>
          </p:nvPr>
        </p:nvSpPr>
        <p:spPr>
          <a:xfrm>
            <a:off x="408943" y="2002736"/>
            <a:ext cx="3037642" cy="981868"/>
          </a:xfrm>
        </p:spPr>
        <p:txBody>
          <a:bodyPr anchor="b">
            <a:normAutofit/>
          </a:bodyPr>
          <a:lstStyle>
            <a:lvl1pPr>
              <a:lnSpc>
                <a:spcPct val="90000"/>
              </a:lnSpc>
              <a:spcBef>
                <a:spcPts val="0"/>
              </a:spcBef>
              <a:defRPr sz="1600" b="1" i="0" cap="none">
                <a:solidFill>
                  <a:schemeClr val="accent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Insert sub-title minimum font size 16pt</a:t>
            </a:r>
          </a:p>
        </p:txBody>
      </p:sp>
      <p:sp>
        <p:nvSpPr>
          <p:cNvPr id="19" name="Text Placeholder 4">
            <a:extLst>
              <a:ext uri="{FF2B5EF4-FFF2-40B4-BE49-F238E27FC236}">
                <a16:creationId xmlns:a16="http://schemas.microsoft.com/office/drawing/2014/main" id="{C6A0CA2F-5A07-44CF-8AC0-6473F8CBE67F}"/>
              </a:ext>
            </a:extLst>
          </p:cNvPr>
          <p:cNvSpPr>
            <a:spLocks noGrp="1"/>
          </p:cNvSpPr>
          <p:nvPr>
            <p:ph type="body" sz="quarter" idx="34" hasCustomPrompt="1"/>
          </p:nvPr>
        </p:nvSpPr>
        <p:spPr>
          <a:xfrm>
            <a:off x="408944" y="3381142"/>
            <a:ext cx="3037642" cy="1880457"/>
          </a:xfrm>
        </p:spPr>
        <p:txBody>
          <a:bodyPr anchor="t">
            <a:normAutofit/>
          </a:bodyPr>
          <a:lstStyle>
            <a:lvl1pPr>
              <a:lnSpc>
                <a:spcPct val="100000"/>
              </a:lnSpc>
              <a:defRPr sz="1200" b="0" i="0" cap="none">
                <a:solidFill>
                  <a:schemeClr val="tx1"/>
                </a:solidFill>
                <a:latin typeface="+mn-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p:txBody>
      </p:sp>
      <p:sp>
        <p:nvSpPr>
          <p:cNvPr id="22" name="Text Placeholder 4">
            <a:extLst>
              <a:ext uri="{FF2B5EF4-FFF2-40B4-BE49-F238E27FC236}">
                <a16:creationId xmlns:a16="http://schemas.microsoft.com/office/drawing/2014/main" id="{67FB5C59-37D8-4186-BC2C-4F9193001B69}"/>
              </a:ext>
            </a:extLst>
          </p:cNvPr>
          <p:cNvSpPr>
            <a:spLocks noGrp="1"/>
          </p:cNvSpPr>
          <p:nvPr>
            <p:ph type="body" sz="quarter" idx="35" hasCustomPrompt="1"/>
          </p:nvPr>
        </p:nvSpPr>
        <p:spPr>
          <a:xfrm>
            <a:off x="4058378" y="2002736"/>
            <a:ext cx="3037642" cy="981868"/>
          </a:xfrm>
        </p:spPr>
        <p:txBody>
          <a:bodyPr anchor="b">
            <a:normAutofit/>
          </a:bodyPr>
          <a:lstStyle>
            <a:lvl1pPr>
              <a:lnSpc>
                <a:spcPct val="90000"/>
              </a:lnSpc>
              <a:spcBef>
                <a:spcPts val="0"/>
              </a:spcBef>
              <a:defRPr sz="1600" b="1" i="0" cap="none">
                <a:solidFill>
                  <a:schemeClr val="accent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Insert sub-title minimum font size 16pt</a:t>
            </a:r>
          </a:p>
        </p:txBody>
      </p:sp>
      <p:sp>
        <p:nvSpPr>
          <p:cNvPr id="23" name="Text Placeholder 4">
            <a:extLst>
              <a:ext uri="{FF2B5EF4-FFF2-40B4-BE49-F238E27FC236}">
                <a16:creationId xmlns:a16="http://schemas.microsoft.com/office/drawing/2014/main" id="{5568B2C6-1477-4343-81AF-DD283C6FDBE8}"/>
              </a:ext>
            </a:extLst>
          </p:cNvPr>
          <p:cNvSpPr>
            <a:spLocks noGrp="1"/>
          </p:cNvSpPr>
          <p:nvPr>
            <p:ph type="body" sz="quarter" idx="36" hasCustomPrompt="1"/>
          </p:nvPr>
        </p:nvSpPr>
        <p:spPr>
          <a:xfrm>
            <a:off x="4058379" y="3381142"/>
            <a:ext cx="3037642" cy="1880457"/>
          </a:xfrm>
        </p:spPr>
        <p:txBody>
          <a:bodyPr anchor="t">
            <a:normAutofit/>
          </a:bodyPr>
          <a:lstStyle>
            <a:lvl1pPr>
              <a:lnSpc>
                <a:spcPct val="100000"/>
              </a:lnSpc>
              <a:defRPr sz="1200" b="0" i="0" cap="none">
                <a:solidFill>
                  <a:schemeClr val="tx1"/>
                </a:solidFill>
                <a:latin typeface="+mn-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p:txBody>
      </p:sp>
      <p:sp>
        <p:nvSpPr>
          <p:cNvPr id="26" name="Text Placeholder 4">
            <a:extLst>
              <a:ext uri="{FF2B5EF4-FFF2-40B4-BE49-F238E27FC236}">
                <a16:creationId xmlns:a16="http://schemas.microsoft.com/office/drawing/2014/main" id="{932C101F-827C-4EA9-856F-DD5B526CA602}"/>
              </a:ext>
            </a:extLst>
          </p:cNvPr>
          <p:cNvSpPr>
            <a:spLocks noGrp="1"/>
          </p:cNvSpPr>
          <p:nvPr>
            <p:ph type="body" sz="quarter" idx="37" hasCustomPrompt="1"/>
          </p:nvPr>
        </p:nvSpPr>
        <p:spPr>
          <a:xfrm>
            <a:off x="7707813" y="2002736"/>
            <a:ext cx="3037642" cy="981868"/>
          </a:xfrm>
        </p:spPr>
        <p:txBody>
          <a:bodyPr anchor="b">
            <a:normAutofit/>
          </a:bodyPr>
          <a:lstStyle>
            <a:lvl1pPr>
              <a:lnSpc>
                <a:spcPct val="90000"/>
              </a:lnSpc>
              <a:spcBef>
                <a:spcPts val="0"/>
              </a:spcBef>
              <a:defRPr sz="1600" b="1" i="0" cap="none">
                <a:solidFill>
                  <a:schemeClr val="accent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Insert sub-title minimum font size 16pt</a:t>
            </a:r>
          </a:p>
        </p:txBody>
      </p:sp>
      <p:sp>
        <p:nvSpPr>
          <p:cNvPr id="27" name="Text Placeholder 4">
            <a:extLst>
              <a:ext uri="{FF2B5EF4-FFF2-40B4-BE49-F238E27FC236}">
                <a16:creationId xmlns:a16="http://schemas.microsoft.com/office/drawing/2014/main" id="{21A31ACB-BD9C-4E03-A4F2-CF8CBA4D29CA}"/>
              </a:ext>
            </a:extLst>
          </p:cNvPr>
          <p:cNvSpPr>
            <a:spLocks noGrp="1"/>
          </p:cNvSpPr>
          <p:nvPr>
            <p:ph type="body" sz="quarter" idx="38" hasCustomPrompt="1"/>
          </p:nvPr>
        </p:nvSpPr>
        <p:spPr>
          <a:xfrm>
            <a:off x="7707814" y="3381142"/>
            <a:ext cx="3037642" cy="1880457"/>
          </a:xfrm>
        </p:spPr>
        <p:txBody>
          <a:bodyPr anchor="t">
            <a:normAutofit/>
          </a:bodyPr>
          <a:lstStyle>
            <a:lvl1pPr>
              <a:lnSpc>
                <a:spcPct val="100000"/>
              </a:lnSpc>
              <a:defRPr sz="1200" b="0" i="0" cap="none">
                <a:solidFill>
                  <a:schemeClr val="tx1"/>
                </a:solidFill>
                <a:latin typeface="+mn-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p:txBody>
      </p:sp>
      <p:sp>
        <p:nvSpPr>
          <p:cNvPr id="17" name="Footer Placeholder 6">
            <a:extLst>
              <a:ext uri="{FF2B5EF4-FFF2-40B4-BE49-F238E27FC236}">
                <a16:creationId xmlns:a16="http://schemas.microsoft.com/office/drawing/2014/main" id="{C23796AE-6670-4976-9E89-BDCCAC2A1F81}"/>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6585CBDE-ED7A-4270-ADD8-99D486F65934}"/>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21" name="Title 1">
            <a:extLst>
              <a:ext uri="{FF2B5EF4-FFF2-40B4-BE49-F238E27FC236}">
                <a16:creationId xmlns:a16="http://schemas.microsoft.com/office/drawing/2014/main" id="{CA098EBD-21B9-4062-AF65-AF74EA199825}"/>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dirty="0"/>
              <a:t>Insert Main Title at 36pt min 30pt</a:t>
            </a:r>
          </a:p>
        </p:txBody>
      </p:sp>
    </p:spTree>
    <p:extLst>
      <p:ext uri="{BB962C8B-B14F-4D97-AF65-F5344CB8AC3E}">
        <p14:creationId xmlns:p14="http://schemas.microsoft.com/office/powerpoint/2010/main" val="390558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s Option 3">
    <p:spTree>
      <p:nvGrpSpPr>
        <p:cNvPr id="1" name=""/>
        <p:cNvGrpSpPr/>
        <p:nvPr/>
      </p:nvGrpSpPr>
      <p:grpSpPr>
        <a:xfrm>
          <a:off x="0" y="0"/>
          <a:ext cx="0" cy="0"/>
          <a:chOff x="0" y="0"/>
          <a:chExt cx="0" cy="0"/>
        </a:xfrm>
      </p:grpSpPr>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dirty="0"/>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Heading 22pt min 16pt</a:t>
            </a:r>
          </a:p>
        </p:txBody>
      </p:sp>
      <p:sp>
        <p:nvSpPr>
          <p:cNvPr id="11" name="Text Placeholder 25">
            <a:extLst>
              <a:ext uri="{FF2B5EF4-FFF2-40B4-BE49-F238E27FC236}">
                <a16:creationId xmlns:a16="http://schemas.microsoft.com/office/drawing/2014/main" id="{A86B0BF5-7382-4297-ADEB-061EA6E6E0FC}"/>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Arial" panose="020B0604020202020204" pitchFamily="34" charset="0"/>
              </a:defRPr>
            </a:lvl1pPr>
          </a:lstStyle>
          <a:p>
            <a:r>
              <a:rPr lang="en-GB" sz="1400" dirty="0">
                <a:latin typeface="Graphik" panose="020B0503030202060203" pitchFamily="34" charset="77"/>
              </a:rPr>
              <a:t>Insert text here max</a:t>
            </a:r>
            <a:br>
              <a:rPr lang="en-GB" sz="1400" dirty="0">
                <a:latin typeface="Graphik" panose="020B0503030202060203" pitchFamily="34" charset="77"/>
              </a:rPr>
            </a:br>
            <a:r>
              <a:rPr lang="en-GB" sz="1400" dirty="0">
                <a:latin typeface="Graphik" panose="020B0503030202060203" pitchFamily="34" charset="77"/>
              </a:rPr>
              <a:t>lines to the bottom of this text box, min 14 </a:t>
            </a:r>
            <a:r>
              <a:rPr lang="en-GB" sz="1400" dirty="0" err="1">
                <a:latin typeface="Graphik" panose="020B0503030202060203" pitchFamily="34" charset="77"/>
              </a:rPr>
              <a:t>pt</a:t>
            </a:r>
            <a:r>
              <a:rPr lang="en-GB" sz="1400" dirty="0">
                <a:latin typeface="Graphik" panose="020B0503030202060203" pitchFamily="34" charset="77"/>
              </a:rPr>
              <a:t> with paragraph spacing 1.0</a:t>
            </a:r>
          </a:p>
        </p:txBody>
      </p:sp>
      <p:sp>
        <p:nvSpPr>
          <p:cNvPr id="12" name="Text Placeholder 25">
            <a:extLst>
              <a:ext uri="{FF2B5EF4-FFF2-40B4-BE49-F238E27FC236}">
                <a16:creationId xmlns:a16="http://schemas.microsoft.com/office/drawing/2014/main" id="{417AB983-797A-42CC-8901-DBC08B3FE54B}"/>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Arial" panose="020B0604020202020204" pitchFamily="34" charset="0"/>
              </a:defRPr>
            </a:lvl1pPr>
          </a:lstStyle>
          <a:p>
            <a:r>
              <a:rPr lang="en-GB" sz="1400" dirty="0">
                <a:latin typeface="Graphik" panose="020B0503030202060203" pitchFamily="34" charset="77"/>
              </a:rPr>
              <a:t>Insert text here max</a:t>
            </a:r>
            <a:br>
              <a:rPr lang="en-GB" sz="1400" dirty="0">
                <a:latin typeface="Graphik" panose="020B0503030202060203" pitchFamily="34" charset="77"/>
              </a:rPr>
            </a:br>
            <a:r>
              <a:rPr lang="en-GB" sz="1400" dirty="0">
                <a:latin typeface="Graphik" panose="020B0503030202060203" pitchFamily="34" charset="77"/>
              </a:rPr>
              <a:t>lines to the bottom of this text box, min 14 </a:t>
            </a:r>
            <a:r>
              <a:rPr lang="en-GB" sz="1400" dirty="0" err="1">
                <a:latin typeface="Graphik" panose="020B0503030202060203" pitchFamily="34" charset="77"/>
              </a:rPr>
              <a:t>pt</a:t>
            </a:r>
            <a:r>
              <a:rPr lang="en-GB" sz="1400" dirty="0">
                <a:latin typeface="Graphik" panose="020B0503030202060203" pitchFamily="34" charset="77"/>
              </a:rPr>
              <a:t> with paragraph spacing 1.0</a:t>
            </a:r>
          </a:p>
        </p:txBody>
      </p:sp>
      <p:sp>
        <p:nvSpPr>
          <p:cNvPr id="13" name="Text Placeholder 25">
            <a:extLst>
              <a:ext uri="{FF2B5EF4-FFF2-40B4-BE49-F238E27FC236}">
                <a16:creationId xmlns:a16="http://schemas.microsoft.com/office/drawing/2014/main" id="{F758EBAF-1117-4C12-915A-D070CFB9C84C}"/>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Arial" panose="020B0604020202020204" pitchFamily="34" charset="0"/>
              </a:defRPr>
            </a:lvl1pPr>
          </a:lstStyle>
          <a:p>
            <a:r>
              <a:rPr lang="en-GB" sz="1400" dirty="0">
                <a:latin typeface="Graphik" panose="020B0503030202060203" pitchFamily="34" charset="77"/>
              </a:rPr>
              <a:t>Insert text here max</a:t>
            </a:r>
            <a:br>
              <a:rPr lang="en-GB" sz="1400" dirty="0">
                <a:latin typeface="Graphik" panose="020B0503030202060203" pitchFamily="34" charset="77"/>
              </a:rPr>
            </a:br>
            <a:r>
              <a:rPr lang="en-GB" sz="1400" dirty="0">
                <a:latin typeface="Graphik" panose="020B0503030202060203" pitchFamily="34" charset="77"/>
              </a:rPr>
              <a:t>lines to the bottom of this text box, min 14 </a:t>
            </a:r>
            <a:r>
              <a:rPr lang="en-GB" sz="1400" dirty="0" err="1">
                <a:latin typeface="Graphik" panose="020B0503030202060203" pitchFamily="34" charset="77"/>
              </a:rPr>
              <a:t>pt</a:t>
            </a:r>
            <a:r>
              <a:rPr lang="en-GB" sz="1400" dirty="0">
                <a:latin typeface="Graphik" panose="020B0503030202060203" pitchFamily="34" charset="77"/>
              </a:rPr>
              <a:t> with paragraph spacing 1.0</a:t>
            </a:r>
          </a:p>
        </p:txBody>
      </p:sp>
      <p:sp>
        <p:nvSpPr>
          <p:cNvPr id="14" name="Text Placeholder 25">
            <a:extLst>
              <a:ext uri="{FF2B5EF4-FFF2-40B4-BE49-F238E27FC236}">
                <a16:creationId xmlns:a16="http://schemas.microsoft.com/office/drawing/2014/main" id="{5981BCD2-5816-4880-BE1E-84BC0D8669FC}"/>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Arial" panose="020B0604020202020204" pitchFamily="34" charset="0"/>
              </a:defRPr>
            </a:lvl1pPr>
          </a:lstStyle>
          <a:p>
            <a:r>
              <a:rPr lang="en-GB" sz="1400" dirty="0">
                <a:latin typeface="Graphik" panose="020B0503030202060203" pitchFamily="34" charset="77"/>
              </a:rPr>
              <a:t>Insert text here max</a:t>
            </a:r>
            <a:br>
              <a:rPr lang="en-GB" sz="1400" dirty="0">
                <a:latin typeface="Graphik" panose="020B0503030202060203" pitchFamily="34" charset="77"/>
              </a:rPr>
            </a:br>
            <a:r>
              <a:rPr lang="en-GB" sz="1400" dirty="0">
                <a:latin typeface="Graphik" panose="020B0503030202060203" pitchFamily="34" charset="77"/>
              </a:rPr>
              <a:t>lines to the bottom of this text box, min 14 </a:t>
            </a:r>
            <a:r>
              <a:rPr lang="en-GB" sz="1400" dirty="0" err="1">
                <a:latin typeface="Graphik" panose="020B0503030202060203" pitchFamily="34" charset="77"/>
              </a:rPr>
              <a:t>pt</a:t>
            </a:r>
            <a:r>
              <a:rPr lang="en-GB" sz="1400" dirty="0">
                <a:latin typeface="Graphik" panose="020B0503030202060203" pitchFamily="34" charset="77"/>
              </a:rPr>
              <a:t> with paragraph spacing 1.0</a:t>
            </a:r>
          </a:p>
        </p:txBody>
      </p:sp>
    </p:spTree>
    <p:extLst>
      <p:ext uri="{BB962C8B-B14F-4D97-AF65-F5344CB8AC3E}">
        <p14:creationId xmlns:p14="http://schemas.microsoft.com/office/powerpoint/2010/main" val="2610607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userDrawn="1"/>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dirty="0"/>
              <a:t>Lorem ipsum dolor sit amet</a:t>
            </a:r>
            <a:endParaRPr lang="en-US" dirty="0"/>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dirty="0"/>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dirty="0"/>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dirty="0"/>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Tree>
    <p:extLst>
      <p:ext uri="{BB962C8B-B14F-4D97-AF65-F5344CB8AC3E}">
        <p14:creationId xmlns:p14="http://schemas.microsoft.com/office/powerpoint/2010/main" val="2621421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userDrawn="1"/>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dirty="0"/>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dirty="0"/>
              <a:t>Lorem ipsum dolor sit amet</a:t>
            </a:r>
            <a:endParaRPr lang="en-US" dirty="0"/>
          </a:p>
          <a:p>
            <a:pPr lvl="0"/>
            <a:endParaRPr lang="en-US" dirty="0"/>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dirty="0"/>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dirty="0"/>
              <a:t>Lorem ipsum dolor sit amet</a:t>
            </a:r>
            <a:endParaRPr lang="en-US" dirty="0"/>
          </a:p>
          <a:p>
            <a:pPr lvl="0"/>
            <a:endParaRPr lang="en-US" dirty="0"/>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dirty="0"/>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dirty="0"/>
              <a:t>Lorem ipsum dolor sit amet</a:t>
            </a:r>
            <a:endParaRPr lang="en-US" dirty="0"/>
          </a:p>
          <a:p>
            <a:pPr lvl="0"/>
            <a:endParaRPr lang="en-US" dirty="0"/>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dirty="0"/>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dirty="0"/>
              <a:t>Lorem ipsum dolor sit amet</a:t>
            </a:r>
            <a:endParaRPr lang="en-US" dirty="0"/>
          </a:p>
          <a:p>
            <a:pPr lvl="0"/>
            <a:endParaRPr lang="en-US" dirty="0"/>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dirty="0"/>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dirty="0"/>
              <a:t>Lorem ipsum dolor sit amet</a:t>
            </a:r>
            <a:endParaRPr lang="en-US" dirty="0"/>
          </a:p>
          <a:p>
            <a:pPr lvl="0"/>
            <a:endParaRPr lang="en-US" dirty="0"/>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dirty="0"/>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dirty="0"/>
              <a:t>Lorem ipsum dolor sit amet</a:t>
            </a:r>
            <a:endParaRPr lang="en-US" dirty="0"/>
          </a:p>
          <a:p>
            <a:pPr lvl="0"/>
            <a:endParaRPr lang="en-US" dirty="0"/>
          </a:p>
        </p:txBody>
      </p:sp>
    </p:spTree>
    <p:extLst>
      <p:ext uri="{BB962C8B-B14F-4D97-AF65-F5344CB8AC3E}">
        <p14:creationId xmlns:p14="http://schemas.microsoft.com/office/powerpoint/2010/main" val="51736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dirty="0"/>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dirty="0"/>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436878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dirty="0"/>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dirty="0"/>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dirty="0"/>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dirty="0"/>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Tree>
    <p:extLst>
      <p:ext uri="{BB962C8B-B14F-4D97-AF65-F5344CB8AC3E}">
        <p14:creationId xmlns:p14="http://schemas.microsoft.com/office/powerpoint/2010/main" val="3708854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 columns opt 2">
    <p:bg>
      <p:bgPr>
        <a:solidFill>
          <a:schemeClr val="bg1"/>
        </a:solidFill>
        <a:effectLst/>
      </p:bgPr>
    </p:bg>
    <p:spTree>
      <p:nvGrpSpPr>
        <p:cNvPr id="1" name=""/>
        <p:cNvGrpSpPr/>
        <p:nvPr/>
      </p:nvGrpSpPr>
      <p:grpSpPr>
        <a:xfrm>
          <a:off x="0" y="0"/>
          <a:ext cx="0" cy="0"/>
          <a:chOff x="0" y="0"/>
          <a:chExt cx="0" cy="0"/>
        </a:xfrm>
      </p:grpSpPr>
      <p:sp>
        <p:nvSpPr>
          <p:cNvPr id="5" name="Slide Number Placeholder 9">
            <a:extLst>
              <a:ext uri="{FF2B5EF4-FFF2-40B4-BE49-F238E27FC236}">
                <a16:creationId xmlns:a16="http://schemas.microsoft.com/office/drawing/2014/main" id="{1A5701AF-8C9A-416C-8C16-F26F74D4E0A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6" name="Footer Placeholder 6">
            <a:extLst>
              <a:ext uri="{FF2B5EF4-FFF2-40B4-BE49-F238E27FC236}">
                <a16:creationId xmlns:a16="http://schemas.microsoft.com/office/drawing/2014/main" id="{9AF2F80B-FAAB-453C-9BFA-2B88708F5B6A}"/>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a:t>Copyright © 2020 Accenture. All rights reserved.</a:t>
            </a:r>
          </a:p>
        </p:txBody>
      </p:sp>
      <p:sp>
        <p:nvSpPr>
          <p:cNvPr id="9" name="Title 1">
            <a:extLst>
              <a:ext uri="{FF2B5EF4-FFF2-40B4-BE49-F238E27FC236}">
                <a16:creationId xmlns:a16="http://schemas.microsoft.com/office/drawing/2014/main" id="{277F4055-09B8-4900-9A74-F431CCBCD26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dirty="0"/>
              <a:t>Insert Main Title at 36pt min 30pt</a:t>
            </a:r>
          </a:p>
        </p:txBody>
      </p:sp>
      <p:sp>
        <p:nvSpPr>
          <p:cNvPr id="11" name="Text Placeholder 4">
            <a:extLst>
              <a:ext uri="{FF2B5EF4-FFF2-40B4-BE49-F238E27FC236}">
                <a16:creationId xmlns:a16="http://schemas.microsoft.com/office/drawing/2014/main" id="{8B41F9DC-5DAA-4AC3-B4B1-23B84BB4FACA}"/>
              </a:ext>
            </a:extLst>
          </p:cNvPr>
          <p:cNvSpPr>
            <a:spLocks noGrp="1"/>
          </p:cNvSpPr>
          <p:nvPr>
            <p:ph type="body" sz="quarter" idx="33" hasCustomPrompt="1"/>
          </p:nvPr>
        </p:nvSpPr>
        <p:spPr>
          <a:xfrm>
            <a:off x="389273" y="2420472"/>
            <a:ext cx="3037642" cy="3743232"/>
          </a:xfrm>
        </p:spPr>
        <p:txBody>
          <a:bodyPr anchor="t" anchorCtr="0">
            <a:normAutofit/>
          </a:bodyPr>
          <a:lstStyle>
            <a:lvl1pPr>
              <a:lnSpc>
                <a:spcPct val="90000"/>
              </a:lnSpc>
              <a:spcBef>
                <a:spcPts val="0"/>
              </a:spcBef>
              <a:defRPr sz="2000" b="1" i="0" baseline="0">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r>
              <a:rPr lang="da-DK" dirty="0"/>
              <a:t>Lorem ipsum dolor sit amet</a:t>
            </a:r>
          </a:p>
        </p:txBody>
      </p:sp>
      <p:sp>
        <p:nvSpPr>
          <p:cNvPr id="12" name="Text Placeholder 4">
            <a:extLst>
              <a:ext uri="{FF2B5EF4-FFF2-40B4-BE49-F238E27FC236}">
                <a16:creationId xmlns:a16="http://schemas.microsoft.com/office/drawing/2014/main" id="{7BBC5943-7E6D-405B-8801-1FDAAD3B3601}"/>
              </a:ext>
            </a:extLst>
          </p:cNvPr>
          <p:cNvSpPr>
            <a:spLocks noGrp="1"/>
          </p:cNvSpPr>
          <p:nvPr>
            <p:ph type="body" sz="quarter" idx="34" hasCustomPrompt="1"/>
          </p:nvPr>
        </p:nvSpPr>
        <p:spPr>
          <a:xfrm>
            <a:off x="4042391" y="1932766"/>
            <a:ext cx="3037642" cy="4230937"/>
          </a:xfrm>
        </p:spPr>
        <p:txBody>
          <a:bodyPr anchor="t"/>
          <a:lstStyle>
            <a:lvl1pPr>
              <a:lnSpc>
                <a:spcPct val="100000"/>
              </a:lnSpc>
              <a:defRPr sz="1400" b="0" i="0">
                <a:solidFill>
                  <a:schemeClr val="tx1"/>
                </a:solidFill>
                <a:latin typeface="+mn-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p:txBody>
      </p:sp>
      <p:sp>
        <p:nvSpPr>
          <p:cNvPr id="13" name="Text Placeholder 4">
            <a:extLst>
              <a:ext uri="{FF2B5EF4-FFF2-40B4-BE49-F238E27FC236}">
                <a16:creationId xmlns:a16="http://schemas.microsoft.com/office/drawing/2014/main" id="{1161B609-BE49-4CA3-99A6-2B12D08A3E72}"/>
              </a:ext>
            </a:extLst>
          </p:cNvPr>
          <p:cNvSpPr>
            <a:spLocks noGrp="1"/>
          </p:cNvSpPr>
          <p:nvPr>
            <p:ph type="body" sz="quarter" idx="35" hasCustomPrompt="1"/>
          </p:nvPr>
        </p:nvSpPr>
        <p:spPr>
          <a:xfrm>
            <a:off x="7695509" y="1932766"/>
            <a:ext cx="3037642" cy="4230937"/>
          </a:xfrm>
        </p:spPr>
        <p:txBody>
          <a:bodyPr anchor="t"/>
          <a:lstStyle>
            <a:lvl1pPr>
              <a:lnSpc>
                <a:spcPct val="100000"/>
              </a:lnSpc>
              <a:defRPr sz="1400" b="0" i="0">
                <a:solidFill>
                  <a:schemeClr val="tx1"/>
                </a:solidFill>
                <a:latin typeface="+mn-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p:txBody>
      </p:sp>
    </p:spTree>
    <p:extLst>
      <p:ext uri="{BB962C8B-B14F-4D97-AF65-F5344CB8AC3E}">
        <p14:creationId xmlns:p14="http://schemas.microsoft.com/office/powerpoint/2010/main" val="1976312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dirty="0"/>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j-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dirty="0"/>
              <a:t>Insert name here</a:t>
            </a:r>
          </a:p>
          <a:p>
            <a:pPr lvl="1"/>
            <a:r>
              <a:rPr lang="en-US" dirty="0"/>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j-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dirty="0"/>
              <a:t>Insert name here</a:t>
            </a:r>
          </a:p>
          <a:p>
            <a:pPr lvl="1"/>
            <a:r>
              <a:rPr lang="en-US" dirty="0"/>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j-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dirty="0"/>
              <a:t>Insert name here</a:t>
            </a:r>
          </a:p>
          <a:p>
            <a:pPr lvl="1"/>
            <a:r>
              <a:rPr lang="en-US" dirty="0"/>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j-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dirty="0"/>
              <a:t>Insert name here</a:t>
            </a:r>
          </a:p>
          <a:p>
            <a:pPr lvl="1"/>
            <a:r>
              <a:rPr lang="en-US" dirty="0"/>
              <a:t>Job title here</a:t>
            </a:r>
          </a:p>
        </p:txBody>
      </p:sp>
    </p:spTree>
    <p:extLst>
      <p:ext uri="{BB962C8B-B14F-4D97-AF65-F5344CB8AC3E}">
        <p14:creationId xmlns:p14="http://schemas.microsoft.com/office/powerpoint/2010/main" val="35345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opt 2">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63F1EF9-D528-1D48-BE47-FC7CA9DEE2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64626"/>
          </a:xfrm>
          <a:prstGeom prst="rect">
            <a:avLst/>
          </a:prstGeom>
        </p:spPr>
      </p:pic>
      <p:sp>
        <p:nvSpPr>
          <p:cNvPr id="2" name="TextBox 1">
            <a:extLst>
              <a:ext uri="{FF2B5EF4-FFF2-40B4-BE49-F238E27FC236}">
                <a16:creationId xmlns:a16="http://schemas.microsoft.com/office/drawing/2014/main" id="{AD9B6294-7A80-3244-BB87-126543674DC2}"/>
              </a:ext>
            </a:extLst>
          </p:cNvPr>
          <p:cNvSpPr txBox="1"/>
          <p:nvPr userDrawn="1"/>
        </p:nvSpPr>
        <p:spPr>
          <a:xfrm>
            <a:off x="11042374" y="6301409"/>
            <a:ext cx="1341783" cy="477054"/>
          </a:xfrm>
          <a:prstGeom prst="rect">
            <a:avLst/>
          </a:prstGeom>
          <a:noFill/>
        </p:spPr>
        <p:txBody>
          <a:bodyPr wrap="square" lIns="0" tIns="0" rIns="0" bIns="45720" rtlCol="0">
            <a:spAutoFit/>
          </a:bodyPr>
          <a:lstStyle/>
          <a:p>
            <a:r>
              <a:rPr lang="en-CN" sz="1400" dirty="0">
                <a:solidFill>
                  <a:schemeClr val="bg1"/>
                </a:solidFill>
              </a:rPr>
              <a:t>Never Stop !</a:t>
            </a:r>
          </a:p>
          <a:p>
            <a:r>
              <a:rPr lang="en-CN" sz="1400" dirty="0">
                <a:solidFill>
                  <a:schemeClr val="bg1"/>
                </a:solidFill>
              </a:rPr>
              <a:t>Aim higher !</a:t>
            </a:r>
          </a:p>
        </p:txBody>
      </p:sp>
    </p:spTree>
    <p:extLst>
      <p:ext uri="{BB962C8B-B14F-4D97-AF65-F5344CB8AC3E}">
        <p14:creationId xmlns:p14="http://schemas.microsoft.com/office/powerpoint/2010/main" val="35874766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endParaRPr lang="en-GB"/>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dirty="0"/>
              <a:t>Lorem ipsum dolor sit amet</a:t>
            </a:r>
            <a:endParaRPr lang="en-US" dirty="0"/>
          </a:p>
        </p:txBody>
      </p:sp>
    </p:spTree>
    <p:extLst>
      <p:ext uri="{BB962C8B-B14F-4D97-AF65-F5344CB8AC3E}">
        <p14:creationId xmlns:p14="http://schemas.microsoft.com/office/powerpoint/2010/main" val="19162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endParaRPr lang="en-GB" dirty="0"/>
          </a:p>
        </p:txBody>
      </p:sp>
    </p:spTree>
    <p:extLst>
      <p:ext uri="{BB962C8B-B14F-4D97-AF65-F5344CB8AC3E}">
        <p14:creationId xmlns:p14="http://schemas.microsoft.com/office/powerpoint/2010/main" val="1610782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dirty="0"/>
              <a:t>Section</a:t>
            </a:r>
            <a:br>
              <a:rPr lang="en-US" dirty="0"/>
            </a:br>
            <a:r>
              <a:rPr lang="en-US" dirty="0"/>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endParaRPr lang="en-US" dirty="0"/>
          </a:p>
        </p:txBody>
      </p:sp>
    </p:spTree>
    <p:extLst>
      <p:ext uri="{BB962C8B-B14F-4D97-AF65-F5344CB8AC3E}">
        <p14:creationId xmlns:p14="http://schemas.microsoft.com/office/powerpoint/2010/main" val="1828960914"/>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dirty="0"/>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dirty="0"/>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dirty="0"/>
              <a:t>Insert </a:t>
            </a:r>
            <a:r>
              <a:rPr lang="en-US" dirty="0" err="1"/>
              <a:t>Subheadline</a:t>
            </a:r>
            <a:endParaRPr lang="en-US" dirty="0"/>
          </a:p>
        </p:txBody>
      </p:sp>
    </p:spTree>
    <p:extLst>
      <p:ext uri="{BB962C8B-B14F-4D97-AF65-F5344CB8AC3E}">
        <p14:creationId xmlns:p14="http://schemas.microsoft.com/office/powerpoint/2010/main" val="74726499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vider Slide opt 3">
    <p:bg>
      <p:bgPr>
        <a:solidFill>
          <a:schemeClr val="bg1"/>
        </a:solidFill>
        <a:effectLst/>
      </p:bgPr>
    </p:bg>
    <p:spTree>
      <p:nvGrpSpPr>
        <p:cNvPr id="1" name=""/>
        <p:cNvGrpSpPr/>
        <p:nvPr/>
      </p:nvGrpSpPr>
      <p:grpSpPr>
        <a:xfrm>
          <a:off x="0" y="0"/>
          <a:ext cx="0" cy="0"/>
          <a:chOff x="0" y="0"/>
          <a:chExt cx="0" cy="0"/>
        </a:xfrm>
      </p:grpSpPr>
      <p:pic>
        <p:nvPicPr>
          <p:cNvPr id="3" name="图片 2" descr="图片包含 游戏机, 灯光&#10;&#10;描述已自动生成">
            <a:extLst>
              <a:ext uri="{FF2B5EF4-FFF2-40B4-BE49-F238E27FC236}">
                <a16:creationId xmlns:a16="http://schemas.microsoft.com/office/drawing/2014/main" id="{6356017F-C3AD-BA45-8E13-2ACD34D62B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0232" cy="6858000"/>
          </a:xfrm>
          <a:prstGeom prst="rect">
            <a:avLst/>
          </a:prstGeom>
        </p:spPr>
      </p:pic>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381000" y="1572040"/>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dirty="0"/>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381000" y="5037184"/>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dirty="0"/>
              <a:t>Insert </a:t>
            </a:r>
            <a:r>
              <a:rPr lang="en-US" dirty="0" err="1"/>
              <a:t>Subheadline</a:t>
            </a:r>
            <a:endParaRPr lang="en-US" dirty="0"/>
          </a:p>
        </p:txBody>
      </p:sp>
    </p:spTree>
    <p:extLst>
      <p:ext uri="{BB962C8B-B14F-4D97-AF65-F5344CB8AC3E}">
        <p14:creationId xmlns:p14="http://schemas.microsoft.com/office/powerpoint/2010/main" val="281431699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ivider Slide opt 3">
    <p:bg>
      <p:bgPr>
        <a:solidFill>
          <a:schemeClr val="bg1"/>
        </a:solidFill>
        <a:effectLst/>
      </p:bgPr>
    </p:bg>
    <p:spTree>
      <p:nvGrpSpPr>
        <p:cNvPr id="1" name=""/>
        <p:cNvGrpSpPr/>
        <p:nvPr/>
      </p:nvGrpSpPr>
      <p:grpSpPr>
        <a:xfrm>
          <a:off x="0" y="0"/>
          <a:ext cx="0" cy="0"/>
          <a:chOff x="0" y="0"/>
          <a:chExt cx="0" cy="0"/>
        </a:xfrm>
      </p:grpSpPr>
      <p:pic>
        <p:nvPicPr>
          <p:cNvPr id="8" name="图片 7" descr="图片包含 游戏机, 灯光, 瓶子, 电脑&#10;&#10;描述已自动生成">
            <a:extLst>
              <a:ext uri="{FF2B5EF4-FFF2-40B4-BE49-F238E27FC236}">
                <a16:creationId xmlns:a16="http://schemas.microsoft.com/office/drawing/2014/main" id="{B263C58C-9460-8444-9F9D-CA67AFA645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64626"/>
          </a:xfrm>
          <a:prstGeom prst="rect">
            <a:avLst/>
          </a:prstGeom>
        </p:spPr>
      </p:pic>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381000" y="1572040"/>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dirty="0"/>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381000" y="5037184"/>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dirty="0"/>
              <a:t>Insert </a:t>
            </a:r>
            <a:r>
              <a:rPr lang="en-US" dirty="0" err="1"/>
              <a:t>Subheadline</a:t>
            </a:r>
            <a:endParaRPr lang="en-US" dirty="0"/>
          </a:p>
        </p:txBody>
      </p:sp>
    </p:spTree>
    <p:extLst>
      <p:ext uri="{BB962C8B-B14F-4D97-AF65-F5344CB8AC3E}">
        <p14:creationId xmlns:p14="http://schemas.microsoft.com/office/powerpoint/2010/main" val="71192120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ivider Slide opt 3">
    <p:bg>
      <p:bgPr>
        <a:solidFill>
          <a:schemeClr val="bg1"/>
        </a:solidFill>
        <a:effectLst/>
      </p:bgPr>
    </p:bg>
    <p:spTree>
      <p:nvGrpSpPr>
        <p:cNvPr id="1" name=""/>
        <p:cNvGrpSpPr/>
        <p:nvPr/>
      </p:nvGrpSpPr>
      <p:grpSpPr>
        <a:xfrm>
          <a:off x="0" y="0"/>
          <a:ext cx="0" cy="0"/>
          <a:chOff x="0" y="0"/>
          <a:chExt cx="0" cy="0"/>
        </a:xfrm>
      </p:grpSpPr>
      <p:pic>
        <p:nvPicPr>
          <p:cNvPr id="3" name="图片 2" descr="图片包含 游戏机, 灯光&#10;&#10;描述已自动生成">
            <a:extLst>
              <a:ext uri="{FF2B5EF4-FFF2-40B4-BE49-F238E27FC236}">
                <a16:creationId xmlns:a16="http://schemas.microsoft.com/office/drawing/2014/main" id="{FD7862BB-F35B-AF4F-BC61-B38C78A3C58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64626"/>
          </a:xfrm>
          <a:prstGeom prst="rect">
            <a:avLst/>
          </a:prstGeom>
        </p:spPr>
      </p:pic>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381000" y="1572040"/>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dirty="0"/>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381000" y="5037184"/>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dirty="0"/>
              <a:t>Insert </a:t>
            </a:r>
            <a:r>
              <a:rPr lang="en-US" dirty="0" err="1"/>
              <a:t>Subheadline</a:t>
            </a:r>
            <a:endParaRPr lang="en-US" dirty="0"/>
          </a:p>
        </p:txBody>
      </p:sp>
    </p:spTree>
    <p:extLst>
      <p:ext uri="{BB962C8B-B14F-4D97-AF65-F5344CB8AC3E}">
        <p14:creationId xmlns:p14="http://schemas.microsoft.com/office/powerpoint/2010/main" val="351405085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248285749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087284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515572" y="6537473"/>
            <a:ext cx="317513" cy="200725"/>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userDrawn="1"/>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1741340319"/>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opt 2">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AD51C0-8F10-CC4C-A943-B32D481F04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64626"/>
          </a:xfrm>
          <a:prstGeom prst="rect">
            <a:avLst/>
          </a:prstGeom>
        </p:spPr>
      </p:pic>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dirty="0"/>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dirty="0"/>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dirty="0"/>
              <a:t>Insert</a:t>
            </a:r>
          </a:p>
          <a:p>
            <a:pPr lvl="0"/>
            <a:r>
              <a:rPr lang="en-US" dirty="0"/>
              <a:t>Headers</a:t>
            </a:r>
          </a:p>
        </p:txBody>
      </p:sp>
      <p:pic>
        <p:nvPicPr>
          <p:cNvPr id="5" name="图片 4">
            <a:extLst>
              <a:ext uri="{FF2B5EF4-FFF2-40B4-BE49-F238E27FC236}">
                <a16:creationId xmlns:a16="http://schemas.microsoft.com/office/drawing/2014/main" id="{01AE35F6-73D0-9F44-B3D2-AEFA43A01C7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1323" y="570703"/>
            <a:ext cx="1617785" cy="426083"/>
          </a:xfrm>
          <a:prstGeom prst="rect">
            <a:avLst/>
          </a:prstGeom>
        </p:spPr>
      </p:pic>
      <p:sp>
        <p:nvSpPr>
          <p:cNvPr id="7" name="TextBox 6">
            <a:extLst>
              <a:ext uri="{FF2B5EF4-FFF2-40B4-BE49-F238E27FC236}">
                <a16:creationId xmlns:a16="http://schemas.microsoft.com/office/drawing/2014/main" id="{1098C993-29CB-FB41-AD95-24710B0E1782}"/>
              </a:ext>
            </a:extLst>
          </p:cNvPr>
          <p:cNvSpPr txBox="1"/>
          <p:nvPr userDrawn="1"/>
        </p:nvSpPr>
        <p:spPr>
          <a:xfrm>
            <a:off x="10121197" y="6380946"/>
            <a:ext cx="1341783" cy="477054"/>
          </a:xfrm>
          <a:prstGeom prst="rect">
            <a:avLst/>
          </a:prstGeom>
          <a:noFill/>
        </p:spPr>
        <p:txBody>
          <a:bodyPr wrap="square" lIns="0" tIns="0" rIns="0" bIns="45720" rtlCol="0">
            <a:spAutoFit/>
          </a:bodyPr>
          <a:lstStyle/>
          <a:p>
            <a:r>
              <a:rPr lang="en-CN" sz="1400" dirty="0">
                <a:solidFill>
                  <a:schemeClr val="bg1"/>
                </a:solidFill>
              </a:rPr>
              <a:t>Never Stop !</a:t>
            </a:r>
          </a:p>
          <a:p>
            <a:r>
              <a:rPr lang="en-CN" sz="1400" dirty="0">
                <a:solidFill>
                  <a:schemeClr val="bg1"/>
                </a:solidFill>
              </a:rPr>
              <a:t>Aim higher !</a:t>
            </a:r>
          </a:p>
        </p:txBody>
      </p:sp>
    </p:spTree>
    <p:extLst>
      <p:ext uri="{BB962C8B-B14F-4D97-AF65-F5344CB8AC3E}">
        <p14:creationId xmlns:p14="http://schemas.microsoft.com/office/powerpoint/2010/main" val="29934351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IVIDER">
    <p:bg>
      <p:bgPr>
        <a:solidFill>
          <a:srgbClr val="7500C0"/>
        </a:solidFill>
        <a:effectLst/>
      </p:bgPr>
    </p:bg>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355739" y="2762156"/>
            <a:ext cx="11474082" cy="1333698"/>
          </a:xfrm>
        </p:spPr>
        <p:txBody>
          <a:bodyPr anchor="ctr">
            <a:spAutoFit/>
          </a:bodyPr>
          <a:lstStyle>
            <a:lvl1pPr algn="ctr">
              <a:lnSpc>
                <a:spcPct val="70000"/>
              </a:lnSpc>
              <a:spcBef>
                <a:spcPts val="0"/>
              </a:spcBef>
              <a:defRPr sz="5999" b="1" cap="none" baseline="0">
                <a:solidFill>
                  <a:schemeClr val="bg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60pt</a:t>
            </a:r>
            <a:br>
              <a:rPr lang="en-US" dirty="0"/>
            </a:br>
            <a:r>
              <a:rPr lang="en-US" dirty="0"/>
              <a:t>min 36pt max 3 lines</a:t>
            </a:r>
          </a:p>
        </p:txBody>
      </p:sp>
    </p:spTree>
    <p:extLst>
      <p:ext uri="{BB962C8B-B14F-4D97-AF65-F5344CB8AC3E}">
        <p14:creationId xmlns:p14="http://schemas.microsoft.com/office/powerpoint/2010/main" val="300661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ver slide opt 2">
    <p:spTree>
      <p:nvGrpSpPr>
        <p:cNvPr id="1" name=""/>
        <p:cNvGrpSpPr/>
        <p:nvPr/>
      </p:nvGrpSpPr>
      <p:grpSpPr>
        <a:xfrm>
          <a:off x="0" y="0"/>
          <a:ext cx="0" cy="0"/>
          <a:chOff x="0" y="0"/>
          <a:chExt cx="0" cy="0"/>
        </a:xfrm>
      </p:grpSpPr>
      <p:pic>
        <p:nvPicPr>
          <p:cNvPr id="4" name="图片 3" descr="图片包含 游戏机&#10;&#10;描述已自动生成">
            <a:extLst>
              <a:ext uri="{FF2B5EF4-FFF2-40B4-BE49-F238E27FC236}">
                <a16:creationId xmlns:a16="http://schemas.microsoft.com/office/drawing/2014/main" id="{4D8F888B-1757-9041-B707-47A38913E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64626"/>
          </a:xfrm>
          <a:prstGeom prst="rect">
            <a:avLst/>
          </a:prstGeom>
        </p:spPr>
      </p:pic>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dirty="0"/>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dirty="0"/>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dirty="0"/>
              <a:t>Insert</a:t>
            </a:r>
          </a:p>
          <a:p>
            <a:pPr lvl="0"/>
            <a:r>
              <a:rPr lang="en-US" dirty="0"/>
              <a:t>Headers</a:t>
            </a:r>
          </a:p>
        </p:txBody>
      </p:sp>
      <p:pic>
        <p:nvPicPr>
          <p:cNvPr id="5" name="图片 4">
            <a:extLst>
              <a:ext uri="{FF2B5EF4-FFF2-40B4-BE49-F238E27FC236}">
                <a16:creationId xmlns:a16="http://schemas.microsoft.com/office/drawing/2014/main" id="{01AE35F6-73D0-9F44-B3D2-AEFA43A01C7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88061" y="492210"/>
            <a:ext cx="1617785" cy="426083"/>
          </a:xfrm>
          <a:prstGeom prst="rect">
            <a:avLst/>
          </a:prstGeom>
        </p:spPr>
      </p:pic>
      <p:sp>
        <p:nvSpPr>
          <p:cNvPr id="7" name="TextBox 6">
            <a:extLst>
              <a:ext uri="{FF2B5EF4-FFF2-40B4-BE49-F238E27FC236}">
                <a16:creationId xmlns:a16="http://schemas.microsoft.com/office/drawing/2014/main" id="{3B03048E-82E8-004A-A45C-1E166ECC895C}"/>
              </a:ext>
            </a:extLst>
          </p:cNvPr>
          <p:cNvSpPr txBox="1"/>
          <p:nvPr userDrawn="1"/>
        </p:nvSpPr>
        <p:spPr>
          <a:xfrm>
            <a:off x="9879496" y="6490253"/>
            <a:ext cx="2186610" cy="261610"/>
          </a:xfrm>
          <a:prstGeom prst="rect">
            <a:avLst/>
          </a:prstGeom>
          <a:noFill/>
        </p:spPr>
        <p:txBody>
          <a:bodyPr wrap="square" lIns="0" tIns="0" rIns="0" bIns="45720" rtlCol="0">
            <a:spAutoFit/>
          </a:bodyPr>
          <a:lstStyle/>
          <a:p>
            <a:r>
              <a:rPr lang="en-CN" sz="1400" dirty="0">
                <a:solidFill>
                  <a:schemeClr val="bg1"/>
                </a:solidFill>
              </a:rPr>
              <a:t>Never Stop !  Aim higher !</a:t>
            </a:r>
          </a:p>
        </p:txBody>
      </p:sp>
    </p:spTree>
    <p:extLst>
      <p:ext uri="{BB962C8B-B14F-4D97-AF65-F5344CB8AC3E}">
        <p14:creationId xmlns:p14="http://schemas.microsoft.com/office/powerpoint/2010/main" val="333388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5" y="794"/>
            <a:ext cx="12190411" cy="6856412"/>
          </a:xfrm>
          <a:prstGeom prst="rect">
            <a:avLst/>
          </a:prstGeom>
        </p:spPr>
      </p:pic>
      <p:grpSp>
        <p:nvGrpSpPr>
          <p:cNvPr id="14" name="Group 13"/>
          <p:cNvGrpSpPr>
            <a:grpSpLocks noChangeAspect="1"/>
          </p:cNvGrpSpPr>
          <p:nvPr userDrawn="1"/>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dirty="0"/>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dirty="0"/>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dirty="0"/>
              <a:t>Insert</a:t>
            </a:r>
          </a:p>
          <a:p>
            <a:pPr lvl="0"/>
            <a:r>
              <a:rPr lang="en-US" dirty="0"/>
              <a:t>Headers</a:t>
            </a:r>
          </a:p>
        </p:txBody>
      </p:sp>
    </p:spTree>
    <p:extLst>
      <p:ext uri="{BB962C8B-B14F-4D97-AF65-F5344CB8AC3E}">
        <p14:creationId xmlns:p14="http://schemas.microsoft.com/office/powerpoint/2010/main" val="276130827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dirty="0"/>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dirty="0"/>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dirty="0"/>
              <a:t>Click to add Title at 16 </a:t>
            </a:r>
            <a:r>
              <a:rPr lang="en-US" sz="1600" dirty="0" err="1"/>
              <a:t>pt</a:t>
            </a:r>
            <a:r>
              <a:rPr lang="en-US" sz="1600" dirty="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dirty="0"/>
              <a:t>Click to add Title at 16 </a:t>
            </a:r>
            <a:r>
              <a:rPr lang="en-US" sz="1600" dirty="0" err="1"/>
              <a:t>pt</a:t>
            </a:r>
            <a:r>
              <a:rPr lang="en-US" sz="1600" dirty="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dirty="0"/>
              <a:t>Click to add Title at 16 </a:t>
            </a:r>
            <a:r>
              <a:rPr lang="en-US" sz="1600" dirty="0" err="1"/>
              <a:t>pt</a:t>
            </a:r>
            <a:r>
              <a:rPr lang="en-US" sz="1600" dirty="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dirty="0"/>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dirty="0"/>
              <a:t>Click to add Title at 16 </a:t>
            </a:r>
            <a:r>
              <a:rPr lang="en-US" sz="1600" dirty="0" err="1"/>
              <a:t>pt</a:t>
            </a:r>
            <a:r>
              <a:rPr lang="en-US" sz="1600" dirty="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dirty="0"/>
              <a:t>Click to add Title at 16 </a:t>
            </a:r>
            <a:r>
              <a:rPr lang="en-US" sz="1600" dirty="0" err="1"/>
              <a:t>pt</a:t>
            </a:r>
            <a:r>
              <a:rPr lang="en-US" sz="1600" dirty="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dirty="0"/>
              <a:t>Click to add Title at 16 </a:t>
            </a:r>
            <a:r>
              <a:rPr lang="en-US" sz="1600" dirty="0" err="1"/>
              <a:t>pt</a:t>
            </a:r>
            <a:r>
              <a:rPr lang="en-US" sz="1600" dirty="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15983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Agenda option 3">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9" name="Footer Placeholder 6">
            <a:extLst>
              <a:ext uri="{FF2B5EF4-FFF2-40B4-BE49-F238E27FC236}">
                <a16:creationId xmlns:a16="http://schemas.microsoft.com/office/drawing/2014/main" id="{25C35BE5-9691-4032-85CD-3FBCEF5AFA73}"/>
              </a:ext>
            </a:extLst>
          </p:cNvPr>
          <p:cNvSpPr>
            <a:spLocks noGrp="1"/>
          </p:cNvSpPr>
          <p:nvPr>
            <p:ph type="ftr" sz="quarter" idx="16"/>
          </p:nvPr>
        </p:nvSpPr>
        <p:spPr>
          <a:xfrm>
            <a:off x="360173" y="6517500"/>
            <a:ext cx="5717232" cy="206327"/>
          </a:xfrm>
          <a:prstGeom prst="rect">
            <a:avLst/>
          </a:prstGeom>
        </p:spPr>
        <p:txBody>
          <a:bodyPr/>
          <a:lstStyle>
            <a:lvl1pPr>
              <a:defRPr sz="800">
                <a:solidFill>
                  <a:schemeClr val="bg1">
                    <a:alpha val="40000"/>
                  </a:schemeClr>
                </a:solidFill>
              </a:defRPr>
            </a:lvl1pPr>
          </a:lstStyle>
          <a:p>
            <a:r>
              <a:rPr lang="en-GB" dirty="0"/>
              <a:t>Copyright © 2020 Accenture. All rights reserved.</a:t>
            </a:r>
          </a:p>
        </p:txBody>
      </p:sp>
      <p:sp>
        <p:nvSpPr>
          <p:cNvPr id="10" name="Slide Number Placeholder 9">
            <a:extLst>
              <a:ext uri="{FF2B5EF4-FFF2-40B4-BE49-F238E27FC236}">
                <a16:creationId xmlns:a16="http://schemas.microsoft.com/office/drawing/2014/main" id="{744BAC1B-F40D-435D-8FB1-60D31FE52E65}"/>
              </a:ext>
            </a:extLst>
          </p:cNvPr>
          <p:cNvSpPr>
            <a:spLocks noGrp="1"/>
          </p:cNvSpPr>
          <p:nvPr>
            <p:ph type="sldNum" sz="quarter" idx="17"/>
          </p:nvPr>
        </p:nvSpPr>
        <p:spPr>
          <a:xfrm>
            <a:off x="11489720" y="6517500"/>
            <a:ext cx="385862" cy="206327"/>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a:p>
        </p:txBody>
      </p:sp>
      <p:sp>
        <p:nvSpPr>
          <p:cNvPr id="7" name="Shape 922">
            <a:extLst>
              <a:ext uri="{FF2B5EF4-FFF2-40B4-BE49-F238E27FC236}">
                <a16:creationId xmlns:a16="http://schemas.microsoft.com/office/drawing/2014/main" id="{A59AF6F5-1FE6-41F7-B876-C8FA9CF051EB}"/>
              </a:ext>
            </a:extLst>
          </p:cNvPr>
          <p:cNvSpPr>
            <a:spLocks noGrp="1"/>
          </p:cNvSpPr>
          <p:nvPr>
            <p:ph type="body" sz="quarter" idx="39" hasCustomPrompt="1"/>
          </p:nvPr>
        </p:nvSpPr>
        <p:spPr>
          <a:xfrm>
            <a:off x="1120704" y="1342750"/>
            <a:ext cx="10690295" cy="846775"/>
          </a:xfrm>
          <a:prstGeom prst="rect">
            <a:avLst/>
          </a:prstGeom>
        </p:spPr>
        <p:txBody>
          <a:bodyPr anchor="ctr" anchorCtr="0">
            <a:normAutofit/>
          </a:bodyPr>
          <a:lstStyle>
            <a:lvl1pPr algn="l">
              <a:lnSpc>
                <a:spcPct val="55000"/>
              </a:lnSpc>
              <a:defRPr sz="3598" b="1" spc="0">
                <a:solidFill>
                  <a:schemeClr val="bg1"/>
                </a:solidFill>
                <a:latin typeface="+mj-lt"/>
              </a:defRPr>
            </a:lvl1pPr>
          </a:lstStyle>
          <a:p>
            <a:r>
              <a:rPr lang="en-US" dirty="0"/>
              <a:t>Agenda</a:t>
            </a:r>
            <a:endParaRPr dirty="0"/>
          </a:p>
        </p:txBody>
      </p:sp>
      <p:sp>
        <p:nvSpPr>
          <p:cNvPr id="8" name="Shape 427">
            <a:extLst>
              <a:ext uri="{FF2B5EF4-FFF2-40B4-BE49-F238E27FC236}">
                <a16:creationId xmlns:a16="http://schemas.microsoft.com/office/drawing/2014/main" id="{64253665-E26D-4C1F-8A05-0B67EC138A91}"/>
              </a:ext>
            </a:extLst>
          </p:cNvPr>
          <p:cNvSpPr>
            <a:spLocks noGrp="1"/>
          </p:cNvSpPr>
          <p:nvPr>
            <p:ph type="body" sz="quarter" idx="52" hasCustomPrompt="1"/>
          </p:nvPr>
        </p:nvSpPr>
        <p:spPr>
          <a:xfrm>
            <a:off x="2876170" y="2533833"/>
            <a:ext cx="4230565" cy="375350"/>
          </a:xfrm>
          <a:prstGeom prst="rect">
            <a:avLst/>
          </a:prstGeom>
        </p:spPr>
        <p:txBody>
          <a:bodyPr tIns="0" bIns="0" anchor="ctr" anchorCtr="0">
            <a:normAutofit/>
          </a:bodyPr>
          <a:lstStyle>
            <a:lvl1pPr algn="l">
              <a:lnSpc>
                <a:spcPct val="100000"/>
              </a:lnSpc>
              <a:defRPr sz="1400" b="1" spc="0">
                <a:solidFill>
                  <a:schemeClr val="bg1"/>
                </a:solidFill>
                <a:latin typeface="+mj-lt"/>
              </a:defRPr>
            </a:lvl1pPr>
          </a:lstStyle>
          <a:p>
            <a:pPr lvl="0"/>
            <a:r>
              <a:rPr lang="en-US" dirty="0"/>
              <a:t>Title here</a:t>
            </a:r>
          </a:p>
        </p:txBody>
      </p:sp>
      <p:sp>
        <p:nvSpPr>
          <p:cNvPr id="11" name="Shape 427">
            <a:extLst>
              <a:ext uri="{FF2B5EF4-FFF2-40B4-BE49-F238E27FC236}">
                <a16:creationId xmlns:a16="http://schemas.microsoft.com/office/drawing/2014/main" id="{B412A677-43B2-4138-89C4-96CD5F49C116}"/>
              </a:ext>
            </a:extLst>
          </p:cNvPr>
          <p:cNvSpPr>
            <a:spLocks noGrp="1"/>
          </p:cNvSpPr>
          <p:nvPr>
            <p:ph type="body" sz="quarter" idx="59" hasCustomPrompt="1"/>
          </p:nvPr>
        </p:nvSpPr>
        <p:spPr>
          <a:xfrm>
            <a:off x="1888345" y="2533833"/>
            <a:ext cx="692694" cy="375350"/>
          </a:xfrm>
          <a:prstGeom prst="rect">
            <a:avLst/>
          </a:prstGeom>
        </p:spPr>
        <p:txBody>
          <a:bodyPr tIns="0" bIns="0" anchor="ctr" anchorCtr="0">
            <a:noAutofit/>
          </a:bodyPr>
          <a:lstStyle>
            <a:lvl1pPr algn="l">
              <a:lnSpc>
                <a:spcPct val="100000"/>
              </a:lnSpc>
              <a:defRPr sz="3600" b="1" spc="0">
                <a:solidFill>
                  <a:schemeClr val="accent1"/>
                </a:solidFill>
                <a:latin typeface="+mj-lt"/>
              </a:defRPr>
            </a:lvl1pPr>
          </a:lstStyle>
          <a:p>
            <a:pPr lvl="0"/>
            <a:r>
              <a:rPr lang="en-US" dirty="0"/>
              <a:t>#</a:t>
            </a:r>
          </a:p>
        </p:txBody>
      </p:sp>
      <p:sp>
        <p:nvSpPr>
          <p:cNvPr id="15" name="Shape 427">
            <a:extLst>
              <a:ext uri="{FF2B5EF4-FFF2-40B4-BE49-F238E27FC236}">
                <a16:creationId xmlns:a16="http://schemas.microsoft.com/office/drawing/2014/main" id="{403E4040-0168-473D-9730-7BBDF1FC3132}"/>
              </a:ext>
            </a:extLst>
          </p:cNvPr>
          <p:cNvSpPr>
            <a:spLocks noGrp="1"/>
          </p:cNvSpPr>
          <p:nvPr>
            <p:ph type="body" sz="quarter" idx="67" hasCustomPrompt="1"/>
          </p:nvPr>
        </p:nvSpPr>
        <p:spPr>
          <a:xfrm>
            <a:off x="2876170" y="3206346"/>
            <a:ext cx="4230565" cy="375350"/>
          </a:xfrm>
          <a:prstGeom prst="rect">
            <a:avLst/>
          </a:prstGeom>
        </p:spPr>
        <p:txBody>
          <a:bodyPr tIns="0" bIns="0" anchor="ctr" anchorCtr="0">
            <a:normAutofit/>
          </a:bodyPr>
          <a:lstStyle>
            <a:lvl1pPr algn="l">
              <a:lnSpc>
                <a:spcPct val="100000"/>
              </a:lnSpc>
              <a:defRPr sz="1400" b="1" spc="0">
                <a:solidFill>
                  <a:schemeClr val="bg1"/>
                </a:solidFill>
                <a:latin typeface="+mj-lt"/>
              </a:defRPr>
            </a:lvl1pPr>
          </a:lstStyle>
          <a:p>
            <a:pPr lvl="0"/>
            <a:r>
              <a:rPr lang="en-US" dirty="0"/>
              <a:t>Title here</a:t>
            </a:r>
          </a:p>
        </p:txBody>
      </p:sp>
      <p:sp>
        <p:nvSpPr>
          <p:cNvPr id="16" name="Shape 427">
            <a:extLst>
              <a:ext uri="{FF2B5EF4-FFF2-40B4-BE49-F238E27FC236}">
                <a16:creationId xmlns:a16="http://schemas.microsoft.com/office/drawing/2014/main" id="{B38D7EF9-FB82-476C-A9E6-5FF9A70D6D91}"/>
              </a:ext>
            </a:extLst>
          </p:cNvPr>
          <p:cNvSpPr>
            <a:spLocks noGrp="1"/>
          </p:cNvSpPr>
          <p:nvPr>
            <p:ph type="body" sz="quarter" idx="69" hasCustomPrompt="1"/>
          </p:nvPr>
        </p:nvSpPr>
        <p:spPr>
          <a:xfrm>
            <a:off x="1888345" y="3206346"/>
            <a:ext cx="692693" cy="375350"/>
          </a:xfrm>
          <a:prstGeom prst="rect">
            <a:avLst/>
          </a:prstGeom>
        </p:spPr>
        <p:txBody>
          <a:bodyPr tIns="0" bIns="0" anchor="ctr" anchorCtr="0">
            <a:noAutofit/>
          </a:bodyPr>
          <a:lstStyle>
            <a:lvl1pPr algn="l">
              <a:lnSpc>
                <a:spcPct val="100000"/>
              </a:lnSpc>
              <a:defRPr sz="3600" b="1" spc="0">
                <a:solidFill>
                  <a:schemeClr val="accent1"/>
                </a:solidFill>
                <a:latin typeface="+mj-lt"/>
              </a:defRPr>
            </a:lvl1pPr>
          </a:lstStyle>
          <a:p>
            <a:pPr lvl="0"/>
            <a:r>
              <a:rPr lang="en-US" dirty="0"/>
              <a:t>#</a:t>
            </a:r>
          </a:p>
        </p:txBody>
      </p:sp>
      <p:sp>
        <p:nvSpPr>
          <p:cNvPr id="17" name="Shape 427">
            <a:extLst>
              <a:ext uri="{FF2B5EF4-FFF2-40B4-BE49-F238E27FC236}">
                <a16:creationId xmlns:a16="http://schemas.microsoft.com/office/drawing/2014/main" id="{6366E733-C206-4A89-9FB5-31F8E56968E9}"/>
              </a:ext>
            </a:extLst>
          </p:cNvPr>
          <p:cNvSpPr>
            <a:spLocks noGrp="1"/>
          </p:cNvSpPr>
          <p:nvPr>
            <p:ph type="body" sz="quarter" idx="72" hasCustomPrompt="1"/>
          </p:nvPr>
        </p:nvSpPr>
        <p:spPr>
          <a:xfrm>
            <a:off x="2876170" y="3878859"/>
            <a:ext cx="4230565" cy="375350"/>
          </a:xfrm>
          <a:prstGeom prst="rect">
            <a:avLst/>
          </a:prstGeom>
        </p:spPr>
        <p:txBody>
          <a:bodyPr tIns="0" bIns="0" anchor="ctr" anchorCtr="0">
            <a:normAutofit/>
          </a:bodyPr>
          <a:lstStyle>
            <a:lvl1pPr algn="l">
              <a:lnSpc>
                <a:spcPct val="100000"/>
              </a:lnSpc>
              <a:defRPr sz="1400" b="1" spc="0">
                <a:solidFill>
                  <a:schemeClr val="bg1"/>
                </a:solidFill>
                <a:latin typeface="+mj-lt"/>
              </a:defRPr>
            </a:lvl1pPr>
          </a:lstStyle>
          <a:p>
            <a:pPr lvl="0"/>
            <a:r>
              <a:rPr lang="en-US" dirty="0"/>
              <a:t>Title here</a:t>
            </a:r>
          </a:p>
        </p:txBody>
      </p:sp>
      <p:sp>
        <p:nvSpPr>
          <p:cNvPr id="18" name="Shape 427">
            <a:extLst>
              <a:ext uri="{FF2B5EF4-FFF2-40B4-BE49-F238E27FC236}">
                <a16:creationId xmlns:a16="http://schemas.microsoft.com/office/drawing/2014/main" id="{002674C7-A553-49B2-81E2-42ACAA9406D6}"/>
              </a:ext>
            </a:extLst>
          </p:cNvPr>
          <p:cNvSpPr>
            <a:spLocks noGrp="1"/>
          </p:cNvSpPr>
          <p:nvPr>
            <p:ph type="body" sz="quarter" idx="74" hasCustomPrompt="1"/>
          </p:nvPr>
        </p:nvSpPr>
        <p:spPr>
          <a:xfrm>
            <a:off x="1888345" y="3878859"/>
            <a:ext cx="692692" cy="375350"/>
          </a:xfrm>
          <a:prstGeom prst="rect">
            <a:avLst/>
          </a:prstGeom>
        </p:spPr>
        <p:txBody>
          <a:bodyPr tIns="0" bIns="0" anchor="ctr" anchorCtr="0">
            <a:noAutofit/>
          </a:bodyPr>
          <a:lstStyle>
            <a:lvl1pPr algn="l">
              <a:lnSpc>
                <a:spcPct val="100000"/>
              </a:lnSpc>
              <a:defRPr sz="3600" b="1" spc="0">
                <a:solidFill>
                  <a:schemeClr val="accent1"/>
                </a:solidFill>
                <a:latin typeface="+mj-lt"/>
              </a:defRPr>
            </a:lvl1pPr>
          </a:lstStyle>
          <a:p>
            <a:pPr lvl="0"/>
            <a:r>
              <a:rPr lang="en-US" dirty="0"/>
              <a:t>#</a:t>
            </a:r>
          </a:p>
        </p:txBody>
      </p:sp>
      <p:sp>
        <p:nvSpPr>
          <p:cNvPr id="19" name="Shape 427">
            <a:extLst>
              <a:ext uri="{FF2B5EF4-FFF2-40B4-BE49-F238E27FC236}">
                <a16:creationId xmlns:a16="http://schemas.microsoft.com/office/drawing/2014/main" id="{905B95E7-18D0-44DF-9B9F-058122C37036}"/>
              </a:ext>
            </a:extLst>
          </p:cNvPr>
          <p:cNvSpPr>
            <a:spLocks noGrp="1"/>
          </p:cNvSpPr>
          <p:nvPr>
            <p:ph type="body" sz="quarter" idx="77" hasCustomPrompt="1"/>
          </p:nvPr>
        </p:nvSpPr>
        <p:spPr>
          <a:xfrm>
            <a:off x="2876170" y="4551373"/>
            <a:ext cx="4230565" cy="375350"/>
          </a:xfrm>
          <a:prstGeom prst="rect">
            <a:avLst/>
          </a:prstGeom>
        </p:spPr>
        <p:txBody>
          <a:bodyPr tIns="0" bIns="0" anchor="ctr" anchorCtr="0">
            <a:normAutofit/>
          </a:bodyPr>
          <a:lstStyle>
            <a:lvl1pPr algn="l">
              <a:lnSpc>
                <a:spcPct val="100000"/>
              </a:lnSpc>
              <a:defRPr sz="1400" b="1" spc="0">
                <a:solidFill>
                  <a:schemeClr val="bg1"/>
                </a:solidFill>
                <a:latin typeface="+mj-lt"/>
              </a:defRPr>
            </a:lvl1pPr>
          </a:lstStyle>
          <a:p>
            <a:pPr lvl="0"/>
            <a:r>
              <a:rPr lang="en-US" dirty="0"/>
              <a:t>Title here</a:t>
            </a:r>
          </a:p>
        </p:txBody>
      </p:sp>
      <p:sp>
        <p:nvSpPr>
          <p:cNvPr id="20" name="Shape 427">
            <a:extLst>
              <a:ext uri="{FF2B5EF4-FFF2-40B4-BE49-F238E27FC236}">
                <a16:creationId xmlns:a16="http://schemas.microsoft.com/office/drawing/2014/main" id="{5E434759-0B7F-4320-937B-A97C550C978F}"/>
              </a:ext>
            </a:extLst>
          </p:cNvPr>
          <p:cNvSpPr>
            <a:spLocks noGrp="1"/>
          </p:cNvSpPr>
          <p:nvPr>
            <p:ph type="body" sz="quarter" idx="79" hasCustomPrompt="1"/>
          </p:nvPr>
        </p:nvSpPr>
        <p:spPr>
          <a:xfrm>
            <a:off x="1888345" y="4551373"/>
            <a:ext cx="692691" cy="375350"/>
          </a:xfrm>
          <a:prstGeom prst="rect">
            <a:avLst/>
          </a:prstGeom>
        </p:spPr>
        <p:txBody>
          <a:bodyPr tIns="0" bIns="0" anchor="ctr" anchorCtr="0">
            <a:noAutofit/>
          </a:bodyPr>
          <a:lstStyle>
            <a:lvl1pPr algn="l">
              <a:lnSpc>
                <a:spcPct val="100000"/>
              </a:lnSpc>
              <a:defRPr sz="3600" b="1" spc="0">
                <a:solidFill>
                  <a:schemeClr val="accent1"/>
                </a:solidFill>
                <a:latin typeface="+mj-lt"/>
              </a:defRPr>
            </a:lvl1pPr>
          </a:lstStyle>
          <a:p>
            <a:pPr lvl="0"/>
            <a:r>
              <a:rPr lang="en-US" dirty="0"/>
              <a:t>#</a:t>
            </a:r>
          </a:p>
        </p:txBody>
      </p:sp>
    </p:spTree>
    <p:extLst>
      <p:ext uri="{BB962C8B-B14F-4D97-AF65-F5344CB8AC3E}">
        <p14:creationId xmlns:p14="http://schemas.microsoft.com/office/powerpoint/2010/main" val="255604731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dirty="0"/>
              <a:t>Agenda</a:t>
            </a:r>
          </a:p>
        </p:txBody>
      </p:sp>
    </p:spTree>
    <p:extLst>
      <p:ext uri="{BB962C8B-B14F-4D97-AF65-F5344CB8AC3E}">
        <p14:creationId xmlns:p14="http://schemas.microsoft.com/office/powerpoint/2010/main" val="378363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dirty="0"/>
              <a:t>Click to edit</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dirty="0"/>
              <a:t>01</a:t>
            </a:r>
            <a:endParaRPr lang="en-GB" dirty="0"/>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71704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33615435"/>
      </p:ext>
    </p:extLst>
  </p:cSld>
  <p:clrMap bg1="lt1" tx1="dk1" bg2="lt2" tx2="dk2" accent1="accent1" accent2="accent2" accent3="accent3" accent4="accent4" accent5="accent5" accent6="accent6" hlink="hlink" folHlink="folHlink"/>
  <p:sldLayoutIdLst>
    <p:sldLayoutId id="2147483848" r:id="rId1"/>
    <p:sldLayoutId id="2147483863" r:id="rId2"/>
    <p:sldLayoutId id="2147483946" r:id="rId3"/>
    <p:sldLayoutId id="2147483947" r:id="rId4"/>
    <p:sldLayoutId id="2147483923" r:id="rId5"/>
    <p:sldLayoutId id="2147483851" r:id="rId6"/>
    <p:sldLayoutId id="2147483881" r:id="rId7"/>
    <p:sldLayoutId id="2147483880" r:id="rId8"/>
    <p:sldLayoutId id="2147483895" r:id="rId9"/>
    <p:sldLayoutId id="2147483866" r:id="rId10"/>
    <p:sldLayoutId id="2147483867" r:id="rId11"/>
    <p:sldLayoutId id="2147483857" r:id="rId12"/>
    <p:sldLayoutId id="2147483858" r:id="rId13"/>
    <p:sldLayoutId id="2147483916" r:id="rId14"/>
    <p:sldLayoutId id="2147483917" r:id="rId15"/>
    <p:sldLayoutId id="2147483900" r:id="rId16"/>
    <p:sldLayoutId id="2147483915" r:id="rId17"/>
    <p:sldLayoutId id="2147483876" r:id="rId18"/>
    <p:sldLayoutId id="2147483847" r:id="rId19"/>
    <p:sldLayoutId id="2147483870" r:id="rId20"/>
    <p:sldLayoutId id="2147483855" r:id="rId21"/>
    <p:sldLayoutId id="2147483861" r:id="rId22"/>
    <p:sldLayoutId id="2147483920" r:id="rId23"/>
    <p:sldLayoutId id="2147483948" r:id="rId24"/>
    <p:sldLayoutId id="2147483949" r:id="rId25"/>
    <p:sldLayoutId id="2147483950" r:id="rId26"/>
    <p:sldLayoutId id="2147483781" r:id="rId27"/>
    <p:sldLayoutId id="2147483760" r:id="rId28"/>
    <p:sldLayoutId id="2147483945" r:id="rId29"/>
    <p:sldLayoutId id="2147483952" r:id="rId30"/>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zhuanlan.zhihu.com/p/265870910"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hyperlink" Target="https://www.zhihu.com/question/30300585/answer/51335493"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8CFDE4C-8C02-4DF8-87CA-9B0DB385EA9A}"/>
              </a:ext>
            </a:extLst>
          </p:cNvPr>
          <p:cNvSpPr>
            <a:spLocks noGrp="1"/>
          </p:cNvSpPr>
          <p:nvPr>
            <p:ph type="body" sz="quarter" idx="10"/>
          </p:nvPr>
        </p:nvSpPr>
        <p:spPr>
          <a:xfrm>
            <a:off x="327926" y="3007205"/>
            <a:ext cx="5400000" cy="1950720"/>
          </a:xfrm>
        </p:spPr>
        <p:txBody>
          <a:bodyPr/>
          <a:lstStyle/>
          <a:p>
            <a:r>
              <a:rPr lang="zh-CN" altLang="en-US" dirty="0">
                <a:latin typeface="Microsoft YaHei" panose="020B0503020204020204" pitchFamily="34" charset="-122"/>
                <a:ea typeface="Microsoft YaHei" panose="020B0503020204020204" pitchFamily="34" charset="-122"/>
              </a:rPr>
              <a:t>主要内容</a:t>
            </a:r>
            <a:endParaRPr lang="en-GB" dirty="0">
              <a:latin typeface="Microsoft YaHei" panose="020B0503020204020204" pitchFamily="34" charset="-122"/>
              <a:ea typeface="Microsoft YaHei" panose="020B0503020204020204" pitchFamily="34" charset="-122"/>
            </a:endParaRPr>
          </a:p>
          <a:p>
            <a:pPr lvl="2"/>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各方面知识强化与深入（包括新版本</a:t>
            </a:r>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的特性介绍）</a:t>
            </a:r>
            <a:endParaRPr lang="en-GB" dirty="0">
              <a:latin typeface="Microsoft YaHei" panose="020B0503020204020204" pitchFamily="34" charset="-122"/>
              <a:ea typeface="Microsoft YaHei" panose="020B0503020204020204" pitchFamily="34" charset="-122"/>
            </a:endParaRPr>
          </a:p>
          <a:p>
            <a:pPr lvl="2"/>
            <a:r>
              <a:rPr lang="en-US" altLang="zh-CN" dirty="0">
                <a:latin typeface="Microsoft YaHei" panose="020B0503020204020204" pitchFamily="34" charset="-122"/>
                <a:ea typeface="Microsoft YaHei" panose="020B0503020204020204" pitchFamily="34" charset="-122"/>
              </a:rPr>
              <a:t>Spring</a:t>
            </a:r>
            <a:r>
              <a:rPr lang="zh-CN" altLang="en-US" dirty="0">
                <a:latin typeface="Microsoft YaHei" panose="020B0503020204020204" pitchFamily="34" charset="-122"/>
                <a:ea typeface="Microsoft YaHei" panose="020B0503020204020204" pitchFamily="34" charset="-122"/>
              </a:rPr>
              <a:t>知识强化与深入</a:t>
            </a:r>
            <a:endParaRPr lang="en-US" altLang="zh-CN"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各项目中使用的架构介绍</a:t>
            </a:r>
            <a:endParaRPr lang="en-US" altLang="zh-CN"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各种新技术的介绍（包括前后台分离，微服务，云技术等）</a:t>
            </a:r>
            <a:endParaRPr lang="en-GB" dirty="0">
              <a:latin typeface="Microsoft YaHei" panose="020B0503020204020204" pitchFamily="34" charset="-122"/>
              <a:ea typeface="Microsoft YaHei" panose="020B0503020204020204" pitchFamily="34" charset="-122"/>
            </a:endParaRPr>
          </a:p>
        </p:txBody>
      </p:sp>
      <p:sp>
        <p:nvSpPr>
          <p:cNvPr id="21" name="Text Placeholder 20">
            <a:extLst>
              <a:ext uri="{FF2B5EF4-FFF2-40B4-BE49-F238E27FC236}">
                <a16:creationId xmlns:a16="http://schemas.microsoft.com/office/drawing/2014/main" id="{4B3F8511-6A78-4ABC-92CE-EDB4AAAEC99D}"/>
              </a:ext>
            </a:extLst>
          </p:cNvPr>
          <p:cNvSpPr>
            <a:spLocks noGrp="1"/>
          </p:cNvSpPr>
          <p:nvPr>
            <p:ph type="body" sz="quarter" idx="64"/>
          </p:nvPr>
        </p:nvSpPr>
        <p:spPr>
          <a:xfrm>
            <a:off x="6221592" y="1585562"/>
            <a:ext cx="5400000" cy="1950720"/>
          </a:xfrm>
        </p:spPr>
        <p:txBody>
          <a:bodyPr/>
          <a:lstStyle/>
          <a:p>
            <a:r>
              <a:rPr lang="zh-CN" altLang="en-US" dirty="0">
                <a:latin typeface="Microsoft YaHei" panose="020B0503020204020204" pitchFamily="34" charset="-122"/>
                <a:ea typeface="Microsoft YaHei" panose="020B0503020204020204" pitchFamily="34" charset="-122"/>
              </a:rPr>
              <a:t>课程特点</a:t>
            </a:r>
            <a:endParaRPr lang="en-GB"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每个星期三下午</a:t>
            </a: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点，</a:t>
            </a:r>
            <a:r>
              <a:rPr lang="en-GB" dirty="0">
                <a:latin typeface="Microsoft YaHei" panose="020B0503020204020204" pitchFamily="34" charset="-122"/>
                <a:ea typeface="Microsoft YaHei" panose="020B0503020204020204" pitchFamily="34" charset="-122"/>
              </a:rPr>
              <a:t>30</a:t>
            </a:r>
            <a:r>
              <a:rPr lang="zh-CN" altLang="en-US" dirty="0">
                <a:latin typeface="Microsoft YaHei" panose="020B0503020204020204" pitchFamily="34" charset="-122"/>
                <a:ea typeface="Microsoft YaHei" panose="020B0503020204020204" pitchFamily="34" charset="-122"/>
              </a:rPr>
              <a:t>分钟，基本不设提问环节</a:t>
            </a:r>
            <a:endParaRPr lang="en-GB"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结合例子程序，尽量直观的展示效果</a:t>
            </a:r>
            <a:endParaRPr lang="en-US" altLang="zh-CN"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有一个课后思考题</a:t>
            </a:r>
            <a:endParaRPr lang="en-GB" dirty="0">
              <a:latin typeface="Microsoft YaHei" panose="020B0503020204020204" pitchFamily="34" charset="-122"/>
              <a:ea typeface="Microsoft YaHei" panose="020B0503020204020204" pitchFamily="34" charset="-122"/>
            </a:endParaRPr>
          </a:p>
        </p:txBody>
      </p:sp>
      <p:sp>
        <p:nvSpPr>
          <p:cNvPr id="9" name="Footer Placeholder 8">
            <a:extLst>
              <a:ext uri="{FF2B5EF4-FFF2-40B4-BE49-F238E27FC236}">
                <a16:creationId xmlns:a16="http://schemas.microsoft.com/office/drawing/2014/main" id="{D3182968-0299-401B-8B7F-AAED17AD5931}"/>
              </a:ext>
            </a:extLst>
          </p:cNvPr>
          <p:cNvSpPr>
            <a:spLocks noGrp="1"/>
          </p:cNvSpPr>
          <p:nvPr>
            <p:ph type="ftr" sz="quarter" idx="16"/>
          </p:nvPr>
        </p:nvSpPr>
        <p:spPr/>
        <p:txBody>
          <a:bodyPr/>
          <a:lstStyle/>
          <a:p>
            <a:pPr lvl="0"/>
            <a:r>
              <a:rPr lang="en-US" noProof="0"/>
              <a:t>Copyright © 2020 Accenture. All rights reserved.</a:t>
            </a:r>
          </a:p>
        </p:txBody>
      </p:sp>
      <p:sp>
        <p:nvSpPr>
          <p:cNvPr id="5" name="Slide Number Placeholder 4">
            <a:extLst>
              <a:ext uri="{FF2B5EF4-FFF2-40B4-BE49-F238E27FC236}">
                <a16:creationId xmlns:a16="http://schemas.microsoft.com/office/drawing/2014/main" id="{CC53D80E-EB93-42E1-B2AF-97DA30484EFC}"/>
              </a:ext>
            </a:extLst>
          </p:cNvPr>
          <p:cNvSpPr>
            <a:spLocks noGrp="1"/>
          </p:cNvSpPr>
          <p:nvPr>
            <p:ph type="sldNum" sz="quarter" idx="17"/>
          </p:nvPr>
        </p:nvSpPr>
        <p:spPr/>
        <p:txBody>
          <a:bodyPr/>
          <a:lstStyle/>
          <a:p>
            <a:pPr lvl="0"/>
            <a:fld id="{4F9AC08D-23A9-440E-BCB9-AA1E9877CC38}" type="slidenum">
              <a:rPr lang="en-US" noProof="0" smtClean="0"/>
              <a:pPr lvl="0"/>
              <a:t>1</a:t>
            </a:fld>
            <a:endParaRPr lang="en-US" noProof="0"/>
          </a:p>
        </p:txBody>
      </p:sp>
      <p:sp>
        <p:nvSpPr>
          <p:cNvPr id="17" name="Title 16">
            <a:extLst>
              <a:ext uri="{FF2B5EF4-FFF2-40B4-BE49-F238E27FC236}">
                <a16:creationId xmlns:a16="http://schemas.microsoft.com/office/drawing/2014/main" id="{FAA761EE-54CB-4584-99D5-2764B3E9170F}"/>
              </a:ext>
            </a:extLst>
          </p:cNvPr>
          <p:cNvSpPr>
            <a:spLocks noGrp="1"/>
          </p:cNvSpPr>
          <p:nvPr>
            <p:ph type="title"/>
          </p:nvPr>
        </p:nvSpPr>
        <p:spPr>
          <a:xfrm>
            <a:off x="381000" y="334224"/>
            <a:ext cx="3374509" cy="714797"/>
          </a:xfrm>
        </p:spPr>
        <p:txBody>
          <a:bodyPr/>
          <a:lstStyle/>
          <a:p>
            <a:r>
              <a:rPr lang="zh-CN" altLang="en-US" dirty="0">
                <a:latin typeface="Microsoft YaHei" panose="020B0503020204020204" pitchFamily="34" charset="-122"/>
                <a:ea typeface="Microsoft YaHei" panose="020B0503020204020204" pitchFamily="34" charset="-122"/>
              </a:rPr>
              <a:t>关于本次课程</a:t>
            </a:r>
            <a:endParaRPr lang="en-GB"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545A8D73-FBEE-431E-93BF-BA507F49DCF2}"/>
              </a:ext>
            </a:extLst>
          </p:cNvPr>
          <p:cNvPicPr>
            <a:picLocks noChangeAspect="1"/>
          </p:cNvPicPr>
          <p:nvPr/>
        </p:nvPicPr>
        <p:blipFill>
          <a:blip r:embed="rId3"/>
          <a:stretch>
            <a:fillRect/>
          </a:stretch>
        </p:blipFill>
        <p:spPr>
          <a:xfrm>
            <a:off x="381403" y="1481866"/>
            <a:ext cx="5678051" cy="4182037"/>
          </a:xfrm>
          <a:prstGeom prst="rect">
            <a:avLst/>
          </a:prstGeom>
        </p:spPr>
      </p:pic>
      <p:sp>
        <p:nvSpPr>
          <p:cNvPr id="10" name="文本框 9">
            <a:extLst>
              <a:ext uri="{FF2B5EF4-FFF2-40B4-BE49-F238E27FC236}">
                <a16:creationId xmlns:a16="http://schemas.microsoft.com/office/drawing/2014/main" id="{F18203F5-5F01-432B-88AF-499EEF7D9395}"/>
              </a:ext>
            </a:extLst>
          </p:cNvPr>
          <p:cNvSpPr txBox="1"/>
          <p:nvPr/>
        </p:nvSpPr>
        <p:spPr>
          <a:xfrm>
            <a:off x="3926830" y="1071172"/>
            <a:ext cx="4860910" cy="400110"/>
          </a:xfrm>
          <a:prstGeom prst="rect">
            <a:avLst/>
          </a:prstGeom>
          <a:noFill/>
        </p:spPr>
        <p:txBody>
          <a:bodyPr wrap="square">
            <a:spAutoFit/>
          </a:bodyPr>
          <a:lstStyle/>
          <a:p>
            <a:r>
              <a:rPr lang="zh-CN" altLang="en-US" sz="2000" dirty="0">
                <a:solidFill>
                  <a:schemeClr val="accent6">
                    <a:lumMod val="75000"/>
                  </a:schemeClr>
                </a:solidFill>
                <a:latin typeface="Microsoft YaHei" panose="020B0503020204020204" pitchFamily="34" charset="-122"/>
                <a:ea typeface="Microsoft YaHei" panose="020B0503020204020204" pitchFamily="34" charset="-122"/>
              </a:rPr>
              <a:t>衡量技能学习程度的模型</a:t>
            </a:r>
            <a:r>
              <a:rPr lang="en-US" altLang="zh-CN" sz="2000" dirty="0">
                <a:solidFill>
                  <a:schemeClr val="accent6">
                    <a:lumMod val="75000"/>
                  </a:schemeClr>
                </a:solidFill>
                <a:latin typeface="Microsoft YaHei" panose="020B0503020204020204" pitchFamily="34" charset="-122"/>
                <a:ea typeface="Microsoft YaHei" panose="020B0503020204020204" pitchFamily="34" charset="-122"/>
              </a:rPr>
              <a:t>-</a:t>
            </a:r>
            <a:r>
              <a:rPr lang="zh-CN" altLang="en-US" sz="2000" b="0" i="0" dirty="0">
                <a:solidFill>
                  <a:schemeClr val="accent6">
                    <a:lumMod val="75000"/>
                  </a:schemeClr>
                </a:solidFill>
                <a:effectLst/>
                <a:latin typeface="Microsoft YaHei" panose="020B0503020204020204" pitchFamily="34" charset="-122"/>
                <a:ea typeface="Microsoft YaHei" panose="020B0503020204020204" pitchFamily="34" charset="-122"/>
              </a:rPr>
              <a:t>德雷福斯模型</a:t>
            </a:r>
            <a:endParaRPr lang="zh-CN" altLang="en-US" sz="2000" dirty="0">
              <a:solidFill>
                <a:schemeClr val="accent6">
                  <a:lumMod val="75000"/>
                </a:schemeClr>
              </a:solidFill>
              <a:latin typeface="Microsoft YaHei" panose="020B0503020204020204" pitchFamily="34" charset="-122"/>
              <a:ea typeface="Microsoft YaHei" panose="020B0503020204020204" pitchFamily="34" charset="-122"/>
            </a:endParaRPr>
          </a:p>
        </p:txBody>
      </p:sp>
      <p:pic>
        <p:nvPicPr>
          <p:cNvPr id="7" name="图片 6">
            <a:extLst>
              <a:ext uri="{FF2B5EF4-FFF2-40B4-BE49-F238E27FC236}">
                <a16:creationId xmlns:a16="http://schemas.microsoft.com/office/drawing/2014/main" id="{7DB40E32-7B52-4E3A-81D7-4CD8C050F598}"/>
              </a:ext>
            </a:extLst>
          </p:cNvPr>
          <p:cNvPicPr>
            <a:picLocks noChangeAspect="1"/>
          </p:cNvPicPr>
          <p:nvPr/>
        </p:nvPicPr>
        <p:blipFill>
          <a:blip r:embed="rId4"/>
          <a:stretch>
            <a:fillRect/>
          </a:stretch>
        </p:blipFill>
        <p:spPr>
          <a:xfrm>
            <a:off x="6113500" y="1751675"/>
            <a:ext cx="5778413" cy="2233116"/>
          </a:xfrm>
          <a:prstGeom prst="rect">
            <a:avLst/>
          </a:prstGeom>
        </p:spPr>
      </p:pic>
      <p:sp>
        <p:nvSpPr>
          <p:cNvPr id="14" name="文本框 13">
            <a:extLst>
              <a:ext uri="{FF2B5EF4-FFF2-40B4-BE49-F238E27FC236}">
                <a16:creationId xmlns:a16="http://schemas.microsoft.com/office/drawing/2014/main" id="{87E86F5C-2F08-4A92-8322-5BBE22FC8314}"/>
              </a:ext>
            </a:extLst>
          </p:cNvPr>
          <p:cNvSpPr txBox="1"/>
          <p:nvPr/>
        </p:nvSpPr>
        <p:spPr>
          <a:xfrm>
            <a:off x="6014570" y="4395275"/>
            <a:ext cx="5976271" cy="1754326"/>
          </a:xfrm>
          <a:prstGeom prst="rect">
            <a:avLst/>
          </a:prstGeom>
          <a:noFill/>
        </p:spPr>
        <p:txBody>
          <a:bodyPr wrap="square">
            <a:spAutoFit/>
          </a:bodyPr>
          <a:lstStyle/>
          <a:p>
            <a:pPr marL="171450" indent="-171450" algn="l">
              <a:buFont typeface="Arial" panose="020B0604020202020204" pitchFamily="34" charset="0"/>
              <a:buChar char="•"/>
            </a:pPr>
            <a:r>
              <a:rPr lang="zh-CN" altLang="en-US" sz="1200" b="0" i="0" dirty="0">
                <a:solidFill>
                  <a:srgbClr val="202122"/>
                </a:solidFill>
                <a:effectLst/>
                <a:latin typeface="Microsoft YaHei" panose="020B0503020204020204" pitchFamily="34" charset="-122"/>
                <a:ea typeface="Microsoft YaHei" panose="020B0503020204020204" pitchFamily="34" charset="-122"/>
              </a:rPr>
              <a:t>专家：凭直觉做事。</a:t>
            </a:r>
          </a:p>
          <a:p>
            <a:pPr marL="171450" indent="-171450" algn="l">
              <a:buFont typeface="Arial" panose="020B0604020202020204" pitchFamily="34" charset="0"/>
              <a:buChar char="•"/>
            </a:pPr>
            <a:r>
              <a:rPr lang="zh-CN" altLang="en-US" sz="1200" b="0" i="0" dirty="0">
                <a:solidFill>
                  <a:srgbClr val="202122"/>
                </a:solidFill>
                <a:effectLst/>
                <a:latin typeface="Microsoft YaHei" panose="020B0503020204020204" pitchFamily="34" charset="-122"/>
                <a:ea typeface="Microsoft YaHei" panose="020B0503020204020204" pitchFamily="34" charset="-122"/>
              </a:rPr>
              <a:t>精通者：技能上：能认知自己的技能与他人差异，能透过观察别人去认知自己的错误，形成比新手更快的学习速度。职位上：能明确知道自己的职位在整体系统上的位置。</a:t>
            </a:r>
          </a:p>
          <a:p>
            <a:pPr marL="171450" indent="-171450" algn="l">
              <a:buFont typeface="Arial" panose="020B0604020202020204" pitchFamily="34" charset="0"/>
              <a:buChar char="•"/>
            </a:pPr>
            <a:r>
              <a:rPr lang="zh-CN" altLang="en-US" sz="1200" b="0" i="0" dirty="0">
                <a:solidFill>
                  <a:srgbClr val="202122"/>
                </a:solidFill>
                <a:effectLst/>
                <a:latin typeface="Microsoft YaHei" panose="020B0503020204020204" pitchFamily="34" charset="-122"/>
                <a:ea typeface="Microsoft YaHei" panose="020B0503020204020204" pitchFamily="34" charset="-122"/>
              </a:rPr>
              <a:t>胜任者：能解决问题。</a:t>
            </a:r>
          </a:p>
          <a:p>
            <a:pPr marL="171450" indent="-171450" algn="l">
              <a:buFont typeface="Arial" panose="020B0604020202020204" pitchFamily="34" charset="0"/>
              <a:buChar char="•"/>
            </a:pPr>
            <a:r>
              <a:rPr lang="zh-CN" altLang="en-US" sz="1200" b="0" i="0" dirty="0">
                <a:solidFill>
                  <a:srgbClr val="202122"/>
                </a:solidFill>
                <a:effectLst/>
                <a:latin typeface="Microsoft YaHei" panose="020B0503020204020204" pitchFamily="34" charset="-122"/>
                <a:ea typeface="Microsoft YaHei" panose="020B0503020204020204" pitchFamily="34" charset="-122"/>
              </a:rPr>
              <a:t>高级新手：不愿全盘思考。统计资料显示，多数人落在这个层级；当管理阶层分配工作给高级新手，他们认为每项工作一样重要，不明了优先层度，意味着他们无法认知每件工作的相关性。因此管理者认清，工作需给高级新手时，必须排列优先级。</a:t>
            </a:r>
          </a:p>
          <a:p>
            <a:pPr marL="171450" indent="-171450" algn="l">
              <a:buFont typeface="Arial" panose="020B0604020202020204" pitchFamily="34" charset="0"/>
              <a:buChar char="•"/>
            </a:pPr>
            <a:r>
              <a:rPr lang="zh-CN" altLang="en-US" sz="1200" b="0" i="0" dirty="0">
                <a:solidFill>
                  <a:srgbClr val="202122"/>
                </a:solidFill>
                <a:effectLst/>
                <a:latin typeface="Microsoft YaHei" panose="020B0503020204020204" pitchFamily="34" charset="-122"/>
                <a:ea typeface="Microsoft YaHei" panose="020B0503020204020204" pitchFamily="34" charset="-122"/>
              </a:rPr>
              <a:t>新手：需要指令才能工作。</a:t>
            </a:r>
          </a:p>
        </p:txBody>
      </p:sp>
      <p:sp>
        <p:nvSpPr>
          <p:cNvPr id="11" name="Text Placeholder 17">
            <a:extLst>
              <a:ext uri="{FF2B5EF4-FFF2-40B4-BE49-F238E27FC236}">
                <a16:creationId xmlns:a16="http://schemas.microsoft.com/office/drawing/2014/main" id="{A2802C43-A51E-4186-AC6E-F22E1CDD2CED}"/>
              </a:ext>
            </a:extLst>
          </p:cNvPr>
          <p:cNvSpPr txBox="1">
            <a:spLocks/>
          </p:cNvSpPr>
          <p:nvPr/>
        </p:nvSpPr>
        <p:spPr>
          <a:xfrm>
            <a:off x="327926" y="1585562"/>
            <a:ext cx="5400000" cy="1950720"/>
          </a:xfrm>
          <a:prstGeom prst="rect">
            <a:avLst/>
          </a:prstGeom>
        </p:spPr>
        <p:txBody>
          <a:bodyPr vert="horz" lIns="0" tIns="0" rIns="0" bIns="0" rtlCol="0">
            <a:normAutofit/>
          </a:bodyPr>
          <a:lstStyle>
            <a:lvl1pPr marL="0" indent="0" algn="l" defTabSz="914377" rtl="0" eaLnBrk="1" latinLnBrk="0" hangingPunct="1">
              <a:lnSpc>
                <a:spcPct val="100000"/>
              </a:lnSpc>
              <a:spcBef>
                <a:spcPts val="1200"/>
              </a:spcBef>
              <a:spcAft>
                <a:spcPts val="1200"/>
              </a:spcAft>
              <a:buFont typeface="Arial" panose="020B0604020202020204" pitchFamily="34" charset="0"/>
              <a:buNone/>
              <a:defRPr kumimoji="0" lang="en-US" sz="2400" b="1" i="0" u="none" strike="noStrike" kern="1200" cap="none" spc="0" normalizeH="0" baseline="0" dirty="0" smtClean="0">
                <a:ln>
                  <a:noFill/>
                </a:ln>
                <a:solidFill>
                  <a:schemeClr val="accent1"/>
                </a:solidFill>
                <a:effectLst/>
                <a:uLnTx/>
                <a:uFillTx/>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kumimoji="0" lang="en-US" sz="20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gn="l" defTabSz="914377" rtl="0" eaLnBrk="1" latinLnBrk="0" hangingPunct="1">
              <a:lnSpc>
                <a:spcPct val="100000"/>
              </a:lnSpc>
              <a:spcBef>
                <a:spcPts val="0"/>
              </a:spcBef>
              <a:spcAft>
                <a:spcPts val="600"/>
              </a:spcAft>
              <a:buFont typeface="Arial" panose="020B0604020202020204" pitchFamily="34" charset="0"/>
              <a:buChar char="•"/>
              <a:defRPr kumimoji="0" lang="en-US" sz="1600" b="0" i="0" u="none" strike="noStrike" kern="1200" cap="none" spc="0" normalizeH="0" baseline="0" dirty="0" smtClean="0">
                <a:ln>
                  <a:noFill/>
                </a:ln>
                <a:solidFill>
                  <a:sysClr val="windowText" lastClr="000000"/>
                </a:solidFill>
                <a:effectLst/>
                <a:uLnTx/>
                <a:uFillTx/>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Microsoft YaHei" panose="020B0503020204020204" pitchFamily="34" charset="-122"/>
                <a:ea typeface="Microsoft YaHei" panose="020B0503020204020204" pitchFamily="34" charset="-122"/>
              </a:rPr>
              <a:t>课程目标</a:t>
            </a:r>
          </a:p>
          <a:p>
            <a:pPr lvl="2"/>
            <a:r>
              <a:rPr lang="zh-CN" altLang="en-US" dirty="0">
                <a:latin typeface="Microsoft YaHei" panose="020B0503020204020204" pitchFamily="34" charset="-122"/>
                <a:ea typeface="Microsoft YaHei" panose="020B0503020204020204" pitchFamily="34" charset="-122"/>
              </a:rPr>
              <a:t>提高大家的技能水平</a:t>
            </a:r>
          </a:p>
        </p:txBody>
      </p:sp>
    </p:spTree>
    <p:extLst>
      <p:ext uri="{BB962C8B-B14F-4D97-AF65-F5344CB8AC3E}">
        <p14:creationId xmlns:p14="http://schemas.microsoft.com/office/powerpoint/2010/main" val="173890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0"/>
                            </p:stCondLst>
                            <p:childTnLst>
                              <p:par>
                                <p:cTn id="26" presetID="1" presetClass="exit" presetSubtype="0" fill="hold" grpId="1" nodeType="afterEffect">
                                  <p:stCondLst>
                                    <p:cond delay="0"/>
                                  </p:stCondLst>
                                  <p:childTnLst>
                                    <p:set>
                                      <p:cBhvr>
                                        <p:cTn id="27" dur="1" fill="hold">
                                          <p:stCondLst>
                                            <p:cond delay="0"/>
                                          </p:stCondLst>
                                        </p:cTn>
                                        <p:tgtEl>
                                          <p:spTgt spid="14"/>
                                        </p:tgtEl>
                                        <p:attrNameLst>
                                          <p:attrName>style.visibility</p:attrName>
                                        </p:attrNameLst>
                                      </p:cBhvr>
                                      <p:to>
                                        <p:strVal val="hidden"/>
                                      </p:to>
                                    </p:set>
                                  </p:childTnLst>
                                </p:cTn>
                              </p:par>
                              <p:par>
                                <p:cTn id="28" presetID="22" presetClass="entr" presetSubtype="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2" end="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1" grpId="0" build="p"/>
      <p:bldP spid="10" grpId="0"/>
      <p:bldP spid="10" grpId="1"/>
      <p:bldP spid="14" grpId="0"/>
      <p:bldP spid="14" grpId="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CBBC36B8-DA4C-4A8B-833D-5F357D6DC715}"/>
              </a:ext>
            </a:extLst>
          </p:cNvPr>
          <p:cNvSpPr>
            <a:spLocks noGrp="1"/>
          </p:cNvSpPr>
          <p:nvPr>
            <p:ph type="ftr" sz="quarter" idx="16"/>
          </p:nvPr>
        </p:nvSpPr>
        <p:spPr/>
        <p:txBody>
          <a:bodyPr/>
          <a:lstStyle/>
          <a:p>
            <a:pPr lvl="0"/>
            <a:r>
              <a:rPr lang="en-US" noProof="0"/>
              <a:t>Copyright © 2020 Accenture. All rights reserved.</a:t>
            </a:r>
            <a:endParaRPr lang="en-US" noProof="0" dirty="0"/>
          </a:p>
        </p:txBody>
      </p:sp>
      <p:sp>
        <p:nvSpPr>
          <p:cNvPr id="15" name="Slide Number Placeholder 14">
            <a:extLst>
              <a:ext uri="{FF2B5EF4-FFF2-40B4-BE49-F238E27FC236}">
                <a16:creationId xmlns:a16="http://schemas.microsoft.com/office/drawing/2014/main" id="{7E4C82A6-E8CE-4268-BBCE-741469C7304C}"/>
              </a:ext>
            </a:extLst>
          </p:cNvPr>
          <p:cNvSpPr>
            <a:spLocks noGrp="1"/>
          </p:cNvSpPr>
          <p:nvPr>
            <p:ph type="sldNum" sz="quarter" idx="17"/>
          </p:nvPr>
        </p:nvSpPr>
        <p:spPr/>
        <p:txBody>
          <a:bodyPr/>
          <a:lstStyle/>
          <a:p>
            <a:pPr lvl="0"/>
            <a:fld id="{4F9AC08D-23A9-440E-BCB9-AA1E9877CC38}" type="slidenum">
              <a:rPr lang="en-US" noProof="0" smtClean="0"/>
              <a:pPr lvl="0"/>
              <a:t>10</a:t>
            </a:fld>
            <a:endParaRPr lang="en-US" noProof="0"/>
          </a:p>
        </p:txBody>
      </p:sp>
      <p:sp>
        <p:nvSpPr>
          <p:cNvPr id="17" name="Title 16">
            <a:extLst>
              <a:ext uri="{FF2B5EF4-FFF2-40B4-BE49-F238E27FC236}">
                <a16:creationId xmlns:a16="http://schemas.microsoft.com/office/drawing/2014/main" id="{3D7E7076-1782-4304-AB5A-C2411F9D8FA1}"/>
              </a:ext>
            </a:extLst>
          </p:cNvPr>
          <p:cNvSpPr>
            <a:spLocks noGrp="1"/>
          </p:cNvSpPr>
          <p:nvPr>
            <p:ph type="title"/>
          </p:nvPr>
        </p:nvSpPr>
        <p:spPr>
          <a:xfrm>
            <a:off x="269057" y="574907"/>
            <a:ext cx="11430000" cy="983263"/>
          </a:xfrm>
        </p:spPr>
        <p:txBody>
          <a:bodyPr/>
          <a:lstStyle/>
          <a:p>
            <a:r>
              <a:rPr lang="en-US" dirty="0"/>
              <a:t>Java</a:t>
            </a:r>
            <a:r>
              <a:rPr lang="zh-CN" altLang="en-US" dirty="0"/>
              <a:t>中的引用数据类型</a:t>
            </a:r>
            <a:endParaRPr lang="en-GB" dirty="0"/>
          </a:p>
        </p:txBody>
      </p:sp>
      <p:sp>
        <p:nvSpPr>
          <p:cNvPr id="8" name="椭圆 7">
            <a:extLst>
              <a:ext uri="{FF2B5EF4-FFF2-40B4-BE49-F238E27FC236}">
                <a16:creationId xmlns:a16="http://schemas.microsoft.com/office/drawing/2014/main" id="{F3BBE07E-A85B-4456-B7C7-3DA7BAB9DFD3}"/>
              </a:ext>
            </a:extLst>
          </p:cNvPr>
          <p:cNvSpPr/>
          <p:nvPr/>
        </p:nvSpPr>
        <p:spPr>
          <a:xfrm>
            <a:off x="4328808" y="1770433"/>
            <a:ext cx="2477311" cy="144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r>
              <a:rPr lang="zh-CN" altLang="en-US" dirty="0"/>
              <a:t>数据类型</a:t>
            </a:r>
          </a:p>
        </p:txBody>
      </p:sp>
      <p:sp>
        <p:nvSpPr>
          <p:cNvPr id="16" name="椭圆 15">
            <a:extLst>
              <a:ext uri="{FF2B5EF4-FFF2-40B4-BE49-F238E27FC236}">
                <a16:creationId xmlns:a16="http://schemas.microsoft.com/office/drawing/2014/main" id="{57AB8079-6CB0-476B-8A70-8C2C96926913}"/>
              </a:ext>
            </a:extLst>
          </p:cNvPr>
          <p:cNvSpPr/>
          <p:nvPr/>
        </p:nvSpPr>
        <p:spPr>
          <a:xfrm>
            <a:off x="2130357" y="4212814"/>
            <a:ext cx="2477311" cy="14494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八个基本数据类型</a:t>
            </a:r>
            <a:endParaRPr lang="en-US" altLang="zh-CN" dirty="0"/>
          </a:p>
        </p:txBody>
      </p:sp>
      <p:sp>
        <p:nvSpPr>
          <p:cNvPr id="18" name="椭圆 17">
            <a:extLst>
              <a:ext uri="{FF2B5EF4-FFF2-40B4-BE49-F238E27FC236}">
                <a16:creationId xmlns:a16="http://schemas.microsoft.com/office/drawing/2014/main" id="{51909024-4B21-4B9D-9DEB-BCC2AA162DC7}"/>
              </a:ext>
            </a:extLst>
          </p:cNvPr>
          <p:cNvSpPr/>
          <p:nvPr/>
        </p:nvSpPr>
        <p:spPr>
          <a:xfrm>
            <a:off x="6653718" y="4212814"/>
            <a:ext cx="2477311" cy="14494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引用数据类型</a:t>
            </a:r>
            <a:endParaRPr lang="en-US" altLang="zh-CN" dirty="0"/>
          </a:p>
        </p:txBody>
      </p:sp>
      <p:cxnSp>
        <p:nvCxnSpPr>
          <p:cNvPr id="12" name="直接箭头连接符 11">
            <a:extLst>
              <a:ext uri="{FF2B5EF4-FFF2-40B4-BE49-F238E27FC236}">
                <a16:creationId xmlns:a16="http://schemas.microsoft.com/office/drawing/2014/main" id="{13334E95-C70D-4484-B005-FD3E53D5145E}"/>
              </a:ext>
            </a:extLst>
          </p:cNvPr>
          <p:cNvCxnSpPr>
            <a:cxnSpLocks/>
            <a:stCxn id="8" idx="3"/>
            <a:endCxn id="16" idx="0"/>
          </p:cNvCxnSpPr>
          <p:nvPr/>
        </p:nvCxnSpPr>
        <p:spPr>
          <a:xfrm flipH="1">
            <a:off x="3369013" y="3007592"/>
            <a:ext cx="1322589" cy="12052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FB97B03-D081-4AAA-A438-8E6FD72ADFE4}"/>
              </a:ext>
            </a:extLst>
          </p:cNvPr>
          <p:cNvCxnSpPr>
            <a:cxnSpLocks/>
            <a:stCxn id="8" idx="5"/>
            <a:endCxn id="18" idx="0"/>
          </p:cNvCxnSpPr>
          <p:nvPr/>
        </p:nvCxnSpPr>
        <p:spPr>
          <a:xfrm>
            <a:off x="6443325" y="3007592"/>
            <a:ext cx="1449049" cy="12052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D24EA34-1C40-4B13-8A66-139BF6DA29F4}"/>
              </a:ext>
            </a:extLst>
          </p:cNvPr>
          <p:cNvSpPr txBox="1"/>
          <p:nvPr/>
        </p:nvSpPr>
        <p:spPr>
          <a:xfrm>
            <a:off x="8253893" y="1838090"/>
            <a:ext cx="3696848" cy="2200499"/>
          </a:xfrm>
          <a:prstGeom prst="rect">
            <a:avLst/>
          </a:prstGeom>
          <a:ln/>
        </p:spPr>
        <p:style>
          <a:lnRef idx="1">
            <a:schemeClr val="accent4"/>
          </a:lnRef>
          <a:fillRef idx="2">
            <a:schemeClr val="accent4"/>
          </a:fillRef>
          <a:effectRef idx="1">
            <a:schemeClr val="accent4"/>
          </a:effectRef>
          <a:fontRef idx="minor">
            <a:schemeClr val="dk1"/>
          </a:fontRef>
        </p:style>
        <p:txBody>
          <a:bodyPr wrap="square" lIns="46800" tIns="46800" rIns="46800" bIns="45720" rtlCol="0" anchor="ctr">
            <a:noAutofit/>
          </a:bodyPr>
          <a:lstStyle/>
          <a:p>
            <a:r>
              <a:rPr lang="zh-CN" altLang="en-US" dirty="0"/>
              <a:t>在</a:t>
            </a:r>
            <a:r>
              <a:rPr lang="en-US" altLang="zh-CN" dirty="0"/>
              <a:t>Java</a:t>
            </a:r>
            <a:r>
              <a:rPr lang="zh-CN" altLang="en-US" dirty="0"/>
              <a:t>中，引用类型的变量非常类似于</a:t>
            </a:r>
            <a:r>
              <a:rPr lang="en-US" altLang="zh-CN" dirty="0"/>
              <a:t>C/C++</a:t>
            </a:r>
            <a:r>
              <a:rPr lang="zh-CN" altLang="en-US" dirty="0"/>
              <a:t>的指针。引用类型指向一个对象在内存中的地址，指向对象的变量是引用变量。</a:t>
            </a:r>
            <a:endParaRPr lang="en-US" altLang="zh-CN" dirty="0"/>
          </a:p>
          <a:p>
            <a:endParaRPr lang="en-US" altLang="zh-CN" dirty="0"/>
          </a:p>
          <a:p>
            <a:pPr marL="285750" indent="-285750">
              <a:buFont typeface="Arial" panose="020B0604020202020204" pitchFamily="34" charset="0"/>
              <a:buChar char="•"/>
            </a:pPr>
            <a:r>
              <a:rPr lang="zh-CN" altLang="en-US" dirty="0"/>
              <a:t>对象、数组都是引用数据类型。</a:t>
            </a:r>
          </a:p>
          <a:p>
            <a:pPr marL="285750" indent="-285750">
              <a:buFont typeface="Arial" panose="020B0604020202020204" pitchFamily="34" charset="0"/>
              <a:buChar char="•"/>
            </a:pPr>
            <a:r>
              <a:rPr lang="zh-CN" altLang="en-US" dirty="0"/>
              <a:t>所有引用类型的默认值都是</a:t>
            </a:r>
            <a:r>
              <a:rPr lang="en-US" altLang="zh-CN" dirty="0"/>
              <a:t>null</a:t>
            </a:r>
            <a:r>
              <a:rPr lang="zh-CN" altLang="en-US" dirty="0"/>
              <a:t>。</a:t>
            </a:r>
          </a:p>
        </p:txBody>
      </p:sp>
    </p:spTree>
    <p:extLst>
      <p:ext uri="{BB962C8B-B14F-4D97-AF65-F5344CB8AC3E}">
        <p14:creationId xmlns:p14="http://schemas.microsoft.com/office/powerpoint/2010/main" val="108128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5">
            <a:extLst>
              <a:ext uri="{FF2B5EF4-FFF2-40B4-BE49-F238E27FC236}">
                <a16:creationId xmlns:a16="http://schemas.microsoft.com/office/drawing/2014/main" id="{C5A48FC3-3C31-4D92-A1FC-D804BCF82E63}"/>
              </a:ext>
            </a:extLst>
          </p:cNvPr>
          <p:cNvSpPr txBox="1">
            <a:spLocks/>
          </p:cNvSpPr>
          <p:nvPr/>
        </p:nvSpPr>
        <p:spPr>
          <a:xfrm>
            <a:off x="542021" y="2656828"/>
            <a:ext cx="8211222" cy="1544345"/>
          </a:xfrm>
          <a:prstGeom prst="rect">
            <a:avLst/>
          </a:prstGeom>
        </p:spPr>
        <p:txBody>
          <a:bodyPr vert="horz" lIns="0" tIns="60930" rIns="0" bIns="0" rtlCol="0" anchor="b" anchorCtr="0">
            <a:noAutofit/>
          </a:bodyPr>
          <a:lstStyle>
            <a:lvl1pPr algn="l" rtl="0" eaLnBrk="1" fontAlgn="base" hangingPunct="1">
              <a:lnSpc>
                <a:spcPct val="70000"/>
              </a:lnSpc>
              <a:spcBef>
                <a:spcPct val="0"/>
              </a:spcBef>
              <a:spcAft>
                <a:spcPct val="0"/>
              </a:spcAft>
              <a:buFont typeface="Arial" charset="0"/>
              <a:defRPr lang="en-AU" sz="6800" b="0" i="0" kern="1200" cap="all" spc="0" baseline="0">
                <a:solidFill>
                  <a:schemeClr val="tx1"/>
                </a:solidFill>
                <a:latin typeface="Graphik Black" panose="020B0503030202060203" pitchFamily="34" charset="77"/>
                <a:ea typeface="Roboto Black" panose="02000000000000000000" pitchFamily="2" charset="0"/>
                <a:cs typeface="Arial" panose="020B0604020202020204" pitchFamily="34" charset="0"/>
              </a:defRPr>
            </a:lvl1pPr>
            <a:lvl2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2pPr>
            <a:lvl3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3pPr>
            <a:lvl4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4pPr>
            <a:lvl5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5pPr>
            <a:lvl6pPr marL="609443"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6pPr>
            <a:lvl7pPr marL="1218885"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7pPr>
            <a:lvl8pPr marL="1828328"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8pPr>
            <a:lvl9pPr marL="2437771"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9pPr>
          </a:lstStyle>
          <a:p>
            <a:r>
              <a:rPr lang="en-US" altLang="zh-CN" sz="7199" dirty="0">
                <a:solidFill>
                  <a:schemeClr val="bg1"/>
                </a:solidFill>
                <a:latin typeface="+mj-lt"/>
              </a:rPr>
              <a:t>JAVA</a:t>
            </a:r>
            <a:r>
              <a:rPr lang="zh-CN" altLang="en-US" sz="7199" dirty="0">
                <a:solidFill>
                  <a:schemeClr val="bg1"/>
                </a:solidFill>
                <a:latin typeface="+mj-lt"/>
              </a:rPr>
              <a:t>内存模型</a:t>
            </a:r>
            <a:endParaRPr lang="en-AU" sz="7199" dirty="0">
              <a:solidFill>
                <a:schemeClr val="bg1"/>
              </a:solidFill>
              <a:latin typeface="+mj-lt"/>
            </a:endParaRPr>
          </a:p>
        </p:txBody>
      </p:sp>
    </p:spTree>
    <p:extLst>
      <p:ext uri="{BB962C8B-B14F-4D97-AF65-F5344CB8AC3E}">
        <p14:creationId xmlns:p14="http://schemas.microsoft.com/office/powerpoint/2010/main" val="218878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51E77913-CC80-499E-B87C-1A4FAC328E3D}"/>
              </a:ext>
            </a:extLst>
          </p:cNvPr>
          <p:cNvSpPr>
            <a:spLocks noGrp="1"/>
          </p:cNvSpPr>
          <p:nvPr>
            <p:ph type="ftr" sz="quarter" idx="16"/>
          </p:nvPr>
        </p:nvSpPr>
        <p:spPr/>
        <p:txBody>
          <a:bodyPr/>
          <a:lstStyle/>
          <a:p>
            <a:pPr lvl="0"/>
            <a:r>
              <a:rPr lang="en-US" noProof="0"/>
              <a:t>Copyright © 2020 Accenture. All rights reserved.</a:t>
            </a:r>
          </a:p>
        </p:txBody>
      </p:sp>
      <p:sp>
        <p:nvSpPr>
          <p:cNvPr id="5" name="Slide Number Placeholder 4">
            <a:extLst>
              <a:ext uri="{FF2B5EF4-FFF2-40B4-BE49-F238E27FC236}">
                <a16:creationId xmlns:a16="http://schemas.microsoft.com/office/drawing/2014/main" id="{7BD9C0D5-EC83-4CB9-A960-398969DD1202}"/>
              </a:ext>
            </a:extLst>
          </p:cNvPr>
          <p:cNvSpPr>
            <a:spLocks noGrp="1"/>
          </p:cNvSpPr>
          <p:nvPr>
            <p:ph type="sldNum" sz="quarter" idx="17"/>
          </p:nvPr>
        </p:nvSpPr>
        <p:spPr/>
        <p:txBody>
          <a:bodyPr/>
          <a:lstStyle/>
          <a:p>
            <a:pPr lvl="0"/>
            <a:fld id="{4F9AC08D-23A9-440E-BCB9-AA1E9877CC38}" type="slidenum">
              <a:rPr lang="en-US" noProof="0" smtClean="0"/>
              <a:pPr lvl="0"/>
              <a:t>12</a:t>
            </a:fld>
            <a:endParaRPr lang="en-US" noProof="0"/>
          </a:p>
        </p:txBody>
      </p:sp>
      <p:sp>
        <p:nvSpPr>
          <p:cNvPr id="6" name="Title 5">
            <a:extLst>
              <a:ext uri="{FF2B5EF4-FFF2-40B4-BE49-F238E27FC236}">
                <a16:creationId xmlns:a16="http://schemas.microsoft.com/office/drawing/2014/main" id="{E5245AA8-C753-4A2D-A247-405D90D9900D}"/>
              </a:ext>
            </a:extLst>
          </p:cNvPr>
          <p:cNvSpPr>
            <a:spLocks noGrp="1"/>
          </p:cNvSpPr>
          <p:nvPr>
            <p:ph type="title"/>
          </p:nvPr>
        </p:nvSpPr>
        <p:spPr/>
        <p:txBody>
          <a:bodyPr/>
          <a:lstStyle/>
          <a:p>
            <a:r>
              <a:rPr lang="en-GB" altLang="zh-CN" sz="3600" dirty="0"/>
              <a:t>Java</a:t>
            </a:r>
            <a:r>
              <a:rPr lang="zh-CN" altLang="en-US" sz="3600" dirty="0"/>
              <a:t>内存模型</a:t>
            </a:r>
            <a:endParaRPr lang="en-GB" dirty="0"/>
          </a:p>
        </p:txBody>
      </p:sp>
      <p:pic>
        <p:nvPicPr>
          <p:cNvPr id="10" name="图片 9">
            <a:extLst>
              <a:ext uri="{FF2B5EF4-FFF2-40B4-BE49-F238E27FC236}">
                <a16:creationId xmlns:a16="http://schemas.microsoft.com/office/drawing/2014/main" id="{B36A3485-1F72-4967-B859-456832498C22}"/>
              </a:ext>
            </a:extLst>
          </p:cNvPr>
          <p:cNvPicPr>
            <a:picLocks noChangeAspect="1"/>
          </p:cNvPicPr>
          <p:nvPr/>
        </p:nvPicPr>
        <p:blipFill>
          <a:blip r:embed="rId3"/>
          <a:stretch>
            <a:fillRect/>
          </a:stretch>
        </p:blipFill>
        <p:spPr>
          <a:xfrm>
            <a:off x="1770889" y="831518"/>
            <a:ext cx="8650222" cy="5687491"/>
          </a:xfrm>
          <a:prstGeom prst="rect">
            <a:avLst/>
          </a:prstGeom>
        </p:spPr>
      </p:pic>
    </p:spTree>
    <p:extLst>
      <p:ext uri="{BB962C8B-B14F-4D97-AF65-F5344CB8AC3E}">
        <p14:creationId xmlns:p14="http://schemas.microsoft.com/office/powerpoint/2010/main" val="245119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D3182968-0299-401B-8B7F-AAED17AD5931}"/>
              </a:ext>
            </a:extLst>
          </p:cNvPr>
          <p:cNvSpPr>
            <a:spLocks noGrp="1"/>
          </p:cNvSpPr>
          <p:nvPr>
            <p:ph type="ftr" sz="quarter" idx="16"/>
          </p:nvPr>
        </p:nvSpPr>
        <p:spPr/>
        <p:txBody>
          <a:bodyPr/>
          <a:lstStyle/>
          <a:p>
            <a:pPr lvl="0"/>
            <a:r>
              <a:rPr lang="en-US" noProof="0"/>
              <a:t>Copyright © 2020 Accenture. All rights reserved.</a:t>
            </a:r>
          </a:p>
        </p:txBody>
      </p:sp>
      <p:sp>
        <p:nvSpPr>
          <p:cNvPr id="5" name="Slide Number Placeholder 4">
            <a:extLst>
              <a:ext uri="{FF2B5EF4-FFF2-40B4-BE49-F238E27FC236}">
                <a16:creationId xmlns:a16="http://schemas.microsoft.com/office/drawing/2014/main" id="{CC53D80E-EB93-42E1-B2AF-97DA30484EFC}"/>
              </a:ext>
            </a:extLst>
          </p:cNvPr>
          <p:cNvSpPr>
            <a:spLocks noGrp="1"/>
          </p:cNvSpPr>
          <p:nvPr>
            <p:ph type="sldNum" sz="quarter" idx="17"/>
          </p:nvPr>
        </p:nvSpPr>
        <p:spPr/>
        <p:txBody>
          <a:bodyPr/>
          <a:lstStyle/>
          <a:p>
            <a:pPr lvl="0"/>
            <a:fld id="{4F9AC08D-23A9-440E-BCB9-AA1E9877CC38}" type="slidenum">
              <a:rPr lang="en-US" noProof="0" smtClean="0"/>
              <a:pPr lvl="0"/>
              <a:t>13</a:t>
            </a:fld>
            <a:endParaRPr lang="en-US" noProof="0"/>
          </a:p>
        </p:txBody>
      </p:sp>
      <p:sp>
        <p:nvSpPr>
          <p:cNvPr id="16" name="文本框 15">
            <a:extLst>
              <a:ext uri="{FF2B5EF4-FFF2-40B4-BE49-F238E27FC236}">
                <a16:creationId xmlns:a16="http://schemas.microsoft.com/office/drawing/2014/main" id="{A255737A-2371-48BF-864A-BDB68B392928}"/>
              </a:ext>
            </a:extLst>
          </p:cNvPr>
          <p:cNvSpPr txBox="1"/>
          <p:nvPr/>
        </p:nvSpPr>
        <p:spPr>
          <a:xfrm>
            <a:off x="5807893" y="48358"/>
            <a:ext cx="6155140" cy="1969770"/>
          </a:xfrm>
          <a:prstGeom prst="rect">
            <a:avLst/>
          </a:prstGeom>
          <a:noFill/>
          <a:ln w="12700">
            <a:solidFill>
              <a:schemeClr val="accent1"/>
            </a:solidFill>
          </a:ln>
        </p:spPr>
        <p:txBody>
          <a:bodyPr wrap="square">
            <a:spAutoFit/>
          </a:bodyPr>
          <a:lstStyle/>
          <a:p>
            <a:pPr algn="l"/>
            <a:r>
              <a:rPr lang="en-US" altLang="zh-CN" sz="1500" b="1" dirty="0">
                <a:solidFill>
                  <a:srgbClr val="7F0055"/>
                </a:solidFill>
                <a:latin typeface="Consolas" panose="020B0609020204030204" pitchFamily="49" charset="0"/>
              </a:rPr>
              <a:t>public</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class</a:t>
            </a:r>
            <a:r>
              <a:rPr lang="en-US" altLang="zh-CN" sz="1500" b="1" dirty="0">
                <a:solidFill>
                  <a:srgbClr val="000000"/>
                </a:solidFill>
                <a:latin typeface="Consolas" panose="020B0609020204030204" pitchFamily="49" charset="0"/>
              </a:rPr>
              <a:t> Test {</a:t>
            </a:r>
          </a:p>
          <a:p>
            <a:pPr algn="l"/>
            <a:r>
              <a:rPr lang="en-US" altLang="zh-CN" sz="1500" b="1" dirty="0">
                <a:solidFill>
                  <a:srgbClr val="7F0055"/>
                </a:solidFill>
                <a:latin typeface="Consolas" panose="020B0609020204030204" pitchFamily="49" charset="0"/>
              </a:rPr>
              <a:t>  public</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static</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void</a:t>
            </a:r>
            <a:r>
              <a:rPr lang="en-US" altLang="zh-CN" sz="1500" b="1" dirty="0">
                <a:solidFill>
                  <a:srgbClr val="000000"/>
                </a:solidFill>
                <a:latin typeface="Consolas" panose="020B0609020204030204" pitchFamily="49" charset="0"/>
              </a:rPr>
              <a:t> main(String[] </a:t>
            </a:r>
            <a:r>
              <a:rPr lang="en-US" altLang="zh-CN" sz="1500" b="1" dirty="0" err="1">
                <a:solidFill>
                  <a:srgbClr val="6A3E3E"/>
                </a:solidFill>
                <a:latin typeface="Consolas" panose="020B0609020204030204" pitchFamily="49" charset="0"/>
              </a:rPr>
              <a:t>args</a:t>
            </a:r>
            <a:r>
              <a:rPr lang="en-US" altLang="zh-CN" sz="1500" b="1" dirty="0">
                <a:solidFill>
                  <a:srgbClr val="000000"/>
                </a:solidFill>
                <a:latin typeface="Consolas" panose="020B0609020204030204" pitchFamily="49" charset="0"/>
              </a:rPr>
              <a:t>) {</a:t>
            </a:r>
          </a:p>
          <a:p>
            <a:pPr algn="l"/>
            <a:r>
              <a:rPr lang="en-US" altLang="zh-CN" sz="1500" b="1" dirty="0">
                <a:solidFill>
                  <a:srgbClr val="7F0055"/>
                </a:solidFill>
                <a:latin typeface="Consolas" panose="020B0609020204030204" pitchFamily="49" charset="0"/>
              </a:rPr>
              <a:t>    int</a:t>
            </a:r>
            <a:r>
              <a:rPr lang="en-US" altLang="zh-CN" sz="1500" b="1" dirty="0">
                <a:solidFill>
                  <a:srgbClr val="000000"/>
                </a:solidFill>
                <a:latin typeface="Consolas" panose="020B0609020204030204" pitchFamily="49" charset="0"/>
              </a:rPr>
              <a:t> </a:t>
            </a:r>
            <a:r>
              <a:rPr lang="en-US" altLang="zh-CN" sz="1500" b="1" dirty="0">
                <a:solidFill>
                  <a:srgbClr val="6A3E3E"/>
                </a:solidFill>
                <a:latin typeface="Consolas" panose="020B0609020204030204" pitchFamily="49" charset="0"/>
              </a:rPr>
              <a:t>id</a:t>
            </a:r>
            <a:r>
              <a:rPr lang="en-US" altLang="zh-CN" sz="1500" b="1" dirty="0">
                <a:solidFill>
                  <a:srgbClr val="000000"/>
                </a:solidFill>
                <a:latin typeface="Consolas" panose="020B0609020204030204" pitchFamily="49" charset="0"/>
              </a:rPr>
              <a:t> = 23;</a:t>
            </a:r>
          </a:p>
          <a:p>
            <a:pPr algn="l"/>
            <a:r>
              <a:rPr lang="en-US" altLang="zh-CN" sz="1500" dirty="0">
                <a:solidFill>
                  <a:srgbClr val="000000"/>
                </a:solidFill>
                <a:latin typeface="Consolas" panose="020B0609020204030204" pitchFamily="49" charset="0"/>
              </a:rPr>
              <a:t>    String </a:t>
            </a:r>
            <a:r>
              <a:rPr lang="en-US" altLang="zh-CN" sz="1500" dirty="0" err="1">
                <a:solidFill>
                  <a:srgbClr val="6A3E3E"/>
                </a:solidFill>
                <a:latin typeface="Consolas" panose="020B0609020204030204" pitchFamily="49" charset="0"/>
              </a:rPr>
              <a:t>pName</a:t>
            </a:r>
            <a:r>
              <a:rPr lang="en-US" altLang="zh-CN" sz="1500" dirty="0">
                <a:solidFill>
                  <a:srgbClr val="000000"/>
                </a:solidFill>
                <a:latin typeface="Consolas" panose="020B0609020204030204" pitchFamily="49" charset="0"/>
              </a:rPr>
              <a:t> = </a:t>
            </a:r>
            <a:r>
              <a:rPr lang="en-US" altLang="zh-CN" sz="1500" dirty="0">
                <a:solidFill>
                  <a:srgbClr val="2A00FF"/>
                </a:solidFill>
                <a:latin typeface="Consolas" panose="020B0609020204030204" pitchFamily="49" charset="0"/>
              </a:rPr>
              <a:t>"Jon"</a:t>
            </a:r>
            <a:r>
              <a:rPr lang="en-US" altLang="zh-CN" sz="1500" dirty="0">
                <a:solidFill>
                  <a:srgbClr val="000000"/>
                </a:solidFill>
                <a:latin typeface="Consolas" panose="020B0609020204030204" pitchFamily="49" charset="0"/>
              </a:rPr>
              <a:t>;</a:t>
            </a:r>
          </a:p>
          <a:p>
            <a:pPr algn="l"/>
            <a:r>
              <a:rPr lang="en-US" altLang="zh-CN" sz="15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Person </a:t>
            </a:r>
            <a:r>
              <a:rPr lang="en-US" altLang="zh-CN" sz="1600" dirty="0">
                <a:solidFill>
                  <a:srgbClr val="6A3E3E"/>
                </a:solidFill>
                <a:latin typeface="Consolas" panose="020B0609020204030204" pitchFamily="49" charset="0"/>
              </a:rPr>
              <a:t>p</a:t>
            </a:r>
            <a:r>
              <a:rPr lang="en-US" altLang="zh-CN" sz="1600" dirty="0">
                <a:solidFill>
                  <a:srgbClr val="000000"/>
                </a:solidFill>
                <a:latin typeface="Consolas" panose="020B0609020204030204" pitchFamily="49" charset="0"/>
              </a:rPr>
              <a:t>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Person(</a:t>
            </a:r>
            <a:r>
              <a:rPr lang="en-US" altLang="zh-CN" sz="1600" b="1" dirty="0">
                <a:solidFill>
                  <a:srgbClr val="6A3E3E"/>
                </a:solidFill>
                <a:latin typeface="Consolas" panose="020B0609020204030204" pitchFamily="49" charset="0"/>
              </a:rPr>
              <a:t>id</a:t>
            </a:r>
            <a:r>
              <a:rPr lang="en-US" altLang="zh-CN" sz="1600" b="1" dirty="0">
                <a:solidFill>
                  <a:srgbClr val="000000"/>
                </a:solidFill>
                <a:latin typeface="Consolas" panose="020B0609020204030204" pitchFamily="49" charset="0"/>
              </a:rPr>
              <a:t>, </a:t>
            </a:r>
            <a:r>
              <a:rPr lang="en-US" altLang="zh-CN" sz="1600" b="1" dirty="0" err="1">
                <a:solidFill>
                  <a:srgbClr val="6A3E3E"/>
                </a:solidFill>
                <a:latin typeface="Consolas" panose="020B0609020204030204" pitchFamily="49" charset="0"/>
              </a:rPr>
              <a:t>pName</a:t>
            </a:r>
            <a:r>
              <a:rPr lang="en-US" altLang="zh-CN" sz="1600" b="1" dirty="0">
                <a:solidFill>
                  <a:srgbClr val="000000"/>
                </a:solidFill>
                <a:latin typeface="Consolas" panose="020B0609020204030204" pitchFamily="49" charset="0"/>
              </a:rPr>
              <a:t>);</a:t>
            </a:r>
          </a:p>
          <a:p>
            <a:pPr algn="l"/>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p</a:t>
            </a:r>
            <a:r>
              <a:rPr lang="en-US" altLang="zh-CN" sz="1600" dirty="0" err="1">
                <a:solidFill>
                  <a:srgbClr val="000000"/>
                </a:solidFill>
                <a:latin typeface="Consolas" panose="020B0609020204030204" pitchFamily="49" charset="0"/>
              </a:rPr>
              <a:t>.setName</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"Jack"</a:t>
            </a:r>
            <a:r>
              <a:rPr lang="en-US" altLang="zh-CN" sz="1600" dirty="0">
                <a:solidFill>
                  <a:srgbClr val="000000"/>
                </a:solidFill>
                <a:latin typeface="Consolas" panose="020B0609020204030204" pitchFamily="49" charset="0"/>
              </a:rPr>
              <a:t>);</a:t>
            </a:r>
          </a:p>
          <a:p>
            <a:pPr algn="l"/>
            <a:r>
              <a:rPr lang="en-US" altLang="zh-CN" sz="1500" dirty="0">
                <a:solidFill>
                  <a:srgbClr val="000000"/>
                </a:solidFill>
                <a:latin typeface="Consolas" panose="020B0609020204030204" pitchFamily="49" charset="0"/>
              </a:rPr>
              <a:t>  }</a:t>
            </a:r>
          </a:p>
          <a:p>
            <a:pPr algn="l"/>
            <a:r>
              <a:rPr lang="en-US" altLang="zh-CN" sz="1500" dirty="0">
                <a:solidFill>
                  <a:srgbClr val="000000"/>
                </a:solidFill>
                <a:latin typeface="Consolas" panose="020B0609020204030204" pitchFamily="49" charset="0"/>
              </a:rPr>
              <a:t>}</a:t>
            </a:r>
            <a:endParaRPr lang="zh-CN" altLang="en-US" sz="1500" dirty="0"/>
          </a:p>
        </p:txBody>
      </p:sp>
      <p:sp>
        <p:nvSpPr>
          <p:cNvPr id="12" name="矩形 11">
            <a:extLst>
              <a:ext uri="{FF2B5EF4-FFF2-40B4-BE49-F238E27FC236}">
                <a16:creationId xmlns:a16="http://schemas.microsoft.com/office/drawing/2014/main" id="{53981EB2-F7B6-4A74-9F4B-5975F04F8ECB}"/>
              </a:ext>
            </a:extLst>
          </p:cNvPr>
          <p:cNvSpPr/>
          <p:nvPr/>
        </p:nvSpPr>
        <p:spPr>
          <a:xfrm>
            <a:off x="606878" y="4065295"/>
            <a:ext cx="2167779" cy="3302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500" dirty="0" err="1"/>
              <a:t>setName</a:t>
            </a:r>
            <a:r>
              <a:rPr lang="en-US" altLang="zh-CN" sz="1500" dirty="0"/>
              <a:t>(String)</a:t>
            </a:r>
            <a:endParaRPr lang="zh-CN" altLang="en-US" sz="1500" dirty="0"/>
          </a:p>
        </p:txBody>
      </p:sp>
      <p:sp>
        <p:nvSpPr>
          <p:cNvPr id="19" name="矩形 18">
            <a:extLst>
              <a:ext uri="{FF2B5EF4-FFF2-40B4-BE49-F238E27FC236}">
                <a16:creationId xmlns:a16="http://schemas.microsoft.com/office/drawing/2014/main" id="{01F8F470-0BF7-42EC-B6CB-24B0912F31BF}"/>
              </a:ext>
            </a:extLst>
          </p:cNvPr>
          <p:cNvSpPr/>
          <p:nvPr/>
        </p:nvSpPr>
        <p:spPr>
          <a:xfrm>
            <a:off x="606878" y="4395495"/>
            <a:ext cx="2167779" cy="330200"/>
          </a:xfrm>
          <a:prstGeom prst="rect">
            <a:avLst/>
          </a:prstGeom>
          <a:noFill/>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500" dirty="0">
                <a:solidFill>
                  <a:schemeClr val="tx1"/>
                </a:solidFill>
              </a:rPr>
              <a:t>Person(int, String)</a:t>
            </a:r>
            <a:endParaRPr lang="zh-CN" altLang="en-US" sz="1500" dirty="0">
              <a:solidFill>
                <a:schemeClr val="tx1"/>
              </a:solidFill>
            </a:endParaRPr>
          </a:p>
        </p:txBody>
      </p:sp>
      <p:sp>
        <p:nvSpPr>
          <p:cNvPr id="20" name="矩形 19">
            <a:extLst>
              <a:ext uri="{FF2B5EF4-FFF2-40B4-BE49-F238E27FC236}">
                <a16:creationId xmlns:a16="http://schemas.microsoft.com/office/drawing/2014/main" id="{9367ADFB-9C5B-4181-B497-1E03AC56C021}"/>
              </a:ext>
            </a:extLst>
          </p:cNvPr>
          <p:cNvSpPr/>
          <p:nvPr/>
        </p:nvSpPr>
        <p:spPr>
          <a:xfrm>
            <a:off x="606878" y="4725695"/>
            <a:ext cx="2167779" cy="3302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500" dirty="0"/>
              <a:t>main()</a:t>
            </a:r>
            <a:endParaRPr lang="zh-CN" altLang="en-US" sz="1500" dirty="0"/>
          </a:p>
        </p:txBody>
      </p:sp>
      <p:sp>
        <p:nvSpPr>
          <p:cNvPr id="13" name="椭圆 12">
            <a:extLst>
              <a:ext uri="{FF2B5EF4-FFF2-40B4-BE49-F238E27FC236}">
                <a16:creationId xmlns:a16="http://schemas.microsoft.com/office/drawing/2014/main" id="{FBDA72C0-FAF8-48CA-8B9B-31AF852077E6}"/>
              </a:ext>
            </a:extLst>
          </p:cNvPr>
          <p:cNvSpPr/>
          <p:nvPr/>
        </p:nvSpPr>
        <p:spPr>
          <a:xfrm>
            <a:off x="7802826" y="2825073"/>
            <a:ext cx="3566214" cy="3514824"/>
          </a:xfrm>
          <a:prstGeom prst="ellipse">
            <a:avLst/>
          </a:prstGeom>
          <a:noFill/>
          <a:ln w="254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E4F654D-431E-4500-8B9A-CD45B0A773A7}"/>
              </a:ext>
            </a:extLst>
          </p:cNvPr>
          <p:cNvSpPr txBox="1"/>
          <p:nvPr/>
        </p:nvSpPr>
        <p:spPr>
          <a:xfrm>
            <a:off x="1276894" y="2379858"/>
            <a:ext cx="1361440" cy="292388"/>
          </a:xfrm>
          <a:prstGeom prst="rect">
            <a:avLst/>
          </a:prstGeom>
          <a:noFill/>
        </p:spPr>
        <p:txBody>
          <a:bodyPr wrap="square" lIns="0" tIns="0" rIns="0" bIns="45720" rtlCol="0">
            <a:spAutoFit/>
          </a:bodyPr>
          <a:lstStyle/>
          <a:p>
            <a:r>
              <a:rPr lang="zh-CN" altLang="en-US" sz="1600" dirty="0"/>
              <a:t>方法区</a:t>
            </a:r>
          </a:p>
        </p:txBody>
      </p:sp>
      <p:sp>
        <p:nvSpPr>
          <p:cNvPr id="31" name="文本框 30">
            <a:extLst>
              <a:ext uri="{FF2B5EF4-FFF2-40B4-BE49-F238E27FC236}">
                <a16:creationId xmlns:a16="http://schemas.microsoft.com/office/drawing/2014/main" id="{D04199B0-C99F-4643-86AC-7CCFFB58ADD7}"/>
              </a:ext>
            </a:extLst>
          </p:cNvPr>
          <p:cNvSpPr txBox="1"/>
          <p:nvPr/>
        </p:nvSpPr>
        <p:spPr>
          <a:xfrm>
            <a:off x="5056053" y="2373569"/>
            <a:ext cx="1361440" cy="292388"/>
          </a:xfrm>
          <a:prstGeom prst="rect">
            <a:avLst/>
          </a:prstGeom>
          <a:noFill/>
        </p:spPr>
        <p:txBody>
          <a:bodyPr wrap="square" lIns="0" tIns="0" rIns="0" bIns="45720" rtlCol="0">
            <a:spAutoFit/>
          </a:bodyPr>
          <a:lstStyle/>
          <a:p>
            <a:r>
              <a:rPr lang="zh-CN" altLang="en-US" sz="1600" dirty="0"/>
              <a:t>栈内存</a:t>
            </a:r>
          </a:p>
        </p:txBody>
      </p:sp>
      <p:sp>
        <p:nvSpPr>
          <p:cNvPr id="32" name="文本框 31">
            <a:extLst>
              <a:ext uri="{FF2B5EF4-FFF2-40B4-BE49-F238E27FC236}">
                <a16:creationId xmlns:a16="http://schemas.microsoft.com/office/drawing/2014/main" id="{F447C560-D53C-4EE3-A494-854B2A331288}"/>
              </a:ext>
            </a:extLst>
          </p:cNvPr>
          <p:cNvSpPr txBox="1"/>
          <p:nvPr/>
        </p:nvSpPr>
        <p:spPr>
          <a:xfrm>
            <a:off x="9272453" y="2383644"/>
            <a:ext cx="1361440" cy="292388"/>
          </a:xfrm>
          <a:prstGeom prst="rect">
            <a:avLst/>
          </a:prstGeom>
          <a:noFill/>
        </p:spPr>
        <p:txBody>
          <a:bodyPr wrap="square" lIns="0" tIns="0" rIns="0" bIns="45720" rtlCol="0">
            <a:spAutoFit/>
          </a:bodyPr>
          <a:lstStyle/>
          <a:p>
            <a:r>
              <a:rPr lang="zh-CN" altLang="en-US" sz="1600" dirty="0"/>
              <a:t>堆内存</a:t>
            </a:r>
          </a:p>
        </p:txBody>
      </p:sp>
      <p:cxnSp>
        <p:nvCxnSpPr>
          <p:cNvPr id="33" name="直接连接符 32">
            <a:extLst>
              <a:ext uri="{FF2B5EF4-FFF2-40B4-BE49-F238E27FC236}">
                <a16:creationId xmlns:a16="http://schemas.microsoft.com/office/drawing/2014/main" id="{AA8A1479-8E8F-4A32-B46A-8534F5BFE556}"/>
              </a:ext>
            </a:extLst>
          </p:cNvPr>
          <p:cNvCxnSpPr>
            <a:cxnSpLocks/>
          </p:cNvCxnSpPr>
          <p:nvPr/>
        </p:nvCxnSpPr>
        <p:spPr>
          <a:xfrm>
            <a:off x="3444240" y="2123440"/>
            <a:ext cx="0" cy="4395569"/>
          </a:xfrm>
          <a:prstGeom prst="line">
            <a:avLst/>
          </a:prstGeom>
        </p:spPr>
        <p:style>
          <a:lnRef idx="1">
            <a:schemeClr val="accent3"/>
          </a:lnRef>
          <a:fillRef idx="0">
            <a:schemeClr val="accent3"/>
          </a:fillRef>
          <a:effectRef idx="0">
            <a:schemeClr val="accent3"/>
          </a:effectRef>
          <a:fontRef idx="minor">
            <a:schemeClr val="tx1"/>
          </a:fontRef>
        </p:style>
      </p:cxnSp>
      <p:cxnSp>
        <p:nvCxnSpPr>
          <p:cNvPr id="37" name="直接连接符 36">
            <a:extLst>
              <a:ext uri="{FF2B5EF4-FFF2-40B4-BE49-F238E27FC236}">
                <a16:creationId xmlns:a16="http://schemas.microsoft.com/office/drawing/2014/main" id="{C6EC2960-9486-41E0-A21C-47171A4543B6}"/>
              </a:ext>
            </a:extLst>
          </p:cNvPr>
          <p:cNvCxnSpPr>
            <a:cxnSpLocks/>
          </p:cNvCxnSpPr>
          <p:nvPr/>
        </p:nvCxnSpPr>
        <p:spPr>
          <a:xfrm>
            <a:off x="7406640" y="2063259"/>
            <a:ext cx="0" cy="4395569"/>
          </a:xfrm>
          <a:prstGeom prst="line">
            <a:avLst/>
          </a:prstGeom>
        </p:spPr>
        <p:style>
          <a:lnRef idx="1">
            <a:schemeClr val="accent3"/>
          </a:lnRef>
          <a:fillRef idx="0">
            <a:schemeClr val="accent3"/>
          </a:fillRef>
          <a:effectRef idx="0">
            <a:schemeClr val="accent3"/>
          </a:effectRef>
          <a:fontRef idx="minor">
            <a:schemeClr val="tx1"/>
          </a:fontRef>
        </p:style>
      </p:cxnSp>
      <p:grpSp>
        <p:nvGrpSpPr>
          <p:cNvPr id="36" name="组合 35">
            <a:extLst>
              <a:ext uri="{FF2B5EF4-FFF2-40B4-BE49-F238E27FC236}">
                <a16:creationId xmlns:a16="http://schemas.microsoft.com/office/drawing/2014/main" id="{B7829D3D-B4AF-488D-ADE5-47EBBCC87F9F}"/>
              </a:ext>
            </a:extLst>
          </p:cNvPr>
          <p:cNvGrpSpPr/>
          <p:nvPr/>
        </p:nvGrpSpPr>
        <p:grpSpPr>
          <a:xfrm>
            <a:off x="3742147" y="6079264"/>
            <a:ext cx="3383280" cy="330200"/>
            <a:chOff x="3528787" y="6231664"/>
            <a:chExt cx="3383280" cy="330200"/>
          </a:xfrm>
        </p:grpSpPr>
        <p:sp>
          <p:nvSpPr>
            <p:cNvPr id="30" name="矩形 29">
              <a:extLst>
                <a:ext uri="{FF2B5EF4-FFF2-40B4-BE49-F238E27FC236}">
                  <a16:creationId xmlns:a16="http://schemas.microsoft.com/office/drawing/2014/main" id="{BD34B790-3445-43DA-BA1F-0A7307EBB48B}"/>
                </a:ext>
              </a:extLst>
            </p:cNvPr>
            <p:cNvSpPr/>
            <p:nvPr/>
          </p:nvSpPr>
          <p:spPr>
            <a:xfrm>
              <a:off x="4979589" y="6231664"/>
              <a:ext cx="1932478" cy="330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id = 23</a:t>
              </a:r>
              <a:endParaRPr lang="zh-CN" altLang="en-US" dirty="0"/>
            </a:p>
          </p:txBody>
        </p:sp>
        <p:sp>
          <p:nvSpPr>
            <p:cNvPr id="38" name="文本框 37">
              <a:extLst>
                <a:ext uri="{FF2B5EF4-FFF2-40B4-BE49-F238E27FC236}">
                  <a16:creationId xmlns:a16="http://schemas.microsoft.com/office/drawing/2014/main" id="{B83F9406-224D-4D8C-BDA5-777EF0C5251F}"/>
                </a:ext>
              </a:extLst>
            </p:cNvPr>
            <p:cNvSpPr txBox="1"/>
            <p:nvPr/>
          </p:nvSpPr>
          <p:spPr>
            <a:xfrm>
              <a:off x="3528787" y="6265959"/>
              <a:ext cx="1361440" cy="261610"/>
            </a:xfrm>
            <a:prstGeom prst="rect">
              <a:avLst/>
            </a:prstGeom>
            <a:noFill/>
          </p:spPr>
          <p:txBody>
            <a:bodyPr wrap="square" lIns="0" tIns="0" rIns="0" bIns="45720" rtlCol="0">
              <a:spAutoFit/>
            </a:bodyPr>
            <a:lstStyle/>
            <a:p>
              <a:pPr algn="r"/>
              <a:r>
                <a:rPr lang="en-US" altLang="zh-CN" sz="1400" dirty="0"/>
                <a:t>Integer value</a:t>
              </a:r>
              <a:endParaRPr lang="zh-CN" altLang="en-US" sz="1400" dirty="0"/>
            </a:p>
          </p:txBody>
        </p:sp>
      </p:grpSp>
      <p:grpSp>
        <p:nvGrpSpPr>
          <p:cNvPr id="47" name="组合 46">
            <a:extLst>
              <a:ext uri="{FF2B5EF4-FFF2-40B4-BE49-F238E27FC236}">
                <a16:creationId xmlns:a16="http://schemas.microsoft.com/office/drawing/2014/main" id="{A0BC03C1-48EE-437E-BD8F-E50B4EFA6A03}"/>
              </a:ext>
            </a:extLst>
          </p:cNvPr>
          <p:cNvGrpSpPr/>
          <p:nvPr/>
        </p:nvGrpSpPr>
        <p:grpSpPr>
          <a:xfrm>
            <a:off x="3742147" y="5749064"/>
            <a:ext cx="3383280" cy="330200"/>
            <a:chOff x="3528787" y="5901464"/>
            <a:chExt cx="3383280" cy="330200"/>
          </a:xfrm>
        </p:grpSpPr>
        <p:sp>
          <p:nvSpPr>
            <p:cNvPr id="29" name="矩形 28">
              <a:extLst>
                <a:ext uri="{FF2B5EF4-FFF2-40B4-BE49-F238E27FC236}">
                  <a16:creationId xmlns:a16="http://schemas.microsoft.com/office/drawing/2014/main" id="{7069C812-77CA-4997-9588-74631BC246E6}"/>
                </a:ext>
              </a:extLst>
            </p:cNvPr>
            <p:cNvSpPr/>
            <p:nvPr/>
          </p:nvSpPr>
          <p:spPr>
            <a:xfrm>
              <a:off x="4979589" y="5901464"/>
              <a:ext cx="1932478" cy="3302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t>pName</a:t>
              </a:r>
              <a:endParaRPr lang="zh-CN" altLang="en-US" dirty="0"/>
            </a:p>
          </p:txBody>
        </p:sp>
        <p:sp>
          <p:nvSpPr>
            <p:cNvPr id="39" name="文本框 38">
              <a:extLst>
                <a:ext uri="{FF2B5EF4-FFF2-40B4-BE49-F238E27FC236}">
                  <a16:creationId xmlns:a16="http://schemas.microsoft.com/office/drawing/2014/main" id="{A40AB60C-4CFF-4992-B546-B67302190B16}"/>
                </a:ext>
              </a:extLst>
            </p:cNvPr>
            <p:cNvSpPr txBox="1"/>
            <p:nvPr/>
          </p:nvSpPr>
          <p:spPr>
            <a:xfrm>
              <a:off x="3528787" y="5935759"/>
              <a:ext cx="1361440" cy="261610"/>
            </a:xfrm>
            <a:prstGeom prst="rect">
              <a:avLst/>
            </a:prstGeom>
            <a:noFill/>
          </p:spPr>
          <p:txBody>
            <a:bodyPr wrap="square" lIns="0" tIns="0" rIns="0" bIns="45720" rtlCol="0">
              <a:spAutoFit/>
            </a:bodyPr>
            <a:lstStyle/>
            <a:p>
              <a:pPr algn="r"/>
              <a:r>
                <a:rPr lang="en-US" altLang="zh-CN" sz="1400" dirty="0"/>
                <a:t>String reference</a:t>
              </a:r>
              <a:endParaRPr lang="zh-CN" altLang="en-US" sz="1400" dirty="0"/>
            </a:p>
          </p:txBody>
        </p:sp>
      </p:grpSp>
      <p:grpSp>
        <p:nvGrpSpPr>
          <p:cNvPr id="49" name="组合 48">
            <a:extLst>
              <a:ext uri="{FF2B5EF4-FFF2-40B4-BE49-F238E27FC236}">
                <a16:creationId xmlns:a16="http://schemas.microsoft.com/office/drawing/2014/main" id="{FA3A9A80-82CE-47BC-943E-1BB7106E7F8B}"/>
              </a:ext>
            </a:extLst>
          </p:cNvPr>
          <p:cNvGrpSpPr/>
          <p:nvPr/>
        </p:nvGrpSpPr>
        <p:grpSpPr>
          <a:xfrm>
            <a:off x="3742147" y="4768550"/>
            <a:ext cx="3383280" cy="330200"/>
            <a:chOff x="3528787" y="4768550"/>
            <a:chExt cx="3383280" cy="330200"/>
          </a:xfrm>
        </p:grpSpPr>
        <p:sp>
          <p:nvSpPr>
            <p:cNvPr id="27" name="矩形 26">
              <a:extLst>
                <a:ext uri="{FF2B5EF4-FFF2-40B4-BE49-F238E27FC236}">
                  <a16:creationId xmlns:a16="http://schemas.microsoft.com/office/drawing/2014/main" id="{496EC30D-9889-4F64-BB57-722AB86308EB}"/>
                </a:ext>
              </a:extLst>
            </p:cNvPr>
            <p:cNvSpPr/>
            <p:nvPr/>
          </p:nvSpPr>
          <p:spPr>
            <a:xfrm>
              <a:off x="4979589" y="4768550"/>
              <a:ext cx="1932478" cy="330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this</a:t>
              </a:r>
              <a:endParaRPr lang="zh-CN" altLang="en-US" dirty="0"/>
            </a:p>
          </p:txBody>
        </p:sp>
        <p:sp>
          <p:nvSpPr>
            <p:cNvPr id="41" name="文本框 40">
              <a:extLst>
                <a:ext uri="{FF2B5EF4-FFF2-40B4-BE49-F238E27FC236}">
                  <a16:creationId xmlns:a16="http://schemas.microsoft.com/office/drawing/2014/main" id="{A0947DA0-D66B-4A9A-A469-B863D464B661}"/>
                </a:ext>
              </a:extLst>
            </p:cNvPr>
            <p:cNvSpPr txBox="1"/>
            <p:nvPr/>
          </p:nvSpPr>
          <p:spPr>
            <a:xfrm>
              <a:off x="3528787" y="4802845"/>
              <a:ext cx="1361440" cy="261610"/>
            </a:xfrm>
            <a:prstGeom prst="rect">
              <a:avLst/>
            </a:prstGeom>
            <a:noFill/>
          </p:spPr>
          <p:txBody>
            <a:bodyPr wrap="square" lIns="0" tIns="0" rIns="0" bIns="45720" rtlCol="0">
              <a:spAutoFit/>
            </a:bodyPr>
            <a:lstStyle/>
            <a:p>
              <a:pPr algn="r"/>
              <a:r>
                <a:rPr lang="en-US" altLang="zh-CN" sz="1400" dirty="0"/>
                <a:t>Person reference</a:t>
              </a:r>
              <a:endParaRPr lang="zh-CN" altLang="en-US" sz="1400" dirty="0"/>
            </a:p>
          </p:txBody>
        </p:sp>
      </p:grpSp>
      <p:grpSp>
        <p:nvGrpSpPr>
          <p:cNvPr id="50" name="组合 49">
            <a:extLst>
              <a:ext uri="{FF2B5EF4-FFF2-40B4-BE49-F238E27FC236}">
                <a16:creationId xmlns:a16="http://schemas.microsoft.com/office/drawing/2014/main" id="{CDE46BEA-44A4-4F38-B524-C3C26F1F0966}"/>
              </a:ext>
            </a:extLst>
          </p:cNvPr>
          <p:cNvGrpSpPr/>
          <p:nvPr/>
        </p:nvGrpSpPr>
        <p:grpSpPr>
          <a:xfrm>
            <a:off x="3746603" y="4438350"/>
            <a:ext cx="3378824" cy="330200"/>
            <a:chOff x="3533243" y="4438350"/>
            <a:chExt cx="3378824" cy="330200"/>
          </a:xfrm>
        </p:grpSpPr>
        <p:sp>
          <p:nvSpPr>
            <p:cNvPr id="26" name="矩形 25">
              <a:extLst>
                <a:ext uri="{FF2B5EF4-FFF2-40B4-BE49-F238E27FC236}">
                  <a16:creationId xmlns:a16="http://schemas.microsoft.com/office/drawing/2014/main" id="{D4A68CD1-FE8F-4E9D-846F-15600B29717F}"/>
                </a:ext>
              </a:extLst>
            </p:cNvPr>
            <p:cNvSpPr/>
            <p:nvPr/>
          </p:nvSpPr>
          <p:spPr>
            <a:xfrm>
              <a:off x="4979589" y="4438350"/>
              <a:ext cx="1932478" cy="3302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t>pid</a:t>
              </a:r>
              <a:r>
                <a:rPr lang="en-US" altLang="zh-CN" dirty="0"/>
                <a:t> = 23</a:t>
              </a:r>
              <a:endParaRPr lang="zh-CN" altLang="en-US" dirty="0"/>
            </a:p>
          </p:txBody>
        </p:sp>
        <p:sp>
          <p:nvSpPr>
            <p:cNvPr id="42" name="文本框 41">
              <a:extLst>
                <a:ext uri="{FF2B5EF4-FFF2-40B4-BE49-F238E27FC236}">
                  <a16:creationId xmlns:a16="http://schemas.microsoft.com/office/drawing/2014/main" id="{85C13971-064A-4415-AF31-B6A62962899A}"/>
                </a:ext>
              </a:extLst>
            </p:cNvPr>
            <p:cNvSpPr txBox="1"/>
            <p:nvPr/>
          </p:nvSpPr>
          <p:spPr>
            <a:xfrm>
              <a:off x="3533243" y="4488085"/>
              <a:ext cx="1361440" cy="261610"/>
            </a:xfrm>
            <a:prstGeom prst="rect">
              <a:avLst/>
            </a:prstGeom>
            <a:noFill/>
          </p:spPr>
          <p:txBody>
            <a:bodyPr wrap="square" lIns="0" tIns="0" rIns="0" bIns="45720" rtlCol="0">
              <a:spAutoFit/>
            </a:bodyPr>
            <a:lstStyle/>
            <a:p>
              <a:pPr algn="r"/>
              <a:r>
                <a:rPr lang="en-US" altLang="zh-CN" sz="1400" dirty="0"/>
                <a:t>Integer value</a:t>
              </a:r>
              <a:endParaRPr lang="zh-CN" altLang="en-US" sz="1400" dirty="0"/>
            </a:p>
          </p:txBody>
        </p:sp>
      </p:grpSp>
      <p:grpSp>
        <p:nvGrpSpPr>
          <p:cNvPr id="51" name="组合 50">
            <a:extLst>
              <a:ext uri="{FF2B5EF4-FFF2-40B4-BE49-F238E27FC236}">
                <a16:creationId xmlns:a16="http://schemas.microsoft.com/office/drawing/2014/main" id="{F0EE2979-DB5B-49F4-8818-5E742F3595E2}"/>
              </a:ext>
            </a:extLst>
          </p:cNvPr>
          <p:cNvGrpSpPr/>
          <p:nvPr/>
        </p:nvGrpSpPr>
        <p:grpSpPr>
          <a:xfrm>
            <a:off x="3742147" y="4108150"/>
            <a:ext cx="3383280" cy="361191"/>
            <a:chOff x="3528787" y="4108150"/>
            <a:chExt cx="3383280" cy="361191"/>
          </a:xfrm>
        </p:grpSpPr>
        <p:sp>
          <p:nvSpPr>
            <p:cNvPr id="25" name="矩形 24">
              <a:extLst>
                <a:ext uri="{FF2B5EF4-FFF2-40B4-BE49-F238E27FC236}">
                  <a16:creationId xmlns:a16="http://schemas.microsoft.com/office/drawing/2014/main" id="{E69EFC09-045F-4444-A528-EC1F8D24CC59}"/>
                </a:ext>
              </a:extLst>
            </p:cNvPr>
            <p:cNvSpPr/>
            <p:nvPr/>
          </p:nvSpPr>
          <p:spPr>
            <a:xfrm>
              <a:off x="4979589" y="4108150"/>
              <a:ext cx="1932478" cy="330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t>pname</a:t>
              </a:r>
              <a:endParaRPr lang="zh-CN" altLang="en-US" dirty="0"/>
            </a:p>
          </p:txBody>
        </p:sp>
        <p:sp>
          <p:nvSpPr>
            <p:cNvPr id="43" name="文本框 42">
              <a:extLst>
                <a:ext uri="{FF2B5EF4-FFF2-40B4-BE49-F238E27FC236}">
                  <a16:creationId xmlns:a16="http://schemas.microsoft.com/office/drawing/2014/main" id="{7D018152-7225-480F-866E-8C48AB336775}"/>
                </a:ext>
              </a:extLst>
            </p:cNvPr>
            <p:cNvSpPr txBox="1"/>
            <p:nvPr/>
          </p:nvSpPr>
          <p:spPr>
            <a:xfrm>
              <a:off x="3528787" y="4207731"/>
              <a:ext cx="1361440" cy="261610"/>
            </a:xfrm>
            <a:prstGeom prst="rect">
              <a:avLst/>
            </a:prstGeom>
            <a:noFill/>
          </p:spPr>
          <p:txBody>
            <a:bodyPr wrap="square" lIns="0" tIns="0" rIns="0" bIns="45720" rtlCol="0">
              <a:spAutoFit/>
            </a:bodyPr>
            <a:lstStyle/>
            <a:p>
              <a:pPr algn="r"/>
              <a:r>
                <a:rPr lang="en-US" altLang="zh-CN" sz="1400" dirty="0"/>
                <a:t>String reference</a:t>
              </a:r>
              <a:endParaRPr lang="zh-CN" altLang="en-US" sz="1400" dirty="0"/>
            </a:p>
          </p:txBody>
        </p:sp>
      </p:grpSp>
      <p:grpSp>
        <p:nvGrpSpPr>
          <p:cNvPr id="52" name="组合 51">
            <a:extLst>
              <a:ext uri="{FF2B5EF4-FFF2-40B4-BE49-F238E27FC236}">
                <a16:creationId xmlns:a16="http://schemas.microsoft.com/office/drawing/2014/main" id="{47651EE8-6349-4E37-980F-156885EDB010}"/>
              </a:ext>
            </a:extLst>
          </p:cNvPr>
          <p:cNvGrpSpPr/>
          <p:nvPr/>
        </p:nvGrpSpPr>
        <p:grpSpPr>
          <a:xfrm>
            <a:off x="3742147" y="3485473"/>
            <a:ext cx="3383280" cy="330200"/>
            <a:chOff x="3528787" y="3333073"/>
            <a:chExt cx="3383280" cy="330200"/>
          </a:xfrm>
        </p:grpSpPr>
        <p:sp>
          <p:nvSpPr>
            <p:cNvPr id="24" name="矩形 23">
              <a:extLst>
                <a:ext uri="{FF2B5EF4-FFF2-40B4-BE49-F238E27FC236}">
                  <a16:creationId xmlns:a16="http://schemas.microsoft.com/office/drawing/2014/main" id="{EEFD5B42-E6A7-42CD-A130-3371B22EFA13}"/>
                </a:ext>
              </a:extLst>
            </p:cNvPr>
            <p:cNvSpPr/>
            <p:nvPr/>
          </p:nvSpPr>
          <p:spPr>
            <a:xfrm>
              <a:off x="4979589" y="3333073"/>
              <a:ext cx="1932478" cy="330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this</a:t>
              </a:r>
              <a:endParaRPr lang="zh-CN" altLang="en-US" dirty="0"/>
            </a:p>
          </p:txBody>
        </p:sp>
        <p:sp>
          <p:nvSpPr>
            <p:cNvPr id="44" name="文本框 43">
              <a:extLst>
                <a:ext uri="{FF2B5EF4-FFF2-40B4-BE49-F238E27FC236}">
                  <a16:creationId xmlns:a16="http://schemas.microsoft.com/office/drawing/2014/main" id="{3F54F12D-43ED-4B49-9536-9BAE43C15664}"/>
                </a:ext>
              </a:extLst>
            </p:cNvPr>
            <p:cNvSpPr txBox="1"/>
            <p:nvPr/>
          </p:nvSpPr>
          <p:spPr>
            <a:xfrm>
              <a:off x="3528787" y="3370101"/>
              <a:ext cx="1361440" cy="261610"/>
            </a:xfrm>
            <a:prstGeom prst="rect">
              <a:avLst/>
            </a:prstGeom>
            <a:noFill/>
          </p:spPr>
          <p:txBody>
            <a:bodyPr wrap="square" lIns="0" tIns="0" rIns="0" bIns="45720" rtlCol="0">
              <a:spAutoFit/>
            </a:bodyPr>
            <a:lstStyle/>
            <a:p>
              <a:pPr algn="r"/>
              <a:r>
                <a:rPr lang="en-US" altLang="zh-CN" sz="1400" dirty="0"/>
                <a:t>Person reference</a:t>
              </a:r>
              <a:endParaRPr lang="zh-CN" altLang="en-US" sz="1400" dirty="0"/>
            </a:p>
          </p:txBody>
        </p:sp>
      </p:grpSp>
      <p:grpSp>
        <p:nvGrpSpPr>
          <p:cNvPr id="54" name="组合 53">
            <a:extLst>
              <a:ext uri="{FF2B5EF4-FFF2-40B4-BE49-F238E27FC236}">
                <a16:creationId xmlns:a16="http://schemas.microsoft.com/office/drawing/2014/main" id="{29734316-C362-4DAE-852B-644526E4A7BE}"/>
              </a:ext>
            </a:extLst>
          </p:cNvPr>
          <p:cNvGrpSpPr/>
          <p:nvPr/>
        </p:nvGrpSpPr>
        <p:grpSpPr>
          <a:xfrm>
            <a:off x="3750929" y="3149656"/>
            <a:ext cx="3374498" cy="330200"/>
            <a:chOff x="3537569" y="2672673"/>
            <a:chExt cx="3374498" cy="330200"/>
          </a:xfrm>
        </p:grpSpPr>
        <p:sp>
          <p:nvSpPr>
            <p:cNvPr id="22" name="矩形 21">
              <a:extLst>
                <a:ext uri="{FF2B5EF4-FFF2-40B4-BE49-F238E27FC236}">
                  <a16:creationId xmlns:a16="http://schemas.microsoft.com/office/drawing/2014/main" id="{A4636FD7-25F2-470D-AD6D-5774E37D1D0A}"/>
                </a:ext>
              </a:extLst>
            </p:cNvPr>
            <p:cNvSpPr/>
            <p:nvPr/>
          </p:nvSpPr>
          <p:spPr>
            <a:xfrm>
              <a:off x="4979589" y="2672673"/>
              <a:ext cx="1932478" cy="3302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a:t>pname</a:t>
              </a:r>
              <a:endParaRPr lang="zh-CN" altLang="en-US" dirty="0"/>
            </a:p>
          </p:txBody>
        </p:sp>
        <p:sp>
          <p:nvSpPr>
            <p:cNvPr id="46" name="文本框 45">
              <a:extLst>
                <a:ext uri="{FF2B5EF4-FFF2-40B4-BE49-F238E27FC236}">
                  <a16:creationId xmlns:a16="http://schemas.microsoft.com/office/drawing/2014/main" id="{83F8C141-2694-4B39-AFF8-22FB90A332D8}"/>
                </a:ext>
              </a:extLst>
            </p:cNvPr>
            <p:cNvSpPr txBox="1"/>
            <p:nvPr/>
          </p:nvSpPr>
          <p:spPr>
            <a:xfrm>
              <a:off x="3537569" y="2715310"/>
              <a:ext cx="1361440" cy="261610"/>
            </a:xfrm>
            <a:prstGeom prst="rect">
              <a:avLst/>
            </a:prstGeom>
            <a:noFill/>
          </p:spPr>
          <p:txBody>
            <a:bodyPr wrap="square" lIns="0" tIns="0" rIns="0" bIns="45720" rtlCol="0">
              <a:spAutoFit/>
            </a:bodyPr>
            <a:lstStyle/>
            <a:p>
              <a:pPr algn="r"/>
              <a:r>
                <a:rPr lang="en-US" altLang="zh-CN" sz="1400"/>
                <a:t>String reference</a:t>
              </a:r>
              <a:endParaRPr lang="zh-CN" altLang="en-US" sz="1400" dirty="0"/>
            </a:p>
          </p:txBody>
        </p:sp>
      </p:grpSp>
      <p:grpSp>
        <p:nvGrpSpPr>
          <p:cNvPr id="48" name="组合 47">
            <a:extLst>
              <a:ext uri="{FF2B5EF4-FFF2-40B4-BE49-F238E27FC236}">
                <a16:creationId xmlns:a16="http://schemas.microsoft.com/office/drawing/2014/main" id="{F8729845-DF5E-42DD-88CA-A891A8755BD3}"/>
              </a:ext>
            </a:extLst>
          </p:cNvPr>
          <p:cNvGrpSpPr/>
          <p:nvPr/>
        </p:nvGrpSpPr>
        <p:grpSpPr>
          <a:xfrm>
            <a:off x="3742147" y="5418864"/>
            <a:ext cx="3383280" cy="330200"/>
            <a:chOff x="3528787" y="5571264"/>
            <a:chExt cx="3383280" cy="330200"/>
          </a:xfrm>
        </p:grpSpPr>
        <p:sp>
          <p:nvSpPr>
            <p:cNvPr id="28" name="矩形 27">
              <a:extLst>
                <a:ext uri="{FF2B5EF4-FFF2-40B4-BE49-F238E27FC236}">
                  <a16:creationId xmlns:a16="http://schemas.microsoft.com/office/drawing/2014/main" id="{2497554D-E43F-477E-9097-37323F9CE7F9}"/>
                </a:ext>
              </a:extLst>
            </p:cNvPr>
            <p:cNvSpPr/>
            <p:nvPr/>
          </p:nvSpPr>
          <p:spPr>
            <a:xfrm>
              <a:off x="4979589" y="5571264"/>
              <a:ext cx="1932478" cy="330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p</a:t>
              </a:r>
              <a:endParaRPr lang="zh-CN" altLang="en-US" dirty="0"/>
            </a:p>
          </p:txBody>
        </p:sp>
        <p:sp>
          <p:nvSpPr>
            <p:cNvPr id="40" name="文本框 39">
              <a:extLst>
                <a:ext uri="{FF2B5EF4-FFF2-40B4-BE49-F238E27FC236}">
                  <a16:creationId xmlns:a16="http://schemas.microsoft.com/office/drawing/2014/main" id="{1B398C3C-F4D1-4181-9246-2B99D6ADEA53}"/>
                </a:ext>
              </a:extLst>
            </p:cNvPr>
            <p:cNvSpPr txBox="1"/>
            <p:nvPr/>
          </p:nvSpPr>
          <p:spPr>
            <a:xfrm>
              <a:off x="3528787" y="5605559"/>
              <a:ext cx="1361440" cy="261610"/>
            </a:xfrm>
            <a:prstGeom prst="rect">
              <a:avLst/>
            </a:prstGeom>
            <a:noFill/>
          </p:spPr>
          <p:txBody>
            <a:bodyPr wrap="square" lIns="0" tIns="0" rIns="0" bIns="45720" rtlCol="0">
              <a:spAutoFit/>
            </a:bodyPr>
            <a:lstStyle/>
            <a:p>
              <a:pPr algn="r"/>
              <a:r>
                <a:rPr lang="en-US" altLang="zh-CN" sz="1400" dirty="0"/>
                <a:t>Person reference</a:t>
              </a:r>
              <a:endParaRPr lang="zh-CN" altLang="en-US" sz="1400" dirty="0"/>
            </a:p>
          </p:txBody>
        </p:sp>
      </p:grpSp>
      <p:sp>
        <p:nvSpPr>
          <p:cNvPr id="55" name="矩形 54">
            <a:extLst>
              <a:ext uri="{FF2B5EF4-FFF2-40B4-BE49-F238E27FC236}">
                <a16:creationId xmlns:a16="http://schemas.microsoft.com/office/drawing/2014/main" id="{478B29D2-ADC6-4021-86F4-B67A608B0708}"/>
              </a:ext>
            </a:extLst>
          </p:cNvPr>
          <p:cNvSpPr/>
          <p:nvPr/>
        </p:nvSpPr>
        <p:spPr>
          <a:xfrm>
            <a:off x="8346438" y="3767188"/>
            <a:ext cx="2529840" cy="76501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87DDEDDB-8949-4676-923D-692572DB630C}"/>
              </a:ext>
            </a:extLst>
          </p:cNvPr>
          <p:cNvSpPr txBox="1"/>
          <p:nvPr/>
        </p:nvSpPr>
        <p:spPr>
          <a:xfrm>
            <a:off x="9863682" y="3488216"/>
            <a:ext cx="1361440" cy="292388"/>
          </a:xfrm>
          <a:prstGeom prst="rect">
            <a:avLst/>
          </a:prstGeom>
          <a:noFill/>
        </p:spPr>
        <p:txBody>
          <a:bodyPr wrap="square" lIns="0" tIns="0" rIns="0" bIns="45720" rtlCol="0">
            <a:spAutoFit/>
          </a:bodyPr>
          <a:lstStyle/>
          <a:p>
            <a:r>
              <a:rPr lang="en-US" altLang="zh-CN" sz="1600" dirty="0"/>
              <a:t>String Pool</a:t>
            </a:r>
            <a:endParaRPr lang="zh-CN" altLang="en-US" sz="1600" dirty="0"/>
          </a:p>
        </p:txBody>
      </p:sp>
      <p:sp>
        <p:nvSpPr>
          <p:cNvPr id="56" name="椭圆 55">
            <a:extLst>
              <a:ext uri="{FF2B5EF4-FFF2-40B4-BE49-F238E27FC236}">
                <a16:creationId xmlns:a16="http://schemas.microsoft.com/office/drawing/2014/main" id="{CE1B9B47-5F02-431C-B6A5-56A64FA5111E}"/>
              </a:ext>
            </a:extLst>
          </p:cNvPr>
          <p:cNvSpPr/>
          <p:nvPr/>
        </p:nvSpPr>
        <p:spPr>
          <a:xfrm>
            <a:off x="8501737" y="3860626"/>
            <a:ext cx="1010377" cy="58918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500" dirty="0"/>
              <a:t>“</a:t>
            </a:r>
            <a:r>
              <a:rPr lang="en-US" altLang="zh-CN" sz="1500" dirty="0"/>
              <a:t>Jon</a:t>
            </a:r>
            <a:r>
              <a:rPr lang="zh-CN" altLang="en-US" sz="1500" dirty="0"/>
              <a:t>”</a:t>
            </a:r>
          </a:p>
        </p:txBody>
      </p:sp>
      <p:sp>
        <p:nvSpPr>
          <p:cNvPr id="59" name="椭圆 58">
            <a:extLst>
              <a:ext uri="{FF2B5EF4-FFF2-40B4-BE49-F238E27FC236}">
                <a16:creationId xmlns:a16="http://schemas.microsoft.com/office/drawing/2014/main" id="{8405D55B-3E82-4C89-AF3D-4F664C8ECA14}"/>
              </a:ext>
            </a:extLst>
          </p:cNvPr>
          <p:cNvSpPr/>
          <p:nvPr/>
        </p:nvSpPr>
        <p:spPr>
          <a:xfrm>
            <a:off x="9715716" y="3860626"/>
            <a:ext cx="1010377" cy="58918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500" dirty="0"/>
              <a:t>“</a:t>
            </a:r>
            <a:r>
              <a:rPr lang="en-US" altLang="zh-CN" sz="1500" dirty="0"/>
              <a:t>Jack</a:t>
            </a:r>
            <a:r>
              <a:rPr lang="zh-CN" altLang="en-US" sz="1500" dirty="0"/>
              <a:t>”</a:t>
            </a:r>
          </a:p>
        </p:txBody>
      </p:sp>
      <p:sp>
        <p:nvSpPr>
          <p:cNvPr id="58" name="椭圆 57">
            <a:extLst>
              <a:ext uri="{FF2B5EF4-FFF2-40B4-BE49-F238E27FC236}">
                <a16:creationId xmlns:a16="http://schemas.microsoft.com/office/drawing/2014/main" id="{907AFFBF-7219-417A-9477-94B00B53F33F}"/>
              </a:ext>
            </a:extLst>
          </p:cNvPr>
          <p:cNvSpPr/>
          <p:nvPr/>
        </p:nvSpPr>
        <p:spPr>
          <a:xfrm>
            <a:off x="8370660" y="4939571"/>
            <a:ext cx="2481395" cy="682867"/>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0" rIns="0" rtlCol="0" anchor="ctr"/>
          <a:lstStyle/>
          <a:p>
            <a:pPr algn="ctr"/>
            <a:endParaRPr lang="en-US" altLang="zh-CN" sz="1500" dirty="0">
              <a:solidFill>
                <a:srgbClr val="00530A"/>
              </a:solidFill>
            </a:endParaRPr>
          </a:p>
        </p:txBody>
      </p:sp>
      <p:sp>
        <p:nvSpPr>
          <p:cNvPr id="61" name="文本框 60">
            <a:extLst>
              <a:ext uri="{FF2B5EF4-FFF2-40B4-BE49-F238E27FC236}">
                <a16:creationId xmlns:a16="http://schemas.microsoft.com/office/drawing/2014/main" id="{E2D0C03A-37E2-47F8-886C-CD5AD07E9A29}"/>
              </a:ext>
            </a:extLst>
          </p:cNvPr>
          <p:cNvSpPr txBox="1"/>
          <p:nvPr/>
        </p:nvSpPr>
        <p:spPr>
          <a:xfrm>
            <a:off x="8958130" y="5604363"/>
            <a:ext cx="1361440" cy="292388"/>
          </a:xfrm>
          <a:prstGeom prst="rect">
            <a:avLst/>
          </a:prstGeom>
          <a:noFill/>
        </p:spPr>
        <p:txBody>
          <a:bodyPr wrap="square" lIns="0" tIns="0" rIns="0" bIns="45720" rtlCol="0">
            <a:spAutoFit/>
          </a:bodyPr>
          <a:lstStyle/>
          <a:p>
            <a:r>
              <a:rPr lang="en-US" altLang="zh-CN" sz="1600" dirty="0"/>
              <a:t>Person Object</a:t>
            </a:r>
            <a:endParaRPr lang="zh-CN" altLang="en-US" sz="1600" dirty="0"/>
          </a:p>
        </p:txBody>
      </p:sp>
      <p:cxnSp>
        <p:nvCxnSpPr>
          <p:cNvPr id="62" name="直接箭头连接符 61">
            <a:extLst>
              <a:ext uri="{FF2B5EF4-FFF2-40B4-BE49-F238E27FC236}">
                <a16:creationId xmlns:a16="http://schemas.microsoft.com/office/drawing/2014/main" id="{DF7A4480-38A0-47D5-A6C6-1CCC3A21F2E3}"/>
              </a:ext>
            </a:extLst>
          </p:cNvPr>
          <p:cNvCxnSpPr>
            <a:cxnSpLocks/>
          </p:cNvCxnSpPr>
          <p:nvPr/>
        </p:nvCxnSpPr>
        <p:spPr>
          <a:xfrm flipV="1">
            <a:off x="7125427" y="4393800"/>
            <a:ext cx="1524276" cy="15506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直接箭头连接符 65">
            <a:extLst>
              <a:ext uri="{FF2B5EF4-FFF2-40B4-BE49-F238E27FC236}">
                <a16:creationId xmlns:a16="http://schemas.microsoft.com/office/drawing/2014/main" id="{5EB83DBD-D151-4B6A-864F-EE388C93BA27}"/>
              </a:ext>
            </a:extLst>
          </p:cNvPr>
          <p:cNvCxnSpPr>
            <a:cxnSpLocks/>
            <a:stCxn id="28" idx="3"/>
            <a:endCxn id="58" idx="2"/>
          </p:cNvCxnSpPr>
          <p:nvPr/>
        </p:nvCxnSpPr>
        <p:spPr>
          <a:xfrm flipV="1">
            <a:off x="7125427" y="5281005"/>
            <a:ext cx="1245233" cy="302959"/>
          </a:xfrm>
          <a:prstGeom prst="straightConnector1">
            <a:avLst/>
          </a:prstGeom>
          <a:ln>
            <a:solidFill>
              <a:srgbClr val="00D700"/>
            </a:solidFill>
            <a:tailEnd type="triangle"/>
          </a:ln>
        </p:spPr>
        <p:style>
          <a:lnRef idx="1">
            <a:schemeClr val="accent3"/>
          </a:lnRef>
          <a:fillRef idx="0">
            <a:schemeClr val="accent3"/>
          </a:fillRef>
          <a:effectRef idx="0">
            <a:schemeClr val="accent3"/>
          </a:effectRef>
          <a:fontRef idx="minor">
            <a:schemeClr val="tx1"/>
          </a:fontRef>
        </p:style>
      </p:cxnSp>
      <p:cxnSp>
        <p:nvCxnSpPr>
          <p:cNvPr id="69" name="直接箭头连接符 68">
            <a:extLst>
              <a:ext uri="{FF2B5EF4-FFF2-40B4-BE49-F238E27FC236}">
                <a16:creationId xmlns:a16="http://schemas.microsoft.com/office/drawing/2014/main" id="{BC10CE14-057D-47FD-A38C-5533B2D7F082}"/>
              </a:ext>
            </a:extLst>
          </p:cNvPr>
          <p:cNvCxnSpPr>
            <a:cxnSpLocks/>
            <a:stCxn id="27" idx="3"/>
            <a:endCxn id="58" idx="2"/>
          </p:cNvCxnSpPr>
          <p:nvPr/>
        </p:nvCxnSpPr>
        <p:spPr>
          <a:xfrm>
            <a:off x="7125427" y="4933650"/>
            <a:ext cx="1245233" cy="347355"/>
          </a:xfrm>
          <a:prstGeom prst="straightConnector1">
            <a:avLst/>
          </a:prstGeom>
          <a:ln>
            <a:solidFill>
              <a:srgbClr val="00D700"/>
            </a:solidFill>
            <a:tailEnd type="triangle"/>
          </a:ln>
        </p:spPr>
        <p:style>
          <a:lnRef idx="1">
            <a:schemeClr val="accent3"/>
          </a:lnRef>
          <a:fillRef idx="0">
            <a:schemeClr val="accent3"/>
          </a:fillRef>
          <a:effectRef idx="0">
            <a:schemeClr val="accent3"/>
          </a:effectRef>
          <a:fontRef idx="minor">
            <a:schemeClr val="tx1"/>
          </a:fontRef>
        </p:style>
      </p:cxnSp>
      <p:cxnSp>
        <p:nvCxnSpPr>
          <p:cNvPr id="72" name="直接箭头连接符 71">
            <a:extLst>
              <a:ext uri="{FF2B5EF4-FFF2-40B4-BE49-F238E27FC236}">
                <a16:creationId xmlns:a16="http://schemas.microsoft.com/office/drawing/2014/main" id="{8810D07B-336E-4972-94DC-3FD162393BA2}"/>
              </a:ext>
            </a:extLst>
          </p:cNvPr>
          <p:cNvCxnSpPr>
            <a:cxnSpLocks/>
            <a:stCxn id="24" idx="3"/>
            <a:endCxn id="58" idx="2"/>
          </p:cNvCxnSpPr>
          <p:nvPr/>
        </p:nvCxnSpPr>
        <p:spPr>
          <a:xfrm>
            <a:off x="7125427" y="3650573"/>
            <a:ext cx="1245233" cy="1630432"/>
          </a:xfrm>
          <a:prstGeom prst="straightConnector1">
            <a:avLst/>
          </a:prstGeom>
          <a:ln>
            <a:solidFill>
              <a:srgbClr val="00D700"/>
            </a:solidFill>
            <a:tailEnd type="triangle"/>
          </a:ln>
        </p:spPr>
        <p:style>
          <a:lnRef idx="1">
            <a:schemeClr val="accent3"/>
          </a:lnRef>
          <a:fillRef idx="0">
            <a:schemeClr val="accent3"/>
          </a:fillRef>
          <a:effectRef idx="0">
            <a:schemeClr val="accent3"/>
          </a:effectRef>
          <a:fontRef idx="minor">
            <a:schemeClr val="tx1"/>
          </a:fontRef>
        </p:style>
      </p:cxnSp>
      <p:cxnSp>
        <p:nvCxnSpPr>
          <p:cNvPr id="76" name="直接箭头连接符 75">
            <a:extLst>
              <a:ext uri="{FF2B5EF4-FFF2-40B4-BE49-F238E27FC236}">
                <a16:creationId xmlns:a16="http://schemas.microsoft.com/office/drawing/2014/main" id="{B4112AF7-45DF-4553-AF08-F1E487F56F0C}"/>
              </a:ext>
            </a:extLst>
          </p:cNvPr>
          <p:cNvCxnSpPr>
            <a:cxnSpLocks/>
            <a:stCxn id="25" idx="3"/>
            <a:endCxn id="56" idx="2"/>
          </p:cNvCxnSpPr>
          <p:nvPr/>
        </p:nvCxnSpPr>
        <p:spPr>
          <a:xfrm flipV="1">
            <a:off x="7125427" y="4155219"/>
            <a:ext cx="1376310" cy="11803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9" name="直接箭头连接符 78">
            <a:extLst>
              <a:ext uri="{FF2B5EF4-FFF2-40B4-BE49-F238E27FC236}">
                <a16:creationId xmlns:a16="http://schemas.microsoft.com/office/drawing/2014/main" id="{C2407021-06A7-4B7E-93F6-BE551EDBBF4B}"/>
              </a:ext>
            </a:extLst>
          </p:cNvPr>
          <p:cNvCxnSpPr>
            <a:cxnSpLocks/>
            <a:stCxn id="22" idx="3"/>
            <a:endCxn id="59" idx="1"/>
          </p:cNvCxnSpPr>
          <p:nvPr/>
        </p:nvCxnSpPr>
        <p:spPr>
          <a:xfrm>
            <a:off x="7125427" y="3314756"/>
            <a:ext cx="2738255" cy="6321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2" name="直接箭头连接符 81">
            <a:extLst>
              <a:ext uri="{FF2B5EF4-FFF2-40B4-BE49-F238E27FC236}">
                <a16:creationId xmlns:a16="http://schemas.microsoft.com/office/drawing/2014/main" id="{F7918936-DE40-4BFC-A8E6-9243809DD058}"/>
              </a:ext>
            </a:extLst>
          </p:cNvPr>
          <p:cNvCxnSpPr>
            <a:cxnSpLocks/>
            <a:endCxn id="56" idx="4"/>
          </p:cNvCxnSpPr>
          <p:nvPr/>
        </p:nvCxnSpPr>
        <p:spPr>
          <a:xfrm flipH="1" flipV="1">
            <a:off x="9006926" y="4449811"/>
            <a:ext cx="649768" cy="64782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6" name="文本框 85">
            <a:extLst>
              <a:ext uri="{FF2B5EF4-FFF2-40B4-BE49-F238E27FC236}">
                <a16:creationId xmlns:a16="http://schemas.microsoft.com/office/drawing/2014/main" id="{D2109925-D54C-45FB-896F-365D5303C5BE}"/>
              </a:ext>
            </a:extLst>
          </p:cNvPr>
          <p:cNvSpPr txBox="1"/>
          <p:nvPr/>
        </p:nvSpPr>
        <p:spPr>
          <a:xfrm>
            <a:off x="261621" y="83155"/>
            <a:ext cx="5387331"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US" altLang="zh-CN" sz="1500" b="1" dirty="0">
                <a:solidFill>
                  <a:srgbClr val="7F0055"/>
                </a:solidFill>
                <a:latin typeface="Consolas" panose="020B0609020204030204" pitchFamily="49" charset="0"/>
              </a:rPr>
              <a:t>class</a:t>
            </a:r>
            <a:r>
              <a:rPr lang="en-US" altLang="zh-CN" sz="1500" b="1" dirty="0">
                <a:solidFill>
                  <a:srgbClr val="000000"/>
                </a:solidFill>
                <a:latin typeface="Consolas" panose="020B0609020204030204" pitchFamily="49" charset="0"/>
              </a:rPr>
              <a:t> Person {</a:t>
            </a:r>
          </a:p>
          <a:p>
            <a:pPr algn="l"/>
            <a:r>
              <a:rPr lang="en-US" altLang="zh-CN" sz="1500" b="1" dirty="0">
                <a:solidFill>
                  <a:srgbClr val="7F0055"/>
                </a:solidFill>
                <a:latin typeface="Consolas" panose="020B0609020204030204" pitchFamily="49" charset="0"/>
              </a:rPr>
              <a:t>  int</a:t>
            </a:r>
            <a:r>
              <a:rPr lang="en-US" altLang="zh-CN" sz="1500" b="1" dirty="0">
                <a:solidFill>
                  <a:srgbClr val="000000"/>
                </a:solidFill>
                <a:latin typeface="Consolas" panose="020B0609020204030204" pitchFamily="49" charset="0"/>
              </a:rPr>
              <a:t> </a:t>
            </a:r>
            <a:r>
              <a:rPr lang="en-US" altLang="zh-CN" sz="1500" b="1" dirty="0">
                <a:solidFill>
                  <a:srgbClr val="0000C0"/>
                </a:solidFill>
                <a:latin typeface="Consolas" panose="020B0609020204030204" pitchFamily="49" charset="0"/>
              </a:rPr>
              <a:t>id</a:t>
            </a:r>
            <a:r>
              <a:rPr lang="en-US" altLang="zh-CN" sz="1500" b="1" dirty="0">
                <a:solidFill>
                  <a:srgbClr val="000000"/>
                </a:solidFill>
                <a:latin typeface="Consolas" panose="020B0609020204030204" pitchFamily="49" charset="0"/>
              </a:rPr>
              <a:t>;</a:t>
            </a:r>
          </a:p>
          <a:p>
            <a:pPr algn="l"/>
            <a:r>
              <a:rPr lang="en-US" altLang="zh-CN" sz="1500" dirty="0">
                <a:solidFill>
                  <a:srgbClr val="000000"/>
                </a:solidFill>
                <a:latin typeface="Consolas" panose="020B0609020204030204" pitchFamily="49" charset="0"/>
              </a:rPr>
              <a:t>  String </a:t>
            </a:r>
            <a:r>
              <a:rPr lang="en-US" altLang="zh-CN" sz="1500" dirty="0">
                <a:solidFill>
                  <a:srgbClr val="0000C0"/>
                </a:solidFill>
                <a:latin typeface="Consolas" panose="020B0609020204030204" pitchFamily="49" charset="0"/>
              </a:rPr>
              <a:t>name</a:t>
            </a:r>
            <a:r>
              <a:rPr lang="en-US" altLang="zh-CN" sz="1500" dirty="0">
                <a:solidFill>
                  <a:srgbClr val="000000"/>
                </a:solidFill>
                <a:latin typeface="Consolas" panose="020B0609020204030204" pitchFamily="49" charset="0"/>
              </a:rPr>
              <a:t>;</a:t>
            </a:r>
            <a:endParaRPr lang="zh-CN" altLang="en-US" sz="1500" dirty="0">
              <a:latin typeface="Consolas" panose="020B0609020204030204" pitchFamily="49" charset="0"/>
            </a:endParaRPr>
          </a:p>
          <a:p>
            <a:pPr algn="l"/>
            <a:r>
              <a:rPr lang="en-US" altLang="zh-CN" sz="1500" b="1" dirty="0">
                <a:solidFill>
                  <a:srgbClr val="7F0055"/>
                </a:solidFill>
                <a:latin typeface="Consolas" panose="020B0609020204030204" pitchFamily="49" charset="0"/>
              </a:rPr>
              <a:t>  public</a:t>
            </a:r>
            <a:r>
              <a:rPr lang="en-US" altLang="zh-CN" sz="1500" b="1" dirty="0">
                <a:solidFill>
                  <a:srgbClr val="000000"/>
                </a:solidFill>
                <a:latin typeface="Consolas" panose="020B0609020204030204" pitchFamily="49" charset="0"/>
              </a:rPr>
              <a:t> Person(</a:t>
            </a:r>
            <a:r>
              <a:rPr lang="en-US" altLang="zh-CN" sz="1500" b="1" dirty="0">
                <a:solidFill>
                  <a:srgbClr val="7F0055"/>
                </a:solidFill>
                <a:latin typeface="Consolas" panose="020B0609020204030204" pitchFamily="49" charset="0"/>
              </a:rPr>
              <a:t>int</a:t>
            </a:r>
            <a:r>
              <a:rPr lang="en-US" altLang="zh-CN" sz="1500" b="1" dirty="0">
                <a:solidFill>
                  <a:srgbClr val="000000"/>
                </a:solidFill>
                <a:latin typeface="Consolas" panose="020B0609020204030204" pitchFamily="49" charset="0"/>
              </a:rPr>
              <a:t> </a:t>
            </a:r>
            <a:r>
              <a:rPr lang="en-US" altLang="zh-CN" sz="1500" b="1" dirty="0" err="1">
                <a:solidFill>
                  <a:srgbClr val="6A3E3E"/>
                </a:solidFill>
                <a:latin typeface="Consolas" panose="020B0609020204030204" pitchFamily="49" charset="0"/>
              </a:rPr>
              <a:t>pid</a:t>
            </a:r>
            <a:r>
              <a:rPr lang="en-US" altLang="zh-CN" sz="1500" b="1" dirty="0">
                <a:solidFill>
                  <a:srgbClr val="000000"/>
                </a:solidFill>
                <a:latin typeface="Consolas" panose="020B0609020204030204" pitchFamily="49" charset="0"/>
              </a:rPr>
              <a:t>, String </a:t>
            </a:r>
            <a:r>
              <a:rPr lang="en-US" altLang="zh-CN" sz="1500" b="1" dirty="0" err="1">
                <a:solidFill>
                  <a:srgbClr val="6A3E3E"/>
                </a:solidFill>
                <a:latin typeface="Consolas" panose="020B0609020204030204" pitchFamily="49" charset="0"/>
              </a:rPr>
              <a:t>pname</a:t>
            </a:r>
            <a:r>
              <a:rPr lang="en-US" altLang="zh-CN" sz="1500" b="1" dirty="0">
                <a:solidFill>
                  <a:srgbClr val="000000"/>
                </a:solidFill>
                <a:latin typeface="Consolas" panose="020B0609020204030204" pitchFamily="49" charset="0"/>
              </a:rPr>
              <a:t>) {</a:t>
            </a:r>
          </a:p>
          <a:p>
            <a:pPr algn="l"/>
            <a:r>
              <a:rPr lang="en-US" altLang="zh-CN" sz="1500" b="1" dirty="0">
                <a:solidFill>
                  <a:srgbClr val="7F0055"/>
                </a:solidFill>
                <a:latin typeface="Consolas" panose="020B0609020204030204" pitchFamily="49" charset="0"/>
              </a:rPr>
              <a:t>    this</a:t>
            </a:r>
            <a:r>
              <a:rPr lang="en-US" altLang="zh-CN" sz="1500" b="1" dirty="0">
                <a:solidFill>
                  <a:srgbClr val="000000"/>
                </a:solidFill>
                <a:latin typeface="Consolas" panose="020B0609020204030204" pitchFamily="49" charset="0"/>
              </a:rPr>
              <a:t>.</a:t>
            </a:r>
            <a:r>
              <a:rPr lang="en-US" altLang="zh-CN" sz="1500" b="1" dirty="0">
                <a:solidFill>
                  <a:srgbClr val="0000C0"/>
                </a:solidFill>
                <a:latin typeface="Consolas" panose="020B0609020204030204" pitchFamily="49" charset="0"/>
              </a:rPr>
              <a:t>id</a:t>
            </a:r>
            <a:r>
              <a:rPr lang="en-US" altLang="zh-CN" sz="1500" b="1" dirty="0">
                <a:solidFill>
                  <a:srgbClr val="000000"/>
                </a:solidFill>
                <a:latin typeface="Consolas" panose="020B0609020204030204" pitchFamily="49" charset="0"/>
              </a:rPr>
              <a:t> = </a:t>
            </a:r>
            <a:r>
              <a:rPr lang="en-US" altLang="zh-CN" sz="1500" b="1" dirty="0" err="1">
                <a:solidFill>
                  <a:srgbClr val="6A3E3E"/>
                </a:solidFill>
                <a:latin typeface="Consolas" panose="020B0609020204030204" pitchFamily="49" charset="0"/>
              </a:rPr>
              <a:t>pid</a:t>
            </a:r>
            <a:r>
              <a:rPr lang="en-US" altLang="zh-CN" sz="1500" b="1" dirty="0">
                <a:solidFill>
                  <a:srgbClr val="000000"/>
                </a:solidFill>
                <a:latin typeface="Consolas" panose="020B0609020204030204" pitchFamily="49" charset="0"/>
              </a:rPr>
              <a:t>;</a:t>
            </a:r>
          </a:p>
          <a:p>
            <a:pPr algn="l"/>
            <a:r>
              <a:rPr lang="en-US" altLang="zh-CN" sz="1500" b="1" dirty="0">
                <a:solidFill>
                  <a:srgbClr val="7F0055"/>
                </a:solidFill>
                <a:latin typeface="Consolas" panose="020B0609020204030204" pitchFamily="49" charset="0"/>
              </a:rPr>
              <a:t>    this</a:t>
            </a:r>
            <a:r>
              <a:rPr lang="en-US" altLang="zh-CN" sz="1500" b="1" dirty="0">
                <a:solidFill>
                  <a:srgbClr val="000000"/>
                </a:solidFill>
                <a:latin typeface="Consolas" panose="020B0609020204030204" pitchFamily="49" charset="0"/>
              </a:rPr>
              <a:t>.</a:t>
            </a:r>
            <a:r>
              <a:rPr lang="en-US" altLang="zh-CN" sz="1500" b="1" dirty="0">
                <a:solidFill>
                  <a:srgbClr val="0000C0"/>
                </a:solidFill>
                <a:latin typeface="Consolas" panose="020B0609020204030204" pitchFamily="49" charset="0"/>
              </a:rPr>
              <a:t>name</a:t>
            </a:r>
            <a:r>
              <a:rPr lang="en-US" altLang="zh-CN" sz="1500" b="1" dirty="0">
                <a:solidFill>
                  <a:srgbClr val="000000"/>
                </a:solidFill>
                <a:latin typeface="Consolas" panose="020B0609020204030204" pitchFamily="49" charset="0"/>
              </a:rPr>
              <a:t> = </a:t>
            </a:r>
            <a:r>
              <a:rPr lang="en-US" altLang="zh-CN" sz="1500" b="1" dirty="0" err="1">
                <a:solidFill>
                  <a:srgbClr val="6A3E3E"/>
                </a:solidFill>
                <a:latin typeface="Consolas" panose="020B0609020204030204" pitchFamily="49" charset="0"/>
              </a:rPr>
              <a:t>pname</a:t>
            </a:r>
            <a:r>
              <a:rPr lang="en-US" altLang="zh-CN" sz="1500" b="1" dirty="0">
                <a:solidFill>
                  <a:srgbClr val="000000"/>
                </a:solidFill>
                <a:latin typeface="Consolas" panose="020B0609020204030204" pitchFamily="49" charset="0"/>
              </a:rPr>
              <a:t>;</a:t>
            </a:r>
          </a:p>
          <a:p>
            <a:pPr algn="l"/>
            <a:r>
              <a:rPr lang="en-US" altLang="zh-CN" sz="1500" dirty="0">
                <a:solidFill>
                  <a:srgbClr val="000000"/>
                </a:solidFill>
                <a:latin typeface="Consolas" panose="020B0609020204030204" pitchFamily="49" charset="0"/>
              </a:rPr>
              <a:t>  }</a:t>
            </a:r>
          </a:p>
          <a:p>
            <a:pPr algn="l"/>
            <a:r>
              <a:rPr lang="en-US" altLang="zh-CN" sz="1500" dirty="0">
                <a:solidFill>
                  <a:srgbClr val="000000"/>
                </a:solidFill>
                <a:latin typeface="Consolas" panose="020B0609020204030204" pitchFamily="49" charset="0"/>
              </a:rPr>
              <a:t>}</a:t>
            </a:r>
            <a:endParaRPr lang="zh-CN" altLang="en-US" sz="1500" dirty="0"/>
          </a:p>
        </p:txBody>
      </p:sp>
      <p:cxnSp>
        <p:nvCxnSpPr>
          <p:cNvPr id="122" name="直接箭头连接符 121">
            <a:extLst>
              <a:ext uri="{FF2B5EF4-FFF2-40B4-BE49-F238E27FC236}">
                <a16:creationId xmlns:a16="http://schemas.microsoft.com/office/drawing/2014/main" id="{558F921D-7868-4B62-8D15-5CA06231D7D1}"/>
              </a:ext>
            </a:extLst>
          </p:cNvPr>
          <p:cNvCxnSpPr>
            <a:cxnSpLocks/>
            <a:endCxn id="59" idx="4"/>
          </p:cNvCxnSpPr>
          <p:nvPr/>
        </p:nvCxnSpPr>
        <p:spPr>
          <a:xfrm flipV="1">
            <a:off x="9853068" y="4449811"/>
            <a:ext cx="367837" cy="61464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3" name="箭头: 右 92">
            <a:extLst>
              <a:ext uri="{FF2B5EF4-FFF2-40B4-BE49-F238E27FC236}">
                <a16:creationId xmlns:a16="http://schemas.microsoft.com/office/drawing/2014/main" id="{E4390CED-FC9E-43DF-832F-3F4B57F235D3}"/>
              </a:ext>
            </a:extLst>
          </p:cNvPr>
          <p:cNvSpPr/>
          <p:nvPr/>
        </p:nvSpPr>
        <p:spPr>
          <a:xfrm>
            <a:off x="5989319" y="606256"/>
            <a:ext cx="213361" cy="154331"/>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箭头: 右 127">
            <a:extLst>
              <a:ext uri="{FF2B5EF4-FFF2-40B4-BE49-F238E27FC236}">
                <a16:creationId xmlns:a16="http://schemas.microsoft.com/office/drawing/2014/main" id="{1041DE09-2096-4024-BB24-F0BC75F6E044}"/>
              </a:ext>
            </a:extLst>
          </p:cNvPr>
          <p:cNvSpPr/>
          <p:nvPr/>
        </p:nvSpPr>
        <p:spPr>
          <a:xfrm>
            <a:off x="5989319" y="848728"/>
            <a:ext cx="213361" cy="154331"/>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箭头: 右 128">
            <a:extLst>
              <a:ext uri="{FF2B5EF4-FFF2-40B4-BE49-F238E27FC236}">
                <a16:creationId xmlns:a16="http://schemas.microsoft.com/office/drawing/2014/main" id="{816368E6-25D7-4FAA-A6BA-EEC8BCB7A95E}"/>
              </a:ext>
            </a:extLst>
          </p:cNvPr>
          <p:cNvSpPr/>
          <p:nvPr/>
        </p:nvSpPr>
        <p:spPr>
          <a:xfrm>
            <a:off x="5999478" y="1073384"/>
            <a:ext cx="213361" cy="154331"/>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箭头: 右 129">
            <a:extLst>
              <a:ext uri="{FF2B5EF4-FFF2-40B4-BE49-F238E27FC236}">
                <a16:creationId xmlns:a16="http://schemas.microsoft.com/office/drawing/2014/main" id="{054EDCF1-E569-4C47-9270-4E26028F38BF}"/>
              </a:ext>
            </a:extLst>
          </p:cNvPr>
          <p:cNvSpPr/>
          <p:nvPr/>
        </p:nvSpPr>
        <p:spPr>
          <a:xfrm>
            <a:off x="5999478" y="1327814"/>
            <a:ext cx="213361" cy="154331"/>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箭头: 右 130">
            <a:extLst>
              <a:ext uri="{FF2B5EF4-FFF2-40B4-BE49-F238E27FC236}">
                <a16:creationId xmlns:a16="http://schemas.microsoft.com/office/drawing/2014/main" id="{CE0BC2F5-7D57-4B23-9EAE-BA2D0637FFF3}"/>
              </a:ext>
            </a:extLst>
          </p:cNvPr>
          <p:cNvSpPr/>
          <p:nvPr/>
        </p:nvSpPr>
        <p:spPr>
          <a:xfrm>
            <a:off x="500197" y="1094479"/>
            <a:ext cx="213361" cy="154331"/>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箭头: 右 131">
            <a:extLst>
              <a:ext uri="{FF2B5EF4-FFF2-40B4-BE49-F238E27FC236}">
                <a16:creationId xmlns:a16="http://schemas.microsoft.com/office/drawing/2014/main" id="{72690A2F-019E-47E8-98E6-CE6B06B48D1B}"/>
              </a:ext>
            </a:extLst>
          </p:cNvPr>
          <p:cNvSpPr/>
          <p:nvPr/>
        </p:nvSpPr>
        <p:spPr>
          <a:xfrm>
            <a:off x="507634" y="1330905"/>
            <a:ext cx="213361" cy="154331"/>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箭头: 右 134">
            <a:extLst>
              <a:ext uri="{FF2B5EF4-FFF2-40B4-BE49-F238E27FC236}">
                <a16:creationId xmlns:a16="http://schemas.microsoft.com/office/drawing/2014/main" id="{4821D4C7-8CFC-48DE-BCC2-637DFFA8D305}"/>
              </a:ext>
            </a:extLst>
          </p:cNvPr>
          <p:cNvSpPr/>
          <p:nvPr/>
        </p:nvSpPr>
        <p:spPr>
          <a:xfrm>
            <a:off x="5838373" y="372146"/>
            <a:ext cx="213361" cy="154331"/>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箭头: 右 135">
            <a:extLst>
              <a:ext uri="{FF2B5EF4-FFF2-40B4-BE49-F238E27FC236}">
                <a16:creationId xmlns:a16="http://schemas.microsoft.com/office/drawing/2014/main" id="{E2869E8A-B04F-48D0-A1F1-1684976835CD}"/>
              </a:ext>
            </a:extLst>
          </p:cNvPr>
          <p:cNvSpPr/>
          <p:nvPr/>
        </p:nvSpPr>
        <p:spPr>
          <a:xfrm>
            <a:off x="294273" y="870111"/>
            <a:ext cx="213361" cy="154331"/>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a:extLst>
              <a:ext uri="{FF2B5EF4-FFF2-40B4-BE49-F238E27FC236}">
                <a16:creationId xmlns:a16="http://schemas.microsoft.com/office/drawing/2014/main" id="{BF9A29FC-0A4C-4B78-93CD-045EFA9D0F16}"/>
              </a:ext>
            </a:extLst>
          </p:cNvPr>
          <p:cNvCxnSpPr>
            <a:cxnSpLocks/>
          </p:cNvCxnSpPr>
          <p:nvPr/>
        </p:nvCxnSpPr>
        <p:spPr>
          <a:xfrm flipV="1">
            <a:off x="3742147" y="6537864"/>
            <a:ext cx="3383279" cy="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A162BF95-8C52-4092-AD65-F41B8338BEC5}"/>
              </a:ext>
            </a:extLst>
          </p:cNvPr>
          <p:cNvCxnSpPr>
            <a:cxnSpLocks/>
          </p:cNvCxnSpPr>
          <p:nvPr/>
        </p:nvCxnSpPr>
        <p:spPr>
          <a:xfrm flipV="1">
            <a:off x="3712756" y="5258805"/>
            <a:ext cx="3383279" cy="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AB526D2A-A265-4D04-9755-5AC095E81C55}"/>
              </a:ext>
            </a:extLst>
          </p:cNvPr>
          <p:cNvCxnSpPr>
            <a:cxnSpLocks/>
          </p:cNvCxnSpPr>
          <p:nvPr/>
        </p:nvCxnSpPr>
        <p:spPr>
          <a:xfrm flipV="1">
            <a:off x="3733801" y="3980190"/>
            <a:ext cx="3383279" cy="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7F063941-ACCF-417F-8AE0-4736BA404336}"/>
              </a:ext>
            </a:extLst>
          </p:cNvPr>
          <p:cNvSpPr txBox="1"/>
          <p:nvPr/>
        </p:nvSpPr>
        <p:spPr>
          <a:xfrm>
            <a:off x="8432809" y="5069846"/>
            <a:ext cx="2388317" cy="538609"/>
          </a:xfrm>
          <a:prstGeom prst="rect">
            <a:avLst/>
          </a:prstGeom>
          <a:noFill/>
        </p:spPr>
        <p:txBody>
          <a:bodyPr wrap="square" lIns="0" tIns="0" rIns="0" bIns="45720" rtlCol="0">
            <a:spAutoFit/>
          </a:bodyPr>
          <a:lstStyle/>
          <a:p>
            <a:pPr algn="ctr"/>
            <a:r>
              <a:rPr lang="en-US" altLang="zh-CN" sz="1600" dirty="0">
                <a:solidFill>
                  <a:srgbClr val="00530A"/>
                </a:solidFill>
              </a:rPr>
              <a:t>name = &lt;reference&gt;</a:t>
            </a:r>
          </a:p>
          <a:p>
            <a:pPr algn="ctr"/>
            <a:r>
              <a:rPr lang="en-US" altLang="zh-CN" sz="1600" dirty="0">
                <a:solidFill>
                  <a:srgbClr val="00530A"/>
                </a:solidFill>
              </a:rPr>
              <a:t>id = 23</a:t>
            </a:r>
          </a:p>
        </p:txBody>
      </p:sp>
      <p:sp>
        <p:nvSpPr>
          <p:cNvPr id="149" name="文本框 148">
            <a:extLst>
              <a:ext uri="{FF2B5EF4-FFF2-40B4-BE49-F238E27FC236}">
                <a16:creationId xmlns:a16="http://schemas.microsoft.com/office/drawing/2014/main" id="{AF5FDC2A-0396-4C14-80F2-6F54580A5465}"/>
              </a:ext>
            </a:extLst>
          </p:cNvPr>
          <p:cNvSpPr txBox="1"/>
          <p:nvPr/>
        </p:nvSpPr>
        <p:spPr>
          <a:xfrm>
            <a:off x="259444" y="1234247"/>
            <a:ext cx="5387331" cy="784830"/>
          </a:xfrm>
          <a:prstGeom prst="rect">
            <a:avLst/>
          </a:prstGeom>
          <a:noFill/>
          <a:ln w="12700">
            <a:solidFill>
              <a:srgbClr val="460073"/>
            </a:solidFill>
          </a:ln>
        </p:spPr>
        <p:txBody>
          <a:bodyPr wrap="square">
            <a:spAutoFit/>
          </a:bodyPr>
          <a:lstStyle/>
          <a:p>
            <a:pPr algn="l"/>
            <a:r>
              <a:rPr lang="en-US" altLang="zh-CN" sz="1500" b="1" dirty="0">
                <a:solidFill>
                  <a:srgbClr val="7F0055"/>
                </a:solidFill>
                <a:latin typeface="Consolas" panose="020B0609020204030204" pitchFamily="49" charset="0"/>
              </a:rPr>
              <a:t>  public</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void</a:t>
            </a:r>
            <a:r>
              <a:rPr lang="en-US" altLang="zh-CN" sz="1500" b="1" dirty="0">
                <a:solidFill>
                  <a:srgbClr val="000000"/>
                </a:solidFill>
                <a:latin typeface="Consolas" panose="020B0609020204030204" pitchFamily="49" charset="0"/>
              </a:rPr>
              <a:t> </a:t>
            </a:r>
            <a:r>
              <a:rPr lang="en-US" altLang="zh-CN" sz="1500" b="1" dirty="0" err="1">
                <a:solidFill>
                  <a:srgbClr val="000000"/>
                </a:solidFill>
                <a:latin typeface="Consolas" panose="020B0609020204030204" pitchFamily="49" charset="0"/>
              </a:rPr>
              <a:t>setName</a:t>
            </a:r>
            <a:r>
              <a:rPr lang="en-US" altLang="zh-CN" sz="1500" b="1" dirty="0">
                <a:solidFill>
                  <a:srgbClr val="000000"/>
                </a:solidFill>
                <a:latin typeface="Consolas" panose="020B0609020204030204" pitchFamily="49" charset="0"/>
              </a:rPr>
              <a:t>(String </a:t>
            </a:r>
            <a:r>
              <a:rPr lang="en-US" altLang="zh-CN" sz="1500" b="1" dirty="0" err="1">
                <a:solidFill>
                  <a:srgbClr val="6A3E3E"/>
                </a:solidFill>
                <a:latin typeface="Consolas" panose="020B0609020204030204" pitchFamily="49" charset="0"/>
              </a:rPr>
              <a:t>pname</a:t>
            </a:r>
            <a:r>
              <a:rPr lang="en-US" altLang="zh-CN" sz="1500" b="1" dirty="0">
                <a:solidFill>
                  <a:srgbClr val="000000"/>
                </a:solidFill>
                <a:latin typeface="Consolas" panose="020B0609020204030204" pitchFamily="49" charset="0"/>
              </a:rPr>
              <a:t>) {</a:t>
            </a:r>
          </a:p>
          <a:p>
            <a:pPr algn="l"/>
            <a:r>
              <a:rPr lang="en-US" altLang="zh-CN" sz="1500" b="1" dirty="0">
                <a:solidFill>
                  <a:srgbClr val="7F0055"/>
                </a:solidFill>
                <a:latin typeface="Consolas" panose="020B0609020204030204" pitchFamily="49" charset="0"/>
              </a:rPr>
              <a:t>    this</a:t>
            </a:r>
            <a:r>
              <a:rPr lang="en-US" altLang="zh-CN" sz="1500" b="1" dirty="0">
                <a:solidFill>
                  <a:srgbClr val="000000"/>
                </a:solidFill>
                <a:latin typeface="Consolas" panose="020B0609020204030204" pitchFamily="49" charset="0"/>
              </a:rPr>
              <a:t>.</a:t>
            </a:r>
            <a:r>
              <a:rPr lang="en-US" altLang="zh-CN" sz="1500" b="1" dirty="0">
                <a:solidFill>
                  <a:srgbClr val="0000C0"/>
                </a:solidFill>
                <a:latin typeface="Consolas" panose="020B0609020204030204" pitchFamily="49" charset="0"/>
              </a:rPr>
              <a:t>name</a:t>
            </a:r>
            <a:r>
              <a:rPr lang="en-US" altLang="zh-CN" sz="1500" b="1" dirty="0">
                <a:solidFill>
                  <a:srgbClr val="000000"/>
                </a:solidFill>
                <a:latin typeface="Consolas" panose="020B0609020204030204" pitchFamily="49" charset="0"/>
              </a:rPr>
              <a:t> = </a:t>
            </a:r>
            <a:r>
              <a:rPr lang="en-US" altLang="zh-CN" sz="1500" b="1" dirty="0" err="1">
                <a:solidFill>
                  <a:srgbClr val="6A3E3E"/>
                </a:solidFill>
                <a:latin typeface="Consolas" panose="020B0609020204030204" pitchFamily="49" charset="0"/>
              </a:rPr>
              <a:t>pname</a:t>
            </a:r>
            <a:r>
              <a:rPr lang="en-US" altLang="zh-CN" sz="1500" b="1" dirty="0">
                <a:solidFill>
                  <a:srgbClr val="000000"/>
                </a:solidFill>
                <a:latin typeface="Consolas" panose="020B0609020204030204" pitchFamily="49" charset="0"/>
              </a:rPr>
              <a:t>;</a:t>
            </a:r>
          </a:p>
          <a:p>
            <a:pPr algn="l"/>
            <a:r>
              <a:rPr lang="en-US" altLang="zh-CN" sz="1500" dirty="0">
                <a:solidFill>
                  <a:srgbClr val="000000"/>
                </a:solidFill>
                <a:latin typeface="Consolas" panose="020B0609020204030204" pitchFamily="49" charset="0"/>
              </a:rPr>
              <a:t>  }</a:t>
            </a:r>
            <a:endParaRPr lang="zh-CN" altLang="en-US" sz="1500" dirty="0"/>
          </a:p>
        </p:txBody>
      </p:sp>
      <p:sp>
        <p:nvSpPr>
          <p:cNvPr id="106" name="箭头: 右 105">
            <a:extLst>
              <a:ext uri="{FF2B5EF4-FFF2-40B4-BE49-F238E27FC236}">
                <a16:creationId xmlns:a16="http://schemas.microsoft.com/office/drawing/2014/main" id="{3410AC64-B21D-469C-AB48-F4209EB5FC61}"/>
              </a:ext>
            </a:extLst>
          </p:cNvPr>
          <p:cNvSpPr/>
          <p:nvPr/>
        </p:nvSpPr>
        <p:spPr>
          <a:xfrm>
            <a:off x="301166" y="1327814"/>
            <a:ext cx="253995" cy="149041"/>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箭头: 右 106">
            <a:extLst>
              <a:ext uri="{FF2B5EF4-FFF2-40B4-BE49-F238E27FC236}">
                <a16:creationId xmlns:a16="http://schemas.microsoft.com/office/drawing/2014/main" id="{FEFB9A70-70D6-43DB-A84F-C675A6DE4B8E}"/>
              </a:ext>
            </a:extLst>
          </p:cNvPr>
          <p:cNvSpPr/>
          <p:nvPr/>
        </p:nvSpPr>
        <p:spPr>
          <a:xfrm>
            <a:off x="478063" y="1526496"/>
            <a:ext cx="257627" cy="198024"/>
          </a:xfrm>
          <a:prstGeom prst="rightArrow">
            <a:avLst/>
          </a:prstGeom>
          <a:solidFill>
            <a:srgbClr val="BD00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文本框 153">
            <a:extLst>
              <a:ext uri="{FF2B5EF4-FFF2-40B4-BE49-F238E27FC236}">
                <a16:creationId xmlns:a16="http://schemas.microsoft.com/office/drawing/2014/main" id="{58ECBCE9-5E1F-4A58-815B-1A94F7379FBD}"/>
              </a:ext>
            </a:extLst>
          </p:cNvPr>
          <p:cNvSpPr txBox="1"/>
          <p:nvPr/>
        </p:nvSpPr>
        <p:spPr>
          <a:xfrm>
            <a:off x="8045057" y="5074615"/>
            <a:ext cx="2388317" cy="538609"/>
          </a:xfrm>
          <a:prstGeom prst="rect">
            <a:avLst/>
          </a:prstGeom>
          <a:noFill/>
        </p:spPr>
        <p:txBody>
          <a:bodyPr wrap="square" lIns="0" tIns="0" rIns="0" bIns="45720" rtlCol="0">
            <a:spAutoFit/>
          </a:bodyPr>
          <a:lstStyle/>
          <a:p>
            <a:pPr algn="ctr"/>
            <a:r>
              <a:rPr lang="en-US" altLang="zh-CN" sz="1600" dirty="0">
                <a:solidFill>
                  <a:srgbClr val="00530A"/>
                </a:solidFill>
              </a:rPr>
              <a:t>name = null</a:t>
            </a:r>
          </a:p>
          <a:p>
            <a:pPr algn="ctr"/>
            <a:r>
              <a:rPr lang="en-US" altLang="zh-CN" sz="1600" dirty="0">
                <a:solidFill>
                  <a:srgbClr val="00530A"/>
                </a:solidFill>
              </a:rPr>
              <a:t>id = 0</a:t>
            </a:r>
          </a:p>
        </p:txBody>
      </p:sp>
    </p:spTree>
    <p:extLst>
      <p:ext uri="{BB962C8B-B14F-4D97-AF65-F5344CB8AC3E}">
        <p14:creationId xmlns:p14="http://schemas.microsoft.com/office/powerpoint/2010/main" val="303735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22" presetClass="entr" presetSubtype="1"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par>
                                <p:cTn id="23" presetID="22" presetClass="entr" presetSubtype="1"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up)">
                                      <p:cBhvr>
                                        <p:cTn id="25" dur="500"/>
                                        <p:tgtEl>
                                          <p:spTgt spid="3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anim calcmode="lin" valueType="num">
                                      <p:cBhvr additive="base">
                                        <p:cTn id="33" dur="500" fill="hold"/>
                                        <p:tgtEl>
                                          <p:spTgt spid="135"/>
                                        </p:tgtEl>
                                        <p:attrNameLst>
                                          <p:attrName>ppt_x</p:attrName>
                                        </p:attrNameLst>
                                      </p:cBhvr>
                                      <p:tavLst>
                                        <p:tav tm="0">
                                          <p:val>
                                            <p:strVal val="#ppt_x"/>
                                          </p:val>
                                        </p:tav>
                                        <p:tav tm="100000">
                                          <p:val>
                                            <p:strVal val="#ppt_x"/>
                                          </p:val>
                                        </p:tav>
                                      </p:tavLst>
                                    </p:anim>
                                    <p:anim calcmode="lin" valueType="num">
                                      <p:cBhvr additive="base">
                                        <p:cTn id="34" dur="500" fill="hold"/>
                                        <p:tgtEl>
                                          <p:spTgt spid="135"/>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0-#ppt_h/2"/>
                                          </p:val>
                                        </p:tav>
                                        <p:tav tm="100000">
                                          <p:val>
                                            <p:strVal val="#ppt_y"/>
                                          </p:val>
                                        </p:tav>
                                      </p:tavLst>
                                    </p:anim>
                                  </p:childTnLst>
                                </p:cTn>
                              </p:par>
                            </p:childTnLst>
                          </p:cTn>
                        </p:par>
                        <p:par>
                          <p:cTn id="39" fill="hold">
                            <p:stCondLst>
                              <p:cond delay="500"/>
                            </p:stCondLst>
                            <p:childTnLst>
                              <p:par>
                                <p:cTn id="40" presetID="16" presetClass="entr" presetSubtype="21" fill="hold" nodeType="after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barn(inVertical)">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35"/>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93"/>
                                        </p:tgtEl>
                                        <p:attrNameLst>
                                          <p:attrName>style.visibility</p:attrName>
                                        </p:attrNameLst>
                                      </p:cBhvr>
                                      <p:to>
                                        <p:strVal val="visible"/>
                                      </p:to>
                                    </p:set>
                                  </p:childTnLst>
                                </p:cTn>
                              </p:par>
                            </p:childTnLst>
                          </p:cTn>
                        </p:par>
                        <p:par>
                          <p:cTn id="50" fill="hold">
                            <p:stCondLst>
                              <p:cond delay="0"/>
                            </p:stCondLst>
                            <p:childTnLst>
                              <p:par>
                                <p:cTn id="51" presetID="2" presetClass="entr" presetSubtype="1"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93"/>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128"/>
                                        </p:tgtEl>
                                        <p:attrNameLst>
                                          <p:attrName>style.visibility</p:attrName>
                                        </p:attrNameLst>
                                      </p:cBhvr>
                                      <p:to>
                                        <p:strVal val="visible"/>
                                      </p:to>
                                    </p:set>
                                  </p:childTnLst>
                                </p:cTn>
                              </p:par>
                            </p:childTnLst>
                          </p:cTn>
                        </p:par>
                        <p:par>
                          <p:cTn id="62" fill="hold">
                            <p:stCondLst>
                              <p:cond delay="0"/>
                            </p:stCondLst>
                            <p:childTnLst>
                              <p:par>
                                <p:cTn id="63" presetID="2" presetClass="entr" presetSubtype="1" fill="hold" nodeType="after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wipe(up)">
                                      <p:cBhvr>
                                        <p:cTn id="71" dur="500"/>
                                        <p:tgtEl>
                                          <p:spTgt spid="57"/>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wipe(up)">
                                      <p:cBhvr>
                                        <p:cTn id="74" dur="500"/>
                                        <p:tgtEl>
                                          <p:spTgt spid="5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wipe(down)">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28"/>
                                        </p:tgtEl>
                                        <p:attrNameLst>
                                          <p:attrName>style.visibility</p:attrName>
                                        </p:attrNameLst>
                                      </p:cBhvr>
                                      <p:to>
                                        <p:strVal val="hidden"/>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9"/>
                                        </p:tgtEl>
                                        <p:attrNameLst>
                                          <p:attrName>style.visibility</p:attrName>
                                        </p:attrNameLst>
                                      </p:cBhvr>
                                      <p:to>
                                        <p:strVal val="visible"/>
                                      </p:to>
                                    </p:set>
                                  </p:childTnLst>
                                </p:cTn>
                              </p:par>
                            </p:childTnLst>
                          </p:cTn>
                        </p:par>
                        <p:par>
                          <p:cTn id="90" fill="hold">
                            <p:stCondLst>
                              <p:cond delay="0"/>
                            </p:stCondLst>
                            <p:childTnLst>
                              <p:par>
                                <p:cTn id="91" presetID="2" presetClass="entr" presetSubtype="1" fill="hold" nodeType="afterEffect">
                                  <p:stCondLst>
                                    <p:cond delay="0"/>
                                  </p:stCondLst>
                                  <p:childTnLst>
                                    <p:set>
                                      <p:cBhvr>
                                        <p:cTn id="92" dur="1" fill="hold">
                                          <p:stCondLst>
                                            <p:cond delay="0"/>
                                          </p:stCondLst>
                                        </p:cTn>
                                        <p:tgtEl>
                                          <p:spTgt spid="48"/>
                                        </p:tgtEl>
                                        <p:attrNameLst>
                                          <p:attrName>style.visibility</p:attrName>
                                        </p:attrNameLst>
                                      </p:cBhvr>
                                      <p:to>
                                        <p:strVal val="visible"/>
                                      </p:to>
                                    </p:set>
                                    <p:anim calcmode="lin" valueType="num">
                                      <p:cBhvr additive="base">
                                        <p:cTn id="93" dur="500" fill="hold"/>
                                        <p:tgtEl>
                                          <p:spTgt spid="48"/>
                                        </p:tgtEl>
                                        <p:attrNameLst>
                                          <p:attrName>ppt_x</p:attrName>
                                        </p:attrNameLst>
                                      </p:cBhvr>
                                      <p:tavLst>
                                        <p:tav tm="0">
                                          <p:val>
                                            <p:strVal val="#ppt_x"/>
                                          </p:val>
                                        </p:tav>
                                        <p:tav tm="100000">
                                          <p:val>
                                            <p:strVal val="#ppt_x"/>
                                          </p:val>
                                        </p:tav>
                                      </p:tavLst>
                                    </p:anim>
                                    <p:anim calcmode="lin" valueType="num">
                                      <p:cBhvr additive="base">
                                        <p:cTn id="94"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wipe(down)">
                                      <p:cBhvr>
                                        <p:cTn id="99" dur="500"/>
                                        <p:tgtEl>
                                          <p:spTgt spid="66"/>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wipe(up)">
                                      <p:cBhvr>
                                        <p:cTn id="102" dur="500"/>
                                        <p:tgtEl>
                                          <p:spTgt spid="58"/>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154"/>
                                        </p:tgtEl>
                                        <p:attrNameLst>
                                          <p:attrName>style.visibility</p:attrName>
                                        </p:attrNameLst>
                                      </p:cBhvr>
                                      <p:to>
                                        <p:strVal val="visible"/>
                                      </p:to>
                                    </p:set>
                                    <p:animEffect transition="in" filter="wipe(left)">
                                      <p:cBhvr>
                                        <p:cTn id="106" dur="500"/>
                                        <p:tgtEl>
                                          <p:spTgt spid="154"/>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wipe(down)">
                                      <p:cBhvr>
                                        <p:cTn id="109" dur="500"/>
                                        <p:tgtEl>
                                          <p:spTgt spid="6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29"/>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136"/>
                                        </p:tgtEl>
                                        <p:attrNameLst>
                                          <p:attrName>style.visibility</p:attrName>
                                        </p:attrNameLst>
                                      </p:cBhvr>
                                      <p:to>
                                        <p:strVal val="visible"/>
                                      </p:to>
                                    </p:set>
                                  </p:childTnLst>
                                </p:cTn>
                              </p:par>
                            </p:childTnLst>
                          </p:cTn>
                        </p:par>
                        <p:par>
                          <p:cTn id="116" fill="hold">
                            <p:stCondLst>
                              <p:cond delay="0"/>
                            </p:stCondLst>
                            <p:childTnLst>
                              <p:par>
                                <p:cTn id="117" presetID="16" presetClass="entr" presetSubtype="21" fill="hold" nodeType="afterEffect">
                                  <p:stCondLst>
                                    <p:cond delay="0"/>
                                  </p:stCondLst>
                                  <p:childTnLst>
                                    <p:set>
                                      <p:cBhvr>
                                        <p:cTn id="118" dur="1" fill="hold">
                                          <p:stCondLst>
                                            <p:cond delay="0"/>
                                          </p:stCondLst>
                                        </p:cTn>
                                        <p:tgtEl>
                                          <p:spTgt spid="145"/>
                                        </p:tgtEl>
                                        <p:attrNameLst>
                                          <p:attrName>style.visibility</p:attrName>
                                        </p:attrNameLst>
                                      </p:cBhvr>
                                      <p:to>
                                        <p:strVal val="visible"/>
                                      </p:to>
                                    </p:set>
                                    <p:animEffect transition="in" filter="barn(inVertical)">
                                      <p:cBhvr>
                                        <p:cTn id="119" dur="500"/>
                                        <p:tgtEl>
                                          <p:spTgt spid="145"/>
                                        </p:tgtEl>
                                      </p:cBhvr>
                                    </p:animEffect>
                                  </p:childTnLst>
                                </p:cTn>
                              </p:par>
                            </p:childTnLst>
                          </p:cTn>
                        </p:par>
                        <p:par>
                          <p:cTn id="120" fill="hold">
                            <p:stCondLst>
                              <p:cond delay="500"/>
                            </p:stCondLst>
                            <p:childTnLst>
                              <p:par>
                                <p:cTn id="121" presetID="2" presetClass="entr" presetSubtype="1"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 calcmode="lin" valueType="num">
                                      <p:cBhvr additive="base">
                                        <p:cTn id="123" dur="500" fill="hold"/>
                                        <p:tgtEl>
                                          <p:spTgt spid="19"/>
                                        </p:tgtEl>
                                        <p:attrNameLst>
                                          <p:attrName>ppt_x</p:attrName>
                                        </p:attrNameLst>
                                      </p:cBhvr>
                                      <p:tavLst>
                                        <p:tav tm="0">
                                          <p:val>
                                            <p:strVal val="#ppt_x"/>
                                          </p:val>
                                        </p:tav>
                                        <p:tav tm="100000">
                                          <p:val>
                                            <p:strVal val="#ppt_x"/>
                                          </p:val>
                                        </p:tav>
                                      </p:tavLst>
                                    </p:anim>
                                    <p:anim calcmode="lin" valueType="num">
                                      <p:cBhvr additive="base">
                                        <p:cTn id="12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1" fill="hold" nodeType="clickEffect">
                                  <p:stCondLst>
                                    <p:cond delay="0"/>
                                  </p:stCondLst>
                                  <p:childTnLst>
                                    <p:set>
                                      <p:cBhvr>
                                        <p:cTn id="128" dur="1" fill="hold">
                                          <p:stCondLst>
                                            <p:cond delay="0"/>
                                          </p:stCondLst>
                                        </p:cTn>
                                        <p:tgtEl>
                                          <p:spTgt spid="51"/>
                                        </p:tgtEl>
                                        <p:attrNameLst>
                                          <p:attrName>style.visibility</p:attrName>
                                        </p:attrNameLst>
                                      </p:cBhvr>
                                      <p:to>
                                        <p:strVal val="visible"/>
                                      </p:to>
                                    </p:set>
                                    <p:anim calcmode="lin" valueType="num">
                                      <p:cBhvr additive="base">
                                        <p:cTn id="129" dur="500" fill="hold"/>
                                        <p:tgtEl>
                                          <p:spTgt spid="51"/>
                                        </p:tgtEl>
                                        <p:attrNameLst>
                                          <p:attrName>ppt_x</p:attrName>
                                        </p:attrNameLst>
                                      </p:cBhvr>
                                      <p:tavLst>
                                        <p:tav tm="0">
                                          <p:val>
                                            <p:strVal val="#ppt_x"/>
                                          </p:val>
                                        </p:tav>
                                        <p:tav tm="100000">
                                          <p:val>
                                            <p:strVal val="#ppt_x"/>
                                          </p:val>
                                        </p:tav>
                                      </p:tavLst>
                                    </p:anim>
                                    <p:anim calcmode="lin" valueType="num">
                                      <p:cBhvr additive="base">
                                        <p:cTn id="130" dur="500" fill="hold"/>
                                        <p:tgtEl>
                                          <p:spTgt spid="51"/>
                                        </p:tgtEl>
                                        <p:attrNameLst>
                                          <p:attrName>ppt_y</p:attrName>
                                        </p:attrNameLst>
                                      </p:cBhvr>
                                      <p:tavLst>
                                        <p:tav tm="0">
                                          <p:val>
                                            <p:strVal val="0-#ppt_h/2"/>
                                          </p:val>
                                        </p:tav>
                                        <p:tav tm="100000">
                                          <p:val>
                                            <p:strVal val="#ppt_y"/>
                                          </p:val>
                                        </p:tav>
                                      </p:tavLst>
                                    </p:anim>
                                  </p:childTnLst>
                                </p:cTn>
                              </p:par>
                              <p:par>
                                <p:cTn id="131" presetID="2" presetClass="entr" presetSubtype="1" fill="hold" nodeType="withEffect">
                                  <p:stCondLst>
                                    <p:cond delay="0"/>
                                  </p:stCondLst>
                                  <p:childTnLst>
                                    <p:set>
                                      <p:cBhvr>
                                        <p:cTn id="132" dur="1" fill="hold">
                                          <p:stCondLst>
                                            <p:cond delay="0"/>
                                          </p:stCondLst>
                                        </p:cTn>
                                        <p:tgtEl>
                                          <p:spTgt spid="50"/>
                                        </p:tgtEl>
                                        <p:attrNameLst>
                                          <p:attrName>style.visibility</p:attrName>
                                        </p:attrNameLst>
                                      </p:cBhvr>
                                      <p:to>
                                        <p:strVal val="visible"/>
                                      </p:to>
                                    </p:set>
                                    <p:anim calcmode="lin" valueType="num">
                                      <p:cBhvr additive="base">
                                        <p:cTn id="133" dur="500" fill="hold"/>
                                        <p:tgtEl>
                                          <p:spTgt spid="50"/>
                                        </p:tgtEl>
                                        <p:attrNameLst>
                                          <p:attrName>ppt_x</p:attrName>
                                        </p:attrNameLst>
                                      </p:cBhvr>
                                      <p:tavLst>
                                        <p:tav tm="0">
                                          <p:val>
                                            <p:strVal val="#ppt_x"/>
                                          </p:val>
                                        </p:tav>
                                        <p:tav tm="100000">
                                          <p:val>
                                            <p:strVal val="#ppt_x"/>
                                          </p:val>
                                        </p:tav>
                                      </p:tavLst>
                                    </p:anim>
                                    <p:anim calcmode="lin" valueType="num">
                                      <p:cBhvr additive="base">
                                        <p:cTn id="134" dur="500" fill="hold"/>
                                        <p:tgtEl>
                                          <p:spTgt spid="50"/>
                                        </p:tgtEl>
                                        <p:attrNameLst>
                                          <p:attrName>ppt_y</p:attrName>
                                        </p:attrNameLst>
                                      </p:cBhvr>
                                      <p:tavLst>
                                        <p:tav tm="0">
                                          <p:val>
                                            <p:strVal val="0-#ppt_h/2"/>
                                          </p:val>
                                        </p:tav>
                                        <p:tav tm="100000">
                                          <p:val>
                                            <p:strVal val="#ppt_y"/>
                                          </p:val>
                                        </p:tav>
                                      </p:tavLst>
                                    </p:anim>
                                  </p:childTnLst>
                                </p:cTn>
                              </p:par>
                              <p:par>
                                <p:cTn id="135" presetID="2" presetClass="entr" presetSubtype="1" fill="hold" nodeType="withEffect">
                                  <p:stCondLst>
                                    <p:cond delay="0"/>
                                  </p:stCondLst>
                                  <p:childTnLst>
                                    <p:set>
                                      <p:cBhvr>
                                        <p:cTn id="136" dur="1" fill="hold">
                                          <p:stCondLst>
                                            <p:cond delay="0"/>
                                          </p:stCondLst>
                                        </p:cTn>
                                        <p:tgtEl>
                                          <p:spTgt spid="49"/>
                                        </p:tgtEl>
                                        <p:attrNameLst>
                                          <p:attrName>style.visibility</p:attrName>
                                        </p:attrNameLst>
                                      </p:cBhvr>
                                      <p:to>
                                        <p:strVal val="visible"/>
                                      </p:to>
                                    </p:set>
                                    <p:anim calcmode="lin" valueType="num">
                                      <p:cBhvr additive="base">
                                        <p:cTn id="137" dur="500" fill="hold"/>
                                        <p:tgtEl>
                                          <p:spTgt spid="49"/>
                                        </p:tgtEl>
                                        <p:attrNameLst>
                                          <p:attrName>ppt_x</p:attrName>
                                        </p:attrNameLst>
                                      </p:cBhvr>
                                      <p:tavLst>
                                        <p:tav tm="0">
                                          <p:val>
                                            <p:strVal val="#ppt_x"/>
                                          </p:val>
                                        </p:tav>
                                        <p:tav tm="100000">
                                          <p:val>
                                            <p:strVal val="#ppt_x"/>
                                          </p:val>
                                        </p:tav>
                                      </p:tavLst>
                                    </p:anim>
                                    <p:anim calcmode="lin" valueType="num">
                                      <p:cBhvr additive="base">
                                        <p:cTn id="138"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69"/>
                                        </p:tgtEl>
                                        <p:attrNameLst>
                                          <p:attrName>style.visibility</p:attrName>
                                        </p:attrNameLst>
                                      </p:cBhvr>
                                      <p:to>
                                        <p:strVal val="visible"/>
                                      </p:to>
                                    </p:set>
                                    <p:animEffect transition="in" filter="wipe(left)">
                                      <p:cBhvr>
                                        <p:cTn id="143" dur="500"/>
                                        <p:tgtEl>
                                          <p:spTgt spid="6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wipe(down)">
                                      <p:cBhvr>
                                        <p:cTn id="148" dur="500"/>
                                        <p:tgtEl>
                                          <p:spTgt spid="76"/>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136"/>
                                        </p:tgtEl>
                                        <p:attrNameLst>
                                          <p:attrName>style.visibility</p:attrName>
                                        </p:attrNameLst>
                                      </p:cBhvr>
                                      <p:to>
                                        <p:strVal val="hidden"/>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131"/>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132"/>
                                        </p:tgtEl>
                                        <p:attrNameLst>
                                          <p:attrName>style.visibility</p:attrName>
                                        </p:attrNameLst>
                                      </p:cBhvr>
                                      <p:to>
                                        <p:strVal val="visible"/>
                                      </p:to>
                                    </p:set>
                                  </p:childTnLst>
                                </p:cTn>
                              </p:par>
                            </p:childTnLst>
                          </p:cTn>
                        </p:par>
                        <p:par>
                          <p:cTn id="160" fill="hold">
                            <p:stCondLst>
                              <p:cond delay="0"/>
                            </p:stCondLst>
                            <p:childTnLst>
                              <p:par>
                                <p:cTn id="161" presetID="1" presetClass="exit" presetSubtype="0" fill="hold" grpId="1" nodeType="afterEffect">
                                  <p:stCondLst>
                                    <p:cond delay="0"/>
                                  </p:stCondLst>
                                  <p:childTnLst>
                                    <p:set>
                                      <p:cBhvr>
                                        <p:cTn id="162" dur="1" fill="hold">
                                          <p:stCondLst>
                                            <p:cond delay="0"/>
                                          </p:stCondLst>
                                        </p:cTn>
                                        <p:tgtEl>
                                          <p:spTgt spid="13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154"/>
                                        </p:tgtEl>
                                        <p:attrNameLst>
                                          <p:attrName>style.visibility</p:attrName>
                                        </p:attrNameLst>
                                      </p:cBhvr>
                                      <p:to>
                                        <p:strVal val="hidden"/>
                                      </p:to>
                                    </p:set>
                                  </p:childTnLst>
                                </p:cTn>
                              </p:par>
                            </p:childTnLst>
                          </p:cTn>
                        </p:par>
                        <p:par>
                          <p:cTn id="167" fill="hold">
                            <p:stCondLst>
                              <p:cond delay="0"/>
                            </p:stCondLst>
                            <p:childTnLst>
                              <p:par>
                                <p:cTn id="168" presetID="26" presetClass="entr" presetSubtype="0" fill="hold" grpId="0" nodeType="afterEffect">
                                  <p:stCondLst>
                                    <p:cond delay="0"/>
                                  </p:stCondLst>
                                  <p:childTnLst>
                                    <p:set>
                                      <p:cBhvr>
                                        <p:cTn id="169" dur="1" fill="hold">
                                          <p:stCondLst>
                                            <p:cond delay="0"/>
                                          </p:stCondLst>
                                        </p:cTn>
                                        <p:tgtEl>
                                          <p:spTgt spid="104"/>
                                        </p:tgtEl>
                                        <p:attrNameLst>
                                          <p:attrName>style.visibility</p:attrName>
                                        </p:attrNameLst>
                                      </p:cBhvr>
                                      <p:to>
                                        <p:strVal val="visible"/>
                                      </p:to>
                                    </p:set>
                                    <p:animEffect transition="in" filter="wipe(down)">
                                      <p:cBhvr>
                                        <p:cTn id="170" dur="580">
                                          <p:stCondLst>
                                            <p:cond delay="0"/>
                                          </p:stCondLst>
                                        </p:cTn>
                                        <p:tgtEl>
                                          <p:spTgt spid="104"/>
                                        </p:tgtEl>
                                      </p:cBhvr>
                                    </p:animEffect>
                                    <p:anim calcmode="lin" valueType="num">
                                      <p:cBhvr>
                                        <p:cTn id="171" dur="1822" tmFilter="0,0; 0.14,0.36; 0.43,0.73; 0.71,0.91; 1.0,1.0">
                                          <p:stCondLst>
                                            <p:cond delay="0"/>
                                          </p:stCondLst>
                                        </p:cTn>
                                        <p:tgtEl>
                                          <p:spTgt spid="104"/>
                                        </p:tgtEl>
                                        <p:attrNameLst>
                                          <p:attrName>ppt_x</p:attrName>
                                        </p:attrNameLst>
                                      </p:cBhvr>
                                      <p:tavLst>
                                        <p:tav tm="0">
                                          <p:val>
                                            <p:strVal val="#ppt_x-0.25"/>
                                          </p:val>
                                        </p:tav>
                                        <p:tav tm="100000">
                                          <p:val>
                                            <p:strVal val="#ppt_x"/>
                                          </p:val>
                                        </p:tav>
                                      </p:tavLst>
                                    </p:anim>
                                    <p:anim calcmode="lin" valueType="num">
                                      <p:cBhvr>
                                        <p:cTn id="172" dur="664" tmFilter="0.0,0.0; 0.25,0.07; 0.50,0.2; 0.75,0.467; 1.0,1.0">
                                          <p:stCondLst>
                                            <p:cond delay="0"/>
                                          </p:stCondLst>
                                        </p:cTn>
                                        <p:tgtEl>
                                          <p:spTgt spid="104"/>
                                        </p:tgtEl>
                                        <p:attrNameLst>
                                          <p:attrName>ppt_y</p:attrName>
                                        </p:attrNameLst>
                                      </p:cBhvr>
                                      <p:tavLst>
                                        <p:tav tm="0" fmla="#ppt_y-sin(pi*$)/3">
                                          <p:val>
                                            <p:fltVal val="0.5"/>
                                          </p:val>
                                        </p:tav>
                                        <p:tav tm="100000">
                                          <p:val>
                                            <p:fltVal val="1"/>
                                          </p:val>
                                        </p:tav>
                                      </p:tavLst>
                                    </p:anim>
                                    <p:anim calcmode="lin" valueType="num">
                                      <p:cBhvr>
                                        <p:cTn id="173" dur="664" tmFilter="0, 0; 0.125,0.2665; 0.25,0.4; 0.375,0.465; 0.5,0.5;  0.625,0.535; 0.75,0.6; 0.875,0.7335; 1,1">
                                          <p:stCondLst>
                                            <p:cond delay="664"/>
                                          </p:stCondLst>
                                        </p:cTn>
                                        <p:tgtEl>
                                          <p:spTgt spid="104"/>
                                        </p:tgtEl>
                                        <p:attrNameLst>
                                          <p:attrName>ppt_y</p:attrName>
                                        </p:attrNameLst>
                                      </p:cBhvr>
                                      <p:tavLst>
                                        <p:tav tm="0" fmla="#ppt_y-sin(pi*$)/9">
                                          <p:val>
                                            <p:fltVal val="0"/>
                                          </p:val>
                                        </p:tav>
                                        <p:tav tm="100000">
                                          <p:val>
                                            <p:fltVal val="1"/>
                                          </p:val>
                                        </p:tav>
                                      </p:tavLst>
                                    </p:anim>
                                    <p:anim calcmode="lin" valueType="num">
                                      <p:cBhvr>
                                        <p:cTn id="174" dur="332" tmFilter="0, 0; 0.125,0.2665; 0.25,0.4; 0.375,0.465; 0.5,0.5;  0.625,0.535; 0.75,0.6; 0.875,0.7335; 1,1">
                                          <p:stCondLst>
                                            <p:cond delay="1324"/>
                                          </p:stCondLst>
                                        </p:cTn>
                                        <p:tgtEl>
                                          <p:spTgt spid="104"/>
                                        </p:tgtEl>
                                        <p:attrNameLst>
                                          <p:attrName>ppt_y</p:attrName>
                                        </p:attrNameLst>
                                      </p:cBhvr>
                                      <p:tavLst>
                                        <p:tav tm="0" fmla="#ppt_y-sin(pi*$)/27">
                                          <p:val>
                                            <p:fltVal val="0"/>
                                          </p:val>
                                        </p:tav>
                                        <p:tav tm="100000">
                                          <p:val>
                                            <p:fltVal val="1"/>
                                          </p:val>
                                        </p:tav>
                                      </p:tavLst>
                                    </p:anim>
                                    <p:anim calcmode="lin" valueType="num">
                                      <p:cBhvr>
                                        <p:cTn id="175" dur="164" tmFilter="0, 0; 0.125,0.2665; 0.25,0.4; 0.375,0.465; 0.5,0.5;  0.625,0.535; 0.75,0.6; 0.875,0.7335; 1,1">
                                          <p:stCondLst>
                                            <p:cond delay="1656"/>
                                          </p:stCondLst>
                                        </p:cTn>
                                        <p:tgtEl>
                                          <p:spTgt spid="104"/>
                                        </p:tgtEl>
                                        <p:attrNameLst>
                                          <p:attrName>ppt_y</p:attrName>
                                        </p:attrNameLst>
                                      </p:cBhvr>
                                      <p:tavLst>
                                        <p:tav tm="0" fmla="#ppt_y-sin(pi*$)/81">
                                          <p:val>
                                            <p:fltVal val="0"/>
                                          </p:val>
                                        </p:tav>
                                        <p:tav tm="100000">
                                          <p:val>
                                            <p:fltVal val="1"/>
                                          </p:val>
                                        </p:tav>
                                      </p:tavLst>
                                    </p:anim>
                                    <p:animScale>
                                      <p:cBhvr>
                                        <p:cTn id="176" dur="26">
                                          <p:stCondLst>
                                            <p:cond delay="650"/>
                                          </p:stCondLst>
                                        </p:cTn>
                                        <p:tgtEl>
                                          <p:spTgt spid="104"/>
                                        </p:tgtEl>
                                      </p:cBhvr>
                                      <p:to x="100000" y="60000"/>
                                    </p:animScale>
                                    <p:animScale>
                                      <p:cBhvr>
                                        <p:cTn id="177" dur="166" decel="50000">
                                          <p:stCondLst>
                                            <p:cond delay="676"/>
                                          </p:stCondLst>
                                        </p:cTn>
                                        <p:tgtEl>
                                          <p:spTgt spid="104"/>
                                        </p:tgtEl>
                                      </p:cBhvr>
                                      <p:to x="100000" y="100000"/>
                                    </p:animScale>
                                    <p:animScale>
                                      <p:cBhvr>
                                        <p:cTn id="178" dur="26">
                                          <p:stCondLst>
                                            <p:cond delay="1312"/>
                                          </p:stCondLst>
                                        </p:cTn>
                                        <p:tgtEl>
                                          <p:spTgt spid="104"/>
                                        </p:tgtEl>
                                      </p:cBhvr>
                                      <p:to x="100000" y="80000"/>
                                    </p:animScale>
                                    <p:animScale>
                                      <p:cBhvr>
                                        <p:cTn id="179" dur="166" decel="50000">
                                          <p:stCondLst>
                                            <p:cond delay="1338"/>
                                          </p:stCondLst>
                                        </p:cTn>
                                        <p:tgtEl>
                                          <p:spTgt spid="104"/>
                                        </p:tgtEl>
                                      </p:cBhvr>
                                      <p:to x="100000" y="100000"/>
                                    </p:animScale>
                                    <p:animScale>
                                      <p:cBhvr>
                                        <p:cTn id="180" dur="26">
                                          <p:stCondLst>
                                            <p:cond delay="1642"/>
                                          </p:stCondLst>
                                        </p:cTn>
                                        <p:tgtEl>
                                          <p:spTgt spid="104"/>
                                        </p:tgtEl>
                                      </p:cBhvr>
                                      <p:to x="100000" y="90000"/>
                                    </p:animScale>
                                    <p:animScale>
                                      <p:cBhvr>
                                        <p:cTn id="181" dur="166" decel="50000">
                                          <p:stCondLst>
                                            <p:cond delay="1668"/>
                                          </p:stCondLst>
                                        </p:cTn>
                                        <p:tgtEl>
                                          <p:spTgt spid="104"/>
                                        </p:tgtEl>
                                      </p:cBhvr>
                                      <p:to x="100000" y="100000"/>
                                    </p:animScale>
                                    <p:animScale>
                                      <p:cBhvr>
                                        <p:cTn id="182" dur="26">
                                          <p:stCondLst>
                                            <p:cond delay="1808"/>
                                          </p:stCondLst>
                                        </p:cTn>
                                        <p:tgtEl>
                                          <p:spTgt spid="104"/>
                                        </p:tgtEl>
                                      </p:cBhvr>
                                      <p:to x="100000" y="95000"/>
                                    </p:animScale>
                                    <p:animScale>
                                      <p:cBhvr>
                                        <p:cTn id="183" dur="166" decel="50000">
                                          <p:stCondLst>
                                            <p:cond delay="1834"/>
                                          </p:stCondLst>
                                        </p:cTn>
                                        <p:tgtEl>
                                          <p:spTgt spid="104"/>
                                        </p:tgtEl>
                                      </p:cBhvr>
                                      <p:to x="100000" y="100000"/>
                                    </p:animScale>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nodeType="clickEffect">
                                  <p:stCondLst>
                                    <p:cond delay="0"/>
                                  </p:stCondLst>
                                  <p:childTnLst>
                                    <p:set>
                                      <p:cBhvr>
                                        <p:cTn id="187" dur="1" fill="hold">
                                          <p:stCondLst>
                                            <p:cond delay="0"/>
                                          </p:stCondLst>
                                        </p:cTn>
                                        <p:tgtEl>
                                          <p:spTgt spid="82"/>
                                        </p:tgtEl>
                                        <p:attrNameLst>
                                          <p:attrName>style.visibility</p:attrName>
                                        </p:attrNameLst>
                                      </p:cBhvr>
                                      <p:to>
                                        <p:strVal val="visible"/>
                                      </p:to>
                                    </p:set>
                                    <p:animEffect transition="in" filter="wipe(down)">
                                      <p:cBhvr>
                                        <p:cTn id="188" dur="500"/>
                                        <p:tgtEl>
                                          <p:spTgt spid="82"/>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32"/>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grpId="0" nodeType="afterEffect">
                                  <p:stCondLst>
                                    <p:cond delay="0"/>
                                  </p:stCondLst>
                                  <p:childTnLst>
                                    <p:set>
                                      <p:cBhvr>
                                        <p:cTn id="195" dur="1" fill="hold">
                                          <p:stCondLst>
                                            <p:cond delay="0"/>
                                          </p:stCondLst>
                                        </p:cTn>
                                        <p:tgtEl>
                                          <p:spTgt spid="130"/>
                                        </p:tgtEl>
                                        <p:attrNameLst>
                                          <p:attrName>style.visibility</p:attrName>
                                        </p:attrNameLst>
                                      </p:cBhvr>
                                      <p:to>
                                        <p:strVal val="visible"/>
                                      </p:to>
                                    </p:set>
                                  </p:childTnLst>
                                </p:cTn>
                              </p:par>
                            </p:childTnLst>
                          </p:cTn>
                        </p:par>
                        <p:par>
                          <p:cTn id="196" fill="hold">
                            <p:stCondLst>
                              <p:cond delay="0"/>
                            </p:stCondLst>
                            <p:childTnLst>
                              <p:par>
                                <p:cTn id="197" presetID="10" presetClass="exit" presetSubtype="0" fill="hold" grpId="1" nodeType="afterEffect">
                                  <p:stCondLst>
                                    <p:cond delay="0"/>
                                  </p:stCondLst>
                                  <p:childTnLst>
                                    <p:animEffect transition="out" filter="fade">
                                      <p:cBhvr>
                                        <p:cTn id="198" dur="500"/>
                                        <p:tgtEl>
                                          <p:spTgt spid="86"/>
                                        </p:tgtEl>
                                      </p:cBhvr>
                                    </p:animEffect>
                                    <p:set>
                                      <p:cBhvr>
                                        <p:cTn id="199" dur="1" fill="hold">
                                          <p:stCondLst>
                                            <p:cond delay="499"/>
                                          </p:stCondLst>
                                        </p:cTn>
                                        <p:tgtEl>
                                          <p:spTgt spid="86"/>
                                        </p:tgtEl>
                                        <p:attrNameLst>
                                          <p:attrName>style.visibility</p:attrName>
                                        </p:attrNameLst>
                                      </p:cBhvr>
                                      <p:to>
                                        <p:strVal val="hidden"/>
                                      </p:to>
                                    </p:set>
                                  </p:childTnLst>
                                </p:cTn>
                              </p:par>
                            </p:childTnLst>
                          </p:cTn>
                        </p:par>
                        <p:par>
                          <p:cTn id="200" fill="hold">
                            <p:stCondLst>
                              <p:cond delay="500"/>
                            </p:stCondLst>
                            <p:childTnLst>
                              <p:par>
                                <p:cTn id="201" presetID="10" presetClass="entr" presetSubtype="0" fill="hold" grpId="0" nodeType="afterEffect">
                                  <p:stCondLst>
                                    <p:cond delay="0"/>
                                  </p:stCondLst>
                                  <p:childTnLst>
                                    <p:set>
                                      <p:cBhvr>
                                        <p:cTn id="202" dur="1" fill="hold">
                                          <p:stCondLst>
                                            <p:cond delay="0"/>
                                          </p:stCondLst>
                                        </p:cTn>
                                        <p:tgtEl>
                                          <p:spTgt spid="149"/>
                                        </p:tgtEl>
                                        <p:attrNameLst>
                                          <p:attrName>style.visibility</p:attrName>
                                        </p:attrNameLst>
                                      </p:cBhvr>
                                      <p:to>
                                        <p:strVal val="visible"/>
                                      </p:to>
                                    </p:set>
                                    <p:animEffect transition="in" filter="fade">
                                      <p:cBhvr>
                                        <p:cTn id="203" dur="500"/>
                                        <p:tgtEl>
                                          <p:spTgt spid="149"/>
                                        </p:tgtEl>
                                      </p:cBhvr>
                                    </p:animEffec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130"/>
                                        </p:tgtEl>
                                        <p:attrNameLst>
                                          <p:attrName>style.visibility</p:attrName>
                                        </p:attrNameLst>
                                      </p:cBhvr>
                                      <p:to>
                                        <p:strVal val="hidden"/>
                                      </p:to>
                                    </p:set>
                                  </p:childTnLst>
                                </p:cTn>
                              </p:par>
                            </p:childTnLst>
                          </p:cTn>
                        </p:par>
                        <p:par>
                          <p:cTn id="208" fill="hold">
                            <p:stCondLst>
                              <p:cond delay="0"/>
                            </p:stCondLst>
                            <p:childTnLst>
                              <p:par>
                                <p:cTn id="209" presetID="1" presetClass="entr" presetSubtype="0" fill="hold" grpId="0" nodeType="afterEffect">
                                  <p:stCondLst>
                                    <p:cond delay="0"/>
                                  </p:stCondLst>
                                  <p:childTnLst>
                                    <p:set>
                                      <p:cBhvr>
                                        <p:cTn id="210" dur="1" fill="hold">
                                          <p:stCondLst>
                                            <p:cond delay="0"/>
                                          </p:stCondLst>
                                        </p:cTn>
                                        <p:tgtEl>
                                          <p:spTgt spid="106"/>
                                        </p:tgtEl>
                                        <p:attrNameLst>
                                          <p:attrName>style.visibility</p:attrName>
                                        </p:attrNameLst>
                                      </p:cBhvr>
                                      <p:to>
                                        <p:strVal val="visible"/>
                                      </p:to>
                                    </p:set>
                                  </p:childTnLst>
                                </p:cTn>
                              </p:par>
                              <p:par>
                                <p:cTn id="211" presetID="2" presetClass="entr" presetSubtype="1" fill="hold" grpId="0" nodeType="withEffect">
                                  <p:stCondLst>
                                    <p:cond delay="0"/>
                                  </p:stCondLst>
                                  <p:childTnLst>
                                    <p:set>
                                      <p:cBhvr>
                                        <p:cTn id="212" dur="1" fill="hold">
                                          <p:stCondLst>
                                            <p:cond delay="0"/>
                                          </p:stCondLst>
                                        </p:cTn>
                                        <p:tgtEl>
                                          <p:spTgt spid="12"/>
                                        </p:tgtEl>
                                        <p:attrNameLst>
                                          <p:attrName>style.visibility</p:attrName>
                                        </p:attrNameLst>
                                      </p:cBhvr>
                                      <p:to>
                                        <p:strVal val="visible"/>
                                      </p:to>
                                    </p:set>
                                    <p:anim calcmode="lin" valueType="num">
                                      <p:cBhvr additive="base">
                                        <p:cTn id="213" dur="500" fill="hold"/>
                                        <p:tgtEl>
                                          <p:spTgt spid="12"/>
                                        </p:tgtEl>
                                        <p:attrNameLst>
                                          <p:attrName>ppt_x</p:attrName>
                                        </p:attrNameLst>
                                      </p:cBhvr>
                                      <p:tavLst>
                                        <p:tav tm="0">
                                          <p:val>
                                            <p:strVal val="#ppt_x"/>
                                          </p:val>
                                        </p:tav>
                                        <p:tav tm="100000">
                                          <p:val>
                                            <p:strVal val="#ppt_x"/>
                                          </p:val>
                                        </p:tav>
                                      </p:tavLst>
                                    </p:anim>
                                    <p:anim calcmode="lin" valueType="num">
                                      <p:cBhvr additive="base">
                                        <p:cTn id="214" dur="500" fill="hold"/>
                                        <p:tgtEl>
                                          <p:spTgt spid="12"/>
                                        </p:tgtEl>
                                        <p:attrNameLst>
                                          <p:attrName>ppt_y</p:attrName>
                                        </p:attrNameLst>
                                      </p:cBhvr>
                                      <p:tavLst>
                                        <p:tav tm="0">
                                          <p:val>
                                            <p:strVal val="0-#ppt_h/2"/>
                                          </p:val>
                                        </p:tav>
                                        <p:tav tm="100000">
                                          <p:val>
                                            <p:strVal val="#ppt_y"/>
                                          </p:val>
                                        </p:tav>
                                      </p:tavLst>
                                    </p:anim>
                                  </p:childTnLst>
                                </p:cTn>
                              </p:par>
                            </p:childTnLst>
                          </p:cTn>
                        </p:par>
                        <p:par>
                          <p:cTn id="215" fill="hold">
                            <p:stCondLst>
                              <p:cond delay="500"/>
                            </p:stCondLst>
                            <p:childTnLst>
                              <p:par>
                                <p:cTn id="216" presetID="16" presetClass="entr" presetSubtype="21" fill="hold" nodeType="afterEffect">
                                  <p:stCondLst>
                                    <p:cond delay="0"/>
                                  </p:stCondLst>
                                  <p:childTnLst>
                                    <p:set>
                                      <p:cBhvr>
                                        <p:cTn id="217" dur="1" fill="hold">
                                          <p:stCondLst>
                                            <p:cond delay="0"/>
                                          </p:stCondLst>
                                        </p:cTn>
                                        <p:tgtEl>
                                          <p:spTgt spid="146"/>
                                        </p:tgtEl>
                                        <p:attrNameLst>
                                          <p:attrName>style.visibility</p:attrName>
                                        </p:attrNameLst>
                                      </p:cBhvr>
                                      <p:to>
                                        <p:strVal val="visible"/>
                                      </p:to>
                                    </p:set>
                                    <p:animEffect transition="in" filter="barn(inVertical)">
                                      <p:cBhvr>
                                        <p:cTn id="218" dur="500"/>
                                        <p:tgtEl>
                                          <p:spTgt spid="146"/>
                                        </p:tgtEl>
                                      </p:cBhvr>
                                    </p:animEffect>
                                  </p:childTnLst>
                                </p:cTn>
                              </p:par>
                            </p:childTnLst>
                          </p:cTn>
                        </p:par>
                        <p:par>
                          <p:cTn id="219" fill="hold">
                            <p:stCondLst>
                              <p:cond delay="1000"/>
                            </p:stCondLst>
                            <p:childTnLst>
                              <p:par>
                                <p:cTn id="220" presetID="2" presetClass="entr" presetSubtype="1" fill="hold" nodeType="afterEffect">
                                  <p:stCondLst>
                                    <p:cond delay="0"/>
                                  </p:stCondLst>
                                  <p:childTnLst>
                                    <p:set>
                                      <p:cBhvr>
                                        <p:cTn id="221" dur="1" fill="hold">
                                          <p:stCondLst>
                                            <p:cond delay="0"/>
                                          </p:stCondLst>
                                        </p:cTn>
                                        <p:tgtEl>
                                          <p:spTgt spid="54"/>
                                        </p:tgtEl>
                                        <p:attrNameLst>
                                          <p:attrName>style.visibility</p:attrName>
                                        </p:attrNameLst>
                                      </p:cBhvr>
                                      <p:to>
                                        <p:strVal val="visible"/>
                                      </p:to>
                                    </p:set>
                                    <p:anim calcmode="lin" valueType="num">
                                      <p:cBhvr additive="base">
                                        <p:cTn id="222" dur="500" fill="hold"/>
                                        <p:tgtEl>
                                          <p:spTgt spid="54"/>
                                        </p:tgtEl>
                                        <p:attrNameLst>
                                          <p:attrName>ppt_x</p:attrName>
                                        </p:attrNameLst>
                                      </p:cBhvr>
                                      <p:tavLst>
                                        <p:tav tm="0">
                                          <p:val>
                                            <p:strVal val="#ppt_x"/>
                                          </p:val>
                                        </p:tav>
                                        <p:tav tm="100000">
                                          <p:val>
                                            <p:strVal val="#ppt_x"/>
                                          </p:val>
                                        </p:tav>
                                      </p:tavLst>
                                    </p:anim>
                                    <p:anim calcmode="lin" valueType="num">
                                      <p:cBhvr additive="base">
                                        <p:cTn id="223" dur="500" fill="hold"/>
                                        <p:tgtEl>
                                          <p:spTgt spid="54"/>
                                        </p:tgtEl>
                                        <p:attrNameLst>
                                          <p:attrName>ppt_y</p:attrName>
                                        </p:attrNameLst>
                                      </p:cBhvr>
                                      <p:tavLst>
                                        <p:tav tm="0">
                                          <p:val>
                                            <p:strVal val="0-#ppt_h/2"/>
                                          </p:val>
                                        </p:tav>
                                        <p:tav tm="100000">
                                          <p:val>
                                            <p:strVal val="#ppt_y"/>
                                          </p:val>
                                        </p:tav>
                                      </p:tavLst>
                                    </p:anim>
                                  </p:childTnLst>
                                </p:cTn>
                              </p:par>
                              <p:par>
                                <p:cTn id="224" presetID="2" presetClass="entr" presetSubtype="1" fill="hold" nodeType="withEffect">
                                  <p:stCondLst>
                                    <p:cond delay="0"/>
                                  </p:stCondLst>
                                  <p:childTnLst>
                                    <p:set>
                                      <p:cBhvr>
                                        <p:cTn id="225" dur="1" fill="hold">
                                          <p:stCondLst>
                                            <p:cond delay="0"/>
                                          </p:stCondLst>
                                        </p:cTn>
                                        <p:tgtEl>
                                          <p:spTgt spid="52"/>
                                        </p:tgtEl>
                                        <p:attrNameLst>
                                          <p:attrName>style.visibility</p:attrName>
                                        </p:attrNameLst>
                                      </p:cBhvr>
                                      <p:to>
                                        <p:strVal val="visible"/>
                                      </p:to>
                                    </p:set>
                                    <p:anim calcmode="lin" valueType="num">
                                      <p:cBhvr additive="base">
                                        <p:cTn id="226" dur="500" fill="hold"/>
                                        <p:tgtEl>
                                          <p:spTgt spid="52"/>
                                        </p:tgtEl>
                                        <p:attrNameLst>
                                          <p:attrName>ppt_x</p:attrName>
                                        </p:attrNameLst>
                                      </p:cBhvr>
                                      <p:tavLst>
                                        <p:tav tm="0">
                                          <p:val>
                                            <p:strVal val="#ppt_x"/>
                                          </p:val>
                                        </p:tav>
                                        <p:tav tm="100000">
                                          <p:val>
                                            <p:strVal val="#ppt_x"/>
                                          </p:val>
                                        </p:tav>
                                      </p:tavLst>
                                    </p:anim>
                                    <p:anim calcmode="lin" valueType="num">
                                      <p:cBhvr additive="base">
                                        <p:cTn id="227"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2" presetClass="entr" presetSubtype="1" fill="hold" nodeType="clickEffect">
                                  <p:stCondLst>
                                    <p:cond delay="0"/>
                                  </p:stCondLst>
                                  <p:childTnLst>
                                    <p:set>
                                      <p:cBhvr>
                                        <p:cTn id="231" dur="1" fill="hold">
                                          <p:stCondLst>
                                            <p:cond delay="0"/>
                                          </p:stCondLst>
                                        </p:cTn>
                                        <p:tgtEl>
                                          <p:spTgt spid="72"/>
                                        </p:tgtEl>
                                        <p:attrNameLst>
                                          <p:attrName>style.visibility</p:attrName>
                                        </p:attrNameLst>
                                      </p:cBhvr>
                                      <p:to>
                                        <p:strVal val="visible"/>
                                      </p:to>
                                    </p:set>
                                    <p:animEffect transition="in" filter="wipe(up)">
                                      <p:cBhvr>
                                        <p:cTn id="232" dur="500"/>
                                        <p:tgtEl>
                                          <p:spTgt spid="72"/>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nodeType="clickEffect">
                                  <p:stCondLst>
                                    <p:cond delay="0"/>
                                  </p:stCondLst>
                                  <p:childTnLst>
                                    <p:set>
                                      <p:cBhvr>
                                        <p:cTn id="236" dur="1" fill="hold">
                                          <p:stCondLst>
                                            <p:cond delay="0"/>
                                          </p:stCondLst>
                                        </p:cTn>
                                        <p:tgtEl>
                                          <p:spTgt spid="79"/>
                                        </p:tgtEl>
                                        <p:attrNameLst>
                                          <p:attrName>style.visibility</p:attrName>
                                        </p:attrNameLst>
                                      </p:cBhvr>
                                      <p:to>
                                        <p:strVal val="visible"/>
                                      </p:to>
                                    </p:set>
                                    <p:animEffect transition="in" filter="wipe(left)">
                                      <p:cBhvr>
                                        <p:cTn id="237" dur="500"/>
                                        <p:tgtEl>
                                          <p:spTgt spid="79"/>
                                        </p:tgtEl>
                                      </p:cBhvr>
                                    </p:animEffect>
                                  </p:childTnLst>
                                </p:cTn>
                              </p:par>
                            </p:childTnLst>
                          </p:cTn>
                        </p:par>
                        <p:par>
                          <p:cTn id="238" fill="hold">
                            <p:stCondLst>
                              <p:cond delay="500"/>
                            </p:stCondLst>
                            <p:childTnLst>
                              <p:par>
                                <p:cTn id="239" presetID="22" presetClass="entr" presetSubtype="4" fill="hold" grpId="0" nodeType="afterEffect">
                                  <p:stCondLst>
                                    <p:cond delay="0"/>
                                  </p:stCondLst>
                                  <p:childTnLst>
                                    <p:set>
                                      <p:cBhvr>
                                        <p:cTn id="240" dur="1" fill="hold">
                                          <p:stCondLst>
                                            <p:cond delay="0"/>
                                          </p:stCondLst>
                                        </p:cTn>
                                        <p:tgtEl>
                                          <p:spTgt spid="59"/>
                                        </p:tgtEl>
                                        <p:attrNameLst>
                                          <p:attrName>style.visibility</p:attrName>
                                        </p:attrNameLst>
                                      </p:cBhvr>
                                      <p:to>
                                        <p:strVal val="visible"/>
                                      </p:to>
                                    </p:set>
                                    <p:animEffect transition="in" filter="wipe(down)">
                                      <p:cBhvr>
                                        <p:cTn id="241" dur="500"/>
                                        <p:tgtEl>
                                          <p:spTgt spid="59"/>
                                        </p:tgtEl>
                                      </p:cBhvr>
                                    </p:animEffec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1" nodeType="clickEffect">
                                  <p:stCondLst>
                                    <p:cond delay="0"/>
                                  </p:stCondLst>
                                  <p:childTnLst>
                                    <p:set>
                                      <p:cBhvr>
                                        <p:cTn id="245" dur="1" fill="hold">
                                          <p:stCondLst>
                                            <p:cond delay="0"/>
                                          </p:stCondLst>
                                        </p:cTn>
                                        <p:tgtEl>
                                          <p:spTgt spid="106"/>
                                        </p:tgtEl>
                                        <p:attrNameLst>
                                          <p:attrName>style.visibility</p:attrName>
                                        </p:attrNameLst>
                                      </p:cBhvr>
                                      <p:to>
                                        <p:strVal val="hidden"/>
                                      </p:to>
                                    </p:set>
                                  </p:childTnLst>
                                </p:cTn>
                              </p:par>
                            </p:childTnLst>
                          </p:cTn>
                        </p:par>
                        <p:par>
                          <p:cTn id="246" fill="hold">
                            <p:stCondLst>
                              <p:cond delay="0"/>
                            </p:stCondLst>
                            <p:childTnLst>
                              <p:par>
                                <p:cTn id="247" presetID="1" presetClass="entr" presetSubtype="0" fill="hold" grpId="0" nodeType="afterEffect">
                                  <p:stCondLst>
                                    <p:cond delay="0"/>
                                  </p:stCondLst>
                                  <p:childTnLst>
                                    <p:set>
                                      <p:cBhvr>
                                        <p:cTn id="248" dur="1" fill="hold">
                                          <p:stCondLst>
                                            <p:cond delay="0"/>
                                          </p:stCondLst>
                                        </p:cTn>
                                        <p:tgtEl>
                                          <p:spTgt spid="10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6" presetClass="exit" presetSubtype="16" fill="hold" grpId="1" nodeType="clickEffect">
                                  <p:stCondLst>
                                    <p:cond delay="0"/>
                                  </p:stCondLst>
                                  <p:childTnLst>
                                    <p:animEffect transition="out" filter="circle(in)">
                                      <p:cBhvr>
                                        <p:cTn id="252" dur="500"/>
                                        <p:tgtEl>
                                          <p:spTgt spid="107"/>
                                        </p:tgtEl>
                                      </p:cBhvr>
                                    </p:animEffect>
                                    <p:set>
                                      <p:cBhvr>
                                        <p:cTn id="253" dur="1" fill="hold">
                                          <p:stCondLst>
                                            <p:cond delay="499"/>
                                          </p:stCondLst>
                                        </p:cTn>
                                        <p:tgtEl>
                                          <p:spTgt spid="107"/>
                                        </p:tgtEl>
                                        <p:attrNameLst>
                                          <p:attrName>style.visibility</p:attrName>
                                        </p:attrNameLst>
                                      </p:cBhvr>
                                      <p:to>
                                        <p:strVal val="hidden"/>
                                      </p:to>
                                    </p:set>
                                  </p:childTnLst>
                                </p:cTn>
                              </p:par>
                            </p:childTnLst>
                          </p:cTn>
                        </p:par>
                        <p:par>
                          <p:cTn id="254" fill="hold">
                            <p:stCondLst>
                              <p:cond delay="500"/>
                            </p:stCondLst>
                            <p:childTnLst>
                              <p:par>
                                <p:cTn id="255" presetID="22" presetClass="exit" presetSubtype="1" fill="hold" nodeType="afterEffect">
                                  <p:stCondLst>
                                    <p:cond delay="0"/>
                                  </p:stCondLst>
                                  <p:childTnLst>
                                    <p:animEffect transition="out" filter="wipe(up)">
                                      <p:cBhvr>
                                        <p:cTn id="256" dur="500"/>
                                        <p:tgtEl>
                                          <p:spTgt spid="82"/>
                                        </p:tgtEl>
                                      </p:cBhvr>
                                    </p:animEffect>
                                    <p:set>
                                      <p:cBhvr>
                                        <p:cTn id="257" dur="1" fill="hold">
                                          <p:stCondLst>
                                            <p:cond delay="499"/>
                                          </p:stCondLst>
                                        </p:cTn>
                                        <p:tgtEl>
                                          <p:spTgt spid="82"/>
                                        </p:tgtEl>
                                        <p:attrNameLst>
                                          <p:attrName>style.visibility</p:attrName>
                                        </p:attrNameLst>
                                      </p:cBhvr>
                                      <p:to>
                                        <p:strVal val="hidden"/>
                                      </p:to>
                                    </p:set>
                                  </p:childTnLst>
                                </p:cTn>
                              </p:par>
                            </p:childTnLst>
                          </p:cTn>
                        </p:par>
                        <p:par>
                          <p:cTn id="258" fill="hold">
                            <p:stCondLst>
                              <p:cond delay="1000"/>
                            </p:stCondLst>
                            <p:childTnLst>
                              <p:par>
                                <p:cTn id="259" presetID="22" presetClass="entr" presetSubtype="4" fill="hold" nodeType="afterEffect">
                                  <p:stCondLst>
                                    <p:cond delay="0"/>
                                  </p:stCondLst>
                                  <p:childTnLst>
                                    <p:set>
                                      <p:cBhvr>
                                        <p:cTn id="260" dur="1" fill="hold">
                                          <p:stCondLst>
                                            <p:cond delay="0"/>
                                          </p:stCondLst>
                                        </p:cTn>
                                        <p:tgtEl>
                                          <p:spTgt spid="122"/>
                                        </p:tgtEl>
                                        <p:attrNameLst>
                                          <p:attrName>style.visibility</p:attrName>
                                        </p:attrNameLst>
                                      </p:cBhvr>
                                      <p:to>
                                        <p:strVal val="visible"/>
                                      </p:to>
                                    </p:set>
                                    <p:animEffect transition="in" filter="wipe(down)">
                                      <p:cBhvr>
                                        <p:cTn id="26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9" grpId="0" animBg="1"/>
      <p:bldP spid="20" grpId="0" animBg="1"/>
      <p:bldP spid="13" grpId="0" animBg="1"/>
      <p:bldP spid="14" grpId="0"/>
      <p:bldP spid="31" grpId="0"/>
      <p:bldP spid="32" grpId="0"/>
      <p:bldP spid="55" grpId="0" animBg="1"/>
      <p:bldP spid="57" grpId="0"/>
      <p:bldP spid="56" grpId="0" animBg="1"/>
      <p:bldP spid="59" grpId="0" animBg="1"/>
      <p:bldP spid="58" grpId="0" animBg="1"/>
      <p:bldP spid="61" grpId="0"/>
      <p:bldP spid="86" grpId="0" animBg="1"/>
      <p:bldP spid="86" grpId="1" animBg="1"/>
      <p:bldP spid="93" grpId="0" animBg="1"/>
      <p:bldP spid="93"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5" grpId="0" animBg="1"/>
      <p:bldP spid="135" grpId="1" animBg="1"/>
      <p:bldP spid="136" grpId="0" animBg="1"/>
      <p:bldP spid="136" grpId="1" animBg="1"/>
      <p:bldP spid="104" grpId="0"/>
      <p:bldP spid="149" grpId="0" animBg="1"/>
      <p:bldP spid="106" grpId="0" animBg="1"/>
      <p:bldP spid="106" grpId="1" animBg="1"/>
      <p:bldP spid="107" grpId="0" animBg="1"/>
      <p:bldP spid="107" grpId="1" animBg="1"/>
      <p:bldP spid="154" grpId="0"/>
      <p:bldP spid="15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51E77913-CC80-499E-B87C-1A4FAC328E3D}"/>
              </a:ext>
            </a:extLst>
          </p:cNvPr>
          <p:cNvSpPr>
            <a:spLocks noGrp="1"/>
          </p:cNvSpPr>
          <p:nvPr>
            <p:ph type="ftr" sz="quarter" idx="16"/>
          </p:nvPr>
        </p:nvSpPr>
        <p:spPr/>
        <p:txBody>
          <a:bodyPr/>
          <a:lstStyle/>
          <a:p>
            <a:pPr lvl="0"/>
            <a:r>
              <a:rPr lang="en-US" noProof="0"/>
              <a:t>Copyright © 2020 Accenture. All rights reserved.</a:t>
            </a:r>
          </a:p>
        </p:txBody>
      </p:sp>
      <p:sp>
        <p:nvSpPr>
          <p:cNvPr id="5" name="Slide Number Placeholder 4">
            <a:extLst>
              <a:ext uri="{FF2B5EF4-FFF2-40B4-BE49-F238E27FC236}">
                <a16:creationId xmlns:a16="http://schemas.microsoft.com/office/drawing/2014/main" id="{7BD9C0D5-EC83-4CB9-A960-398969DD1202}"/>
              </a:ext>
            </a:extLst>
          </p:cNvPr>
          <p:cNvSpPr>
            <a:spLocks noGrp="1"/>
          </p:cNvSpPr>
          <p:nvPr>
            <p:ph type="sldNum" sz="quarter" idx="17"/>
          </p:nvPr>
        </p:nvSpPr>
        <p:spPr/>
        <p:txBody>
          <a:bodyPr/>
          <a:lstStyle/>
          <a:p>
            <a:pPr lvl="0"/>
            <a:fld id="{4F9AC08D-23A9-440E-BCB9-AA1E9877CC38}" type="slidenum">
              <a:rPr lang="en-US" noProof="0" smtClean="0"/>
              <a:pPr lvl="0"/>
              <a:t>14</a:t>
            </a:fld>
            <a:endParaRPr lang="en-US" noProof="0"/>
          </a:p>
        </p:txBody>
      </p:sp>
      <p:sp>
        <p:nvSpPr>
          <p:cNvPr id="6" name="Title 5">
            <a:extLst>
              <a:ext uri="{FF2B5EF4-FFF2-40B4-BE49-F238E27FC236}">
                <a16:creationId xmlns:a16="http://schemas.microsoft.com/office/drawing/2014/main" id="{E5245AA8-C753-4A2D-A247-405D90D9900D}"/>
              </a:ext>
            </a:extLst>
          </p:cNvPr>
          <p:cNvSpPr>
            <a:spLocks noGrp="1"/>
          </p:cNvSpPr>
          <p:nvPr>
            <p:ph type="title"/>
          </p:nvPr>
        </p:nvSpPr>
        <p:spPr/>
        <p:txBody>
          <a:bodyPr/>
          <a:lstStyle/>
          <a:p>
            <a:r>
              <a:rPr lang="en-GB" altLang="zh-CN" sz="3600" dirty="0"/>
              <a:t>Java</a:t>
            </a:r>
            <a:r>
              <a:rPr lang="zh-CN" altLang="en-US" sz="3600" dirty="0"/>
              <a:t>内存模型</a:t>
            </a:r>
            <a:endParaRPr lang="en-GB" dirty="0"/>
          </a:p>
        </p:txBody>
      </p:sp>
      <p:pic>
        <p:nvPicPr>
          <p:cNvPr id="10" name="图片 9">
            <a:extLst>
              <a:ext uri="{FF2B5EF4-FFF2-40B4-BE49-F238E27FC236}">
                <a16:creationId xmlns:a16="http://schemas.microsoft.com/office/drawing/2014/main" id="{B36A3485-1F72-4967-B859-456832498C22}"/>
              </a:ext>
            </a:extLst>
          </p:cNvPr>
          <p:cNvPicPr>
            <a:picLocks noChangeAspect="1"/>
          </p:cNvPicPr>
          <p:nvPr/>
        </p:nvPicPr>
        <p:blipFill>
          <a:blip r:embed="rId3"/>
          <a:stretch>
            <a:fillRect/>
          </a:stretch>
        </p:blipFill>
        <p:spPr>
          <a:xfrm>
            <a:off x="1770889" y="831518"/>
            <a:ext cx="8650222" cy="5687491"/>
          </a:xfrm>
          <a:prstGeom prst="rect">
            <a:avLst/>
          </a:prstGeom>
        </p:spPr>
      </p:pic>
    </p:spTree>
    <p:extLst>
      <p:ext uri="{BB962C8B-B14F-4D97-AF65-F5344CB8AC3E}">
        <p14:creationId xmlns:p14="http://schemas.microsoft.com/office/powerpoint/2010/main" val="155381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9FC0149-60BB-469A-9F15-801FE6760560}"/>
              </a:ext>
            </a:extLst>
          </p:cNvPr>
          <p:cNvSpPr>
            <a:spLocks noGrp="1"/>
          </p:cNvSpPr>
          <p:nvPr>
            <p:ph type="ftr" sz="quarter" idx="16"/>
          </p:nvPr>
        </p:nvSpPr>
        <p:spPr/>
        <p:txBody>
          <a:bodyPr/>
          <a:lstStyle/>
          <a:p>
            <a:r>
              <a:rPr lang="en-US"/>
              <a:t>Copyright © 2020 Accenture. All rights reserved.</a:t>
            </a:r>
            <a:endParaRPr lang="en-US" dirty="0"/>
          </a:p>
        </p:txBody>
      </p:sp>
      <p:sp>
        <p:nvSpPr>
          <p:cNvPr id="5" name="Slide Number Placeholder 4">
            <a:extLst>
              <a:ext uri="{FF2B5EF4-FFF2-40B4-BE49-F238E27FC236}">
                <a16:creationId xmlns:a16="http://schemas.microsoft.com/office/drawing/2014/main" id="{BD6CD67E-658A-4BCC-AD4F-A3FD3032893D}"/>
              </a:ext>
            </a:extLst>
          </p:cNvPr>
          <p:cNvSpPr>
            <a:spLocks noGrp="1"/>
          </p:cNvSpPr>
          <p:nvPr>
            <p:ph type="sldNum" sz="quarter" idx="17"/>
          </p:nvPr>
        </p:nvSpPr>
        <p:spPr/>
        <p:txBody>
          <a:bodyPr/>
          <a:lstStyle/>
          <a:p>
            <a:fld id="{4F9AC08D-23A9-440E-BCB9-AA1E9877CC38}" type="slidenum">
              <a:rPr lang="en-US" smtClean="0"/>
              <a:pPr/>
              <a:t>15</a:t>
            </a:fld>
            <a:endParaRPr lang="en-US"/>
          </a:p>
        </p:txBody>
      </p:sp>
      <p:sp>
        <p:nvSpPr>
          <p:cNvPr id="2" name="Title 1">
            <a:extLst>
              <a:ext uri="{FF2B5EF4-FFF2-40B4-BE49-F238E27FC236}">
                <a16:creationId xmlns:a16="http://schemas.microsoft.com/office/drawing/2014/main" id="{E989619D-5E26-49FF-9EF5-068CBB97AB26}"/>
              </a:ext>
            </a:extLst>
          </p:cNvPr>
          <p:cNvSpPr>
            <a:spLocks noGrp="1"/>
          </p:cNvSpPr>
          <p:nvPr>
            <p:ph type="title"/>
          </p:nvPr>
        </p:nvSpPr>
        <p:spPr>
          <a:xfrm>
            <a:off x="919967" y="504650"/>
            <a:ext cx="1582040" cy="726439"/>
          </a:xfrm>
        </p:spPr>
        <p:txBody>
          <a:bodyPr/>
          <a:lstStyle/>
          <a:p>
            <a:r>
              <a:rPr lang="zh-CN" altLang="en-US" dirty="0"/>
              <a:t>堆内存</a:t>
            </a:r>
            <a:endParaRPr lang="en-GB" dirty="0"/>
          </a:p>
        </p:txBody>
      </p:sp>
      <p:pic>
        <p:nvPicPr>
          <p:cNvPr id="26" name="図 25">
            <a:extLst>
              <a:ext uri="{FF2B5EF4-FFF2-40B4-BE49-F238E27FC236}">
                <a16:creationId xmlns:a16="http://schemas.microsoft.com/office/drawing/2014/main" id="{B5BF7B16-65E6-4339-8F8A-33DC358A7BEC}"/>
              </a:ext>
            </a:extLst>
          </p:cNvPr>
          <p:cNvPicPr>
            <a:picLocks noChangeAspect="1"/>
          </p:cNvPicPr>
          <p:nvPr/>
        </p:nvPicPr>
        <p:blipFill>
          <a:blip r:embed="rId3"/>
          <a:stretch>
            <a:fillRect/>
          </a:stretch>
        </p:blipFill>
        <p:spPr>
          <a:xfrm>
            <a:off x="4164494" y="504650"/>
            <a:ext cx="7919930" cy="6353350"/>
          </a:xfrm>
          <a:prstGeom prst="rect">
            <a:avLst/>
          </a:prstGeom>
        </p:spPr>
      </p:pic>
      <p:pic>
        <p:nvPicPr>
          <p:cNvPr id="3074" name="Picture 2">
            <a:extLst>
              <a:ext uri="{FF2B5EF4-FFF2-40B4-BE49-F238E27FC236}">
                <a16:creationId xmlns:a16="http://schemas.microsoft.com/office/drawing/2014/main" id="{C2CCF46B-DFB5-4148-A784-6DBA6BCB2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76" y="4913219"/>
            <a:ext cx="3874598" cy="127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69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9FC0149-60BB-469A-9F15-801FE6760560}"/>
              </a:ext>
            </a:extLst>
          </p:cNvPr>
          <p:cNvSpPr>
            <a:spLocks noGrp="1"/>
          </p:cNvSpPr>
          <p:nvPr>
            <p:ph type="ftr" sz="quarter" idx="16"/>
          </p:nvPr>
        </p:nvSpPr>
        <p:spPr/>
        <p:txBody>
          <a:bodyPr/>
          <a:lstStyle/>
          <a:p>
            <a:r>
              <a:rPr lang="en-US"/>
              <a:t>Copyright © 2020 Accenture. All rights reserved.</a:t>
            </a:r>
            <a:endParaRPr lang="en-US" dirty="0"/>
          </a:p>
        </p:txBody>
      </p:sp>
      <p:sp>
        <p:nvSpPr>
          <p:cNvPr id="5" name="Slide Number Placeholder 4">
            <a:extLst>
              <a:ext uri="{FF2B5EF4-FFF2-40B4-BE49-F238E27FC236}">
                <a16:creationId xmlns:a16="http://schemas.microsoft.com/office/drawing/2014/main" id="{BD6CD67E-658A-4BCC-AD4F-A3FD3032893D}"/>
              </a:ext>
            </a:extLst>
          </p:cNvPr>
          <p:cNvSpPr>
            <a:spLocks noGrp="1"/>
          </p:cNvSpPr>
          <p:nvPr>
            <p:ph type="sldNum" sz="quarter" idx="17"/>
          </p:nvPr>
        </p:nvSpPr>
        <p:spPr/>
        <p:txBody>
          <a:bodyPr/>
          <a:lstStyle/>
          <a:p>
            <a:fld id="{4F9AC08D-23A9-440E-BCB9-AA1E9877CC38}" type="slidenum">
              <a:rPr lang="en-US" smtClean="0"/>
              <a:pPr/>
              <a:t>16</a:t>
            </a:fld>
            <a:endParaRPr lang="en-US"/>
          </a:p>
        </p:txBody>
      </p:sp>
      <p:sp>
        <p:nvSpPr>
          <p:cNvPr id="2" name="Title 1">
            <a:extLst>
              <a:ext uri="{FF2B5EF4-FFF2-40B4-BE49-F238E27FC236}">
                <a16:creationId xmlns:a16="http://schemas.microsoft.com/office/drawing/2014/main" id="{E989619D-5E26-49FF-9EF5-068CBB97AB26}"/>
              </a:ext>
            </a:extLst>
          </p:cNvPr>
          <p:cNvSpPr>
            <a:spLocks noGrp="1"/>
          </p:cNvSpPr>
          <p:nvPr>
            <p:ph type="title"/>
          </p:nvPr>
        </p:nvSpPr>
        <p:spPr>
          <a:xfrm>
            <a:off x="242047" y="596154"/>
            <a:ext cx="3267635" cy="1340222"/>
          </a:xfrm>
        </p:spPr>
        <p:txBody>
          <a:bodyPr>
            <a:normAutofit fontScale="90000"/>
          </a:bodyPr>
          <a:lstStyle/>
          <a:p>
            <a:r>
              <a:rPr lang="zh-CN" altLang="en-US" dirty="0"/>
              <a:t>非堆内存</a:t>
            </a:r>
            <a:br>
              <a:rPr lang="en-US" altLang="zh-CN" dirty="0"/>
            </a:br>
            <a:r>
              <a:rPr lang="en-US" altLang="zh-CN" dirty="0"/>
              <a:t>(</a:t>
            </a:r>
            <a:r>
              <a:rPr lang="zh-CN" altLang="en-US" dirty="0"/>
              <a:t>永久代</a:t>
            </a:r>
            <a:r>
              <a:rPr lang="en-US" altLang="zh-CN" dirty="0"/>
              <a:t>)</a:t>
            </a:r>
            <a:br>
              <a:rPr lang="en-US" altLang="zh-CN" dirty="0"/>
            </a:br>
            <a:r>
              <a:rPr lang="en-US" altLang="zh-CN" dirty="0"/>
              <a:t>JAVA8</a:t>
            </a:r>
            <a:r>
              <a:rPr lang="zh-CN" altLang="en-US" dirty="0"/>
              <a:t>起被替换</a:t>
            </a:r>
            <a:endParaRPr lang="en-GB" dirty="0"/>
          </a:p>
        </p:txBody>
      </p:sp>
      <p:pic>
        <p:nvPicPr>
          <p:cNvPr id="4" name="図 3">
            <a:extLst>
              <a:ext uri="{FF2B5EF4-FFF2-40B4-BE49-F238E27FC236}">
                <a16:creationId xmlns:a16="http://schemas.microsoft.com/office/drawing/2014/main" id="{602E693D-8CBB-4DF8-AAEC-A26AFBEA066D}"/>
              </a:ext>
            </a:extLst>
          </p:cNvPr>
          <p:cNvPicPr>
            <a:picLocks noChangeAspect="1"/>
          </p:cNvPicPr>
          <p:nvPr/>
        </p:nvPicPr>
        <p:blipFill rotWithShape="1">
          <a:blip r:embed="rId3"/>
          <a:srcRect b="1934"/>
          <a:stretch/>
        </p:blipFill>
        <p:spPr>
          <a:xfrm>
            <a:off x="3714441" y="132616"/>
            <a:ext cx="6876945" cy="6725384"/>
          </a:xfrm>
          <a:prstGeom prst="rect">
            <a:avLst/>
          </a:prstGeom>
        </p:spPr>
      </p:pic>
    </p:spTree>
    <p:extLst>
      <p:ext uri="{BB962C8B-B14F-4D97-AF65-F5344CB8AC3E}">
        <p14:creationId xmlns:p14="http://schemas.microsoft.com/office/powerpoint/2010/main" val="131071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EE0E1E5F-D717-46A2-AA6B-608C9D232CAE}"/>
              </a:ext>
            </a:extLst>
          </p:cNvPr>
          <p:cNvSpPr>
            <a:spLocks noGrp="1"/>
          </p:cNvSpPr>
          <p:nvPr>
            <p:ph type="ftr" sz="quarter" idx="17"/>
          </p:nvPr>
        </p:nvSpPr>
        <p:spPr/>
        <p:txBody>
          <a:bodyPr/>
          <a:lstStyle/>
          <a:p>
            <a:pPr lvl="0"/>
            <a:r>
              <a:rPr lang="en-US" noProof="0"/>
              <a:t>Copyright © 2020 Accenture. All rights reserved.</a:t>
            </a:r>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18"/>
          </p:nvPr>
        </p:nvSpPr>
        <p:spPr/>
        <p:txBody>
          <a:bodyPr/>
          <a:lstStyle/>
          <a:p>
            <a:pPr lvl="0"/>
            <a:fld id="{4F9AC08D-23A9-440E-BCB9-AA1E9877CC38}" type="slidenum">
              <a:rPr lang="en-US" noProof="0" smtClean="0"/>
              <a:pPr lvl="0"/>
              <a:t>17</a:t>
            </a:fld>
            <a:endParaRPr lang="en-US" noProof="0"/>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rPr>
              <a:t>JAVA6</a:t>
            </a:r>
            <a:r>
              <a:rPr lang="zh-CN" altLang="en-US" dirty="0">
                <a:latin typeface="Microsoft YaHei" panose="020B0503020204020204" pitchFamily="34" charset="-122"/>
                <a:ea typeface="Microsoft YaHei" panose="020B0503020204020204" pitchFamily="34" charset="-122"/>
              </a:rPr>
              <a:t>到</a:t>
            </a:r>
            <a:r>
              <a:rPr lang="en-US" altLang="zh-CN" dirty="0">
                <a:latin typeface="Microsoft YaHei" panose="020B0503020204020204" pitchFamily="34" charset="-122"/>
                <a:ea typeface="Microsoft YaHei" panose="020B0503020204020204" pitchFamily="34" charset="-122"/>
              </a:rPr>
              <a:t>JAVA8</a:t>
            </a:r>
            <a:r>
              <a:rPr lang="zh-CN" altLang="en-US" dirty="0">
                <a:latin typeface="Microsoft YaHei" panose="020B0503020204020204" pitchFamily="34" charset="-122"/>
                <a:ea typeface="Microsoft YaHei" panose="020B0503020204020204" pitchFamily="34" charset="-122"/>
              </a:rPr>
              <a:t>的内存模型演进</a:t>
            </a:r>
            <a:endParaRPr lang="en-GB" dirty="0"/>
          </a:p>
        </p:txBody>
      </p:sp>
      <p:pic>
        <p:nvPicPr>
          <p:cNvPr id="25" name="Picture 2" descr="图 25-1  JDK1.6、JDK1.7、JDK1.8，内存模型演变">
            <a:extLst>
              <a:ext uri="{FF2B5EF4-FFF2-40B4-BE49-F238E27FC236}">
                <a16:creationId xmlns:a16="http://schemas.microsoft.com/office/drawing/2014/main" id="{351157DC-50D5-4D43-B83D-E1F84E1A6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151" y="1004129"/>
            <a:ext cx="7578057" cy="561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474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C9622F-51BF-4DEE-A6B8-7679FFC404E3}"/>
              </a:ext>
            </a:extLst>
          </p:cNvPr>
          <p:cNvSpPr>
            <a:spLocks noGrp="1"/>
          </p:cNvSpPr>
          <p:nvPr>
            <p:ph type="sldNum" sz="quarter" idx="17"/>
          </p:nvPr>
        </p:nvSpPr>
        <p:spPr/>
        <p:txBody>
          <a:bodyPr/>
          <a:lstStyle/>
          <a:p>
            <a:pPr lvl="0"/>
            <a:fld id="{4F9AC08D-23A9-440E-BCB9-AA1E9877CC38}" type="slidenum">
              <a:rPr lang="en-US" noProof="0" smtClean="0"/>
              <a:pPr lvl="0"/>
              <a:t>18</a:t>
            </a:fld>
            <a:endParaRPr lang="en-US" noProof="0"/>
          </a:p>
        </p:txBody>
      </p:sp>
      <p:sp>
        <p:nvSpPr>
          <p:cNvPr id="3" name="Footer Placeholder 2">
            <a:extLst>
              <a:ext uri="{FF2B5EF4-FFF2-40B4-BE49-F238E27FC236}">
                <a16:creationId xmlns:a16="http://schemas.microsoft.com/office/drawing/2014/main" id="{09A26F4E-0FA6-4D59-B353-360E2228BD01}"/>
              </a:ext>
            </a:extLst>
          </p:cNvPr>
          <p:cNvSpPr>
            <a:spLocks noGrp="1"/>
          </p:cNvSpPr>
          <p:nvPr>
            <p:ph type="ftr" sz="quarter" idx="16"/>
          </p:nvPr>
        </p:nvSpPr>
        <p:spPr/>
        <p:txBody>
          <a:bodyPr/>
          <a:lstStyle/>
          <a:p>
            <a:pPr lvl="0"/>
            <a:r>
              <a:rPr lang="en-US" noProof="0"/>
              <a:t>Copyright © 2020 Accenture. All rights reserved.</a:t>
            </a:r>
          </a:p>
        </p:txBody>
      </p:sp>
      <p:sp>
        <p:nvSpPr>
          <p:cNvPr id="4" name="Title 3">
            <a:extLst>
              <a:ext uri="{FF2B5EF4-FFF2-40B4-BE49-F238E27FC236}">
                <a16:creationId xmlns:a16="http://schemas.microsoft.com/office/drawing/2014/main" id="{D97DAE2C-13FD-4C28-AB91-6D25E63C5056}"/>
              </a:ext>
            </a:extLst>
          </p:cNvPr>
          <p:cNvSpPr>
            <a:spLocks noGrp="1"/>
          </p:cNvSpPr>
          <p:nvPr>
            <p:ph type="title"/>
          </p:nvPr>
        </p:nvSpPr>
        <p:spPr>
          <a:xfrm>
            <a:off x="381002" y="438341"/>
            <a:ext cx="11430000" cy="726439"/>
          </a:xfrm>
        </p:spPr>
        <p:txBody>
          <a:bodyPr/>
          <a:lstStyle/>
          <a:p>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调整内存的参数列表</a:t>
            </a:r>
            <a:endParaRPr lang="en-GB" dirty="0">
              <a:latin typeface="Microsoft YaHei" panose="020B0503020204020204" pitchFamily="34" charset="-122"/>
              <a:ea typeface="Microsoft YaHei" panose="020B0503020204020204" pitchFamily="34" charset="-122"/>
            </a:endParaRPr>
          </a:p>
        </p:txBody>
      </p:sp>
      <p:graphicFrame>
        <p:nvGraphicFramePr>
          <p:cNvPr id="15" name="表 14">
            <a:extLst>
              <a:ext uri="{FF2B5EF4-FFF2-40B4-BE49-F238E27FC236}">
                <a16:creationId xmlns:a16="http://schemas.microsoft.com/office/drawing/2014/main" id="{2E1B6FC9-0897-4CE2-822F-7AA255A2E87B}"/>
              </a:ext>
            </a:extLst>
          </p:cNvPr>
          <p:cNvGraphicFramePr>
            <a:graphicFrameLocks noGrp="1"/>
          </p:cNvGraphicFramePr>
          <p:nvPr>
            <p:extLst>
              <p:ext uri="{D42A27DB-BD31-4B8C-83A1-F6EECF244321}">
                <p14:modId xmlns:p14="http://schemas.microsoft.com/office/powerpoint/2010/main" val="782921687"/>
              </p:ext>
            </p:extLst>
          </p:nvPr>
        </p:nvGraphicFramePr>
        <p:xfrm>
          <a:off x="1414399" y="1312332"/>
          <a:ext cx="9726562" cy="5059125"/>
        </p:xfrm>
        <a:graphic>
          <a:graphicData uri="http://schemas.openxmlformats.org/drawingml/2006/table">
            <a:tbl>
              <a:tblPr/>
              <a:tblGrid>
                <a:gridCol w="2332704">
                  <a:extLst>
                    <a:ext uri="{9D8B030D-6E8A-4147-A177-3AD203B41FA5}">
                      <a16:colId xmlns:a16="http://schemas.microsoft.com/office/drawing/2014/main" val="2315069967"/>
                    </a:ext>
                  </a:extLst>
                </a:gridCol>
                <a:gridCol w="7393858">
                  <a:extLst>
                    <a:ext uri="{9D8B030D-6E8A-4147-A177-3AD203B41FA5}">
                      <a16:colId xmlns:a16="http://schemas.microsoft.com/office/drawing/2014/main" val="3586774011"/>
                    </a:ext>
                  </a:extLst>
                </a:gridCol>
              </a:tblGrid>
              <a:tr h="327201">
                <a:tc>
                  <a:txBody>
                    <a:bodyPr/>
                    <a:lstStyle/>
                    <a:p>
                      <a:pPr algn="l" latinLnBrk="0"/>
                      <a:r>
                        <a:rPr lang="en-US" sz="1400" b="0" dirty="0">
                          <a:solidFill>
                            <a:srgbClr val="FFFFFF"/>
                          </a:solidFill>
                          <a:effectLst/>
                          <a:latin typeface="Microsoft YaHei" panose="020B0503020204020204" pitchFamily="34" charset="-122"/>
                          <a:ea typeface="Microsoft YaHei" panose="020B0503020204020204" pitchFamily="34" charset="-122"/>
                        </a:rPr>
                        <a:t>VM </a:t>
                      </a:r>
                      <a:r>
                        <a:rPr lang="zh-CN" altLang="en-US" sz="1400" b="0" dirty="0">
                          <a:solidFill>
                            <a:srgbClr val="FFFFFF"/>
                          </a:solidFill>
                          <a:effectLst/>
                          <a:latin typeface="Microsoft YaHei" panose="020B0503020204020204" pitchFamily="34" charset="-122"/>
                          <a:ea typeface="Microsoft YaHei" panose="020B0503020204020204" pitchFamily="34" charset="-122"/>
                        </a:rPr>
                        <a:t>参数</a:t>
                      </a:r>
                      <a:endParaRPr lang="en-US" sz="1400" b="0" dirty="0">
                        <a:solidFill>
                          <a:srgbClr val="FFFFFF"/>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tc>
                  <a:txBody>
                    <a:bodyPr/>
                    <a:lstStyle/>
                    <a:p>
                      <a:pPr algn="l" latinLnBrk="0"/>
                      <a:r>
                        <a:rPr lang="zh-CN" altLang="en-US" sz="1400" b="0" dirty="0">
                          <a:solidFill>
                            <a:srgbClr val="FFFFFF"/>
                          </a:solidFill>
                          <a:effectLst/>
                          <a:latin typeface="Microsoft YaHei" panose="020B0503020204020204" pitchFamily="34" charset="-122"/>
                          <a:ea typeface="Microsoft YaHei" panose="020B0503020204020204" pitchFamily="34" charset="-122"/>
                        </a:rPr>
                        <a:t>参数说明</a:t>
                      </a:r>
                      <a:endParaRPr lang="en-US" sz="1400" b="0" dirty="0">
                        <a:solidFill>
                          <a:srgbClr val="FFFFFF"/>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extLst>
                  <a:ext uri="{0D108BD9-81ED-4DB2-BD59-A6C34878D82A}">
                    <a16:rowId xmlns:a16="http://schemas.microsoft.com/office/drawing/2014/main" val="2597732144"/>
                  </a:ext>
                </a:extLst>
              </a:tr>
              <a:tr h="349008">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Xms</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zh-CN" altLang="en-US" sz="1400" dirty="0">
                          <a:solidFill>
                            <a:srgbClr val="444444"/>
                          </a:solidFill>
                          <a:effectLst/>
                          <a:latin typeface="Microsoft YaHei" panose="020B0503020204020204" pitchFamily="34" charset="-122"/>
                          <a:ea typeface="Microsoft YaHei" panose="020B0503020204020204" pitchFamily="34" charset="-122"/>
                        </a:rPr>
                        <a:t>堆内存的初始大小，默认为物理内存的</a:t>
                      </a:r>
                      <a:r>
                        <a:rPr lang="en-US" altLang="zh-CN" sz="1400" dirty="0">
                          <a:solidFill>
                            <a:srgbClr val="444444"/>
                          </a:solidFill>
                          <a:effectLst/>
                          <a:latin typeface="Microsoft YaHei" panose="020B0503020204020204" pitchFamily="34" charset="-122"/>
                          <a:ea typeface="Microsoft YaHei" panose="020B0503020204020204" pitchFamily="34" charset="-122"/>
                        </a:rPr>
                        <a:t>1/64</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206876064"/>
                  </a:ext>
                </a:extLst>
              </a:tr>
              <a:tr h="349008">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Xmx</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zh-CN" altLang="en-US" sz="1400" dirty="0">
                          <a:solidFill>
                            <a:srgbClr val="444444"/>
                          </a:solidFill>
                          <a:effectLst/>
                          <a:latin typeface="Microsoft YaHei" panose="020B0503020204020204" pitchFamily="34" charset="-122"/>
                          <a:ea typeface="Microsoft YaHei" panose="020B0503020204020204" pitchFamily="34" charset="-122"/>
                        </a:rPr>
                        <a:t>堆内存的最大大小，默认为物理内存的</a:t>
                      </a:r>
                      <a:r>
                        <a:rPr lang="en-US" altLang="zh-CN" sz="1400" dirty="0">
                          <a:solidFill>
                            <a:srgbClr val="444444"/>
                          </a:solidFill>
                          <a:effectLst/>
                          <a:latin typeface="Microsoft YaHei" panose="020B0503020204020204" pitchFamily="34" charset="-122"/>
                          <a:ea typeface="Microsoft YaHei" panose="020B0503020204020204" pitchFamily="34" charset="-122"/>
                        </a:rPr>
                        <a:t>1/4</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448482472"/>
                  </a:ext>
                </a:extLst>
              </a:tr>
              <a:tr h="420742">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Xmn</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zh-CN" altLang="en-US" sz="1400" dirty="0">
                          <a:solidFill>
                            <a:srgbClr val="444444"/>
                          </a:solidFill>
                          <a:effectLst/>
                          <a:latin typeface="Microsoft YaHei" panose="020B0503020204020204" pitchFamily="34" charset="-122"/>
                          <a:ea typeface="Microsoft YaHei" panose="020B0503020204020204" pitchFamily="34" charset="-122"/>
                        </a:rPr>
                        <a:t>堆内新生代的大小。通过这个值也可以得到老生代的大小：</a:t>
                      </a:r>
                      <a:r>
                        <a:rPr lang="en-US" altLang="zh-CN" sz="1400" dirty="0">
                          <a:solidFill>
                            <a:srgbClr val="444444"/>
                          </a:solidFill>
                          <a:effectLst/>
                          <a:latin typeface="Microsoft YaHei" panose="020B0503020204020204" pitchFamily="34" charset="-122"/>
                          <a:ea typeface="Microsoft YaHei" panose="020B0503020204020204" pitchFamily="34" charset="-122"/>
                        </a:rPr>
                        <a:t>-</a:t>
                      </a:r>
                      <a:r>
                        <a:rPr lang="en-US" altLang="zh-CN" sz="1400" dirty="0" err="1">
                          <a:solidFill>
                            <a:srgbClr val="444444"/>
                          </a:solidFill>
                          <a:effectLst/>
                          <a:latin typeface="Microsoft YaHei" panose="020B0503020204020204" pitchFamily="34" charset="-122"/>
                          <a:ea typeface="Microsoft YaHei" panose="020B0503020204020204" pitchFamily="34" charset="-122"/>
                        </a:rPr>
                        <a:t>Xmx</a:t>
                      </a:r>
                      <a:r>
                        <a:rPr lang="zh-CN" altLang="en-US" sz="1400" dirty="0">
                          <a:solidFill>
                            <a:srgbClr val="444444"/>
                          </a:solidFill>
                          <a:effectLst/>
                          <a:latin typeface="Microsoft YaHei" panose="020B0503020204020204" pitchFamily="34" charset="-122"/>
                          <a:ea typeface="Microsoft YaHei" panose="020B0503020204020204" pitchFamily="34" charset="-122"/>
                        </a:rPr>
                        <a:t>减去</a:t>
                      </a:r>
                      <a:r>
                        <a:rPr lang="en-US" altLang="zh-CN" sz="1400" dirty="0">
                          <a:solidFill>
                            <a:srgbClr val="444444"/>
                          </a:solidFill>
                          <a:effectLst/>
                          <a:latin typeface="Microsoft YaHei" panose="020B0503020204020204" pitchFamily="34" charset="-122"/>
                          <a:ea typeface="Microsoft YaHei" panose="020B0503020204020204" pitchFamily="34" charset="-122"/>
                        </a:rPr>
                        <a:t>-</a:t>
                      </a:r>
                      <a:r>
                        <a:rPr lang="en-US" altLang="zh-CN" sz="1400" dirty="0" err="1">
                          <a:solidFill>
                            <a:srgbClr val="444444"/>
                          </a:solidFill>
                          <a:effectLst/>
                          <a:latin typeface="Microsoft YaHei" panose="020B0503020204020204" pitchFamily="34" charset="-122"/>
                          <a:ea typeface="Microsoft YaHei" panose="020B0503020204020204" pitchFamily="34" charset="-122"/>
                        </a:rPr>
                        <a:t>Xmn</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2054696996"/>
                  </a:ext>
                </a:extLst>
              </a:tr>
              <a:tr h="554979">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XX:Perm</a:t>
                      </a:r>
                      <a:r>
                        <a:rPr lang="en-US" altLang="zh-CN" sz="1400" dirty="0" err="1">
                          <a:solidFill>
                            <a:srgbClr val="444444"/>
                          </a:solidFill>
                          <a:effectLst/>
                          <a:latin typeface="Microsoft YaHei" panose="020B0503020204020204" pitchFamily="34" charset="-122"/>
                          <a:ea typeface="Microsoft YaHei" panose="020B0503020204020204" pitchFamily="34" charset="-122"/>
                        </a:rPr>
                        <a:t>Size</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ja-JP" altLang="en-US" sz="1400" dirty="0">
                          <a:solidFill>
                            <a:srgbClr val="444444"/>
                          </a:solidFill>
                          <a:effectLst/>
                          <a:latin typeface="Microsoft YaHei" panose="020B0503020204020204" pitchFamily="34" charset="-122"/>
                          <a:ea typeface="Microsoft YaHei" panose="020B0503020204020204" pitchFamily="34" charset="-122"/>
                        </a:rPr>
                        <a:t>永久代</a:t>
                      </a:r>
                      <a:r>
                        <a:rPr lang="en-US" altLang="ja-JP" sz="1400" dirty="0">
                          <a:solidFill>
                            <a:srgbClr val="444444"/>
                          </a:solidFill>
                          <a:effectLst/>
                          <a:latin typeface="Microsoft YaHei" panose="020B0503020204020204" pitchFamily="34" charset="-122"/>
                          <a:ea typeface="Microsoft YaHei" panose="020B0503020204020204" pitchFamily="34" charset="-122"/>
                        </a:rPr>
                        <a:t>(</a:t>
                      </a:r>
                      <a:r>
                        <a:rPr lang="zh-CN" altLang="en-US" sz="1400" dirty="0">
                          <a:solidFill>
                            <a:srgbClr val="444444"/>
                          </a:solidFill>
                          <a:effectLst/>
                          <a:latin typeface="Microsoft YaHei" panose="020B0503020204020204" pitchFamily="34" charset="-122"/>
                          <a:ea typeface="Microsoft YaHei" panose="020B0503020204020204" pitchFamily="34" charset="-122"/>
                        </a:rPr>
                        <a:t>即方法区</a:t>
                      </a:r>
                      <a:r>
                        <a:rPr lang="en-US" altLang="ja-JP" sz="1400" dirty="0">
                          <a:solidFill>
                            <a:srgbClr val="444444"/>
                          </a:solidFill>
                          <a:effectLst/>
                          <a:latin typeface="Microsoft YaHei" panose="020B0503020204020204" pitchFamily="34" charset="-122"/>
                          <a:ea typeface="Microsoft YaHei" panose="020B0503020204020204" pitchFamily="34" charset="-122"/>
                        </a:rPr>
                        <a:t>)</a:t>
                      </a:r>
                      <a:r>
                        <a:rPr lang="ja-JP" altLang="en-US" sz="1400" dirty="0">
                          <a:solidFill>
                            <a:srgbClr val="444444"/>
                          </a:solidFill>
                          <a:effectLst/>
                          <a:latin typeface="Microsoft YaHei" panose="020B0503020204020204" pitchFamily="34" charset="-122"/>
                          <a:ea typeface="Microsoft YaHei" panose="020B0503020204020204" pitchFamily="34" charset="-122"/>
                        </a:rPr>
                        <a:t>最小大小</a:t>
                      </a:r>
                      <a:r>
                        <a:rPr lang="zh-CN" altLang="en-US" sz="1400" dirty="0">
                          <a:solidFill>
                            <a:srgbClr val="444444"/>
                          </a:solidFill>
                          <a:effectLst/>
                          <a:latin typeface="Microsoft YaHei" panose="020B0503020204020204" pitchFamily="34" charset="-122"/>
                          <a:ea typeface="Microsoft YaHei" panose="020B0503020204020204" pitchFamily="34" charset="-122"/>
                        </a:rPr>
                        <a:t>（</a:t>
                      </a:r>
                      <a:r>
                        <a:rPr lang="en-US" altLang="zh-CN" sz="1400" dirty="0">
                          <a:solidFill>
                            <a:srgbClr val="444444"/>
                          </a:solidFill>
                          <a:effectLst/>
                          <a:latin typeface="Microsoft YaHei" panose="020B0503020204020204" pitchFamily="34" charset="-122"/>
                          <a:ea typeface="Microsoft YaHei" panose="020B0503020204020204" pitchFamily="34" charset="-122"/>
                        </a:rPr>
                        <a:t>JAVA8</a:t>
                      </a:r>
                      <a:r>
                        <a:rPr lang="zh-CN" altLang="en-US" sz="1400" dirty="0">
                          <a:solidFill>
                            <a:srgbClr val="444444"/>
                          </a:solidFill>
                          <a:effectLst/>
                          <a:latin typeface="Microsoft YaHei" panose="020B0503020204020204" pitchFamily="34" charset="-122"/>
                          <a:ea typeface="Microsoft YaHei" panose="020B0503020204020204" pitchFamily="34" charset="-122"/>
                        </a:rPr>
                        <a:t>之前）</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3448617343"/>
                  </a:ext>
                </a:extLst>
              </a:tr>
              <a:tr h="349008">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XX:MaxPermSize</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ja-JP" altLang="en-US" sz="1400" dirty="0">
                          <a:solidFill>
                            <a:srgbClr val="444444"/>
                          </a:solidFill>
                          <a:effectLst/>
                          <a:latin typeface="Microsoft YaHei" panose="020B0503020204020204" pitchFamily="34" charset="-122"/>
                          <a:ea typeface="Microsoft YaHei" panose="020B0503020204020204" pitchFamily="34" charset="-122"/>
                        </a:rPr>
                        <a:t>永久代</a:t>
                      </a:r>
                      <a:r>
                        <a:rPr lang="en-US" altLang="ja-JP" sz="1400" dirty="0">
                          <a:solidFill>
                            <a:srgbClr val="444444"/>
                          </a:solidFill>
                          <a:effectLst/>
                          <a:latin typeface="Microsoft YaHei" panose="020B0503020204020204" pitchFamily="34" charset="-122"/>
                          <a:ea typeface="Microsoft YaHei" panose="020B0503020204020204" pitchFamily="34" charset="-122"/>
                        </a:rPr>
                        <a:t>(</a:t>
                      </a:r>
                      <a:r>
                        <a:rPr lang="zh-CN" altLang="en-US" sz="1400" dirty="0">
                          <a:solidFill>
                            <a:srgbClr val="444444"/>
                          </a:solidFill>
                          <a:effectLst/>
                          <a:latin typeface="Microsoft YaHei" panose="020B0503020204020204" pitchFamily="34" charset="-122"/>
                          <a:ea typeface="Microsoft YaHei" panose="020B0503020204020204" pitchFamily="34" charset="-122"/>
                        </a:rPr>
                        <a:t>即方法区</a:t>
                      </a:r>
                      <a:r>
                        <a:rPr lang="en-US" altLang="ja-JP" sz="1400" dirty="0">
                          <a:solidFill>
                            <a:srgbClr val="444444"/>
                          </a:solidFill>
                          <a:effectLst/>
                          <a:latin typeface="Microsoft YaHei" panose="020B0503020204020204" pitchFamily="34" charset="-122"/>
                          <a:ea typeface="Microsoft YaHei" panose="020B0503020204020204" pitchFamily="34" charset="-122"/>
                        </a:rPr>
                        <a:t>)</a:t>
                      </a:r>
                      <a:r>
                        <a:rPr lang="ja-JP" altLang="en-US" sz="1400" dirty="0">
                          <a:solidFill>
                            <a:srgbClr val="444444"/>
                          </a:solidFill>
                          <a:effectLst/>
                          <a:latin typeface="Microsoft YaHei" panose="020B0503020204020204" pitchFamily="34" charset="-122"/>
                          <a:ea typeface="Microsoft YaHei" panose="020B0503020204020204" pitchFamily="34" charset="-122"/>
                        </a:rPr>
                        <a:t>最</a:t>
                      </a:r>
                      <a:r>
                        <a:rPr lang="zh-CN" altLang="en-US" sz="1400" dirty="0">
                          <a:solidFill>
                            <a:srgbClr val="444444"/>
                          </a:solidFill>
                          <a:effectLst/>
                          <a:latin typeface="Microsoft YaHei" panose="020B0503020204020204" pitchFamily="34" charset="-122"/>
                          <a:ea typeface="Microsoft YaHei" panose="020B0503020204020204" pitchFamily="34" charset="-122"/>
                        </a:rPr>
                        <a:t>大</a:t>
                      </a:r>
                      <a:r>
                        <a:rPr lang="ja-JP" altLang="en-US" sz="1400" dirty="0">
                          <a:solidFill>
                            <a:srgbClr val="444444"/>
                          </a:solidFill>
                          <a:effectLst/>
                          <a:latin typeface="Microsoft YaHei" panose="020B0503020204020204" pitchFamily="34" charset="-122"/>
                          <a:ea typeface="Microsoft YaHei" panose="020B0503020204020204" pitchFamily="34" charset="-122"/>
                        </a:rPr>
                        <a:t>大小</a:t>
                      </a:r>
                      <a:r>
                        <a:rPr lang="zh-CN" altLang="en-US" sz="1400" dirty="0">
                          <a:solidFill>
                            <a:srgbClr val="444444"/>
                          </a:solidFill>
                          <a:effectLst/>
                          <a:latin typeface="Microsoft YaHei" panose="020B0503020204020204" pitchFamily="34" charset="-122"/>
                          <a:ea typeface="Microsoft YaHei" panose="020B0503020204020204" pitchFamily="34" charset="-122"/>
                        </a:rPr>
                        <a:t>（</a:t>
                      </a:r>
                      <a:r>
                        <a:rPr lang="en-US" altLang="zh-CN" sz="1400" dirty="0">
                          <a:solidFill>
                            <a:srgbClr val="444444"/>
                          </a:solidFill>
                          <a:effectLst/>
                          <a:latin typeface="Microsoft YaHei" panose="020B0503020204020204" pitchFamily="34" charset="-122"/>
                          <a:ea typeface="Microsoft YaHei" panose="020B0503020204020204" pitchFamily="34" charset="-122"/>
                        </a:rPr>
                        <a:t>JAVA8</a:t>
                      </a:r>
                      <a:r>
                        <a:rPr lang="zh-CN" altLang="en-US" sz="1400" dirty="0">
                          <a:solidFill>
                            <a:srgbClr val="444444"/>
                          </a:solidFill>
                          <a:effectLst/>
                          <a:latin typeface="Microsoft YaHei" panose="020B0503020204020204" pitchFamily="34" charset="-122"/>
                          <a:ea typeface="Microsoft YaHei" panose="020B0503020204020204" pitchFamily="34" charset="-122"/>
                        </a:rPr>
                        <a:t>之前）</a:t>
                      </a:r>
                      <a:endParaRPr lang="en-US" altLang="ja-JP"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783164070"/>
                  </a:ext>
                </a:extLst>
              </a:tr>
              <a:tr h="349008">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XX:MetaspaceSize</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1"/>
                    </a:solidFill>
                  </a:tcPr>
                </a:tc>
                <a:tc>
                  <a:txBody>
                    <a:bodyPr/>
                    <a:lstStyle/>
                    <a:p>
                      <a:pPr algn="l" latinLnBrk="0"/>
                      <a:r>
                        <a:rPr lang="zh-CN" altLang="en-US" sz="1400" dirty="0">
                          <a:solidFill>
                            <a:srgbClr val="444444"/>
                          </a:solidFill>
                          <a:effectLst/>
                          <a:latin typeface="Microsoft YaHei" panose="020B0503020204020204" pitchFamily="34" charset="-122"/>
                          <a:ea typeface="Microsoft YaHei" panose="020B0503020204020204" pitchFamily="34" charset="-122"/>
                        </a:rPr>
                        <a:t>元数据区初始大小（</a:t>
                      </a:r>
                      <a:r>
                        <a:rPr lang="en-US" altLang="zh-CN" sz="1400" dirty="0">
                          <a:solidFill>
                            <a:srgbClr val="444444"/>
                          </a:solidFill>
                          <a:effectLst/>
                          <a:latin typeface="Microsoft YaHei" panose="020B0503020204020204" pitchFamily="34" charset="-122"/>
                          <a:ea typeface="Microsoft YaHei" panose="020B0503020204020204" pitchFamily="34" charset="-122"/>
                        </a:rPr>
                        <a:t>JAVA8</a:t>
                      </a:r>
                      <a:r>
                        <a:rPr lang="zh-CN" altLang="en-US" sz="1400" dirty="0">
                          <a:solidFill>
                            <a:srgbClr val="444444"/>
                          </a:solidFill>
                          <a:effectLst/>
                          <a:latin typeface="Microsoft YaHei" panose="020B0503020204020204" pitchFamily="34" charset="-122"/>
                          <a:ea typeface="Microsoft YaHei" panose="020B0503020204020204" pitchFamily="34" charset="-122"/>
                        </a:rPr>
                        <a:t>之后）</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1"/>
                    </a:solidFill>
                  </a:tcPr>
                </a:tc>
                <a:extLst>
                  <a:ext uri="{0D108BD9-81ED-4DB2-BD59-A6C34878D82A}">
                    <a16:rowId xmlns:a16="http://schemas.microsoft.com/office/drawing/2014/main" val="3692647209"/>
                  </a:ext>
                </a:extLst>
              </a:tr>
              <a:tr h="349008">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XX:MaxMetaspaceSize</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1400" dirty="0">
                          <a:solidFill>
                            <a:srgbClr val="444444"/>
                          </a:solidFill>
                          <a:effectLst/>
                          <a:latin typeface="Microsoft YaHei" panose="020B0503020204020204" pitchFamily="34" charset="-122"/>
                          <a:ea typeface="Microsoft YaHei" panose="020B0503020204020204" pitchFamily="34" charset="-122"/>
                        </a:rPr>
                        <a:t>元数据区</a:t>
                      </a:r>
                      <a:r>
                        <a:rPr lang="ja-JP" altLang="en-US" sz="1400" dirty="0">
                          <a:solidFill>
                            <a:srgbClr val="444444"/>
                          </a:solidFill>
                          <a:effectLst/>
                          <a:latin typeface="Microsoft YaHei" panose="020B0503020204020204" pitchFamily="34" charset="-122"/>
                          <a:ea typeface="Microsoft YaHei" panose="020B0503020204020204" pitchFamily="34" charset="-122"/>
                        </a:rPr>
                        <a:t>最</a:t>
                      </a:r>
                      <a:r>
                        <a:rPr lang="zh-CN" altLang="en-US" sz="1400" dirty="0">
                          <a:solidFill>
                            <a:srgbClr val="444444"/>
                          </a:solidFill>
                          <a:effectLst/>
                          <a:latin typeface="Microsoft YaHei" panose="020B0503020204020204" pitchFamily="34" charset="-122"/>
                          <a:ea typeface="Microsoft YaHei" panose="020B0503020204020204" pitchFamily="34" charset="-122"/>
                        </a:rPr>
                        <a:t>大大小（</a:t>
                      </a:r>
                      <a:r>
                        <a:rPr lang="en-US" altLang="zh-CN" sz="1400" dirty="0">
                          <a:solidFill>
                            <a:srgbClr val="444444"/>
                          </a:solidFill>
                          <a:effectLst/>
                          <a:latin typeface="Microsoft YaHei" panose="020B0503020204020204" pitchFamily="34" charset="-122"/>
                          <a:ea typeface="Microsoft YaHei" panose="020B0503020204020204" pitchFamily="34" charset="-122"/>
                        </a:rPr>
                        <a:t>JAVA8</a:t>
                      </a:r>
                      <a:r>
                        <a:rPr lang="zh-CN" altLang="en-US" sz="1400" dirty="0">
                          <a:solidFill>
                            <a:srgbClr val="444444"/>
                          </a:solidFill>
                          <a:effectLst/>
                          <a:latin typeface="Microsoft YaHei" panose="020B0503020204020204" pitchFamily="34" charset="-122"/>
                          <a:ea typeface="Microsoft YaHei" panose="020B0503020204020204" pitchFamily="34" charset="-122"/>
                        </a:rPr>
                        <a:t>之后）</a:t>
                      </a:r>
                      <a:endParaRPr lang="en-US" altLang="ja-JP"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865039246"/>
                  </a:ext>
                </a:extLst>
              </a:tr>
              <a:tr h="349008">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ja-JP" sz="1400" dirty="0">
                          <a:solidFill>
                            <a:srgbClr val="444444"/>
                          </a:solidFill>
                          <a:effectLst/>
                          <a:latin typeface="Microsoft YaHei" panose="020B0503020204020204" pitchFamily="34" charset="-122"/>
                          <a:ea typeface="Microsoft YaHei" panose="020B0503020204020204" pitchFamily="34" charset="-122"/>
                        </a:rPr>
                        <a:t>-</a:t>
                      </a:r>
                      <a:r>
                        <a:rPr lang="en-US" altLang="ja-JP" sz="1400" dirty="0" err="1">
                          <a:solidFill>
                            <a:srgbClr val="444444"/>
                          </a:solidFill>
                          <a:effectLst/>
                          <a:latin typeface="Microsoft YaHei" panose="020B0503020204020204" pitchFamily="34" charset="-122"/>
                          <a:ea typeface="Microsoft YaHei" panose="020B0503020204020204" pitchFamily="34" charset="-122"/>
                        </a:rPr>
                        <a:t>XX:NewSize</a:t>
                      </a:r>
                      <a:endParaRPr lang="en-US" altLang="ja-JP"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1"/>
                    </a:solidFill>
                  </a:tcPr>
                </a:tc>
                <a:tc>
                  <a:txBody>
                    <a:bodyPr/>
                    <a:lstStyle/>
                    <a:p>
                      <a:pPr algn="l" latinLnBrk="0"/>
                      <a:r>
                        <a:rPr lang="zh-CN" altLang="en-US" sz="1400" dirty="0">
                          <a:solidFill>
                            <a:srgbClr val="444444"/>
                          </a:solidFill>
                          <a:effectLst/>
                          <a:latin typeface="Microsoft YaHei" panose="020B0503020204020204" pitchFamily="34" charset="-122"/>
                          <a:ea typeface="Microsoft YaHei" panose="020B0503020204020204" pitchFamily="34" charset="-122"/>
                        </a:rPr>
                        <a:t>新生代</a:t>
                      </a:r>
                      <a:r>
                        <a:rPr lang="ja-JP" altLang="en-US" sz="1400" dirty="0">
                          <a:solidFill>
                            <a:srgbClr val="444444"/>
                          </a:solidFill>
                          <a:effectLst/>
                          <a:latin typeface="Microsoft YaHei" panose="020B0503020204020204" pitchFamily="34" charset="-122"/>
                          <a:ea typeface="Microsoft YaHei" panose="020B0503020204020204" pitchFamily="34" charset="-122"/>
                        </a:rPr>
                        <a:t>最小大小</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1"/>
                    </a:solidFill>
                  </a:tcPr>
                </a:tc>
                <a:extLst>
                  <a:ext uri="{0D108BD9-81ED-4DB2-BD59-A6C34878D82A}">
                    <a16:rowId xmlns:a16="http://schemas.microsoft.com/office/drawing/2014/main" val="3708790496"/>
                  </a:ext>
                </a:extLst>
              </a:tr>
              <a:tr h="349008">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XX:MaxNewSize</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1400" dirty="0">
                          <a:solidFill>
                            <a:srgbClr val="444444"/>
                          </a:solidFill>
                          <a:effectLst/>
                          <a:latin typeface="Microsoft YaHei" panose="020B0503020204020204" pitchFamily="34" charset="-122"/>
                          <a:ea typeface="Microsoft YaHei" panose="020B0503020204020204" pitchFamily="34" charset="-122"/>
                        </a:rPr>
                        <a:t>新生代</a:t>
                      </a:r>
                      <a:r>
                        <a:rPr lang="ja-JP" altLang="en-US" sz="1400" dirty="0">
                          <a:solidFill>
                            <a:srgbClr val="444444"/>
                          </a:solidFill>
                          <a:effectLst/>
                          <a:latin typeface="Microsoft YaHei" panose="020B0503020204020204" pitchFamily="34" charset="-122"/>
                          <a:ea typeface="Microsoft YaHei" panose="020B0503020204020204" pitchFamily="34" charset="-122"/>
                        </a:rPr>
                        <a:t>最</a:t>
                      </a:r>
                      <a:r>
                        <a:rPr lang="zh-CN" altLang="en-US" sz="1400" dirty="0">
                          <a:solidFill>
                            <a:srgbClr val="444444"/>
                          </a:solidFill>
                          <a:effectLst/>
                          <a:latin typeface="Microsoft YaHei" panose="020B0503020204020204" pitchFamily="34" charset="-122"/>
                          <a:ea typeface="Microsoft YaHei" panose="020B0503020204020204" pitchFamily="34" charset="-122"/>
                        </a:rPr>
                        <a:t>大</a:t>
                      </a:r>
                      <a:r>
                        <a:rPr lang="ja-JP" altLang="en-US" sz="1400" dirty="0">
                          <a:solidFill>
                            <a:srgbClr val="444444"/>
                          </a:solidFill>
                          <a:effectLst/>
                          <a:latin typeface="Microsoft YaHei" panose="020B0503020204020204" pitchFamily="34" charset="-122"/>
                          <a:ea typeface="Microsoft YaHei" panose="020B0503020204020204" pitchFamily="34" charset="-122"/>
                        </a:rPr>
                        <a:t>大小</a:t>
                      </a:r>
                      <a:endParaRPr lang="en-US" altLang="ja-JP"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2889043357"/>
                  </a:ext>
                </a:extLst>
              </a:tr>
              <a:tr h="662480">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XX:SurvivorRatio</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zh-CN" altLang="en-US" sz="1400" dirty="0">
                          <a:solidFill>
                            <a:srgbClr val="444444"/>
                          </a:solidFill>
                          <a:effectLst/>
                          <a:latin typeface="Microsoft YaHei" panose="020B0503020204020204" pitchFamily="34" charset="-122"/>
                          <a:ea typeface="Microsoft YaHei" panose="020B0503020204020204" pitchFamily="34" charset="-122"/>
                        </a:rPr>
                        <a:t>新生代中</a:t>
                      </a:r>
                      <a:r>
                        <a:rPr lang="en-US" altLang="zh-CN" sz="1400" dirty="0">
                          <a:solidFill>
                            <a:srgbClr val="444444"/>
                          </a:solidFill>
                          <a:effectLst/>
                          <a:latin typeface="Microsoft YaHei" panose="020B0503020204020204" pitchFamily="34" charset="-122"/>
                          <a:ea typeface="Microsoft YaHei" panose="020B0503020204020204" pitchFamily="34" charset="-122"/>
                        </a:rPr>
                        <a:t>Eden</a:t>
                      </a:r>
                      <a:r>
                        <a:rPr lang="zh-CN" altLang="en-US" sz="1400" dirty="0">
                          <a:solidFill>
                            <a:srgbClr val="444444"/>
                          </a:solidFill>
                          <a:effectLst/>
                          <a:latin typeface="Microsoft YaHei" panose="020B0503020204020204" pitchFamily="34" charset="-122"/>
                          <a:ea typeface="Microsoft YaHei" panose="020B0503020204020204" pitchFamily="34" charset="-122"/>
                        </a:rPr>
                        <a:t>区与两个</a:t>
                      </a:r>
                      <a:r>
                        <a:rPr lang="en-US" altLang="zh-CN" sz="1400" dirty="0">
                          <a:solidFill>
                            <a:srgbClr val="444444"/>
                          </a:solidFill>
                          <a:effectLst/>
                          <a:latin typeface="Microsoft YaHei" panose="020B0503020204020204" pitchFamily="34" charset="-122"/>
                          <a:ea typeface="Microsoft YaHei" panose="020B0503020204020204" pitchFamily="34" charset="-122"/>
                        </a:rPr>
                        <a:t>Survivor</a:t>
                      </a:r>
                      <a:r>
                        <a:rPr lang="zh-CN" altLang="en-US" sz="1400" dirty="0">
                          <a:solidFill>
                            <a:srgbClr val="444444"/>
                          </a:solidFill>
                          <a:effectLst/>
                          <a:latin typeface="Microsoft YaHei" panose="020B0503020204020204" pitchFamily="34" charset="-122"/>
                          <a:ea typeface="Microsoft YaHei" panose="020B0503020204020204" pitchFamily="34" charset="-122"/>
                        </a:rPr>
                        <a:t>区的比值。注意</a:t>
                      </a:r>
                      <a:r>
                        <a:rPr lang="en-US" altLang="zh-CN" sz="1400" dirty="0">
                          <a:solidFill>
                            <a:srgbClr val="444444"/>
                          </a:solidFill>
                          <a:effectLst/>
                          <a:latin typeface="Microsoft YaHei" panose="020B0503020204020204" pitchFamily="34" charset="-122"/>
                          <a:ea typeface="Microsoft YaHei" panose="020B0503020204020204" pitchFamily="34" charset="-122"/>
                        </a:rPr>
                        <a:t>Survivor</a:t>
                      </a:r>
                      <a:r>
                        <a:rPr lang="zh-CN" altLang="en-US" sz="1400" dirty="0">
                          <a:solidFill>
                            <a:srgbClr val="444444"/>
                          </a:solidFill>
                          <a:effectLst/>
                          <a:latin typeface="Microsoft YaHei" panose="020B0503020204020204" pitchFamily="34" charset="-122"/>
                          <a:ea typeface="Microsoft YaHei" panose="020B0503020204020204" pitchFamily="34" charset="-122"/>
                        </a:rPr>
                        <a:t>区有两个。如：为</a:t>
                      </a:r>
                      <a:r>
                        <a:rPr lang="en-US" altLang="zh-CN" sz="1400" dirty="0">
                          <a:solidFill>
                            <a:srgbClr val="444444"/>
                          </a:solidFill>
                          <a:effectLst/>
                          <a:latin typeface="Microsoft YaHei" panose="020B0503020204020204" pitchFamily="34" charset="-122"/>
                          <a:ea typeface="Microsoft YaHei" panose="020B0503020204020204" pitchFamily="34" charset="-122"/>
                        </a:rPr>
                        <a:t>3</a:t>
                      </a:r>
                      <a:r>
                        <a:rPr lang="zh-CN" altLang="en-US" sz="1400" dirty="0">
                          <a:solidFill>
                            <a:srgbClr val="444444"/>
                          </a:solidFill>
                          <a:effectLst/>
                          <a:latin typeface="Microsoft YaHei" panose="020B0503020204020204" pitchFamily="34" charset="-122"/>
                          <a:ea typeface="Microsoft YaHei" panose="020B0503020204020204" pitchFamily="34" charset="-122"/>
                        </a:rPr>
                        <a:t>，表示</a:t>
                      </a:r>
                      <a:r>
                        <a:rPr lang="en-US" altLang="zh-CN" sz="1400" dirty="0">
                          <a:solidFill>
                            <a:srgbClr val="444444"/>
                          </a:solidFill>
                          <a:effectLst/>
                          <a:latin typeface="Microsoft YaHei" panose="020B0503020204020204" pitchFamily="34" charset="-122"/>
                          <a:ea typeface="Microsoft YaHei" panose="020B0503020204020204" pitchFamily="34" charset="-122"/>
                        </a:rPr>
                        <a:t>Eden</a:t>
                      </a:r>
                      <a:r>
                        <a:rPr lang="zh-CN" altLang="en-US" sz="1400" dirty="0">
                          <a:solidFill>
                            <a:srgbClr val="444444"/>
                          </a:solidFill>
                          <a:effectLst/>
                          <a:latin typeface="Microsoft YaHei" panose="020B0503020204020204" pitchFamily="34" charset="-122"/>
                          <a:ea typeface="Microsoft YaHei" panose="020B0503020204020204" pitchFamily="34" charset="-122"/>
                        </a:rPr>
                        <a:t>：</a:t>
                      </a:r>
                      <a:r>
                        <a:rPr lang="en-US" altLang="zh-CN" sz="1400" dirty="0">
                          <a:solidFill>
                            <a:srgbClr val="444444"/>
                          </a:solidFill>
                          <a:effectLst/>
                          <a:latin typeface="Microsoft YaHei" panose="020B0503020204020204" pitchFamily="34" charset="-122"/>
                          <a:ea typeface="Microsoft YaHei" panose="020B0503020204020204" pitchFamily="34" charset="-122"/>
                        </a:rPr>
                        <a:t>Survivor=3</a:t>
                      </a:r>
                      <a:r>
                        <a:rPr lang="zh-CN" altLang="en-US" sz="1400" dirty="0">
                          <a:solidFill>
                            <a:srgbClr val="444444"/>
                          </a:solidFill>
                          <a:effectLst/>
                          <a:latin typeface="Microsoft YaHei" panose="020B0503020204020204" pitchFamily="34" charset="-122"/>
                          <a:ea typeface="Microsoft YaHei" panose="020B0503020204020204" pitchFamily="34" charset="-122"/>
                        </a:rPr>
                        <a:t>：</a:t>
                      </a:r>
                      <a:r>
                        <a:rPr lang="en-US" altLang="zh-CN" sz="1400" dirty="0">
                          <a:solidFill>
                            <a:srgbClr val="444444"/>
                          </a:solidFill>
                          <a:effectLst/>
                          <a:latin typeface="Microsoft YaHei" panose="020B0503020204020204" pitchFamily="34" charset="-122"/>
                          <a:ea typeface="Microsoft YaHei" panose="020B0503020204020204" pitchFamily="34" charset="-122"/>
                        </a:rPr>
                        <a:t>2</a:t>
                      </a:r>
                      <a:r>
                        <a:rPr lang="zh-CN" altLang="en-US" sz="1400" dirty="0">
                          <a:solidFill>
                            <a:srgbClr val="444444"/>
                          </a:solidFill>
                          <a:effectLst/>
                          <a:latin typeface="Microsoft YaHei" panose="020B0503020204020204" pitchFamily="34" charset="-122"/>
                          <a:ea typeface="Microsoft YaHei" panose="020B0503020204020204" pitchFamily="34" charset="-122"/>
                        </a:rPr>
                        <a:t>，一个</a:t>
                      </a:r>
                      <a:r>
                        <a:rPr lang="en-US" altLang="zh-CN" sz="1400" dirty="0">
                          <a:solidFill>
                            <a:srgbClr val="444444"/>
                          </a:solidFill>
                          <a:effectLst/>
                          <a:latin typeface="Microsoft YaHei" panose="020B0503020204020204" pitchFamily="34" charset="-122"/>
                          <a:ea typeface="Microsoft YaHei" panose="020B0503020204020204" pitchFamily="34" charset="-122"/>
                        </a:rPr>
                        <a:t>Survivor</a:t>
                      </a:r>
                      <a:r>
                        <a:rPr lang="zh-CN" altLang="en-US" sz="1400" dirty="0">
                          <a:solidFill>
                            <a:srgbClr val="444444"/>
                          </a:solidFill>
                          <a:effectLst/>
                          <a:latin typeface="Microsoft YaHei" panose="020B0503020204020204" pitchFamily="34" charset="-122"/>
                          <a:ea typeface="Microsoft YaHei" panose="020B0503020204020204" pitchFamily="34" charset="-122"/>
                        </a:rPr>
                        <a:t>区占整个新生代的</a:t>
                      </a:r>
                      <a:r>
                        <a:rPr lang="en-US" altLang="zh-CN" sz="1400" dirty="0">
                          <a:solidFill>
                            <a:srgbClr val="444444"/>
                          </a:solidFill>
                          <a:effectLst/>
                          <a:latin typeface="Microsoft YaHei" panose="020B0503020204020204" pitchFamily="34" charset="-122"/>
                          <a:ea typeface="Microsoft YaHei" panose="020B0503020204020204" pitchFamily="34" charset="-122"/>
                        </a:rPr>
                        <a:t>1/5 </a:t>
                      </a:r>
                      <a:r>
                        <a:rPr lang="en-US" sz="1400" dirty="0">
                          <a:solidFill>
                            <a:srgbClr val="444444"/>
                          </a:solidFill>
                          <a:effectLst/>
                          <a:latin typeface="Microsoft YaHei" panose="020B0503020204020204" pitchFamily="34" charset="-122"/>
                          <a:ea typeface="Microsoft YaHei" panose="020B0503020204020204" pitchFamily="34" charset="-122"/>
                        </a:rPr>
                        <a:t>. The default value is 8.</a:t>
                      </a: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698107890"/>
                  </a:ext>
                </a:extLst>
              </a:tr>
              <a:tr h="554979">
                <a:tc>
                  <a:txBody>
                    <a:bodyPr/>
                    <a:lstStyle/>
                    <a:p>
                      <a:pPr algn="l" latinLnBrk="0"/>
                      <a:r>
                        <a:rPr lang="en-US" sz="1400" dirty="0">
                          <a:solidFill>
                            <a:srgbClr val="444444"/>
                          </a:solidFill>
                          <a:effectLst/>
                          <a:latin typeface="Microsoft YaHei" panose="020B0503020204020204" pitchFamily="34" charset="-122"/>
                          <a:ea typeface="Microsoft YaHei" panose="020B0503020204020204" pitchFamily="34" charset="-122"/>
                        </a:rPr>
                        <a:t>-</a:t>
                      </a:r>
                      <a:r>
                        <a:rPr lang="en-US" sz="1400" dirty="0" err="1">
                          <a:solidFill>
                            <a:srgbClr val="444444"/>
                          </a:solidFill>
                          <a:effectLst/>
                          <a:latin typeface="Microsoft YaHei" panose="020B0503020204020204" pitchFamily="34" charset="-122"/>
                          <a:ea typeface="Microsoft YaHei" panose="020B0503020204020204" pitchFamily="34" charset="-122"/>
                        </a:rPr>
                        <a:t>XX:NewRatio</a:t>
                      </a:r>
                      <a:endParaRPr lang="en-US"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zh-CN" altLang="en-US" sz="1400" dirty="0">
                          <a:solidFill>
                            <a:srgbClr val="444444"/>
                          </a:solidFill>
                          <a:effectLst/>
                          <a:latin typeface="Microsoft YaHei" panose="020B0503020204020204" pitchFamily="34" charset="-122"/>
                          <a:ea typeface="Microsoft YaHei" panose="020B0503020204020204" pitchFamily="34" charset="-122"/>
                        </a:rPr>
                        <a:t>设置新生代和老年代的比值（</a:t>
                      </a:r>
                      <a:r>
                        <a:rPr lang="en-US" altLang="ja-JP" sz="1400" dirty="0">
                          <a:solidFill>
                            <a:srgbClr val="444444"/>
                          </a:solidFill>
                          <a:effectLst/>
                          <a:latin typeface="Microsoft YaHei" panose="020B0503020204020204" pitchFamily="34" charset="-122"/>
                          <a:ea typeface="Microsoft YaHei" panose="020B0503020204020204" pitchFamily="34" charset="-122"/>
                        </a:rPr>
                        <a:t>old/new</a:t>
                      </a:r>
                      <a:r>
                        <a:rPr lang="zh-CN" altLang="en-US" sz="1400" dirty="0">
                          <a:solidFill>
                            <a:srgbClr val="444444"/>
                          </a:solidFill>
                          <a:effectLst/>
                          <a:latin typeface="Microsoft YaHei" panose="020B0503020204020204" pitchFamily="34" charset="-122"/>
                          <a:ea typeface="Microsoft YaHei" panose="020B0503020204020204" pitchFamily="34" charset="-122"/>
                        </a:rPr>
                        <a:t>）。如：为</a:t>
                      </a:r>
                      <a:r>
                        <a:rPr lang="en-US" altLang="zh-CN" sz="1400" dirty="0">
                          <a:solidFill>
                            <a:srgbClr val="444444"/>
                          </a:solidFill>
                          <a:effectLst/>
                          <a:latin typeface="Microsoft YaHei" panose="020B0503020204020204" pitchFamily="34" charset="-122"/>
                          <a:ea typeface="Microsoft YaHei" panose="020B0503020204020204" pitchFamily="34" charset="-122"/>
                        </a:rPr>
                        <a:t>3</a:t>
                      </a:r>
                      <a:r>
                        <a:rPr lang="zh-CN" altLang="en-US" sz="1400" dirty="0">
                          <a:solidFill>
                            <a:srgbClr val="444444"/>
                          </a:solidFill>
                          <a:effectLst/>
                          <a:latin typeface="Microsoft YaHei" panose="020B0503020204020204" pitchFamily="34" charset="-122"/>
                          <a:ea typeface="Microsoft YaHei" panose="020B0503020204020204" pitchFamily="34" charset="-122"/>
                        </a:rPr>
                        <a:t>，表示年轻代与老年代比值为</a:t>
                      </a:r>
                      <a:r>
                        <a:rPr lang="en-US" altLang="zh-CN" sz="1400" dirty="0">
                          <a:solidFill>
                            <a:srgbClr val="444444"/>
                          </a:solidFill>
                          <a:effectLst/>
                          <a:latin typeface="Microsoft YaHei" panose="020B0503020204020204" pitchFamily="34" charset="-122"/>
                          <a:ea typeface="Microsoft YaHei" panose="020B0503020204020204" pitchFamily="34" charset="-122"/>
                        </a:rPr>
                        <a:t>1</a:t>
                      </a:r>
                      <a:r>
                        <a:rPr lang="zh-CN" altLang="en-US" sz="1400" dirty="0">
                          <a:solidFill>
                            <a:srgbClr val="444444"/>
                          </a:solidFill>
                          <a:effectLst/>
                          <a:latin typeface="Microsoft YaHei" panose="020B0503020204020204" pitchFamily="34" charset="-122"/>
                          <a:ea typeface="Microsoft YaHei" panose="020B0503020204020204" pitchFamily="34" charset="-122"/>
                        </a:rPr>
                        <a:t>：</a:t>
                      </a:r>
                      <a:r>
                        <a:rPr lang="en-US" altLang="zh-CN" sz="1400" dirty="0">
                          <a:solidFill>
                            <a:srgbClr val="444444"/>
                          </a:solidFill>
                          <a:effectLst/>
                          <a:latin typeface="Microsoft YaHei" panose="020B0503020204020204" pitchFamily="34" charset="-122"/>
                          <a:ea typeface="Microsoft YaHei" panose="020B0503020204020204" pitchFamily="34" charset="-122"/>
                        </a:rPr>
                        <a:t>3</a:t>
                      </a:r>
                      <a:r>
                        <a:rPr lang="zh-CN" altLang="en-US" sz="1400" dirty="0">
                          <a:solidFill>
                            <a:srgbClr val="444444"/>
                          </a:solidFill>
                          <a:effectLst/>
                          <a:latin typeface="Microsoft YaHei" panose="020B0503020204020204" pitchFamily="34" charset="-122"/>
                          <a:ea typeface="Microsoft YaHei" panose="020B0503020204020204" pitchFamily="34" charset="-122"/>
                        </a:rPr>
                        <a:t>，默认为</a:t>
                      </a:r>
                      <a:r>
                        <a:rPr lang="en-US" altLang="zh-CN" sz="1400" dirty="0">
                          <a:solidFill>
                            <a:srgbClr val="444444"/>
                          </a:solidFill>
                          <a:effectLst/>
                          <a:latin typeface="Microsoft YaHei" panose="020B0503020204020204" pitchFamily="34" charset="-122"/>
                          <a:ea typeface="Microsoft YaHei" panose="020B0503020204020204" pitchFamily="34" charset="-122"/>
                        </a:rPr>
                        <a:t>2</a:t>
                      </a:r>
                      <a:r>
                        <a:rPr lang="zh-CN" altLang="en-US" sz="1400" dirty="0">
                          <a:solidFill>
                            <a:srgbClr val="444444"/>
                          </a:solidFill>
                          <a:effectLst/>
                          <a:latin typeface="Microsoft YaHei" panose="020B0503020204020204" pitchFamily="34" charset="-122"/>
                          <a:ea typeface="Microsoft YaHei" panose="020B0503020204020204" pitchFamily="34" charset="-122"/>
                        </a:rPr>
                        <a:t>。</a:t>
                      </a:r>
                      <a:endParaRPr lang="en-US" altLang="zh-CN" sz="1400" dirty="0">
                        <a:solidFill>
                          <a:srgbClr val="444444"/>
                        </a:solidFill>
                        <a:effectLst/>
                        <a:latin typeface="Microsoft YaHei" panose="020B0503020204020204" pitchFamily="34" charset="-122"/>
                        <a:ea typeface="Microsoft YaHei" panose="020B0503020204020204" pitchFamily="34" charset="-122"/>
                      </a:endParaRPr>
                    </a:p>
                  </a:txBody>
                  <a:tcPr marL="35759" marR="35759" marT="71518" marB="71518"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539573966"/>
                  </a:ext>
                </a:extLst>
              </a:tr>
            </a:tbl>
          </a:graphicData>
        </a:graphic>
      </p:graphicFrame>
    </p:spTree>
    <p:extLst>
      <p:ext uri="{BB962C8B-B14F-4D97-AF65-F5344CB8AC3E}">
        <p14:creationId xmlns:p14="http://schemas.microsoft.com/office/powerpoint/2010/main" val="373747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B09C888F-F442-41D1-9250-17AE9314BA52}"/>
              </a:ext>
            </a:extLst>
          </p:cNvPr>
          <p:cNvSpPr>
            <a:spLocks noGrp="1"/>
          </p:cNvSpPr>
          <p:nvPr>
            <p:ph type="ftr" sz="quarter" idx="16"/>
          </p:nvPr>
        </p:nvSpPr>
        <p:spPr/>
        <p:txBody>
          <a:bodyPr/>
          <a:lstStyle>
            <a:lvl1pPr algn="l">
              <a:defRPr lang="en-US" sz="800" b="0" i="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stStyle>
          <a:p>
            <a:pPr lvl="0"/>
            <a:r>
              <a:rPr lang="en-GB" noProof="0"/>
              <a:t>Copyright © 2020 Accenture. All rights reserved.</a:t>
            </a:r>
          </a:p>
        </p:txBody>
      </p:sp>
      <p:sp>
        <p:nvSpPr>
          <p:cNvPr id="2" name="Slide Number Placeholder 1">
            <a:extLst>
              <a:ext uri="{FF2B5EF4-FFF2-40B4-BE49-F238E27FC236}">
                <a16:creationId xmlns:a16="http://schemas.microsoft.com/office/drawing/2014/main" id="{69264C7F-2B68-C44E-89AF-7E6A5EE20AA5}"/>
              </a:ext>
            </a:extLst>
          </p:cNvPr>
          <p:cNvSpPr>
            <a:spLocks noGrp="1"/>
          </p:cNvSpPr>
          <p:nvPr>
            <p:ph type="sldNum" sz="quarter" idx="17"/>
          </p:nvPr>
        </p:nvSpPr>
        <p:spPr/>
        <p:txBody>
          <a:bodyPr/>
          <a:lstStyle/>
          <a:p>
            <a:pPr lvl="0"/>
            <a:fld id="{4F9AC08D-23A9-440E-BCB9-AA1E9877CC38}" type="slidenum">
              <a:rPr lang="en-US" noProof="0" smtClean="0"/>
              <a:pPr lvl="0"/>
              <a:t>19</a:t>
            </a:fld>
            <a:endParaRPr lang="en-US" noProof="0"/>
          </a:p>
        </p:txBody>
      </p:sp>
      <p:sp>
        <p:nvSpPr>
          <p:cNvPr id="19" name="Title 18">
            <a:extLst>
              <a:ext uri="{FF2B5EF4-FFF2-40B4-BE49-F238E27FC236}">
                <a16:creationId xmlns:a16="http://schemas.microsoft.com/office/drawing/2014/main" id="{743E897D-C242-4F6C-9195-8AEFA56AED27}"/>
              </a:ext>
            </a:extLst>
          </p:cNvPr>
          <p:cNvSpPr>
            <a:spLocks noGrp="1"/>
          </p:cNvSpPr>
          <p:nvPr>
            <p:ph type="title"/>
          </p:nvPr>
        </p:nvSpPr>
        <p:spPr>
          <a:xfrm>
            <a:off x="381000" y="381003"/>
            <a:ext cx="11430000" cy="622850"/>
          </a:xfrm>
        </p:spPr>
        <p:txBody>
          <a:bodyPr/>
          <a:lstStyle/>
          <a:p>
            <a:r>
              <a:rPr lang="zh-CN" altLang="en-US" dirty="0">
                <a:latin typeface="Microsoft YaHei" panose="020B0503020204020204" pitchFamily="34" charset="-122"/>
                <a:ea typeface="Microsoft YaHei" panose="020B0503020204020204" pitchFamily="34" charset="-122"/>
              </a:rPr>
              <a:t>引用类型的运用</a:t>
            </a:r>
            <a:endParaRPr lang="en-GB" dirty="0">
              <a:latin typeface="Microsoft YaHei" panose="020B0503020204020204" pitchFamily="34" charset="-122"/>
              <a:ea typeface="Microsoft YaHei" panose="020B0503020204020204" pitchFamily="34" charset="-122"/>
            </a:endParaRPr>
          </a:p>
        </p:txBody>
      </p:sp>
      <p:sp>
        <p:nvSpPr>
          <p:cNvPr id="7" name="正方形/長方形 6">
            <a:extLst>
              <a:ext uri="{FF2B5EF4-FFF2-40B4-BE49-F238E27FC236}">
                <a16:creationId xmlns:a16="http://schemas.microsoft.com/office/drawing/2014/main" id="{1FF6CB79-4D08-4774-BB0B-C06CD0A94951}"/>
              </a:ext>
            </a:extLst>
          </p:cNvPr>
          <p:cNvSpPr/>
          <p:nvPr/>
        </p:nvSpPr>
        <p:spPr>
          <a:xfrm>
            <a:off x="753227" y="2519946"/>
            <a:ext cx="7669696" cy="784830"/>
          </a:xfrm>
          <a:prstGeom prst="rect">
            <a:avLst/>
          </a:prstGeom>
          <a:ln>
            <a:solidFill>
              <a:schemeClr val="accent1"/>
            </a:solidFill>
          </a:ln>
        </p:spPr>
        <p:txBody>
          <a:bodyPr wrap="square">
            <a:spAutoFit/>
          </a:bodyPr>
          <a:lstStyle/>
          <a:p>
            <a:r>
              <a:rPr lang="en-US" altLang="ja-JP" sz="1500" b="1" dirty="0">
                <a:solidFill>
                  <a:srgbClr val="7F0055"/>
                </a:solidFill>
                <a:latin typeface="Consolas" panose="020B0609020204030204" pitchFamily="49" charset="0"/>
              </a:rPr>
              <a:t>public</a:t>
            </a:r>
            <a:r>
              <a:rPr lang="en-US" altLang="ja-JP" sz="1500" b="1" dirty="0">
                <a:solidFill>
                  <a:srgbClr val="000000"/>
                </a:solidFill>
                <a:latin typeface="Consolas" panose="020B0609020204030204" pitchFamily="49" charset="0"/>
              </a:rPr>
              <a:t> </a:t>
            </a:r>
            <a:r>
              <a:rPr lang="en-US" altLang="ja-JP" sz="1500" b="1" dirty="0">
                <a:solidFill>
                  <a:srgbClr val="7F0055"/>
                </a:solidFill>
                <a:latin typeface="Consolas" panose="020B0609020204030204" pitchFamily="49" charset="0"/>
              </a:rPr>
              <a:t>static</a:t>
            </a:r>
            <a:r>
              <a:rPr lang="en-US" altLang="ja-JP" sz="1500" b="1" dirty="0">
                <a:solidFill>
                  <a:srgbClr val="000000"/>
                </a:solidFill>
                <a:latin typeface="Consolas" panose="020B0609020204030204" pitchFamily="49" charset="0"/>
              </a:rPr>
              <a:t> </a:t>
            </a:r>
            <a:r>
              <a:rPr lang="en-US" altLang="ja-JP" sz="1500" b="1" dirty="0">
                <a:solidFill>
                  <a:srgbClr val="7F0055"/>
                </a:solidFill>
                <a:latin typeface="Consolas" panose="020B0609020204030204" pitchFamily="49" charset="0"/>
              </a:rPr>
              <a:t>void</a:t>
            </a:r>
            <a:r>
              <a:rPr lang="en-US" altLang="ja-JP" sz="1500" b="1" dirty="0">
                <a:solidFill>
                  <a:srgbClr val="000000"/>
                </a:solidFill>
                <a:latin typeface="Consolas" panose="020B0609020204030204" pitchFamily="49" charset="0"/>
              </a:rPr>
              <a:t> sort(</a:t>
            </a:r>
            <a:r>
              <a:rPr lang="en-US" altLang="ja-JP" sz="1500" b="1" dirty="0">
                <a:solidFill>
                  <a:srgbClr val="7F0055"/>
                </a:solidFill>
                <a:latin typeface="Consolas" panose="020B0609020204030204" pitchFamily="49" charset="0"/>
              </a:rPr>
              <a:t>int</a:t>
            </a:r>
            <a:r>
              <a:rPr lang="en-US" altLang="ja-JP" sz="1500" b="1" dirty="0">
                <a:solidFill>
                  <a:srgbClr val="000000"/>
                </a:solidFill>
                <a:latin typeface="Consolas" panose="020B0609020204030204" pitchFamily="49" charset="0"/>
              </a:rPr>
              <a:t>[] </a:t>
            </a:r>
            <a:r>
              <a:rPr lang="en-US" altLang="ja-JP" sz="1500" b="1" dirty="0">
                <a:solidFill>
                  <a:srgbClr val="6A3E3E"/>
                </a:solidFill>
                <a:latin typeface="Consolas" panose="020B0609020204030204" pitchFamily="49" charset="0"/>
              </a:rPr>
              <a:t>a</a:t>
            </a:r>
            <a:r>
              <a:rPr lang="en-US" altLang="ja-JP" sz="1500" b="1" dirty="0">
                <a:solidFill>
                  <a:srgbClr val="000000"/>
                </a:solidFill>
                <a:latin typeface="Consolas" panose="020B0609020204030204" pitchFamily="49" charset="0"/>
              </a:rPr>
              <a:t>) {</a:t>
            </a:r>
          </a:p>
          <a:p>
            <a:r>
              <a:rPr lang="en-US" altLang="ja-JP" sz="1500" dirty="0">
                <a:solidFill>
                  <a:srgbClr val="000000"/>
                </a:solidFill>
                <a:latin typeface="Consolas" panose="020B0609020204030204" pitchFamily="49" charset="0"/>
              </a:rPr>
              <a:t>   </a:t>
            </a:r>
            <a:r>
              <a:rPr lang="en-US" altLang="ja-JP" sz="1500" dirty="0" err="1">
                <a:solidFill>
                  <a:srgbClr val="000000"/>
                </a:solidFill>
                <a:latin typeface="Consolas" panose="020B0609020204030204" pitchFamily="49" charset="0"/>
              </a:rPr>
              <a:t>DualPivotQuicksort.</a:t>
            </a:r>
            <a:r>
              <a:rPr lang="en-US" altLang="ja-JP" sz="1500" i="1" dirty="0" err="1">
                <a:solidFill>
                  <a:srgbClr val="000000"/>
                </a:solidFill>
                <a:latin typeface="Consolas" panose="020B0609020204030204" pitchFamily="49" charset="0"/>
              </a:rPr>
              <a:t>sort</a:t>
            </a:r>
            <a:r>
              <a:rPr lang="en-US" altLang="ja-JP" sz="1500" i="1" dirty="0">
                <a:solidFill>
                  <a:srgbClr val="000000"/>
                </a:solidFill>
                <a:latin typeface="Consolas" panose="020B0609020204030204" pitchFamily="49" charset="0"/>
              </a:rPr>
              <a:t>(</a:t>
            </a:r>
            <a:r>
              <a:rPr lang="en-US" altLang="ja-JP" sz="1500" i="1" dirty="0">
                <a:solidFill>
                  <a:srgbClr val="6A3E3E"/>
                </a:solidFill>
                <a:latin typeface="Consolas" panose="020B0609020204030204" pitchFamily="49" charset="0"/>
              </a:rPr>
              <a:t>a</a:t>
            </a:r>
            <a:r>
              <a:rPr lang="en-US" altLang="ja-JP" sz="1500" i="1" dirty="0">
                <a:solidFill>
                  <a:srgbClr val="000000"/>
                </a:solidFill>
                <a:latin typeface="Consolas" panose="020B0609020204030204" pitchFamily="49" charset="0"/>
              </a:rPr>
              <a:t>, 0, </a:t>
            </a:r>
            <a:r>
              <a:rPr lang="en-US" altLang="ja-JP" sz="1500" i="1" dirty="0" err="1">
                <a:solidFill>
                  <a:srgbClr val="6A3E3E"/>
                </a:solidFill>
                <a:latin typeface="Consolas" panose="020B0609020204030204" pitchFamily="49" charset="0"/>
              </a:rPr>
              <a:t>a</a:t>
            </a:r>
            <a:r>
              <a:rPr lang="en-US" altLang="ja-JP" sz="1500" i="1" dirty="0" err="1">
                <a:solidFill>
                  <a:srgbClr val="000000"/>
                </a:solidFill>
                <a:latin typeface="Consolas" panose="020B0609020204030204" pitchFamily="49" charset="0"/>
              </a:rPr>
              <a:t>.</a:t>
            </a:r>
            <a:r>
              <a:rPr lang="en-US" altLang="ja-JP" sz="1500" i="1" dirty="0" err="1">
                <a:solidFill>
                  <a:srgbClr val="0000C0"/>
                </a:solidFill>
                <a:latin typeface="Consolas" panose="020B0609020204030204" pitchFamily="49" charset="0"/>
              </a:rPr>
              <a:t>length</a:t>
            </a:r>
            <a:r>
              <a:rPr lang="en-US" altLang="ja-JP" sz="1500" i="1" dirty="0">
                <a:solidFill>
                  <a:srgbClr val="000000"/>
                </a:solidFill>
                <a:latin typeface="Consolas" panose="020B0609020204030204" pitchFamily="49" charset="0"/>
              </a:rPr>
              <a:t> - 1, </a:t>
            </a:r>
            <a:r>
              <a:rPr lang="en-US" altLang="ja-JP" sz="1500" b="1" i="1" dirty="0">
                <a:solidFill>
                  <a:srgbClr val="7F0055"/>
                </a:solidFill>
                <a:latin typeface="Consolas" panose="020B0609020204030204" pitchFamily="49" charset="0"/>
              </a:rPr>
              <a:t>null</a:t>
            </a:r>
            <a:r>
              <a:rPr lang="en-US" altLang="ja-JP" sz="1500" b="1" i="1" dirty="0">
                <a:solidFill>
                  <a:srgbClr val="000000"/>
                </a:solidFill>
                <a:latin typeface="Consolas" panose="020B0609020204030204" pitchFamily="49" charset="0"/>
              </a:rPr>
              <a:t>, 0, 0);</a:t>
            </a:r>
          </a:p>
          <a:p>
            <a:r>
              <a:rPr lang="en-US" altLang="ja-JP" sz="1500" dirty="0">
                <a:solidFill>
                  <a:srgbClr val="000000"/>
                </a:solidFill>
                <a:latin typeface="Consolas" panose="020B0609020204030204" pitchFamily="49" charset="0"/>
              </a:rPr>
              <a:t>}</a:t>
            </a:r>
            <a:endParaRPr lang="ja-JP" altLang="en-US" sz="1500" dirty="0"/>
          </a:p>
        </p:txBody>
      </p:sp>
      <p:sp>
        <p:nvSpPr>
          <p:cNvPr id="10" name="正方形/長方形 9">
            <a:extLst>
              <a:ext uri="{FF2B5EF4-FFF2-40B4-BE49-F238E27FC236}">
                <a16:creationId xmlns:a16="http://schemas.microsoft.com/office/drawing/2014/main" id="{713890B6-21A0-48F5-B148-A9E94741E4FE}"/>
              </a:ext>
            </a:extLst>
          </p:cNvPr>
          <p:cNvSpPr/>
          <p:nvPr/>
        </p:nvSpPr>
        <p:spPr>
          <a:xfrm>
            <a:off x="753227" y="1444037"/>
            <a:ext cx="7665217" cy="1015663"/>
          </a:xfrm>
          <a:prstGeom prst="rect">
            <a:avLst/>
          </a:prstGeom>
          <a:ln>
            <a:solidFill>
              <a:schemeClr val="accent1"/>
            </a:solidFill>
          </a:ln>
        </p:spPr>
        <p:txBody>
          <a:bodyPr wrap="square">
            <a:spAutoFit/>
          </a:bodyPr>
          <a:lstStyle/>
          <a:p>
            <a:r>
              <a:rPr lang="en-US" altLang="ja-JP" sz="1500" b="1" dirty="0">
                <a:solidFill>
                  <a:srgbClr val="7F0055"/>
                </a:solidFill>
                <a:latin typeface="Consolas" panose="020B0609020204030204" pitchFamily="49" charset="0"/>
              </a:rPr>
              <a:t>public</a:t>
            </a:r>
            <a:r>
              <a:rPr lang="en-US" altLang="ja-JP" sz="1500" b="1" dirty="0">
                <a:solidFill>
                  <a:srgbClr val="000000"/>
                </a:solidFill>
                <a:latin typeface="Consolas" panose="020B0609020204030204" pitchFamily="49" charset="0"/>
              </a:rPr>
              <a:t> </a:t>
            </a:r>
            <a:r>
              <a:rPr lang="en-US" altLang="ja-JP" sz="1500" b="1" dirty="0">
                <a:solidFill>
                  <a:srgbClr val="7F0055"/>
                </a:solidFill>
                <a:latin typeface="Consolas" panose="020B0609020204030204" pitchFamily="49" charset="0"/>
              </a:rPr>
              <a:t>static</a:t>
            </a:r>
            <a:r>
              <a:rPr lang="en-US" altLang="ja-JP" sz="1500" b="1" dirty="0">
                <a:solidFill>
                  <a:srgbClr val="000000"/>
                </a:solidFill>
                <a:latin typeface="Consolas" panose="020B0609020204030204" pitchFamily="49" charset="0"/>
              </a:rPr>
              <a:t> </a:t>
            </a:r>
            <a:r>
              <a:rPr lang="en-US" altLang="ja-JP" sz="1500" b="1" dirty="0">
                <a:solidFill>
                  <a:srgbClr val="7F0055"/>
                </a:solidFill>
                <a:latin typeface="Consolas" panose="020B0609020204030204" pitchFamily="49" charset="0"/>
              </a:rPr>
              <a:t>void</a:t>
            </a:r>
            <a:r>
              <a:rPr lang="en-US" altLang="ja-JP" sz="1500" b="1" dirty="0">
                <a:solidFill>
                  <a:srgbClr val="000000"/>
                </a:solidFill>
                <a:latin typeface="Consolas" panose="020B0609020204030204" pitchFamily="49" charset="0"/>
              </a:rPr>
              <a:t> main(String[] </a:t>
            </a:r>
            <a:r>
              <a:rPr lang="en-US" altLang="ja-JP" sz="1500" b="1" dirty="0" err="1">
                <a:solidFill>
                  <a:srgbClr val="6A3E3E"/>
                </a:solidFill>
                <a:latin typeface="Consolas" panose="020B0609020204030204" pitchFamily="49" charset="0"/>
              </a:rPr>
              <a:t>args</a:t>
            </a:r>
            <a:r>
              <a:rPr lang="en-US" altLang="ja-JP" sz="1500" b="1" dirty="0">
                <a:solidFill>
                  <a:srgbClr val="000000"/>
                </a:solidFill>
                <a:latin typeface="Consolas" panose="020B0609020204030204" pitchFamily="49" charset="0"/>
              </a:rPr>
              <a:t>) {</a:t>
            </a:r>
          </a:p>
          <a:p>
            <a:r>
              <a:rPr lang="en-US" altLang="ja-JP" sz="1500" b="1" dirty="0">
                <a:solidFill>
                  <a:srgbClr val="7F0055"/>
                </a:solidFill>
                <a:latin typeface="Consolas" panose="020B0609020204030204" pitchFamily="49" charset="0"/>
              </a:rPr>
              <a:t>    int</a:t>
            </a:r>
            <a:r>
              <a:rPr lang="en-US" altLang="ja-JP" sz="1500" b="1" dirty="0">
                <a:solidFill>
                  <a:srgbClr val="000000"/>
                </a:solidFill>
                <a:latin typeface="Consolas" panose="020B0609020204030204" pitchFamily="49" charset="0"/>
              </a:rPr>
              <a:t>[] </a:t>
            </a:r>
            <a:r>
              <a:rPr lang="en-US" altLang="ja-JP" sz="1500" b="1" dirty="0" err="1">
                <a:solidFill>
                  <a:srgbClr val="6A3E3E"/>
                </a:solidFill>
                <a:latin typeface="Consolas" panose="020B0609020204030204" pitchFamily="49" charset="0"/>
              </a:rPr>
              <a:t>sortArray</a:t>
            </a:r>
            <a:r>
              <a:rPr lang="en-US" altLang="ja-JP" sz="1500" b="1" dirty="0">
                <a:solidFill>
                  <a:srgbClr val="000000"/>
                </a:solidFill>
                <a:latin typeface="Consolas" panose="020B0609020204030204" pitchFamily="49" charset="0"/>
              </a:rPr>
              <a:t> = </a:t>
            </a:r>
            <a:r>
              <a:rPr lang="en-US" altLang="ja-JP" sz="1500" b="1" dirty="0">
                <a:solidFill>
                  <a:srgbClr val="7F0055"/>
                </a:solidFill>
                <a:latin typeface="Consolas" panose="020B0609020204030204" pitchFamily="49" charset="0"/>
              </a:rPr>
              <a:t>new</a:t>
            </a:r>
            <a:r>
              <a:rPr lang="en-US" altLang="ja-JP" sz="1500" b="1" dirty="0">
                <a:solidFill>
                  <a:srgbClr val="000000"/>
                </a:solidFill>
                <a:latin typeface="Consolas" panose="020B0609020204030204" pitchFamily="49" charset="0"/>
              </a:rPr>
              <a:t> </a:t>
            </a:r>
            <a:r>
              <a:rPr lang="en-US" altLang="ja-JP" sz="1500" b="1" dirty="0">
                <a:solidFill>
                  <a:srgbClr val="7F0055"/>
                </a:solidFill>
                <a:latin typeface="Consolas" panose="020B0609020204030204" pitchFamily="49" charset="0"/>
              </a:rPr>
              <a:t>int</a:t>
            </a:r>
            <a:r>
              <a:rPr lang="en-US" altLang="ja-JP" sz="1500" b="1" dirty="0">
                <a:solidFill>
                  <a:srgbClr val="000000"/>
                </a:solidFill>
                <a:latin typeface="Consolas" panose="020B0609020204030204" pitchFamily="49" charset="0"/>
              </a:rPr>
              <a:t>[] { 3, 5, 2, 73, 74 };</a:t>
            </a:r>
          </a:p>
          <a:p>
            <a:r>
              <a:rPr lang="en-US" altLang="ja-JP" sz="1500" dirty="0">
                <a:solidFill>
                  <a:srgbClr val="000000"/>
                </a:solidFill>
                <a:latin typeface="Consolas" panose="020B0609020204030204" pitchFamily="49" charset="0"/>
              </a:rPr>
              <a:t>    </a:t>
            </a:r>
            <a:r>
              <a:rPr lang="en-US" altLang="ja-JP" sz="1500" dirty="0" err="1">
                <a:solidFill>
                  <a:srgbClr val="000000"/>
                </a:solidFill>
                <a:latin typeface="Consolas" panose="020B0609020204030204" pitchFamily="49" charset="0"/>
              </a:rPr>
              <a:t>Arrays.</a:t>
            </a:r>
            <a:r>
              <a:rPr lang="en-US" altLang="ja-JP" sz="1500" i="1" dirty="0" err="1">
                <a:solidFill>
                  <a:srgbClr val="000000"/>
                </a:solidFill>
                <a:latin typeface="Consolas" panose="020B0609020204030204" pitchFamily="49" charset="0"/>
              </a:rPr>
              <a:t>sort</a:t>
            </a:r>
            <a:r>
              <a:rPr lang="en-US" altLang="ja-JP" sz="1500" i="1" dirty="0">
                <a:solidFill>
                  <a:srgbClr val="000000"/>
                </a:solidFill>
                <a:latin typeface="Consolas" panose="020B0609020204030204" pitchFamily="49" charset="0"/>
              </a:rPr>
              <a:t>(</a:t>
            </a:r>
            <a:r>
              <a:rPr lang="en-US" altLang="ja-JP" sz="1500" i="1" dirty="0" err="1">
                <a:solidFill>
                  <a:srgbClr val="6A3E3E"/>
                </a:solidFill>
                <a:latin typeface="Consolas" panose="020B0609020204030204" pitchFamily="49" charset="0"/>
              </a:rPr>
              <a:t>sortArray</a:t>
            </a:r>
            <a:r>
              <a:rPr lang="en-US" altLang="ja-JP" sz="1500" i="1" dirty="0">
                <a:solidFill>
                  <a:srgbClr val="000000"/>
                </a:solidFill>
                <a:latin typeface="Consolas" panose="020B0609020204030204" pitchFamily="49" charset="0"/>
              </a:rPr>
              <a:t>);</a:t>
            </a:r>
          </a:p>
          <a:p>
            <a:r>
              <a:rPr lang="en-US" altLang="ja-JP" sz="1500" dirty="0">
                <a:solidFill>
                  <a:srgbClr val="000000"/>
                </a:solidFill>
                <a:latin typeface="Consolas" panose="020B0609020204030204" pitchFamily="49" charset="0"/>
              </a:rPr>
              <a:t>}</a:t>
            </a:r>
          </a:p>
        </p:txBody>
      </p:sp>
      <p:sp>
        <p:nvSpPr>
          <p:cNvPr id="13" name="Title 35">
            <a:extLst>
              <a:ext uri="{FF2B5EF4-FFF2-40B4-BE49-F238E27FC236}">
                <a16:creationId xmlns:a16="http://schemas.microsoft.com/office/drawing/2014/main" id="{B41901D4-73D1-46E1-B768-0161604BFF76}"/>
              </a:ext>
            </a:extLst>
          </p:cNvPr>
          <p:cNvSpPr txBox="1">
            <a:spLocks/>
          </p:cNvSpPr>
          <p:nvPr/>
        </p:nvSpPr>
        <p:spPr>
          <a:xfrm>
            <a:off x="381000" y="1023956"/>
            <a:ext cx="5008621" cy="420081"/>
          </a:xfrm>
          <a:prstGeom prst="rect">
            <a:avLst/>
          </a:prstGeom>
        </p:spPr>
        <p:txBody>
          <a:bodyPr vert="horz" lIns="0" tIns="45720" rIns="0" bIns="0" rtlCol="0" anchor="t" anchorCtr="0">
            <a:normAutofit/>
          </a:bodyPr>
          <a:lst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a:lstStyle>
          <a:p>
            <a:pPr marL="342900" indent="-342900">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利用引用类型</a:t>
            </a:r>
            <a:endParaRPr lang="en-GB" sz="2000" dirty="0">
              <a:latin typeface="Microsoft YaHei" panose="020B0503020204020204" pitchFamily="34" charset="-122"/>
              <a:ea typeface="Microsoft YaHei" panose="020B0503020204020204" pitchFamily="34" charset="-122"/>
            </a:endParaRPr>
          </a:p>
        </p:txBody>
      </p:sp>
      <p:sp>
        <p:nvSpPr>
          <p:cNvPr id="16" name="Title 35">
            <a:extLst>
              <a:ext uri="{FF2B5EF4-FFF2-40B4-BE49-F238E27FC236}">
                <a16:creationId xmlns:a16="http://schemas.microsoft.com/office/drawing/2014/main" id="{28C261D8-E66E-4AA3-B131-865EB0C75D62}"/>
              </a:ext>
            </a:extLst>
          </p:cNvPr>
          <p:cNvSpPr txBox="1">
            <a:spLocks/>
          </p:cNvSpPr>
          <p:nvPr/>
        </p:nvSpPr>
        <p:spPr>
          <a:xfrm>
            <a:off x="381000" y="3553225"/>
            <a:ext cx="5008621" cy="420081"/>
          </a:xfrm>
          <a:prstGeom prst="rect">
            <a:avLst/>
          </a:prstGeom>
        </p:spPr>
        <p:txBody>
          <a:bodyPr vert="horz" lIns="0" tIns="45720" rIns="0" bIns="0" rtlCol="0" anchor="t" anchorCtr="0">
            <a:normAutofit/>
          </a:bodyPr>
          <a:lst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a:lstStyle>
          <a:p>
            <a:pPr marL="342900" indent="-342900">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不好的示范</a:t>
            </a:r>
            <a:endParaRPr lang="en-GB" sz="2000" dirty="0">
              <a:latin typeface="Microsoft YaHei" panose="020B0503020204020204" pitchFamily="34" charset="-122"/>
              <a:ea typeface="Microsoft YaHei" panose="020B0503020204020204" pitchFamily="34" charset="-122"/>
            </a:endParaRPr>
          </a:p>
        </p:txBody>
      </p:sp>
      <p:sp>
        <p:nvSpPr>
          <p:cNvPr id="15" name="正方形/長方形 14">
            <a:extLst>
              <a:ext uri="{FF2B5EF4-FFF2-40B4-BE49-F238E27FC236}">
                <a16:creationId xmlns:a16="http://schemas.microsoft.com/office/drawing/2014/main" id="{8FA4E70E-AC13-4228-A809-3485B1277028}"/>
              </a:ext>
            </a:extLst>
          </p:cNvPr>
          <p:cNvSpPr/>
          <p:nvPr/>
        </p:nvSpPr>
        <p:spPr>
          <a:xfrm>
            <a:off x="753227" y="3973306"/>
            <a:ext cx="7665217" cy="2631490"/>
          </a:xfrm>
          <a:prstGeom prst="rect">
            <a:avLst/>
          </a:prstGeom>
          <a:solidFill>
            <a:schemeClr val="bg1"/>
          </a:solidFill>
          <a:ln>
            <a:solidFill>
              <a:schemeClr val="accent1"/>
            </a:solidFill>
          </a:ln>
        </p:spPr>
        <p:txBody>
          <a:bodyPr wrap="square">
            <a:spAutoFit/>
          </a:bodyPr>
          <a:lstStyle/>
          <a:p>
            <a:r>
              <a:rPr lang="en-US" altLang="ja-JP" sz="1500" b="1" dirty="0">
                <a:solidFill>
                  <a:srgbClr val="7F0055"/>
                </a:solidFill>
                <a:latin typeface="Consolas" panose="020B0609020204030204" pitchFamily="49" charset="0"/>
              </a:rPr>
              <a:t>public</a:t>
            </a:r>
            <a:r>
              <a:rPr lang="en-US" altLang="ja-JP" sz="1500" b="1" dirty="0">
                <a:solidFill>
                  <a:srgbClr val="000000"/>
                </a:solidFill>
                <a:latin typeface="Consolas" panose="020B0609020204030204" pitchFamily="49" charset="0"/>
              </a:rPr>
              <a:t> </a:t>
            </a:r>
            <a:r>
              <a:rPr lang="en-US" altLang="ja-JP" sz="1500" b="1" dirty="0">
                <a:solidFill>
                  <a:srgbClr val="7F0055"/>
                </a:solidFill>
                <a:latin typeface="Consolas" panose="020B0609020204030204" pitchFamily="49" charset="0"/>
              </a:rPr>
              <a:t>static</a:t>
            </a:r>
            <a:r>
              <a:rPr lang="en-US" altLang="ja-JP" sz="1500" b="1" dirty="0">
                <a:solidFill>
                  <a:srgbClr val="000000"/>
                </a:solidFill>
                <a:latin typeface="Consolas" panose="020B0609020204030204" pitchFamily="49" charset="0"/>
              </a:rPr>
              <a:t> </a:t>
            </a:r>
            <a:r>
              <a:rPr lang="en-US" altLang="ja-JP" sz="1500" b="1" dirty="0">
                <a:solidFill>
                  <a:srgbClr val="7F0055"/>
                </a:solidFill>
                <a:latin typeface="Consolas" panose="020B0609020204030204" pitchFamily="49" charset="0"/>
              </a:rPr>
              <a:t>void</a:t>
            </a:r>
            <a:r>
              <a:rPr lang="en-US" altLang="ja-JP" sz="1500" b="1" dirty="0">
                <a:solidFill>
                  <a:srgbClr val="000000"/>
                </a:solidFill>
                <a:latin typeface="Consolas" panose="020B0609020204030204" pitchFamily="49" charset="0"/>
              </a:rPr>
              <a:t> main(String[] </a:t>
            </a:r>
            <a:r>
              <a:rPr lang="en-US" altLang="ja-JP" sz="1500" b="1" dirty="0" err="1">
                <a:solidFill>
                  <a:srgbClr val="6A3E3E"/>
                </a:solidFill>
                <a:latin typeface="Consolas" panose="020B0609020204030204" pitchFamily="49" charset="0"/>
              </a:rPr>
              <a:t>args</a:t>
            </a:r>
            <a:r>
              <a:rPr lang="en-US" altLang="ja-JP" sz="1500" b="1" dirty="0">
                <a:solidFill>
                  <a:srgbClr val="000000"/>
                </a:solidFill>
                <a:latin typeface="Consolas" panose="020B0609020204030204" pitchFamily="49" charset="0"/>
              </a:rPr>
              <a:t>) {</a:t>
            </a:r>
          </a:p>
          <a:p>
            <a:r>
              <a:rPr lang="en-US" altLang="ja-JP" sz="1500" dirty="0">
                <a:solidFill>
                  <a:srgbClr val="000000"/>
                </a:solidFill>
                <a:latin typeface="Consolas" panose="020B0609020204030204" pitchFamily="49" charset="0"/>
              </a:rPr>
              <a:t>  List&lt;String&gt; </a:t>
            </a:r>
            <a:r>
              <a:rPr lang="en-US" altLang="ja-JP" sz="1500" dirty="0" err="1">
                <a:solidFill>
                  <a:srgbClr val="6A3E3E"/>
                </a:solidFill>
                <a:latin typeface="Consolas" panose="020B0609020204030204" pitchFamily="49" charset="0"/>
              </a:rPr>
              <a:t>testArray</a:t>
            </a:r>
            <a:r>
              <a:rPr lang="en-US" altLang="ja-JP" sz="1500" dirty="0">
                <a:solidFill>
                  <a:srgbClr val="000000"/>
                </a:solidFill>
                <a:latin typeface="Consolas" panose="020B0609020204030204" pitchFamily="49" charset="0"/>
              </a:rPr>
              <a:t> = </a:t>
            </a:r>
            <a:r>
              <a:rPr lang="en-US" altLang="ja-JP" sz="1500" dirty="0" err="1">
                <a:solidFill>
                  <a:srgbClr val="000000"/>
                </a:solidFill>
                <a:latin typeface="Consolas" panose="020B0609020204030204" pitchFamily="49" charset="0"/>
              </a:rPr>
              <a:t>Arrays.</a:t>
            </a:r>
            <a:r>
              <a:rPr lang="en-US" altLang="ja-JP" sz="1500" i="1" dirty="0" err="1">
                <a:solidFill>
                  <a:srgbClr val="000000"/>
                </a:solidFill>
                <a:latin typeface="Consolas" panose="020B0609020204030204" pitchFamily="49" charset="0"/>
              </a:rPr>
              <a:t>asList</a:t>
            </a:r>
            <a:r>
              <a:rPr lang="en-US" altLang="ja-JP" sz="1500" i="1" dirty="0">
                <a:solidFill>
                  <a:srgbClr val="000000"/>
                </a:solidFill>
                <a:latin typeface="Consolas" panose="020B0609020204030204" pitchFamily="49" charset="0"/>
              </a:rPr>
              <a:t>(</a:t>
            </a:r>
            <a:r>
              <a:rPr lang="en-US" altLang="ja-JP" sz="1500" b="1" i="1" dirty="0">
                <a:solidFill>
                  <a:srgbClr val="7F0055"/>
                </a:solidFill>
                <a:latin typeface="Consolas" panose="020B0609020204030204" pitchFamily="49" charset="0"/>
              </a:rPr>
              <a:t>new</a:t>
            </a:r>
            <a:r>
              <a:rPr lang="en-US" altLang="ja-JP" sz="1500" b="1" i="1" dirty="0">
                <a:solidFill>
                  <a:srgbClr val="000000"/>
                </a:solidFill>
                <a:latin typeface="Consolas" panose="020B0609020204030204" pitchFamily="49" charset="0"/>
              </a:rPr>
              <a:t> String[] { </a:t>
            </a:r>
            <a:r>
              <a:rPr lang="en-US" altLang="ja-JP" sz="1500" b="1" i="1" dirty="0">
                <a:solidFill>
                  <a:srgbClr val="2A00FF"/>
                </a:solidFill>
                <a:latin typeface="Consolas" panose="020B0609020204030204" pitchFamily="49" charset="0"/>
              </a:rPr>
              <a:t>"a"</a:t>
            </a:r>
            <a:r>
              <a:rPr lang="en-US" altLang="ja-JP" sz="1500" b="1" i="1" dirty="0">
                <a:solidFill>
                  <a:srgbClr val="000000"/>
                </a:solidFill>
                <a:latin typeface="Consolas" panose="020B0609020204030204" pitchFamily="49" charset="0"/>
              </a:rPr>
              <a:t>, </a:t>
            </a:r>
            <a:r>
              <a:rPr lang="en-US" altLang="ja-JP" sz="1500" b="1" i="1" dirty="0">
                <a:solidFill>
                  <a:srgbClr val="2A00FF"/>
                </a:solidFill>
                <a:latin typeface="Consolas" panose="020B0609020204030204" pitchFamily="49" charset="0"/>
              </a:rPr>
              <a:t>"b"</a:t>
            </a:r>
            <a:r>
              <a:rPr lang="en-US" altLang="ja-JP" sz="1500" b="1" i="1" dirty="0">
                <a:solidFill>
                  <a:srgbClr val="000000"/>
                </a:solidFill>
                <a:latin typeface="Consolas" panose="020B0609020204030204" pitchFamily="49" charset="0"/>
              </a:rPr>
              <a:t> });</a:t>
            </a:r>
          </a:p>
          <a:p>
            <a:r>
              <a:rPr lang="en-US" altLang="ja-JP" sz="1500" dirty="0">
                <a:solidFill>
                  <a:srgbClr val="000000"/>
                </a:solidFill>
                <a:latin typeface="Consolas" panose="020B0609020204030204" pitchFamily="49" charset="0"/>
              </a:rPr>
              <a:t>  String </a:t>
            </a:r>
            <a:r>
              <a:rPr lang="en-US" altLang="ja-JP" sz="1500" dirty="0">
                <a:solidFill>
                  <a:srgbClr val="6A3E3E"/>
                </a:solidFill>
                <a:latin typeface="Consolas" panose="020B0609020204030204" pitchFamily="49" charset="0"/>
              </a:rPr>
              <a:t>msg</a:t>
            </a:r>
            <a:r>
              <a:rPr lang="en-US" altLang="ja-JP" sz="1500" dirty="0">
                <a:solidFill>
                  <a:srgbClr val="000000"/>
                </a:solidFill>
                <a:latin typeface="Consolas" panose="020B0609020204030204" pitchFamily="49" charset="0"/>
              </a:rPr>
              <a:t> = </a:t>
            </a:r>
            <a:r>
              <a:rPr lang="en-US" altLang="ja-JP" sz="1500" i="1" dirty="0">
                <a:solidFill>
                  <a:srgbClr val="000000"/>
                </a:solidFill>
                <a:latin typeface="Consolas" panose="020B0609020204030204" pitchFamily="49" charset="0"/>
              </a:rPr>
              <a:t>execute(</a:t>
            </a:r>
            <a:r>
              <a:rPr lang="en-US" altLang="ja-JP" sz="1500" i="1" dirty="0" err="1">
                <a:solidFill>
                  <a:srgbClr val="6A3E3E"/>
                </a:solidFill>
                <a:latin typeface="Consolas" panose="020B0609020204030204" pitchFamily="49" charset="0"/>
              </a:rPr>
              <a:t>testArray</a:t>
            </a:r>
            <a:r>
              <a:rPr lang="en-US" altLang="ja-JP" sz="1500" i="1" dirty="0">
                <a:solidFill>
                  <a:srgbClr val="000000"/>
                </a:solidFill>
                <a:latin typeface="Consolas" panose="020B0609020204030204" pitchFamily="49" charset="0"/>
              </a:rPr>
              <a:t>);</a:t>
            </a:r>
          </a:p>
          <a:p>
            <a:r>
              <a:rPr lang="en-US" altLang="ja-JP" sz="1500" dirty="0">
                <a:solidFill>
                  <a:srgbClr val="3F7F5F"/>
                </a:solidFill>
                <a:latin typeface="Consolas" panose="020B0609020204030204" pitchFamily="49" charset="0"/>
              </a:rPr>
              <a:t>  // </a:t>
            </a:r>
            <a:r>
              <a:rPr lang="en-US" altLang="ja-JP" sz="1500" dirty="0" err="1">
                <a:solidFill>
                  <a:srgbClr val="3F7F5F"/>
                </a:solidFill>
                <a:latin typeface="Consolas" panose="020B0609020204030204" pitchFamily="49" charset="0"/>
              </a:rPr>
              <a:t>testArray</a:t>
            </a:r>
            <a:r>
              <a:rPr lang="ja-JP" altLang="en-US" sz="1500" dirty="0">
                <a:solidFill>
                  <a:srgbClr val="3F7F5F"/>
                </a:solidFill>
                <a:latin typeface="Consolas" panose="020B0609020204030204" pitchFamily="49" charset="0"/>
              </a:rPr>
              <a:t>被更改  </a:t>
            </a:r>
            <a:r>
              <a:rPr lang="en-US" altLang="ja-JP" sz="1500" dirty="0">
                <a:solidFill>
                  <a:srgbClr val="3F7F5F"/>
                </a:solidFill>
                <a:latin typeface="Consolas" panose="020B0609020204030204" pitchFamily="49" charset="0"/>
              </a:rPr>
              <a:t>-&gt;  </a:t>
            </a:r>
            <a:r>
              <a:rPr lang="zh-CN" altLang="en-US" sz="1500" dirty="0">
                <a:solidFill>
                  <a:srgbClr val="3F7F5F"/>
                </a:solidFill>
                <a:latin typeface="Consolas" panose="020B0609020204030204" pitchFamily="49" charset="0"/>
              </a:rPr>
              <a:t>“</a:t>
            </a:r>
            <a:r>
              <a:rPr lang="en-US" altLang="zh-CN" sz="1500" dirty="0">
                <a:solidFill>
                  <a:srgbClr val="3F7F5F"/>
                </a:solidFill>
                <a:latin typeface="Consolas" panose="020B0609020204030204" pitchFamily="49" charset="0"/>
              </a:rPr>
              <a:t>b</a:t>
            </a:r>
            <a:r>
              <a:rPr lang="zh-CN" altLang="en-US" sz="1500" dirty="0">
                <a:solidFill>
                  <a:srgbClr val="3F7F5F"/>
                </a:solidFill>
                <a:latin typeface="Consolas" panose="020B0609020204030204" pitchFamily="49" charset="0"/>
              </a:rPr>
              <a:t>”，“</a:t>
            </a:r>
            <a:r>
              <a:rPr lang="en-US" altLang="zh-CN" sz="1500" dirty="0">
                <a:solidFill>
                  <a:srgbClr val="3F7F5F"/>
                </a:solidFill>
                <a:latin typeface="Consolas" panose="020B0609020204030204" pitchFamily="49" charset="0"/>
              </a:rPr>
              <a:t>something</a:t>
            </a:r>
            <a:r>
              <a:rPr lang="zh-CN" altLang="en-US" sz="1500" dirty="0">
                <a:solidFill>
                  <a:srgbClr val="3F7F5F"/>
                </a:solidFill>
                <a:latin typeface="Consolas" panose="020B0609020204030204" pitchFamily="49" charset="0"/>
              </a:rPr>
              <a:t>”</a:t>
            </a:r>
            <a:endParaRPr lang="ja-JP" altLang="en-US" sz="1500" dirty="0">
              <a:solidFill>
                <a:srgbClr val="3F7F5F"/>
              </a:solidFill>
              <a:latin typeface="Consolas" panose="020B0609020204030204" pitchFamily="49" charset="0"/>
            </a:endParaRPr>
          </a:p>
          <a:p>
            <a:r>
              <a:rPr lang="en-US" altLang="ja-JP" sz="1500" dirty="0">
                <a:solidFill>
                  <a:srgbClr val="000000"/>
                </a:solidFill>
                <a:latin typeface="Consolas" panose="020B0609020204030204" pitchFamily="49" charset="0"/>
              </a:rPr>
              <a:t>}</a:t>
            </a:r>
          </a:p>
          <a:p>
            <a:r>
              <a:rPr lang="en-US" altLang="ja-JP" sz="1500" b="1" dirty="0">
                <a:solidFill>
                  <a:srgbClr val="7F0055"/>
                </a:solidFill>
                <a:latin typeface="Consolas" panose="020B0609020204030204" pitchFamily="49" charset="0"/>
              </a:rPr>
              <a:t>public</a:t>
            </a:r>
            <a:r>
              <a:rPr lang="en-US" altLang="ja-JP" sz="1500" b="1" dirty="0">
                <a:solidFill>
                  <a:srgbClr val="000000"/>
                </a:solidFill>
                <a:latin typeface="Consolas" panose="020B0609020204030204" pitchFamily="49" charset="0"/>
              </a:rPr>
              <a:t> </a:t>
            </a:r>
            <a:r>
              <a:rPr lang="en-US" altLang="ja-JP" sz="1500" b="1" dirty="0">
                <a:solidFill>
                  <a:srgbClr val="7F0055"/>
                </a:solidFill>
                <a:latin typeface="Consolas" panose="020B0609020204030204" pitchFamily="49" charset="0"/>
              </a:rPr>
              <a:t>static</a:t>
            </a:r>
            <a:r>
              <a:rPr lang="en-US" altLang="ja-JP" sz="1500" b="1" dirty="0">
                <a:solidFill>
                  <a:srgbClr val="000000"/>
                </a:solidFill>
                <a:latin typeface="Consolas" panose="020B0609020204030204" pitchFamily="49" charset="0"/>
              </a:rPr>
              <a:t> String execute(List&lt;String&gt; </a:t>
            </a:r>
            <a:r>
              <a:rPr lang="en-US" altLang="ja-JP" sz="1500" b="1" dirty="0" err="1">
                <a:solidFill>
                  <a:srgbClr val="6A3E3E"/>
                </a:solidFill>
                <a:latin typeface="Consolas" panose="020B0609020204030204" pitchFamily="49" charset="0"/>
              </a:rPr>
              <a:t>anyList</a:t>
            </a:r>
            <a:r>
              <a:rPr lang="en-US" altLang="ja-JP" sz="1500" b="1" dirty="0">
                <a:solidFill>
                  <a:srgbClr val="000000"/>
                </a:solidFill>
                <a:latin typeface="Consolas" panose="020B0609020204030204" pitchFamily="49" charset="0"/>
              </a:rPr>
              <a:t>) {</a:t>
            </a:r>
          </a:p>
          <a:p>
            <a:r>
              <a:rPr lang="en-US" altLang="ja-JP" sz="1500" b="1" dirty="0">
                <a:solidFill>
                  <a:srgbClr val="000000"/>
                </a:solidFill>
                <a:latin typeface="Consolas" panose="020B0609020204030204" pitchFamily="49" charset="0"/>
              </a:rPr>
              <a:t>  List&lt;String&gt; </a:t>
            </a:r>
            <a:r>
              <a:rPr lang="en-US" altLang="ja-JP" sz="1500" b="1" dirty="0" err="1">
                <a:solidFill>
                  <a:srgbClr val="6A3E3E"/>
                </a:solidFill>
                <a:latin typeface="Consolas" panose="020B0609020204030204" pitchFamily="49" charset="0"/>
              </a:rPr>
              <a:t>tempList</a:t>
            </a:r>
            <a:r>
              <a:rPr lang="en-US" altLang="ja-JP" sz="1500" b="1" dirty="0">
                <a:solidFill>
                  <a:srgbClr val="6A3E3E"/>
                </a:solidFill>
                <a:latin typeface="Consolas" panose="020B0609020204030204" pitchFamily="49" charset="0"/>
              </a:rPr>
              <a:t> = </a:t>
            </a:r>
            <a:r>
              <a:rPr lang="en-US" altLang="ja-JP" sz="1500" b="1" dirty="0" err="1">
                <a:solidFill>
                  <a:srgbClr val="6A3E3E"/>
                </a:solidFill>
                <a:latin typeface="Consolas" panose="020B0609020204030204" pitchFamily="49" charset="0"/>
              </a:rPr>
              <a:t>anyList</a:t>
            </a:r>
            <a:r>
              <a:rPr lang="en-US" altLang="ja-JP" sz="1500" b="1" dirty="0">
                <a:solidFill>
                  <a:srgbClr val="6A3E3E"/>
                </a:solidFill>
                <a:latin typeface="Consolas" panose="020B0609020204030204" pitchFamily="49" charset="0"/>
              </a:rPr>
              <a:t>;</a:t>
            </a:r>
            <a:endParaRPr lang="en-US" altLang="ja-JP" sz="1500" b="1" dirty="0">
              <a:solidFill>
                <a:srgbClr val="000000"/>
              </a:solidFill>
              <a:latin typeface="Consolas" panose="020B0609020204030204" pitchFamily="49" charset="0"/>
            </a:endParaRPr>
          </a:p>
          <a:p>
            <a:r>
              <a:rPr lang="en-US" altLang="ja-JP" sz="1500" dirty="0">
                <a:solidFill>
                  <a:srgbClr val="6A3E3E"/>
                </a:solidFill>
                <a:latin typeface="Consolas" panose="020B0609020204030204" pitchFamily="49" charset="0"/>
              </a:rPr>
              <a:t>  </a:t>
            </a:r>
            <a:r>
              <a:rPr lang="en-US" altLang="ja-JP" sz="1500" b="1" dirty="0" err="1">
                <a:solidFill>
                  <a:srgbClr val="6A3E3E"/>
                </a:solidFill>
                <a:latin typeface="Consolas" panose="020B0609020204030204" pitchFamily="49" charset="0"/>
              </a:rPr>
              <a:t>tempList</a:t>
            </a:r>
            <a:r>
              <a:rPr lang="en-US" altLang="ja-JP" sz="1500" dirty="0" err="1">
                <a:solidFill>
                  <a:srgbClr val="000000"/>
                </a:solidFill>
                <a:latin typeface="Consolas" panose="020B0609020204030204" pitchFamily="49" charset="0"/>
              </a:rPr>
              <a:t>.add</a:t>
            </a:r>
            <a:r>
              <a:rPr lang="en-US" altLang="ja-JP" sz="1500" dirty="0">
                <a:solidFill>
                  <a:srgbClr val="000000"/>
                </a:solidFill>
                <a:latin typeface="Consolas" panose="020B0609020204030204" pitchFamily="49" charset="0"/>
              </a:rPr>
              <a:t>(</a:t>
            </a:r>
            <a:r>
              <a:rPr lang="en-US" altLang="ja-JP" sz="1500" dirty="0">
                <a:solidFill>
                  <a:srgbClr val="2A00FF"/>
                </a:solidFill>
                <a:latin typeface="Consolas" panose="020B0609020204030204" pitchFamily="49" charset="0"/>
              </a:rPr>
              <a:t>"something"</a:t>
            </a:r>
            <a:r>
              <a:rPr lang="en-US" altLang="ja-JP" sz="1500" dirty="0">
                <a:solidFill>
                  <a:srgbClr val="000000"/>
                </a:solidFill>
                <a:latin typeface="Consolas" panose="020B0609020204030204" pitchFamily="49" charset="0"/>
              </a:rPr>
              <a:t>);</a:t>
            </a:r>
          </a:p>
          <a:p>
            <a:r>
              <a:rPr lang="en-US" altLang="ja-JP" sz="1500" dirty="0">
                <a:solidFill>
                  <a:srgbClr val="6A3E3E"/>
                </a:solidFill>
                <a:latin typeface="Consolas" panose="020B0609020204030204" pitchFamily="49" charset="0"/>
              </a:rPr>
              <a:t>  </a:t>
            </a:r>
            <a:r>
              <a:rPr lang="en-US" altLang="ja-JP" sz="1500" b="1" dirty="0" err="1">
                <a:solidFill>
                  <a:srgbClr val="6A3E3E"/>
                </a:solidFill>
                <a:latin typeface="Consolas" panose="020B0609020204030204" pitchFamily="49" charset="0"/>
              </a:rPr>
              <a:t>tempList</a:t>
            </a:r>
            <a:r>
              <a:rPr lang="en-US" altLang="ja-JP" sz="1500" dirty="0" err="1">
                <a:solidFill>
                  <a:srgbClr val="000000"/>
                </a:solidFill>
                <a:latin typeface="Consolas" panose="020B0609020204030204" pitchFamily="49" charset="0"/>
              </a:rPr>
              <a:t>.remove</a:t>
            </a:r>
            <a:r>
              <a:rPr lang="en-US" altLang="ja-JP" sz="1500" dirty="0">
                <a:solidFill>
                  <a:srgbClr val="000000"/>
                </a:solidFill>
                <a:latin typeface="Consolas" panose="020B0609020204030204" pitchFamily="49" charset="0"/>
              </a:rPr>
              <a:t>(</a:t>
            </a:r>
            <a:r>
              <a:rPr lang="en-US" altLang="ja-JP" sz="1500" dirty="0">
                <a:solidFill>
                  <a:srgbClr val="2A00FF"/>
                </a:solidFill>
                <a:latin typeface="Consolas" panose="020B0609020204030204" pitchFamily="49" charset="0"/>
              </a:rPr>
              <a:t>"a"</a:t>
            </a:r>
            <a:r>
              <a:rPr lang="en-US" altLang="ja-JP" sz="1500" dirty="0">
                <a:solidFill>
                  <a:srgbClr val="000000"/>
                </a:solidFill>
                <a:latin typeface="Consolas" panose="020B0609020204030204" pitchFamily="49" charset="0"/>
              </a:rPr>
              <a:t>);</a:t>
            </a:r>
          </a:p>
          <a:p>
            <a:r>
              <a:rPr lang="en-US" altLang="ja-JP" sz="1500" b="1" dirty="0">
                <a:solidFill>
                  <a:srgbClr val="7F0055"/>
                </a:solidFill>
                <a:latin typeface="Consolas" panose="020B0609020204030204" pitchFamily="49" charset="0"/>
              </a:rPr>
              <a:t>  return</a:t>
            </a:r>
            <a:r>
              <a:rPr lang="en-US" altLang="ja-JP" sz="1500" b="1" dirty="0">
                <a:solidFill>
                  <a:srgbClr val="000000"/>
                </a:solidFill>
                <a:latin typeface="Consolas" panose="020B0609020204030204" pitchFamily="49" charset="0"/>
              </a:rPr>
              <a:t> </a:t>
            </a:r>
            <a:r>
              <a:rPr lang="en-US" altLang="ja-JP" sz="1500" b="1" dirty="0">
                <a:solidFill>
                  <a:srgbClr val="2A00FF"/>
                </a:solidFill>
                <a:latin typeface="Consolas" panose="020B0609020204030204" pitchFamily="49" charset="0"/>
              </a:rPr>
              <a:t>"some message"</a:t>
            </a:r>
            <a:r>
              <a:rPr lang="en-US" altLang="ja-JP" sz="1500" b="1" dirty="0">
                <a:solidFill>
                  <a:srgbClr val="000000"/>
                </a:solidFill>
                <a:latin typeface="Consolas" panose="020B0609020204030204" pitchFamily="49" charset="0"/>
              </a:rPr>
              <a:t>;</a:t>
            </a:r>
          </a:p>
          <a:p>
            <a:r>
              <a:rPr lang="en-US" altLang="ja-JP" sz="1500" dirty="0">
                <a:solidFill>
                  <a:srgbClr val="000000"/>
                </a:solidFill>
                <a:latin typeface="Consolas" panose="020B0609020204030204" pitchFamily="49" charset="0"/>
              </a:rPr>
              <a:t>}</a:t>
            </a:r>
            <a:endParaRPr lang="ja-JP" altLang="en-US" sz="1500" dirty="0"/>
          </a:p>
        </p:txBody>
      </p:sp>
    </p:spTree>
    <p:extLst>
      <p:ext uri="{BB962C8B-B14F-4D97-AF65-F5344CB8AC3E}">
        <p14:creationId xmlns:p14="http://schemas.microsoft.com/office/powerpoint/2010/main" val="247654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6"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E7F3079-9963-4E3A-AE7B-1FF4AE18A3EE}"/>
              </a:ext>
            </a:extLst>
          </p:cNvPr>
          <p:cNvSpPr>
            <a:spLocks noGrp="1"/>
          </p:cNvSpPr>
          <p:nvPr>
            <p:ph type="body" sz="quarter" idx="13"/>
          </p:nvPr>
        </p:nvSpPr>
        <p:spPr>
          <a:xfrm>
            <a:off x="590350" y="4027146"/>
            <a:ext cx="7010398" cy="512593"/>
          </a:xfrm>
        </p:spPr>
        <p:txBody>
          <a:bodyPr/>
          <a:lstStyle/>
          <a:p>
            <a:r>
              <a:rPr lang="zh-CN" altLang="en-US" dirty="0">
                <a:solidFill>
                  <a:schemeClr val="bg1"/>
                </a:solidFill>
              </a:rPr>
              <a:t>民间高手技术分享会之</a:t>
            </a:r>
            <a:r>
              <a:rPr lang="en-US" altLang="zh-CN" dirty="0">
                <a:solidFill>
                  <a:schemeClr val="bg1"/>
                </a:solidFill>
              </a:rPr>
              <a:t>JAVA</a:t>
            </a:r>
            <a:r>
              <a:rPr lang="zh-CN" altLang="en-US" dirty="0">
                <a:solidFill>
                  <a:schemeClr val="bg1"/>
                </a:solidFill>
              </a:rPr>
              <a:t>篇</a:t>
            </a:r>
            <a:endParaRPr lang="en-GB" dirty="0">
              <a:solidFill>
                <a:schemeClr val="bg1"/>
              </a:solidFill>
            </a:endParaRPr>
          </a:p>
        </p:txBody>
      </p:sp>
      <p:sp>
        <p:nvSpPr>
          <p:cNvPr id="10" name="Text Placeholder 9">
            <a:extLst>
              <a:ext uri="{FF2B5EF4-FFF2-40B4-BE49-F238E27FC236}">
                <a16:creationId xmlns:a16="http://schemas.microsoft.com/office/drawing/2014/main" id="{288D5F54-81F3-40B2-8D27-24C01A8AD4C5}"/>
              </a:ext>
            </a:extLst>
          </p:cNvPr>
          <p:cNvSpPr>
            <a:spLocks noGrp="1"/>
          </p:cNvSpPr>
          <p:nvPr>
            <p:ph type="body" sz="quarter" idx="14"/>
          </p:nvPr>
        </p:nvSpPr>
        <p:spPr>
          <a:xfrm>
            <a:off x="590349" y="4746327"/>
            <a:ext cx="7010399" cy="397173"/>
          </a:xfrm>
        </p:spPr>
        <p:txBody>
          <a:bodyPr/>
          <a:lstStyle/>
          <a:p>
            <a:r>
              <a:rPr lang="en-US" dirty="0">
                <a:solidFill>
                  <a:schemeClr val="bg1"/>
                </a:solidFill>
              </a:rPr>
              <a:t>2021/3/20 | zhanbao.ma</a:t>
            </a:r>
            <a:endParaRPr lang="en-GB" dirty="0">
              <a:solidFill>
                <a:schemeClr val="bg1"/>
              </a:solidFill>
            </a:endParaRPr>
          </a:p>
        </p:txBody>
      </p:sp>
      <p:sp>
        <p:nvSpPr>
          <p:cNvPr id="8" name="Text Placeholder 7">
            <a:extLst>
              <a:ext uri="{FF2B5EF4-FFF2-40B4-BE49-F238E27FC236}">
                <a16:creationId xmlns:a16="http://schemas.microsoft.com/office/drawing/2014/main" id="{C3574281-758E-444E-8912-455BD5F6E311}"/>
              </a:ext>
            </a:extLst>
          </p:cNvPr>
          <p:cNvSpPr>
            <a:spLocks noGrp="1"/>
          </p:cNvSpPr>
          <p:nvPr>
            <p:ph type="body" sz="quarter" idx="15"/>
          </p:nvPr>
        </p:nvSpPr>
        <p:spPr>
          <a:xfrm>
            <a:off x="590983" y="2120346"/>
            <a:ext cx="7010400" cy="1700212"/>
          </a:xfrm>
        </p:spPr>
        <p:txBody>
          <a:bodyPr/>
          <a:lstStyle/>
          <a:p>
            <a:r>
              <a:rPr lang="en-US" altLang="zh-CN" dirty="0">
                <a:solidFill>
                  <a:schemeClr val="bg1"/>
                </a:solidFill>
              </a:rPr>
              <a:t>JAVA </a:t>
            </a:r>
            <a:r>
              <a:rPr lang="zh-CN" altLang="en-US" dirty="0">
                <a:solidFill>
                  <a:schemeClr val="bg1"/>
                </a:solidFill>
              </a:rPr>
              <a:t>基础</a:t>
            </a:r>
            <a:endParaRPr lang="en-GB" dirty="0">
              <a:solidFill>
                <a:schemeClr val="bg1"/>
              </a:solidFill>
            </a:endParaRPr>
          </a:p>
        </p:txBody>
      </p:sp>
      <p:cxnSp>
        <p:nvCxnSpPr>
          <p:cNvPr id="6" name="Straight Connector 5">
            <a:extLst>
              <a:ext uri="{FF2B5EF4-FFF2-40B4-BE49-F238E27FC236}">
                <a16:creationId xmlns:a16="http://schemas.microsoft.com/office/drawing/2014/main" id="{9A29E4A5-2619-48E0-97D9-60B2B1A2063E}"/>
              </a:ext>
            </a:extLst>
          </p:cNvPr>
          <p:cNvCxnSpPr/>
          <p:nvPr/>
        </p:nvCxnSpPr>
        <p:spPr>
          <a:xfrm>
            <a:off x="590349" y="3820558"/>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89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B09C888F-F442-41D1-9250-17AE9314BA52}"/>
              </a:ext>
            </a:extLst>
          </p:cNvPr>
          <p:cNvSpPr>
            <a:spLocks noGrp="1"/>
          </p:cNvSpPr>
          <p:nvPr>
            <p:ph type="ftr" sz="quarter" idx="16"/>
          </p:nvPr>
        </p:nvSpPr>
        <p:spPr/>
        <p:txBody>
          <a:bodyPr/>
          <a:lstStyle>
            <a:lvl1pPr algn="l">
              <a:defRPr lang="en-US" sz="800" b="0" i="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stStyle>
          <a:p>
            <a:pPr lvl="0"/>
            <a:r>
              <a:rPr lang="en-GB" noProof="0"/>
              <a:t>Copyright © 2020 Accenture. All rights reserved.</a:t>
            </a:r>
          </a:p>
        </p:txBody>
      </p:sp>
      <p:sp>
        <p:nvSpPr>
          <p:cNvPr id="2" name="Slide Number Placeholder 1">
            <a:extLst>
              <a:ext uri="{FF2B5EF4-FFF2-40B4-BE49-F238E27FC236}">
                <a16:creationId xmlns:a16="http://schemas.microsoft.com/office/drawing/2014/main" id="{69264C7F-2B68-C44E-89AF-7E6A5EE20AA5}"/>
              </a:ext>
            </a:extLst>
          </p:cNvPr>
          <p:cNvSpPr>
            <a:spLocks noGrp="1"/>
          </p:cNvSpPr>
          <p:nvPr>
            <p:ph type="sldNum" sz="quarter" idx="17"/>
          </p:nvPr>
        </p:nvSpPr>
        <p:spPr/>
        <p:txBody>
          <a:bodyPr/>
          <a:lstStyle/>
          <a:p>
            <a:pPr lvl="0"/>
            <a:fld id="{4F9AC08D-23A9-440E-BCB9-AA1E9877CC38}" type="slidenum">
              <a:rPr lang="en-US" noProof="0" smtClean="0"/>
              <a:pPr lvl="0"/>
              <a:t>20</a:t>
            </a:fld>
            <a:endParaRPr lang="en-US" noProof="0"/>
          </a:p>
        </p:txBody>
      </p:sp>
      <p:sp>
        <p:nvSpPr>
          <p:cNvPr id="19" name="Title 18">
            <a:extLst>
              <a:ext uri="{FF2B5EF4-FFF2-40B4-BE49-F238E27FC236}">
                <a16:creationId xmlns:a16="http://schemas.microsoft.com/office/drawing/2014/main" id="{743E897D-C242-4F6C-9195-8AEFA56AED27}"/>
              </a:ext>
            </a:extLst>
          </p:cNvPr>
          <p:cNvSpPr>
            <a:spLocks noGrp="1"/>
          </p:cNvSpPr>
          <p:nvPr>
            <p:ph type="title"/>
          </p:nvPr>
        </p:nvSpPr>
        <p:spPr>
          <a:xfrm>
            <a:off x="599663" y="639420"/>
            <a:ext cx="1745972" cy="622850"/>
          </a:xfrm>
        </p:spPr>
        <p:txBody>
          <a:bodyPr/>
          <a:lstStyle/>
          <a:p>
            <a:r>
              <a:rPr lang="zh-CN" altLang="en-US" dirty="0">
                <a:latin typeface="Microsoft YaHei" panose="020B0503020204020204" pitchFamily="34" charset="-122"/>
                <a:ea typeface="Microsoft YaHei" panose="020B0503020204020204" pitchFamily="34" charset="-122"/>
              </a:rPr>
              <a:t>课后题</a:t>
            </a:r>
            <a:endParaRPr lang="en-GB" dirty="0">
              <a:latin typeface="Microsoft YaHei" panose="020B0503020204020204" pitchFamily="34" charset="-122"/>
              <a:ea typeface="Microsoft YaHei" panose="020B0503020204020204" pitchFamily="34" charset="-122"/>
            </a:endParaRPr>
          </a:p>
        </p:txBody>
      </p:sp>
      <p:sp>
        <p:nvSpPr>
          <p:cNvPr id="13" name="Title 35">
            <a:extLst>
              <a:ext uri="{FF2B5EF4-FFF2-40B4-BE49-F238E27FC236}">
                <a16:creationId xmlns:a16="http://schemas.microsoft.com/office/drawing/2014/main" id="{B41901D4-73D1-46E1-B768-0161604BFF76}"/>
              </a:ext>
            </a:extLst>
          </p:cNvPr>
          <p:cNvSpPr txBox="1">
            <a:spLocks/>
          </p:cNvSpPr>
          <p:nvPr/>
        </p:nvSpPr>
        <p:spPr>
          <a:xfrm>
            <a:off x="599663" y="3654631"/>
            <a:ext cx="6491558" cy="420081"/>
          </a:xfrm>
          <a:prstGeom prst="rect">
            <a:avLst/>
          </a:prstGeom>
        </p:spPr>
        <p:txBody>
          <a:bodyPr vert="horz" lIns="0" tIns="45720" rIns="0" bIns="0" rtlCol="0" anchor="t" anchorCtr="0">
            <a:normAutofit/>
          </a:bodyPr>
          <a:lst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a:lstStyle>
          <a:p>
            <a:pPr marL="342900" indent="-342900">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做一个方法，对参数的数组进行冒泡排序</a:t>
            </a:r>
            <a:endParaRPr lang="en-GB" sz="2000" dirty="0">
              <a:latin typeface="Microsoft YaHei" panose="020B0503020204020204" pitchFamily="34" charset="-122"/>
              <a:ea typeface="Microsoft YaHei" panose="020B0503020204020204" pitchFamily="34" charset="-122"/>
            </a:endParaRPr>
          </a:p>
        </p:txBody>
      </p:sp>
      <p:sp>
        <p:nvSpPr>
          <p:cNvPr id="6" name="Title 35">
            <a:extLst>
              <a:ext uri="{FF2B5EF4-FFF2-40B4-BE49-F238E27FC236}">
                <a16:creationId xmlns:a16="http://schemas.microsoft.com/office/drawing/2014/main" id="{93F19EB9-271B-4B62-8081-477845EE5EBC}"/>
              </a:ext>
            </a:extLst>
          </p:cNvPr>
          <p:cNvSpPr txBox="1">
            <a:spLocks/>
          </p:cNvSpPr>
          <p:nvPr/>
        </p:nvSpPr>
        <p:spPr>
          <a:xfrm>
            <a:off x="599663" y="1568934"/>
            <a:ext cx="6491558" cy="420081"/>
          </a:xfrm>
          <a:prstGeom prst="rect">
            <a:avLst/>
          </a:prstGeom>
        </p:spPr>
        <p:txBody>
          <a:bodyPr vert="horz" lIns="0" tIns="45720" rIns="0" bIns="0" rtlCol="0" anchor="t" anchorCtr="0">
            <a:normAutofit/>
          </a:bodyPr>
          <a:lst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a:lstStyle>
          <a:p>
            <a:pPr marL="342900" indent="-342900">
              <a:buFont typeface="Arial" panose="020B0604020202020204" pitchFamily="34" charset="0"/>
              <a:buChar char="•"/>
            </a:pPr>
            <a:endParaRPr lang="en-GB" sz="20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endParaRPr lang="en-GB" sz="2000" dirty="0">
              <a:latin typeface="Microsoft YaHei" panose="020B0503020204020204" pitchFamily="34" charset="-122"/>
              <a:ea typeface="Microsoft YaHei" panose="020B0503020204020204" pitchFamily="34" charset="-122"/>
            </a:endParaRPr>
          </a:p>
        </p:txBody>
      </p:sp>
      <p:sp>
        <p:nvSpPr>
          <p:cNvPr id="3" name="正方形/長方形 2">
            <a:extLst>
              <a:ext uri="{FF2B5EF4-FFF2-40B4-BE49-F238E27FC236}">
                <a16:creationId xmlns:a16="http://schemas.microsoft.com/office/drawing/2014/main" id="{C6D7AEC5-F576-43DE-A454-C5AEC2D7C353}"/>
              </a:ext>
            </a:extLst>
          </p:cNvPr>
          <p:cNvSpPr/>
          <p:nvPr/>
        </p:nvSpPr>
        <p:spPr>
          <a:xfrm>
            <a:off x="874815" y="1989015"/>
            <a:ext cx="8625445" cy="1477328"/>
          </a:xfrm>
          <a:prstGeom prst="rect">
            <a:avLst/>
          </a:prstGeom>
        </p:spPr>
        <p:txBody>
          <a:bodyPr wrap="square">
            <a:spAutoFit/>
          </a:bodyPr>
          <a:lstStyle/>
          <a:p>
            <a:r>
              <a:rPr lang="zh-CN" altLang="en-US" dirty="0"/>
              <a:t>字面量：</a:t>
            </a:r>
            <a:endParaRPr lang="en-US" altLang="ja-JP" dirty="0">
              <a:hlinkClick r:id="rId3">
                <a:extLst>
                  <a:ext uri="{A12FA001-AC4F-418D-AE19-62706E023703}">
                    <ahyp:hlinkClr xmlns:ahyp="http://schemas.microsoft.com/office/drawing/2018/hyperlinkcolor" val="tx"/>
                  </a:ext>
                </a:extLst>
              </a:hlinkClick>
            </a:endParaRPr>
          </a:p>
          <a:p>
            <a:r>
              <a:rPr lang="en-US" altLang="ja-JP" dirty="0">
                <a:hlinkClick r:id="rId3"/>
              </a:rPr>
              <a:t>https://zhuanlan.zhihu.com/p/265870910</a:t>
            </a:r>
            <a:endParaRPr lang="en-US" altLang="ja-JP" dirty="0"/>
          </a:p>
          <a:p>
            <a:r>
              <a:rPr lang="zh-CN" altLang="en-US" dirty="0"/>
              <a:t>符号引用：</a:t>
            </a:r>
            <a:endParaRPr lang="en-US" altLang="ja-JP" dirty="0"/>
          </a:p>
          <a:p>
            <a:r>
              <a:rPr lang="ja-JP" altLang="en-US" dirty="0">
                <a:hlinkClick r:id="rId4"/>
              </a:rPr>
              <a:t>https://www.zhihu.com/question/30300585/answer/51335493</a:t>
            </a:r>
            <a:endParaRPr lang="en-US" altLang="ja-JP" dirty="0"/>
          </a:p>
          <a:p>
            <a:endParaRPr lang="en-US" altLang="ja-JP" dirty="0"/>
          </a:p>
        </p:txBody>
      </p:sp>
      <p:sp>
        <p:nvSpPr>
          <p:cNvPr id="8" name="Title 35">
            <a:extLst>
              <a:ext uri="{FF2B5EF4-FFF2-40B4-BE49-F238E27FC236}">
                <a16:creationId xmlns:a16="http://schemas.microsoft.com/office/drawing/2014/main" id="{3F20F22C-4522-46DE-94D1-F79D6A1D9609}"/>
              </a:ext>
            </a:extLst>
          </p:cNvPr>
          <p:cNvSpPr txBox="1">
            <a:spLocks/>
          </p:cNvSpPr>
          <p:nvPr/>
        </p:nvSpPr>
        <p:spPr>
          <a:xfrm>
            <a:off x="599663" y="1569667"/>
            <a:ext cx="6491558" cy="420081"/>
          </a:xfrm>
          <a:prstGeom prst="rect">
            <a:avLst/>
          </a:prstGeom>
        </p:spPr>
        <p:txBody>
          <a:bodyPr vert="horz" lIns="0" tIns="45720" rIns="0" bIns="0" rtlCol="0" anchor="t" anchorCtr="0">
            <a:normAutofit/>
          </a:bodyPr>
          <a:lst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a:lstStyle>
          <a:p>
            <a:pPr marL="342900" indent="-342900">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理解运行时常量池中的字面量和符号引用</a:t>
            </a:r>
            <a:endParaRPr lang="en-GB"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7464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B09C888F-F442-41D1-9250-17AE9314BA52}"/>
              </a:ext>
            </a:extLst>
          </p:cNvPr>
          <p:cNvSpPr>
            <a:spLocks noGrp="1"/>
          </p:cNvSpPr>
          <p:nvPr>
            <p:ph type="ftr" sz="quarter" idx="16"/>
          </p:nvPr>
        </p:nvSpPr>
        <p:spPr/>
        <p:txBody>
          <a:bodyPr/>
          <a:lstStyle>
            <a:lvl1pPr algn="l">
              <a:defRPr lang="en-US" sz="800" b="0" i="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stStyle>
          <a:p>
            <a:pPr lvl="0"/>
            <a:r>
              <a:rPr lang="en-GB" noProof="0"/>
              <a:t>Copyright © 2020 Accenture. All rights reserved.</a:t>
            </a:r>
          </a:p>
        </p:txBody>
      </p:sp>
      <p:sp>
        <p:nvSpPr>
          <p:cNvPr id="2" name="Slide Number Placeholder 1">
            <a:extLst>
              <a:ext uri="{FF2B5EF4-FFF2-40B4-BE49-F238E27FC236}">
                <a16:creationId xmlns:a16="http://schemas.microsoft.com/office/drawing/2014/main" id="{69264C7F-2B68-C44E-89AF-7E6A5EE20AA5}"/>
              </a:ext>
            </a:extLst>
          </p:cNvPr>
          <p:cNvSpPr>
            <a:spLocks noGrp="1"/>
          </p:cNvSpPr>
          <p:nvPr>
            <p:ph type="sldNum" sz="quarter" idx="17"/>
          </p:nvPr>
        </p:nvSpPr>
        <p:spPr/>
        <p:txBody>
          <a:bodyPr/>
          <a:lstStyle/>
          <a:p>
            <a:pPr lvl="0"/>
            <a:fld id="{4F9AC08D-23A9-440E-BCB9-AA1E9877CC38}" type="slidenum">
              <a:rPr lang="en-US" noProof="0" smtClean="0"/>
              <a:pPr lvl="0"/>
              <a:t>21</a:t>
            </a:fld>
            <a:endParaRPr lang="en-US" noProof="0"/>
          </a:p>
        </p:txBody>
      </p:sp>
      <p:sp>
        <p:nvSpPr>
          <p:cNvPr id="19" name="Title 18">
            <a:extLst>
              <a:ext uri="{FF2B5EF4-FFF2-40B4-BE49-F238E27FC236}">
                <a16:creationId xmlns:a16="http://schemas.microsoft.com/office/drawing/2014/main" id="{743E897D-C242-4F6C-9195-8AEFA56AED27}"/>
              </a:ext>
            </a:extLst>
          </p:cNvPr>
          <p:cNvSpPr>
            <a:spLocks noGrp="1"/>
          </p:cNvSpPr>
          <p:nvPr>
            <p:ph type="title"/>
          </p:nvPr>
        </p:nvSpPr>
        <p:spPr>
          <a:xfrm>
            <a:off x="136526" y="132616"/>
            <a:ext cx="1745972" cy="622850"/>
          </a:xfrm>
        </p:spPr>
        <p:txBody>
          <a:bodyPr/>
          <a:lstStyle/>
          <a:p>
            <a:r>
              <a:rPr lang="zh-CN" altLang="en-US" dirty="0">
                <a:latin typeface="Microsoft YaHei" panose="020B0503020204020204" pitchFamily="34" charset="-122"/>
                <a:ea typeface="Microsoft YaHei" panose="020B0503020204020204" pitchFamily="34" charset="-122"/>
              </a:rPr>
              <a:t>附录</a:t>
            </a:r>
            <a:endParaRPr lang="en-GB" dirty="0">
              <a:latin typeface="Microsoft YaHei" panose="020B0503020204020204" pitchFamily="34" charset="-122"/>
              <a:ea typeface="Microsoft YaHei" panose="020B0503020204020204" pitchFamily="34" charset="-122"/>
            </a:endParaRPr>
          </a:p>
        </p:txBody>
      </p:sp>
      <p:sp>
        <p:nvSpPr>
          <p:cNvPr id="5" name="正方形/長方形 4">
            <a:extLst>
              <a:ext uri="{FF2B5EF4-FFF2-40B4-BE49-F238E27FC236}">
                <a16:creationId xmlns:a16="http://schemas.microsoft.com/office/drawing/2014/main" id="{F9CABFC4-B192-4E93-883B-EC35F81872B3}"/>
              </a:ext>
            </a:extLst>
          </p:cNvPr>
          <p:cNvSpPr/>
          <p:nvPr/>
        </p:nvSpPr>
        <p:spPr>
          <a:xfrm>
            <a:off x="136526" y="671254"/>
            <a:ext cx="11918948" cy="5847755"/>
          </a:xfrm>
          <a:prstGeom prst="rect">
            <a:avLst/>
          </a:prstGeom>
        </p:spPr>
        <p:txBody>
          <a:bodyPr wrap="square">
            <a:spAutoFit/>
          </a:bodyPr>
          <a:lstStyle/>
          <a:p>
            <a:r>
              <a:rPr lang="ja-JP" altLang="en-US" sz="1100" b="1" dirty="0">
                <a:latin typeface="Microsoft YaHei" panose="020B0503020204020204" pitchFamily="34" charset="-122"/>
                <a:ea typeface="Microsoft YaHei" panose="020B0503020204020204" pitchFamily="34" charset="-122"/>
              </a:rPr>
              <a:t>虚拟机栈（线程私有）</a:t>
            </a:r>
          </a:p>
          <a:p>
            <a:r>
              <a:rPr lang="ja-JP" altLang="en-US" sz="1100" dirty="0">
                <a:latin typeface="Microsoft YaHei" panose="020B0503020204020204" pitchFamily="34" charset="-122"/>
                <a:ea typeface="Microsoft YaHei" panose="020B0503020204020204" pitchFamily="34" charset="-122"/>
              </a:rPr>
              <a:t>是描述java 方法执行的内存模型，每个方法在执行的同时都会创建一个栈帧（Stack Frame）用于存储局部变量表、操作数栈、动态链接、方法出口等信息。每一个方法从调用直至执行完成的过程，就对应着一个栈帧在虚拟机栈中入栈到出栈的过程。</a:t>
            </a:r>
            <a:endParaRPr lang="en-US" altLang="ja-JP" sz="1100" dirty="0">
              <a:latin typeface="Microsoft YaHei" panose="020B0503020204020204" pitchFamily="34" charset="-122"/>
              <a:ea typeface="Microsoft YaHei" panose="020B0503020204020204" pitchFamily="34" charset="-122"/>
            </a:endParaRPr>
          </a:p>
          <a:p>
            <a:r>
              <a:rPr lang="ja-JP" altLang="en-US" sz="1100" b="1" dirty="0">
                <a:latin typeface="Microsoft YaHei" panose="020B0503020204020204" pitchFamily="34" charset="-122"/>
                <a:ea typeface="Microsoft YaHei" panose="020B0503020204020204" pitchFamily="34" charset="-122"/>
              </a:rPr>
              <a:t>栈帧（ Frame）</a:t>
            </a:r>
            <a:r>
              <a:rPr lang="ja-JP" altLang="en-US" sz="1100" dirty="0">
                <a:latin typeface="Microsoft YaHei" panose="020B0503020204020204" pitchFamily="34" charset="-122"/>
                <a:ea typeface="Microsoft YaHei" panose="020B0503020204020204" pitchFamily="34" charset="-122"/>
              </a:rPr>
              <a:t>是用来存储数据和部分过程结果的数据结构，同时也被用来处理动态链接(Dynamic Linking)、 方法返回值和异常分派（ Dispatch Exception）。栈帧随着方法调用而创建，随着方法结束而销毁——无论方法是正常完成还是异常完成（抛出了在方法内未被捕获的异常）都算作方法结束。</a:t>
            </a:r>
            <a:endParaRPr lang="en-US" altLang="ja-JP" sz="1100" dirty="0">
              <a:latin typeface="Microsoft YaHei" panose="020B0503020204020204" pitchFamily="34" charset="-122"/>
              <a:ea typeface="Microsoft YaHei" panose="020B0503020204020204" pitchFamily="34" charset="-122"/>
            </a:endParaRPr>
          </a:p>
          <a:p>
            <a:r>
              <a:rPr lang="zh-CN" altLang="en-US" sz="1100" b="1" dirty="0">
                <a:latin typeface="Microsoft YaHei" panose="020B0503020204020204" pitchFamily="34" charset="-122"/>
                <a:ea typeface="Microsoft YaHei" panose="020B0503020204020204" pitchFamily="34" charset="-122"/>
              </a:rPr>
              <a:t>局部变量表</a:t>
            </a:r>
          </a:p>
          <a:p>
            <a:r>
              <a:rPr lang="zh-CN" altLang="en-US" sz="1100" dirty="0">
                <a:latin typeface="Microsoft YaHei" panose="020B0503020204020204" pitchFamily="34" charset="-122"/>
                <a:ea typeface="Microsoft YaHei" panose="020B0503020204020204" pitchFamily="34" charset="-122"/>
              </a:rPr>
              <a:t>局部变量表</a:t>
            </a:r>
            <a:r>
              <a:rPr lang="en-US" altLang="zh-CN" sz="1100" dirty="0">
                <a:latin typeface="Microsoft YaHei" panose="020B0503020204020204" pitchFamily="34" charset="-122"/>
                <a:ea typeface="Microsoft YaHei" panose="020B0503020204020204" pitchFamily="34" charset="-122"/>
              </a:rPr>
              <a:t>(Local Variable Table)</a:t>
            </a:r>
            <a:r>
              <a:rPr lang="zh-CN" altLang="en-US" sz="1100" dirty="0">
                <a:latin typeface="Microsoft YaHei" panose="020B0503020204020204" pitchFamily="34" charset="-122"/>
                <a:ea typeface="Microsoft YaHei" panose="020B0503020204020204" pitchFamily="34" charset="-122"/>
              </a:rPr>
              <a:t>是一组变量值存储空间，用于存放方法参数和方法内定义的局部变量。局部变量表的容量以变量槽</a:t>
            </a:r>
            <a:r>
              <a:rPr lang="en-US" altLang="zh-CN" sz="1100" dirty="0">
                <a:latin typeface="Microsoft YaHei" panose="020B0503020204020204" pitchFamily="34" charset="-122"/>
                <a:ea typeface="Microsoft YaHei" panose="020B0503020204020204" pitchFamily="34" charset="-122"/>
              </a:rPr>
              <a:t>(Variable Slot)</a:t>
            </a:r>
            <a:r>
              <a:rPr lang="zh-CN" altLang="en-US" sz="1100" dirty="0">
                <a:latin typeface="Microsoft YaHei" panose="020B0503020204020204" pitchFamily="34" charset="-122"/>
                <a:ea typeface="Microsoft YaHei" panose="020B0503020204020204" pitchFamily="34" charset="-122"/>
              </a:rPr>
              <a:t>为最小单位，</a:t>
            </a:r>
            <a:r>
              <a:rPr lang="en-US" altLang="zh-CN" sz="1100" dirty="0">
                <a:latin typeface="Microsoft YaHei" panose="020B0503020204020204" pitchFamily="34" charset="-122"/>
                <a:ea typeface="Microsoft YaHei" panose="020B0503020204020204" pitchFamily="34" charset="-122"/>
              </a:rPr>
              <a:t>Java</a:t>
            </a:r>
            <a:r>
              <a:rPr lang="zh-CN" altLang="en-US" sz="1100" dirty="0">
                <a:latin typeface="Microsoft YaHei" panose="020B0503020204020204" pitchFamily="34" charset="-122"/>
                <a:ea typeface="Microsoft YaHei" panose="020B0503020204020204" pitchFamily="34" charset="-122"/>
              </a:rPr>
              <a:t>虚拟机规范并没有定义一个槽所应该占用内存空间的大小，但是规定了一个槽应该可以存放一个</a:t>
            </a:r>
            <a:r>
              <a:rPr lang="en-US" altLang="zh-CN" sz="1100" dirty="0">
                <a:latin typeface="Microsoft YaHei" panose="020B0503020204020204" pitchFamily="34" charset="-122"/>
                <a:ea typeface="Microsoft YaHei" panose="020B0503020204020204" pitchFamily="34" charset="-122"/>
              </a:rPr>
              <a:t>32</a:t>
            </a:r>
            <a:r>
              <a:rPr lang="zh-CN" altLang="en-US" sz="1100" dirty="0">
                <a:latin typeface="Microsoft YaHei" panose="020B0503020204020204" pitchFamily="34" charset="-122"/>
                <a:ea typeface="Microsoft YaHei" panose="020B0503020204020204" pitchFamily="34" charset="-122"/>
              </a:rPr>
              <a:t>位以内的数据类型。</a:t>
            </a:r>
            <a:endParaRPr lang="en-US" altLang="zh-CN" sz="1100" dirty="0">
              <a:latin typeface="Microsoft YaHei" panose="020B0503020204020204" pitchFamily="34" charset="-122"/>
              <a:ea typeface="Microsoft YaHei" panose="020B0503020204020204" pitchFamily="34" charset="-122"/>
            </a:endParaRPr>
          </a:p>
          <a:p>
            <a:r>
              <a:rPr lang="zh-CN" altLang="en-US" sz="1100" b="1" dirty="0">
                <a:latin typeface="Microsoft YaHei" panose="020B0503020204020204" pitchFamily="34" charset="-122"/>
                <a:ea typeface="Microsoft YaHei" panose="020B0503020204020204" pitchFamily="34" charset="-122"/>
              </a:rPr>
              <a:t>什么是操作数栈？</a:t>
            </a:r>
          </a:p>
          <a:p>
            <a:r>
              <a:rPr lang="en-US" altLang="zh-CN" sz="1100" dirty="0">
                <a:latin typeface="Microsoft YaHei" panose="020B0503020204020204" pitchFamily="34" charset="-122"/>
                <a:ea typeface="Microsoft YaHei" panose="020B0503020204020204" pitchFamily="34" charset="-122"/>
              </a:rPr>
              <a:t>- </a:t>
            </a:r>
            <a:r>
              <a:rPr lang="zh-CN" altLang="en-US" sz="1100" dirty="0">
                <a:latin typeface="Microsoft YaHei" panose="020B0503020204020204" pitchFamily="34" charset="-122"/>
                <a:ea typeface="Microsoft YaHei" panose="020B0503020204020204" pitchFamily="34" charset="-122"/>
              </a:rPr>
              <a:t>与局部变量表一样，均以字长为单位的数组。不过局部变量表用的是索引，操作数栈是弹栈</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压栈来访问。操作数栈可理解为</a:t>
            </a:r>
            <a:r>
              <a:rPr lang="en-US" altLang="zh-CN" sz="1100" dirty="0">
                <a:latin typeface="Microsoft YaHei" panose="020B0503020204020204" pitchFamily="34" charset="-122"/>
                <a:ea typeface="Microsoft YaHei" panose="020B0503020204020204" pitchFamily="34" charset="-122"/>
              </a:rPr>
              <a:t>java</a:t>
            </a:r>
            <a:r>
              <a:rPr lang="zh-CN" altLang="en-US" sz="1100" dirty="0">
                <a:latin typeface="Microsoft YaHei" panose="020B0503020204020204" pitchFamily="34" charset="-122"/>
                <a:ea typeface="Microsoft YaHei" panose="020B0503020204020204" pitchFamily="34" charset="-122"/>
              </a:rPr>
              <a:t>虚拟机栈中的一个用于计算的临时数据存储区。</a:t>
            </a:r>
            <a:r>
              <a:rPr lang="en-US" altLang="zh-CN" sz="1100" dirty="0">
                <a:latin typeface="Microsoft YaHei" panose="020B0503020204020204" pitchFamily="34" charset="-122"/>
                <a:ea typeface="Microsoft YaHei" panose="020B0503020204020204" pitchFamily="34" charset="-122"/>
              </a:rPr>
              <a:t>- </a:t>
            </a:r>
            <a:r>
              <a:rPr lang="zh-CN" altLang="en-US" sz="1100" dirty="0">
                <a:latin typeface="Microsoft YaHei" panose="020B0503020204020204" pitchFamily="34" charset="-122"/>
                <a:ea typeface="Microsoft YaHei" panose="020B0503020204020204" pitchFamily="34" charset="-122"/>
              </a:rPr>
              <a:t>存储的数据与局部变量表一致含</a:t>
            </a:r>
            <a:r>
              <a:rPr lang="en-US" altLang="zh-CN" sz="1100" dirty="0">
                <a:latin typeface="Microsoft YaHei" panose="020B0503020204020204" pitchFamily="34" charset="-122"/>
                <a:ea typeface="Microsoft YaHei" panose="020B0503020204020204" pitchFamily="34" charset="-122"/>
              </a:rPr>
              <a:t>int</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long</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float</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double</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reference</a:t>
            </a:r>
            <a:r>
              <a:rPr lang="zh-CN" altLang="en-US" sz="1100" dirty="0">
                <a:latin typeface="Microsoft YaHei" panose="020B0503020204020204" pitchFamily="34" charset="-122"/>
                <a:ea typeface="Microsoft YaHei" panose="020B0503020204020204" pitchFamily="34" charset="-122"/>
              </a:rPr>
              <a:t>、</a:t>
            </a:r>
            <a:r>
              <a:rPr lang="en-US" altLang="zh-CN" sz="1100" dirty="0" err="1">
                <a:latin typeface="Microsoft YaHei" panose="020B0503020204020204" pitchFamily="34" charset="-122"/>
                <a:ea typeface="Microsoft YaHei" panose="020B0503020204020204" pitchFamily="34" charset="-122"/>
              </a:rPr>
              <a:t>returnType</a:t>
            </a:r>
            <a:r>
              <a:rPr lang="zh-CN" altLang="en-US" sz="1100" dirty="0">
                <a:latin typeface="Microsoft YaHei" panose="020B0503020204020204" pitchFamily="34" charset="-122"/>
                <a:ea typeface="Microsoft YaHei" panose="020B0503020204020204" pitchFamily="34" charset="-122"/>
              </a:rPr>
              <a:t>，操作数栈中</a:t>
            </a:r>
            <a:r>
              <a:rPr lang="en-US" altLang="zh-CN" sz="1100" dirty="0">
                <a:latin typeface="Microsoft YaHei" panose="020B0503020204020204" pitchFamily="34" charset="-122"/>
                <a:ea typeface="Microsoft YaHei" panose="020B0503020204020204" pitchFamily="34" charset="-122"/>
              </a:rPr>
              <a:t>byte</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short</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char</a:t>
            </a:r>
            <a:r>
              <a:rPr lang="zh-CN" altLang="en-US" sz="1100" dirty="0">
                <a:latin typeface="Microsoft YaHei" panose="020B0503020204020204" pitchFamily="34" charset="-122"/>
                <a:ea typeface="Microsoft YaHei" panose="020B0503020204020204" pitchFamily="34" charset="-122"/>
              </a:rPr>
              <a:t>压栈前</a:t>
            </a:r>
            <a:r>
              <a:rPr lang="en-US" altLang="zh-CN" sz="1100" dirty="0">
                <a:latin typeface="Microsoft YaHei" panose="020B0503020204020204" pitchFamily="34" charset="-122"/>
                <a:ea typeface="Microsoft YaHei" panose="020B0503020204020204" pitchFamily="34" charset="-122"/>
              </a:rPr>
              <a:t>(</a:t>
            </a:r>
            <a:r>
              <a:rPr lang="en-US" altLang="zh-CN" sz="1100" dirty="0" err="1">
                <a:latin typeface="Microsoft YaHei" panose="020B0503020204020204" pitchFamily="34" charset="-122"/>
                <a:ea typeface="Microsoft YaHei" panose="020B0503020204020204" pitchFamily="34" charset="-122"/>
              </a:rPr>
              <a:t>bipush</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会被转为</a:t>
            </a:r>
            <a:r>
              <a:rPr lang="en-US" altLang="zh-CN" sz="1100" dirty="0">
                <a:latin typeface="Microsoft YaHei" panose="020B0503020204020204" pitchFamily="34" charset="-122"/>
                <a:ea typeface="Microsoft YaHei" panose="020B0503020204020204" pitchFamily="34" charset="-122"/>
              </a:rPr>
              <a:t>int</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 </a:t>
            </a:r>
            <a:r>
              <a:rPr lang="zh-CN" altLang="en-US" sz="1100" dirty="0">
                <a:latin typeface="Microsoft YaHei" panose="020B0503020204020204" pitchFamily="34" charset="-122"/>
                <a:ea typeface="Microsoft YaHei" panose="020B0503020204020204" pitchFamily="34" charset="-122"/>
              </a:rPr>
              <a:t>数据运算的地方，大多数指令都在操作数栈弹栈运算，然后结果压栈。</a:t>
            </a:r>
            <a:r>
              <a:rPr lang="en-US" altLang="zh-CN" sz="1100" dirty="0">
                <a:latin typeface="Microsoft YaHei" panose="020B0503020204020204" pitchFamily="34" charset="-122"/>
                <a:ea typeface="Microsoft YaHei" panose="020B0503020204020204" pitchFamily="34" charset="-122"/>
              </a:rPr>
              <a:t>- java</a:t>
            </a:r>
            <a:r>
              <a:rPr lang="zh-CN" altLang="en-US" sz="1100" dirty="0">
                <a:latin typeface="Microsoft YaHei" panose="020B0503020204020204" pitchFamily="34" charset="-122"/>
                <a:ea typeface="Microsoft YaHei" panose="020B0503020204020204" pitchFamily="34" charset="-122"/>
              </a:rPr>
              <a:t>虚拟机栈是方法调用和执行的空间，每个方法会封装成一个栈帧压入占中。其中里面的操作数栈用于进行运算，当前线程只有当前执行的方法才会在操作数栈中调用指令（可见</a:t>
            </a:r>
            <a:r>
              <a:rPr lang="en-US" altLang="zh-CN" sz="1100" dirty="0">
                <a:latin typeface="Microsoft YaHei" panose="020B0503020204020204" pitchFamily="34" charset="-122"/>
                <a:ea typeface="Microsoft YaHei" panose="020B0503020204020204" pitchFamily="34" charset="-122"/>
              </a:rPr>
              <a:t>java</a:t>
            </a:r>
            <a:r>
              <a:rPr lang="zh-CN" altLang="en-US" sz="1100" dirty="0">
                <a:latin typeface="Microsoft YaHei" panose="020B0503020204020204" pitchFamily="34" charset="-122"/>
                <a:ea typeface="Microsoft YaHei" panose="020B0503020204020204" pitchFamily="34" charset="-122"/>
              </a:rPr>
              <a:t>虚拟机栈的指令主要取于操作数栈）。</a:t>
            </a:r>
            <a:r>
              <a:rPr lang="en-US" altLang="zh-CN" sz="1100" dirty="0">
                <a:latin typeface="Microsoft YaHei" panose="020B0503020204020204" pitchFamily="34" charset="-122"/>
                <a:ea typeface="Microsoft YaHei" panose="020B0503020204020204" pitchFamily="34" charset="-122"/>
              </a:rPr>
              <a:t>- int</a:t>
            </a:r>
            <a:r>
              <a:rPr lang="zh-CN" altLang="en-US" sz="1100" dirty="0">
                <a:latin typeface="Microsoft YaHei" panose="020B0503020204020204" pitchFamily="34" charset="-122"/>
                <a:ea typeface="Microsoft YaHei" panose="020B0503020204020204" pitchFamily="34" charset="-122"/>
              </a:rPr>
              <a:t>类型在</a:t>
            </a:r>
            <a:r>
              <a:rPr lang="en-US" altLang="zh-CN" sz="1100" dirty="0">
                <a:latin typeface="Microsoft YaHei" panose="020B0503020204020204" pitchFamily="34" charset="-122"/>
                <a:ea typeface="Microsoft YaHei" panose="020B0503020204020204" pitchFamily="34" charset="-122"/>
              </a:rPr>
              <a:t>-1~5</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-128~127</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-32768~32767</a:t>
            </a:r>
            <a:r>
              <a:rPr lang="zh-CN" altLang="en-US" sz="1100" dirty="0">
                <a:latin typeface="Microsoft YaHei" panose="020B0503020204020204" pitchFamily="34" charset="-122"/>
                <a:ea typeface="Microsoft YaHei" panose="020B0503020204020204" pitchFamily="34" charset="-122"/>
              </a:rPr>
              <a:t>、</a:t>
            </a:r>
            <a:r>
              <a:rPr lang="en-US" altLang="zh-CN" sz="1100" dirty="0">
                <a:latin typeface="Microsoft YaHei" panose="020B0503020204020204" pitchFamily="34" charset="-122"/>
                <a:ea typeface="Microsoft YaHei" panose="020B0503020204020204" pitchFamily="34" charset="-122"/>
              </a:rPr>
              <a:t>-2147483648~2147483647</a:t>
            </a:r>
            <a:r>
              <a:rPr lang="zh-CN" altLang="en-US" sz="1100" dirty="0">
                <a:latin typeface="Microsoft YaHei" panose="020B0503020204020204" pitchFamily="34" charset="-122"/>
                <a:ea typeface="Microsoft YaHei" panose="020B0503020204020204" pitchFamily="34" charset="-122"/>
              </a:rPr>
              <a:t>范围分别对应的指令是</a:t>
            </a:r>
            <a:r>
              <a:rPr lang="en-US" altLang="zh-CN" sz="1100" dirty="0" err="1">
                <a:latin typeface="Microsoft YaHei" panose="020B0503020204020204" pitchFamily="34" charset="-122"/>
                <a:ea typeface="Microsoft YaHei" panose="020B0503020204020204" pitchFamily="34" charset="-122"/>
              </a:rPr>
              <a:t>iconst</a:t>
            </a:r>
            <a:r>
              <a:rPr lang="zh-CN" altLang="en-US" sz="1100" dirty="0">
                <a:latin typeface="Microsoft YaHei" panose="020B0503020204020204" pitchFamily="34" charset="-122"/>
                <a:ea typeface="Microsoft YaHei" panose="020B0503020204020204" pitchFamily="34" charset="-122"/>
              </a:rPr>
              <a:t>、</a:t>
            </a:r>
            <a:r>
              <a:rPr lang="en-US" altLang="zh-CN" sz="1100" dirty="0" err="1">
                <a:latin typeface="Microsoft YaHei" panose="020B0503020204020204" pitchFamily="34" charset="-122"/>
                <a:ea typeface="Microsoft YaHei" panose="020B0503020204020204" pitchFamily="34" charset="-122"/>
              </a:rPr>
              <a:t>bipush</a:t>
            </a:r>
            <a:r>
              <a:rPr lang="zh-CN" altLang="en-US" sz="1100" dirty="0">
                <a:latin typeface="Microsoft YaHei" panose="020B0503020204020204" pitchFamily="34" charset="-122"/>
                <a:ea typeface="Microsoft YaHei" panose="020B0503020204020204" pitchFamily="34" charset="-122"/>
              </a:rPr>
              <a:t>、</a:t>
            </a:r>
            <a:r>
              <a:rPr lang="en-US" altLang="zh-CN" sz="1100" dirty="0" err="1">
                <a:latin typeface="Microsoft YaHei" panose="020B0503020204020204" pitchFamily="34" charset="-122"/>
                <a:ea typeface="Microsoft YaHei" panose="020B0503020204020204" pitchFamily="34" charset="-122"/>
              </a:rPr>
              <a:t>sipush</a:t>
            </a:r>
            <a:r>
              <a:rPr lang="zh-CN" altLang="en-US" sz="1100" dirty="0">
                <a:latin typeface="Microsoft YaHei" panose="020B0503020204020204" pitchFamily="34" charset="-122"/>
                <a:ea typeface="Microsoft YaHei" panose="020B0503020204020204" pitchFamily="34" charset="-122"/>
              </a:rPr>
              <a:t>、</a:t>
            </a:r>
            <a:r>
              <a:rPr lang="en-US" altLang="zh-CN" sz="1100" dirty="0" err="1">
                <a:latin typeface="Microsoft YaHei" panose="020B0503020204020204" pitchFamily="34" charset="-122"/>
                <a:ea typeface="Microsoft YaHei" panose="020B0503020204020204" pitchFamily="34" charset="-122"/>
              </a:rPr>
              <a:t>ldc</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这个就直接存在常量池了</a:t>
            </a:r>
            <a:r>
              <a:rPr lang="en-US" altLang="zh-CN" sz="1100" dirty="0">
                <a:latin typeface="Microsoft YaHei" panose="020B0503020204020204" pitchFamily="34" charset="-122"/>
                <a:ea typeface="Microsoft YaHei" panose="020B0503020204020204" pitchFamily="34" charset="-122"/>
              </a:rPr>
              <a:t>)</a:t>
            </a:r>
          </a:p>
          <a:p>
            <a:r>
              <a:rPr lang="zh-CN" altLang="en-US" sz="1100" dirty="0">
                <a:latin typeface="Microsoft YaHei" panose="020B0503020204020204" pitchFamily="34" charset="-122"/>
                <a:ea typeface="Microsoft YaHei" panose="020B0503020204020204" pitchFamily="34" charset="-122"/>
              </a:rPr>
              <a:t>操作数栈的每一个元素可以是任意</a:t>
            </a:r>
            <a:r>
              <a:rPr lang="en-US" altLang="zh-CN" sz="1100" dirty="0">
                <a:latin typeface="Microsoft YaHei" panose="020B0503020204020204" pitchFamily="34" charset="-122"/>
                <a:ea typeface="Microsoft YaHei" panose="020B0503020204020204" pitchFamily="34" charset="-122"/>
              </a:rPr>
              <a:t>Java</a:t>
            </a:r>
            <a:r>
              <a:rPr lang="zh-CN" altLang="en-US" sz="1100" dirty="0">
                <a:latin typeface="Microsoft YaHei" panose="020B0503020204020204" pitchFamily="34" charset="-122"/>
                <a:ea typeface="Microsoft YaHei" panose="020B0503020204020204" pitchFamily="34" charset="-122"/>
              </a:rPr>
              <a:t>数据类型，</a:t>
            </a:r>
            <a:r>
              <a:rPr lang="en-US" altLang="zh-CN" sz="1100" dirty="0">
                <a:latin typeface="Microsoft YaHei" panose="020B0503020204020204" pitchFamily="34" charset="-122"/>
                <a:ea typeface="Microsoft YaHei" panose="020B0503020204020204" pitchFamily="34" charset="-122"/>
              </a:rPr>
              <a:t>32</a:t>
            </a:r>
            <a:r>
              <a:rPr lang="zh-CN" altLang="en-US" sz="1100" dirty="0">
                <a:latin typeface="Microsoft YaHei" panose="020B0503020204020204" pitchFamily="34" charset="-122"/>
                <a:ea typeface="Microsoft YaHei" panose="020B0503020204020204" pitchFamily="34" charset="-122"/>
              </a:rPr>
              <a:t>位的数据类型占一个栈容量，</a:t>
            </a:r>
            <a:r>
              <a:rPr lang="en-US" altLang="zh-CN" sz="1100" dirty="0">
                <a:latin typeface="Microsoft YaHei" panose="020B0503020204020204" pitchFamily="34" charset="-122"/>
                <a:ea typeface="Microsoft YaHei" panose="020B0503020204020204" pitchFamily="34" charset="-122"/>
              </a:rPr>
              <a:t>64</a:t>
            </a:r>
            <a:r>
              <a:rPr lang="zh-CN" altLang="en-US" sz="1100" dirty="0">
                <a:latin typeface="Microsoft YaHei" panose="020B0503020204020204" pitchFamily="34" charset="-122"/>
                <a:ea typeface="Microsoft YaHei" panose="020B0503020204020204" pitchFamily="34" charset="-122"/>
              </a:rPr>
              <a:t>位的数据类型占</a:t>
            </a:r>
            <a:r>
              <a:rPr lang="en-US" altLang="zh-CN" sz="1100" dirty="0">
                <a:latin typeface="Microsoft YaHei" panose="020B0503020204020204" pitchFamily="34" charset="-122"/>
                <a:ea typeface="Microsoft YaHei" panose="020B0503020204020204" pitchFamily="34" charset="-122"/>
              </a:rPr>
              <a:t>2</a:t>
            </a:r>
            <a:r>
              <a:rPr lang="zh-CN" altLang="en-US" sz="1100" dirty="0">
                <a:latin typeface="Microsoft YaHei" panose="020B0503020204020204" pitchFamily="34" charset="-122"/>
                <a:ea typeface="Microsoft YaHei" panose="020B0503020204020204" pitchFamily="34" charset="-122"/>
              </a:rPr>
              <a:t>个栈容量</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且在方法执行的任意时刻，操作数栈的深度都不会超过</a:t>
            </a:r>
            <a:r>
              <a:rPr lang="en-US" altLang="zh-CN" sz="1100" dirty="0" err="1">
                <a:latin typeface="Microsoft YaHei" panose="020B0503020204020204" pitchFamily="34" charset="-122"/>
                <a:ea typeface="Microsoft YaHei" panose="020B0503020204020204" pitchFamily="34" charset="-122"/>
              </a:rPr>
              <a:t>max_stacks</a:t>
            </a:r>
            <a:r>
              <a:rPr lang="zh-CN" altLang="en-US" sz="1100" dirty="0">
                <a:latin typeface="Microsoft YaHei" panose="020B0503020204020204" pitchFamily="34" charset="-122"/>
                <a:ea typeface="Microsoft YaHei" panose="020B0503020204020204" pitchFamily="34" charset="-122"/>
              </a:rPr>
              <a:t>中设置的最大值。</a:t>
            </a:r>
          </a:p>
          <a:p>
            <a:r>
              <a:rPr lang="zh-CN" altLang="en-US" sz="1100" dirty="0">
                <a:latin typeface="Microsoft YaHei" panose="020B0503020204020204" pitchFamily="34" charset="-122"/>
                <a:ea typeface="Microsoft YaHei" panose="020B0503020204020204" pitchFamily="34" charset="-122"/>
              </a:rPr>
              <a:t>当一个方法刚刚开始执行时，其操作数栈是空的，随着方法执行和字节码指令的执行，会从局部变量表或对象实例的字段中复制常量或变量写入到操作数栈，再随着计算的进行将栈中元素出栈到局部变量表或者返回给方法调用者，也就是出栈</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入栈操作。一个完整的方法执行期间往往包含多个这样出栈</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入栈的过程。</a:t>
            </a:r>
          </a:p>
          <a:p>
            <a:endParaRPr lang="zh-CN" altLang="en-US" sz="1100" dirty="0">
              <a:latin typeface="Microsoft YaHei" panose="020B0503020204020204" pitchFamily="34" charset="-122"/>
              <a:ea typeface="Microsoft YaHei" panose="020B0503020204020204" pitchFamily="34" charset="-122"/>
            </a:endParaRPr>
          </a:p>
          <a:p>
            <a:r>
              <a:rPr lang="zh-CN" altLang="en-US" sz="1100" b="1" dirty="0">
                <a:latin typeface="Microsoft YaHei" panose="020B0503020204020204" pitchFamily="34" charset="-122"/>
                <a:ea typeface="Microsoft YaHei" panose="020B0503020204020204" pitchFamily="34" charset="-122"/>
              </a:rPr>
              <a:t>动态连接</a:t>
            </a:r>
          </a:p>
          <a:p>
            <a:r>
              <a:rPr lang="zh-CN" altLang="en-US" sz="1100" dirty="0">
                <a:latin typeface="Microsoft YaHei" panose="020B0503020204020204" pitchFamily="34" charset="-122"/>
                <a:ea typeface="Microsoft YaHei" panose="020B0503020204020204" pitchFamily="34" charset="-122"/>
              </a:rPr>
              <a:t>在一个</a:t>
            </a:r>
            <a:r>
              <a:rPr lang="en-US" altLang="zh-CN" sz="1100" dirty="0">
                <a:latin typeface="Microsoft YaHei" panose="020B0503020204020204" pitchFamily="34" charset="-122"/>
                <a:ea typeface="Microsoft YaHei" panose="020B0503020204020204" pitchFamily="34" charset="-122"/>
              </a:rPr>
              <a:t>class</a:t>
            </a:r>
            <a:r>
              <a:rPr lang="zh-CN" altLang="en-US" sz="1100" dirty="0">
                <a:latin typeface="Microsoft YaHei" panose="020B0503020204020204" pitchFamily="34" charset="-122"/>
                <a:ea typeface="Microsoft YaHei" panose="020B0503020204020204" pitchFamily="34" charset="-122"/>
              </a:rPr>
              <a:t>文件中，一个方法要调用其他方法，需要将这些方法的符号引用转化为其在内存地址中的直接引用，而符号引用存在于方法区中的运行时常量池。</a:t>
            </a:r>
          </a:p>
          <a:p>
            <a:r>
              <a:rPr lang="en-US" altLang="zh-CN" sz="1100" dirty="0">
                <a:latin typeface="Microsoft YaHei" panose="020B0503020204020204" pitchFamily="34" charset="-122"/>
                <a:ea typeface="Microsoft YaHei" panose="020B0503020204020204" pitchFamily="34" charset="-122"/>
              </a:rPr>
              <a:t>Java</a:t>
            </a:r>
            <a:r>
              <a:rPr lang="zh-CN" altLang="en-US" sz="1100" dirty="0">
                <a:latin typeface="Microsoft YaHei" panose="020B0503020204020204" pitchFamily="34" charset="-122"/>
                <a:ea typeface="Microsoft YaHei" panose="020B0503020204020204" pitchFamily="34" charset="-122"/>
              </a:rPr>
              <a:t>虚拟机栈中，每个栈帧都包含一个指向运行时常量池中该栈所属方法的符号引用，持有这个引用的目的是为了支持方法调用过程中的动态连接</a:t>
            </a:r>
            <a:r>
              <a:rPr lang="en-US" altLang="zh-CN" sz="1100" dirty="0">
                <a:latin typeface="Microsoft YaHei" panose="020B0503020204020204" pitchFamily="34" charset="-122"/>
                <a:ea typeface="Microsoft YaHei" panose="020B0503020204020204" pitchFamily="34" charset="-122"/>
              </a:rPr>
              <a:t>(Dynamic Linking)</a:t>
            </a:r>
            <a:r>
              <a:rPr lang="zh-CN" altLang="en-US" sz="1100" dirty="0">
                <a:latin typeface="Microsoft YaHei" panose="020B0503020204020204" pitchFamily="34" charset="-122"/>
                <a:ea typeface="Microsoft YaHei" panose="020B0503020204020204" pitchFamily="34" charset="-122"/>
              </a:rPr>
              <a:t>。</a:t>
            </a:r>
          </a:p>
          <a:p>
            <a:r>
              <a:rPr lang="zh-CN" altLang="en-US" sz="1100" dirty="0">
                <a:latin typeface="Microsoft YaHei" panose="020B0503020204020204" pitchFamily="34" charset="-122"/>
                <a:ea typeface="Microsoft YaHei" panose="020B0503020204020204" pitchFamily="34" charset="-122"/>
              </a:rPr>
              <a:t>这些符号引用一部分会在类加载阶段或者第一次使用时就直接转化为直接引用，这类转化称为静态解析。另一部分将在每次运行期间转化为直接引用，这类转化称为动态连接。</a:t>
            </a:r>
          </a:p>
          <a:p>
            <a:endParaRPr lang="zh-CN" altLang="en-US" sz="1100" dirty="0">
              <a:latin typeface="Microsoft YaHei" panose="020B0503020204020204" pitchFamily="34" charset="-122"/>
              <a:ea typeface="Microsoft YaHei" panose="020B0503020204020204" pitchFamily="34" charset="-122"/>
            </a:endParaRPr>
          </a:p>
          <a:p>
            <a:r>
              <a:rPr lang="zh-CN" altLang="en-US" sz="1100" b="1" dirty="0">
                <a:latin typeface="Microsoft YaHei" panose="020B0503020204020204" pitchFamily="34" charset="-122"/>
                <a:ea typeface="Microsoft YaHei" panose="020B0503020204020204" pitchFamily="34" charset="-122"/>
              </a:rPr>
              <a:t>方法返回</a:t>
            </a:r>
          </a:p>
          <a:p>
            <a:r>
              <a:rPr lang="zh-CN" altLang="en-US" sz="1100" dirty="0">
                <a:latin typeface="Microsoft YaHei" panose="020B0503020204020204" pitchFamily="34" charset="-122"/>
                <a:ea typeface="Microsoft YaHei" panose="020B0503020204020204" pitchFamily="34" charset="-122"/>
              </a:rPr>
              <a:t>当一个方法开始执行时，可能有两种方式退出该方法：</a:t>
            </a:r>
          </a:p>
          <a:p>
            <a:r>
              <a:rPr lang="zh-CN" altLang="en-US" sz="1100" dirty="0">
                <a:latin typeface="Microsoft YaHei" panose="020B0503020204020204" pitchFamily="34" charset="-122"/>
                <a:ea typeface="Microsoft YaHei" panose="020B0503020204020204" pitchFamily="34" charset="-122"/>
              </a:rPr>
              <a:t>正常完成出口</a:t>
            </a:r>
          </a:p>
          <a:p>
            <a:r>
              <a:rPr lang="zh-CN" altLang="en-US" sz="1100" dirty="0">
                <a:latin typeface="Microsoft YaHei" panose="020B0503020204020204" pitchFamily="34" charset="-122"/>
                <a:ea typeface="Microsoft YaHei" panose="020B0503020204020204" pitchFamily="34" charset="-122"/>
              </a:rPr>
              <a:t>异常完成出口</a:t>
            </a:r>
          </a:p>
          <a:p>
            <a:r>
              <a:rPr lang="zh-CN" altLang="en-US" sz="1100" dirty="0">
                <a:latin typeface="Microsoft YaHei" panose="020B0503020204020204" pitchFamily="34" charset="-122"/>
                <a:ea typeface="Microsoft YaHei" panose="020B0503020204020204" pitchFamily="34" charset="-122"/>
              </a:rPr>
              <a:t>正常完成出口是指方法正常完成并退出，没有抛出任何异常</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包括</a:t>
            </a:r>
            <a:r>
              <a:rPr lang="en-US" altLang="zh-CN" sz="1100" dirty="0">
                <a:latin typeface="Microsoft YaHei" panose="020B0503020204020204" pitchFamily="34" charset="-122"/>
                <a:ea typeface="Microsoft YaHei" panose="020B0503020204020204" pitchFamily="34" charset="-122"/>
              </a:rPr>
              <a:t>Java</a:t>
            </a:r>
            <a:r>
              <a:rPr lang="zh-CN" altLang="en-US" sz="1100" dirty="0">
                <a:latin typeface="Microsoft YaHei" panose="020B0503020204020204" pitchFamily="34" charset="-122"/>
                <a:ea typeface="Microsoft YaHei" panose="020B0503020204020204" pitchFamily="34" charset="-122"/>
              </a:rPr>
              <a:t>虚拟机异常以及执行时通过</a:t>
            </a:r>
            <a:r>
              <a:rPr lang="en-US" altLang="zh-CN" sz="1100" dirty="0">
                <a:latin typeface="Microsoft YaHei" panose="020B0503020204020204" pitchFamily="34" charset="-122"/>
                <a:ea typeface="Microsoft YaHei" panose="020B0503020204020204" pitchFamily="34" charset="-122"/>
              </a:rPr>
              <a:t>throw</a:t>
            </a:r>
            <a:r>
              <a:rPr lang="zh-CN" altLang="en-US" sz="1100" dirty="0">
                <a:latin typeface="Microsoft YaHei" panose="020B0503020204020204" pitchFamily="34" charset="-122"/>
                <a:ea typeface="Microsoft YaHei" panose="020B0503020204020204" pitchFamily="34" charset="-122"/>
              </a:rPr>
              <a:t>语句显示抛出的异常</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。如果当前方法正常完成，则根据当前方法返回的字节码指令，这时有可能会有返回值传递给方法调用者</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调用它的方法</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，或者无返回值。具体是否有返回值以及返回值的数据类型将根据该方法返回的字节码指令确定。</a:t>
            </a:r>
          </a:p>
          <a:p>
            <a:r>
              <a:rPr lang="zh-CN" altLang="en-US" sz="1100" dirty="0">
                <a:latin typeface="Microsoft YaHei" panose="020B0503020204020204" pitchFamily="34" charset="-122"/>
                <a:ea typeface="Microsoft YaHei" panose="020B0503020204020204" pitchFamily="34" charset="-122"/>
              </a:rPr>
              <a:t>异常完成出口是指方法执行过程中遇到异常，并且这个异常在方法体内部没有得到处理，导致方法退出。</a:t>
            </a:r>
          </a:p>
          <a:p>
            <a:r>
              <a:rPr lang="zh-CN" altLang="en-US" sz="1100" dirty="0">
                <a:latin typeface="Microsoft YaHei" panose="020B0503020204020204" pitchFamily="34" charset="-122"/>
                <a:ea typeface="Microsoft YaHei" panose="020B0503020204020204" pitchFamily="34" charset="-122"/>
              </a:rPr>
              <a:t>无论方法采用何种方式退出，在方法退出后都需要返回到方法被调用的位置，程序才能继续执行，方法返回时可能需要在当前栈帧中保存一些信息，用来帮他恢复它的上层方法执行状态。</a:t>
            </a:r>
          </a:p>
          <a:p>
            <a:r>
              <a:rPr lang="zh-CN" altLang="en-US" sz="1100" dirty="0">
                <a:latin typeface="Microsoft YaHei" panose="020B0503020204020204" pitchFamily="34" charset="-122"/>
                <a:ea typeface="Microsoft YaHei" panose="020B0503020204020204" pitchFamily="34" charset="-122"/>
              </a:rPr>
              <a:t>方法退出过程实际上就等同于把当前栈帧出栈，因此退出可以执行的操作有：恢复上层方法的局部变量表和操作数栈，把返回值</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如果有的话</a:t>
            </a:r>
            <a:r>
              <a:rPr lang="en-US" altLang="zh-CN" sz="1100" dirty="0">
                <a:latin typeface="Microsoft YaHei" panose="020B0503020204020204" pitchFamily="34" charset="-122"/>
                <a:ea typeface="Microsoft YaHei" panose="020B0503020204020204" pitchFamily="34" charset="-122"/>
              </a:rPr>
              <a:t>)</a:t>
            </a:r>
            <a:r>
              <a:rPr lang="zh-CN" altLang="en-US" sz="1100" dirty="0">
                <a:latin typeface="Microsoft YaHei" panose="020B0503020204020204" pitchFamily="34" charset="-122"/>
                <a:ea typeface="Microsoft YaHei" panose="020B0503020204020204" pitchFamily="34" charset="-122"/>
              </a:rPr>
              <a:t>压如调用者的操作数栈中，调整</a:t>
            </a:r>
            <a:r>
              <a:rPr lang="en-US" altLang="zh-CN" sz="1100" dirty="0">
                <a:latin typeface="Microsoft YaHei" panose="020B0503020204020204" pitchFamily="34" charset="-122"/>
                <a:ea typeface="Microsoft YaHei" panose="020B0503020204020204" pitchFamily="34" charset="-122"/>
              </a:rPr>
              <a:t>PC</a:t>
            </a:r>
            <a:r>
              <a:rPr lang="zh-CN" altLang="en-US" sz="1100" dirty="0">
                <a:latin typeface="Microsoft YaHei" panose="020B0503020204020204" pitchFamily="34" charset="-122"/>
                <a:ea typeface="Microsoft YaHei" panose="020B0503020204020204" pitchFamily="34" charset="-122"/>
              </a:rPr>
              <a:t>计数器的值以指向方法调用指令后的下一条指令。</a:t>
            </a:r>
            <a:endParaRPr lang="ja-JP" altLang="en-US" sz="11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8313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B09C888F-F442-41D1-9250-17AE9314BA52}"/>
              </a:ext>
            </a:extLst>
          </p:cNvPr>
          <p:cNvSpPr>
            <a:spLocks noGrp="1"/>
          </p:cNvSpPr>
          <p:nvPr>
            <p:ph type="ftr" sz="quarter" idx="16"/>
          </p:nvPr>
        </p:nvSpPr>
        <p:spPr/>
        <p:txBody>
          <a:bodyPr/>
          <a:lstStyle>
            <a:lvl1pPr algn="l">
              <a:defRPr lang="en-US" sz="800" b="0" i="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stStyle>
          <a:p>
            <a:pPr lvl="0"/>
            <a:r>
              <a:rPr lang="en-GB" noProof="0"/>
              <a:t>Copyright © 2020 Accenture. All rights reserved.</a:t>
            </a:r>
          </a:p>
        </p:txBody>
      </p:sp>
      <p:sp>
        <p:nvSpPr>
          <p:cNvPr id="2" name="Slide Number Placeholder 1">
            <a:extLst>
              <a:ext uri="{FF2B5EF4-FFF2-40B4-BE49-F238E27FC236}">
                <a16:creationId xmlns:a16="http://schemas.microsoft.com/office/drawing/2014/main" id="{69264C7F-2B68-C44E-89AF-7E6A5EE20AA5}"/>
              </a:ext>
            </a:extLst>
          </p:cNvPr>
          <p:cNvSpPr>
            <a:spLocks noGrp="1"/>
          </p:cNvSpPr>
          <p:nvPr>
            <p:ph type="sldNum" sz="quarter" idx="17"/>
          </p:nvPr>
        </p:nvSpPr>
        <p:spPr/>
        <p:txBody>
          <a:bodyPr/>
          <a:lstStyle/>
          <a:p>
            <a:pPr lvl="0"/>
            <a:fld id="{4F9AC08D-23A9-440E-BCB9-AA1E9877CC38}" type="slidenum">
              <a:rPr lang="en-US" noProof="0" smtClean="0"/>
              <a:pPr lvl="0"/>
              <a:t>22</a:t>
            </a:fld>
            <a:endParaRPr lang="en-US" noProof="0"/>
          </a:p>
        </p:txBody>
      </p:sp>
      <p:sp>
        <p:nvSpPr>
          <p:cNvPr id="19" name="Title 18">
            <a:extLst>
              <a:ext uri="{FF2B5EF4-FFF2-40B4-BE49-F238E27FC236}">
                <a16:creationId xmlns:a16="http://schemas.microsoft.com/office/drawing/2014/main" id="{743E897D-C242-4F6C-9195-8AEFA56AED27}"/>
              </a:ext>
            </a:extLst>
          </p:cNvPr>
          <p:cNvSpPr>
            <a:spLocks noGrp="1"/>
          </p:cNvSpPr>
          <p:nvPr>
            <p:ph type="title"/>
          </p:nvPr>
        </p:nvSpPr>
        <p:spPr>
          <a:xfrm>
            <a:off x="136526" y="132616"/>
            <a:ext cx="1745972" cy="622850"/>
          </a:xfrm>
        </p:spPr>
        <p:txBody>
          <a:bodyPr/>
          <a:lstStyle/>
          <a:p>
            <a:r>
              <a:rPr lang="zh-CN" altLang="en-US" dirty="0">
                <a:latin typeface="Microsoft YaHei" panose="020B0503020204020204" pitchFamily="34" charset="-122"/>
                <a:ea typeface="Microsoft YaHei" panose="020B0503020204020204" pitchFamily="34" charset="-122"/>
              </a:rPr>
              <a:t>附录</a:t>
            </a:r>
            <a:endParaRPr lang="en-GB" dirty="0">
              <a:latin typeface="Microsoft YaHei" panose="020B0503020204020204" pitchFamily="34" charset="-122"/>
              <a:ea typeface="Microsoft YaHei" panose="020B0503020204020204" pitchFamily="34" charset="-122"/>
            </a:endParaRPr>
          </a:p>
        </p:txBody>
      </p:sp>
      <p:sp>
        <p:nvSpPr>
          <p:cNvPr id="4" name="正方形/長方形 3">
            <a:extLst>
              <a:ext uri="{FF2B5EF4-FFF2-40B4-BE49-F238E27FC236}">
                <a16:creationId xmlns:a16="http://schemas.microsoft.com/office/drawing/2014/main" id="{E991E1B7-7653-41D4-B2AB-6E11ECD320DE}"/>
              </a:ext>
            </a:extLst>
          </p:cNvPr>
          <p:cNvSpPr/>
          <p:nvPr/>
        </p:nvSpPr>
        <p:spPr>
          <a:xfrm>
            <a:off x="136524" y="3718678"/>
            <a:ext cx="11225153" cy="830997"/>
          </a:xfrm>
          <a:prstGeom prst="rect">
            <a:avLst/>
          </a:prstGeom>
        </p:spPr>
        <p:txBody>
          <a:bodyPr wrap="square">
            <a:spAutoFit/>
          </a:bodyPr>
          <a:lstStyle/>
          <a:p>
            <a:r>
              <a:rPr lang="ja-JP" altLang="en-US" sz="1200" b="1" dirty="0"/>
              <a:t>程序计数器（线程私有）</a:t>
            </a:r>
          </a:p>
          <a:p>
            <a:r>
              <a:rPr lang="ja-JP" altLang="en-US" sz="1200" dirty="0"/>
              <a:t>一块较小的内存空间, 是当前线程所执行的字节码的行号指示器，每条线程都要有一个独立的程序计数器，这类内存也称为“线程私有”的内存。正在执行java 方法的话，计数器记录的是虚拟机字节码指令的地址（当前指令的地址）。如果还是Native 方法，则为空。这个内存区域是唯一一个在虚拟机中没有规定任何OutOfMemoryError 情况的区域。</a:t>
            </a:r>
          </a:p>
        </p:txBody>
      </p:sp>
      <p:sp>
        <p:nvSpPr>
          <p:cNvPr id="6" name="正方形/長方形 5">
            <a:extLst>
              <a:ext uri="{FF2B5EF4-FFF2-40B4-BE49-F238E27FC236}">
                <a16:creationId xmlns:a16="http://schemas.microsoft.com/office/drawing/2014/main" id="{13CA6312-C6B5-444B-BCC7-7C0C96234864}"/>
              </a:ext>
            </a:extLst>
          </p:cNvPr>
          <p:cNvSpPr/>
          <p:nvPr/>
        </p:nvSpPr>
        <p:spPr>
          <a:xfrm>
            <a:off x="136525" y="798690"/>
            <a:ext cx="11225153" cy="646331"/>
          </a:xfrm>
          <a:prstGeom prst="rect">
            <a:avLst/>
          </a:prstGeom>
        </p:spPr>
        <p:txBody>
          <a:bodyPr wrap="square">
            <a:spAutoFit/>
          </a:bodyPr>
          <a:lstStyle/>
          <a:p>
            <a:r>
              <a:rPr lang="ja-JP" altLang="en-US" sz="1200" b="1" dirty="0"/>
              <a:t>堆内存（线程共享）</a:t>
            </a:r>
          </a:p>
          <a:p>
            <a:r>
              <a:rPr lang="ja-JP" altLang="en-US" sz="1200" dirty="0"/>
              <a:t>是被线程共享的一块内存区域，创建的对象和数组都保存在Java 堆内存中，也是垃圾收集器进行垃圾收集的最重要的内存区域。由于现代VM 采用分代收集算法, 因此Java 堆从GC 的角度还可以细分为: 新生代(Eden 区、From Survivor 区和To Survivor 区)和老年代。</a:t>
            </a:r>
          </a:p>
        </p:txBody>
      </p:sp>
      <p:sp>
        <p:nvSpPr>
          <p:cNvPr id="7" name="正方形/長方形 6">
            <a:extLst>
              <a:ext uri="{FF2B5EF4-FFF2-40B4-BE49-F238E27FC236}">
                <a16:creationId xmlns:a16="http://schemas.microsoft.com/office/drawing/2014/main" id="{A6C25281-4DA1-4C30-B8DA-3EE1A779DA13}"/>
              </a:ext>
            </a:extLst>
          </p:cNvPr>
          <p:cNvSpPr/>
          <p:nvPr/>
        </p:nvSpPr>
        <p:spPr>
          <a:xfrm>
            <a:off x="136525" y="1706195"/>
            <a:ext cx="11369677" cy="1938992"/>
          </a:xfrm>
          <a:prstGeom prst="rect">
            <a:avLst/>
          </a:prstGeom>
        </p:spPr>
        <p:txBody>
          <a:bodyPr wrap="square">
            <a:spAutoFit/>
          </a:bodyPr>
          <a:lstStyle/>
          <a:p>
            <a:r>
              <a:rPr lang="ja-JP" altLang="en-US" sz="1200" b="1" dirty="0"/>
              <a:t>方法区/永久代（线程共享）</a:t>
            </a:r>
          </a:p>
          <a:p>
            <a:r>
              <a:rPr lang="ja-JP" altLang="en-US" sz="1200" dirty="0"/>
              <a:t>即我们常说的永久代(Permanent Generation), 用于存储被JVM 加载的类信息、常量、静态变量、即时编译器编译后的代码等数据. HotSpot VM把GC分代收集扩展至方法区, 即使用Java堆的永久代来实现方法区, 这样HotSpot 的垃圾收集器就可以像管理Java 堆一样管理这部分内存,而不必为方法区开发专门的内存管理器(永久带的内存回收的主要目标是针对常量池的回收和类型的卸载, 因此收益一般很小)。运行时常量池（Runtime Constant Pool）是方法区的一部分。Class 文件中除了有类的版本、字段、方法、接口等描述等信息外，还有一项信息是常量池（Constant Pool Table），</a:t>
            </a:r>
          </a:p>
          <a:p>
            <a:r>
              <a:rPr lang="ja-JP" altLang="en-US" sz="1200" dirty="0"/>
              <a:t>用于存放编译期生成的各种字面量和符号引用，这部分内容将在类加载后存放到方法区的运行时常量池中。 Java 虚拟机对Class 文件的每一部分（自然也包括常量池）的格式都有严格的规定，每一个字节用于存储哪种数据都必须符合规范上的要求，这样才会被虚拟机认可、装载和执行。</a:t>
            </a:r>
          </a:p>
          <a:p>
            <a:r>
              <a:rPr lang="ja-JP" altLang="en-US" sz="1200" dirty="0"/>
              <a:t>字面量：可以理解为字面意思的常量。比如，字符串字面量："abc"；整型字面量：123。比如：int a = 123; a是变量，123是字面量</a:t>
            </a:r>
          </a:p>
          <a:p>
            <a:r>
              <a:rPr lang="ja-JP" altLang="en-US" sz="1200" dirty="0"/>
              <a:t>符号引用：可以是任意类型的字面量。只要能无歧义的定位到目标。在编译期间由于暂时不知道类的直接引用，因此先使用符号引用代替。最终还是会转换为直接引用访问目标。</a:t>
            </a:r>
          </a:p>
        </p:txBody>
      </p:sp>
      <p:sp>
        <p:nvSpPr>
          <p:cNvPr id="3" name="正方形/長方形 2">
            <a:extLst>
              <a:ext uri="{FF2B5EF4-FFF2-40B4-BE49-F238E27FC236}">
                <a16:creationId xmlns:a16="http://schemas.microsoft.com/office/drawing/2014/main" id="{FCA3BD24-DED6-45A2-870D-2C3B3C764101}"/>
              </a:ext>
            </a:extLst>
          </p:cNvPr>
          <p:cNvSpPr/>
          <p:nvPr/>
        </p:nvSpPr>
        <p:spPr>
          <a:xfrm>
            <a:off x="136524" y="4758932"/>
            <a:ext cx="11369676" cy="646331"/>
          </a:xfrm>
          <a:prstGeom prst="rect">
            <a:avLst/>
          </a:prstGeom>
        </p:spPr>
        <p:txBody>
          <a:bodyPr wrap="square">
            <a:spAutoFit/>
          </a:bodyPr>
          <a:lstStyle/>
          <a:p>
            <a:r>
              <a:rPr lang="ja-JP" altLang="en-US" sz="1200" b="1" dirty="0"/>
              <a:t>本地方法区（线程私有）</a:t>
            </a:r>
          </a:p>
          <a:p>
            <a:r>
              <a:rPr lang="ja-JP" altLang="en-US" sz="1200" dirty="0"/>
              <a:t>本地方法区和Java Stack 作用类似, 区别是虚拟机栈为执行Java 方法服务, 而本地方法栈则为Native 方法服务, 如果一个VM 实现使用C-linkage 模型来支持Native 调用, 那么该栈将会是一个C 栈，但HotSpot VM直接就把本地方法栈和虚拟机栈合二为一。</a:t>
            </a:r>
          </a:p>
        </p:txBody>
      </p:sp>
    </p:spTree>
    <p:extLst>
      <p:ext uri="{BB962C8B-B14F-4D97-AF65-F5344CB8AC3E}">
        <p14:creationId xmlns:p14="http://schemas.microsoft.com/office/powerpoint/2010/main" val="67585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55E162-535C-43A4-A9BE-0791A04497E1}"/>
              </a:ext>
            </a:extLst>
          </p:cNvPr>
          <p:cNvSpPr>
            <a:spLocks noGrp="1"/>
          </p:cNvSpPr>
          <p:nvPr>
            <p:ph type="body" sz="quarter" idx="10"/>
          </p:nvPr>
        </p:nvSpPr>
        <p:spPr/>
        <p:txBody>
          <a:bodyPr/>
          <a:lstStyle/>
          <a:p>
            <a:r>
              <a:rPr lang="en-GB" dirty="0"/>
              <a:t>Thank you for your time</a:t>
            </a:r>
          </a:p>
        </p:txBody>
      </p:sp>
    </p:spTree>
    <p:extLst>
      <p:ext uri="{BB962C8B-B14F-4D97-AF65-F5344CB8AC3E}">
        <p14:creationId xmlns:p14="http://schemas.microsoft.com/office/powerpoint/2010/main" val="201274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85">
            <a:extLst>
              <a:ext uri="{FF2B5EF4-FFF2-40B4-BE49-F238E27FC236}">
                <a16:creationId xmlns:a16="http://schemas.microsoft.com/office/drawing/2014/main" id="{778DCC80-052F-4E9B-9F86-A784DEE483EF}"/>
              </a:ext>
            </a:extLst>
          </p:cNvPr>
          <p:cNvSpPr>
            <a:spLocks noGrp="1"/>
          </p:cNvSpPr>
          <p:nvPr>
            <p:ph type="ftr" sz="quarter" idx="16"/>
          </p:nvPr>
        </p:nvSpPr>
        <p:spPr/>
        <p:txBody>
          <a:bodyPr/>
          <a:lstStyle/>
          <a:p>
            <a:pPr lvl="0"/>
            <a:r>
              <a:rPr lang="en-GB" noProof="0" dirty="0"/>
              <a:t>Copyright © 2020 Accenture. All rights reserved.</a:t>
            </a:r>
          </a:p>
        </p:txBody>
      </p:sp>
      <p:sp>
        <p:nvSpPr>
          <p:cNvPr id="2" name="Slide Number Placeholder 1">
            <a:extLst>
              <a:ext uri="{FF2B5EF4-FFF2-40B4-BE49-F238E27FC236}">
                <a16:creationId xmlns:a16="http://schemas.microsoft.com/office/drawing/2014/main" id="{40DBCD1B-DD9A-496C-A47C-B3F0DD0F6540}"/>
              </a:ext>
            </a:extLst>
          </p:cNvPr>
          <p:cNvSpPr>
            <a:spLocks noGrp="1"/>
          </p:cNvSpPr>
          <p:nvPr>
            <p:ph type="sldNum" sz="quarter" idx="17"/>
          </p:nvPr>
        </p:nvSpPr>
        <p:spPr/>
        <p:txBody>
          <a:bodyPr/>
          <a:lstStyle/>
          <a:p>
            <a:pPr lvl="0"/>
            <a:fld id="{90CBDC3A-D49F-4631-A8C7-55D59B33E5FA}" type="slidenum">
              <a:rPr lang="en-US" noProof="0" smtClean="0"/>
              <a:pPr lvl="0"/>
              <a:t>3</a:t>
            </a:fld>
            <a:endParaRPr lang="en-US" noProof="0" dirty="0"/>
          </a:p>
        </p:txBody>
      </p:sp>
      <p:sp>
        <p:nvSpPr>
          <p:cNvPr id="13" name="Text Placeholder 12">
            <a:extLst>
              <a:ext uri="{FF2B5EF4-FFF2-40B4-BE49-F238E27FC236}">
                <a16:creationId xmlns:a16="http://schemas.microsoft.com/office/drawing/2014/main" id="{25FAF347-88AA-4ACC-A200-C3D1AF2A2D8C}"/>
              </a:ext>
            </a:extLst>
          </p:cNvPr>
          <p:cNvSpPr>
            <a:spLocks noGrp="1"/>
          </p:cNvSpPr>
          <p:nvPr>
            <p:ph type="body" sz="quarter" idx="39"/>
          </p:nvPr>
        </p:nvSpPr>
        <p:spPr/>
        <p:txBody>
          <a:bodyPr/>
          <a:lstStyle/>
          <a:p>
            <a:r>
              <a:rPr lang="en-GB" dirty="0"/>
              <a:t>Agenda</a:t>
            </a:r>
          </a:p>
        </p:txBody>
      </p:sp>
      <p:sp>
        <p:nvSpPr>
          <p:cNvPr id="14" name="Text Placeholder 13">
            <a:extLst>
              <a:ext uri="{FF2B5EF4-FFF2-40B4-BE49-F238E27FC236}">
                <a16:creationId xmlns:a16="http://schemas.microsoft.com/office/drawing/2014/main" id="{B2ECE156-A1B1-4223-9F00-7C45391B7424}"/>
              </a:ext>
            </a:extLst>
          </p:cNvPr>
          <p:cNvSpPr>
            <a:spLocks noGrp="1"/>
          </p:cNvSpPr>
          <p:nvPr>
            <p:ph type="body" sz="quarter" idx="52"/>
          </p:nvPr>
        </p:nvSpPr>
        <p:spPr>
          <a:xfrm>
            <a:off x="2876170" y="2533833"/>
            <a:ext cx="5451753" cy="375350"/>
          </a:xfrm>
        </p:spPr>
        <p:txBody>
          <a:bodyPr>
            <a:noAutofit/>
          </a:bodyPr>
          <a:lstStyle/>
          <a:p>
            <a:r>
              <a:rPr lang="en-US" altLang="zh-CN" sz="2200" dirty="0">
                <a:latin typeface="Microsoft YaHei" panose="020B0503020204020204" pitchFamily="34" charset="-122"/>
                <a:ea typeface="Microsoft YaHei" panose="020B0503020204020204" pitchFamily="34" charset="-122"/>
              </a:rPr>
              <a:t>Java</a:t>
            </a:r>
            <a:r>
              <a:rPr lang="zh-CN" altLang="en-US" sz="2200" dirty="0">
                <a:latin typeface="Microsoft YaHei" panose="020B0503020204020204" pitchFamily="34" charset="-122"/>
                <a:ea typeface="Microsoft YaHei" panose="020B0503020204020204" pitchFamily="34" charset="-122"/>
              </a:rPr>
              <a:t>基本数据类型及其包装类</a:t>
            </a:r>
            <a:endParaRPr lang="en-GB" sz="2200" dirty="0">
              <a:latin typeface="Microsoft YaHei" panose="020B0503020204020204" pitchFamily="34" charset="-122"/>
              <a:ea typeface="Microsoft YaHei" panose="020B0503020204020204" pitchFamily="34" charset="-122"/>
            </a:endParaRPr>
          </a:p>
        </p:txBody>
      </p:sp>
      <p:sp>
        <p:nvSpPr>
          <p:cNvPr id="15" name="Text Placeholder 14">
            <a:extLst>
              <a:ext uri="{FF2B5EF4-FFF2-40B4-BE49-F238E27FC236}">
                <a16:creationId xmlns:a16="http://schemas.microsoft.com/office/drawing/2014/main" id="{7666BD24-21C4-4BAB-B9B5-A7A556F6A1E3}"/>
              </a:ext>
            </a:extLst>
          </p:cNvPr>
          <p:cNvSpPr>
            <a:spLocks noGrp="1"/>
          </p:cNvSpPr>
          <p:nvPr>
            <p:ph type="body" sz="quarter" idx="59"/>
          </p:nvPr>
        </p:nvSpPr>
        <p:spPr/>
        <p:txBody>
          <a:bodyPr/>
          <a:lstStyle/>
          <a:p>
            <a:r>
              <a:rPr lang="en-GB" dirty="0"/>
              <a:t>01</a:t>
            </a:r>
          </a:p>
        </p:txBody>
      </p:sp>
      <p:sp>
        <p:nvSpPr>
          <p:cNvPr id="16" name="Text Placeholder 15">
            <a:extLst>
              <a:ext uri="{FF2B5EF4-FFF2-40B4-BE49-F238E27FC236}">
                <a16:creationId xmlns:a16="http://schemas.microsoft.com/office/drawing/2014/main" id="{07FB509F-A325-433F-99F2-4673203161B9}"/>
              </a:ext>
            </a:extLst>
          </p:cNvPr>
          <p:cNvSpPr>
            <a:spLocks noGrp="1"/>
          </p:cNvSpPr>
          <p:nvPr>
            <p:ph type="body" sz="quarter" idx="67"/>
          </p:nvPr>
        </p:nvSpPr>
        <p:spPr/>
        <p:txBody>
          <a:bodyPr>
            <a:normAutofit/>
          </a:bodyPr>
          <a:lstStyle/>
          <a:p>
            <a:r>
              <a:rPr lang="en-US" altLang="zh-CN" sz="2200" dirty="0">
                <a:latin typeface="Microsoft YaHei" panose="020B0503020204020204" pitchFamily="34" charset="-122"/>
                <a:ea typeface="Microsoft YaHei" panose="020B0503020204020204" pitchFamily="34" charset="-122"/>
              </a:rPr>
              <a:t>Java</a:t>
            </a:r>
            <a:r>
              <a:rPr lang="zh-CN" altLang="en-US" sz="2200" dirty="0">
                <a:latin typeface="Microsoft YaHei" panose="020B0503020204020204" pitchFamily="34" charset="-122"/>
                <a:ea typeface="Microsoft YaHei" panose="020B0503020204020204" pitchFamily="34" charset="-122"/>
              </a:rPr>
              <a:t>内存模型</a:t>
            </a:r>
            <a:endParaRPr lang="en-GB" sz="2200" dirty="0">
              <a:latin typeface="Microsoft YaHei" panose="020B0503020204020204" pitchFamily="34" charset="-122"/>
              <a:ea typeface="Microsoft YaHei" panose="020B0503020204020204" pitchFamily="34" charset="-122"/>
            </a:endParaRPr>
          </a:p>
        </p:txBody>
      </p:sp>
      <p:sp>
        <p:nvSpPr>
          <p:cNvPr id="17" name="Text Placeholder 16">
            <a:extLst>
              <a:ext uri="{FF2B5EF4-FFF2-40B4-BE49-F238E27FC236}">
                <a16:creationId xmlns:a16="http://schemas.microsoft.com/office/drawing/2014/main" id="{8FC423E2-58B2-450A-94A4-7AC13F648543}"/>
              </a:ext>
            </a:extLst>
          </p:cNvPr>
          <p:cNvSpPr>
            <a:spLocks noGrp="1"/>
          </p:cNvSpPr>
          <p:nvPr>
            <p:ph type="body" sz="quarter" idx="69"/>
          </p:nvPr>
        </p:nvSpPr>
        <p:spPr/>
        <p:txBody>
          <a:bodyPr/>
          <a:lstStyle/>
          <a:p>
            <a:r>
              <a:rPr lang="en-GB" dirty="0"/>
              <a:t>02</a:t>
            </a:r>
          </a:p>
        </p:txBody>
      </p:sp>
    </p:spTree>
    <p:extLst>
      <p:ext uri="{BB962C8B-B14F-4D97-AF65-F5344CB8AC3E}">
        <p14:creationId xmlns:p14="http://schemas.microsoft.com/office/powerpoint/2010/main" val="295312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5">
            <a:extLst>
              <a:ext uri="{FF2B5EF4-FFF2-40B4-BE49-F238E27FC236}">
                <a16:creationId xmlns:a16="http://schemas.microsoft.com/office/drawing/2014/main" id="{C5A48FC3-3C31-4D92-A1FC-D804BCF82E63}"/>
              </a:ext>
            </a:extLst>
          </p:cNvPr>
          <p:cNvSpPr txBox="1">
            <a:spLocks/>
          </p:cNvSpPr>
          <p:nvPr/>
        </p:nvSpPr>
        <p:spPr>
          <a:xfrm>
            <a:off x="542021" y="1582994"/>
            <a:ext cx="8248018" cy="2618179"/>
          </a:xfrm>
          <a:prstGeom prst="rect">
            <a:avLst/>
          </a:prstGeom>
        </p:spPr>
        <p:txBody>
          <a:bodyPr vert="horz" lIns="0" tIns="60930" rIns="0" bIns="0" rtlCol="0" anchor="b" anchorCtr="0">
            <a:noAutofit/>
          </a:bodyPr>
          <a:lstStyle>
            <a:lvl1pPr algn="l" rtl="0" eaLnBrk="1" fontAlgn="base" hangingPunct="1">
              <a:lnSpc>
                <a:spcPct val="70000"/>
              </a:lnSpc>
              <a:spcBef>
                <a:spcPct val="0"/>
              </a:spcBef>
              <a:spcAft>
                <a:spcPct val="0"/>
              </a:spcAft>
              <a:buFont typeface="Arial" charset="0"/>
              <a:defRPr lang="en-AU" sz="6800" b="0" i="0" kern="1200" cap="all" spc="0" baseline="0">
                <a:solidFill>
                  <a:schemeClr val="tx1"/>
                </a:solidFill>
                <a:latin typeface="Graphik Black" panose="020B0503030202060203" pitchFamily="34" charset="77"/>
                <a:ea typeface="Roboto Black" panose="02000000000000000000" pitchFamily="2" charset="0"/>
                <a:cs typeface="Arial" panose="020B0604020202020204" pitchFamily="34" charset="0"/>
              </a:defRPr>
            </a:lvl1pPr>
            <a:lvl2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2pPr>
            <a:lvl3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3pPr>
            <a:lvl4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4pPr>
            <a:lvl5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5pPr>
            <a:lvl6pPr marL="609443"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6pPr>
            <a:lvl7pPr marL="1218885"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7pPr>
            <a:lvl8pPr marL="1828328"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8pPr>
            <a:lvl9pPr marL="2437771"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9pPr>
          </a:lstStyle>
          <a:p>
            <a:r>
              <a:rPr lang="en-US" altLang="zh-CN" sz="7199" dirty="0">
                <a:solidFill>
                  <a:schemeClr val="bg1"/>
                </a:solidFill>
                <a:latin typeface="+mj-lt"/>
              </a:rPr>
              <a:t>Java</a:t>
            </a:r>
            <a:r>
              <a:rPr lang="zh-CN" altLang="en-US" sz="7199" dirty="0">
                <a:solidFill>
                  <a:schemeClr val="bg1"/>
                </a:solidFill>
                <a:latin typeface="+mj-lt"/>
              </a:rPr>
              <a:t>基本数据类型及其包装类</a:t>
            </a:r>
            <a:endParaRPr lang="en-AU" sz="7199" dirty="0">
              <a:solidFill>
                <a:schemeClr val="bg1"/>
              </a:solidFill>
              <a:latin typeface="+mj-lt"/>
            </a:endParaRPr>
          </a:p>
        </p:txBody>
      </p:sp>
    </p:spTree>
    <p:extLst>
      <p:ext uri="{BB962C8B-B14F-4D97-AF65-F5344CB8AC3E}">
        <p14:creationId xmlns:p14="http://schemas.microsoft.com/office/powerpoint/2010/main" val="5280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C9622F-51BF-4DEE-A6B8-7679FFC404E3}"/>
              </a:ext>
            </a:extLst>
          </p:cNvPr>
          <p:cNvSpPr>
            <a:spLocks noGrp="1"/>
          </p:cNvSpPr>
          <p:nvPr>
            <p:ph type="sldNum" sz="quarter" idx="17"/>
          </p:nvPr>
        </p:nvSpPr>
        <p:spPr/>
        <p:txBody>
          <a:bodyPr/>
          <a:lstStyle/>
          <a:p>
            <a:pPr lvl="0"/>
            <a:fld id="{4F9AC08D-23A9-440E-BCB9-AA1E9877CC38}" type="slidenum">
              <a:rPr lang="en-US" noProof="0" smtClean="0"/>
              <a:pPr lvl="0"/>
              <a:t>5</a:t>
            </a:fld>
            <a:endParaRPr lang="en-US" noProof="0"/>
          </a:p>
        </p:txBody>
      </p:sp>
      <p:sp>
        <p:nvSpPr>
          <p:cNvPr id="3" name="Footer Placeholder 2">
            <a:extLst>
              <a:ext uri="{FF2B5EF4-FFF2-40B4-BE49-F238E27FC236}">
                <a16:creationId xmlns:a16="http://schemas.microsoft.com/office/drawing/2014/main" id="{09A26F4E-0FA6-4D59-B353-360E2228BD01}"/>
              </a:ext>
            </a:extLst>
          </p:cNvPr>
          <p:cNvSpPr>
            <a:spLocks noGrp="1"/>
          </p:cNvSpPr>
          <p:nvPr>
            <p:ph type="ftr" sz="quarter" idx="16"/>
          </p:nvPr>
        </p:nvSpPr>
        <p:spPr/>
        <p:txBody>
          <a:bodyPr/>
          <a:lstStyle/>
          <a:p>
            <a:pPr lvl="0"/>
            <a:r>
              <a:rPr lang="en-US" noProof="0"/>
              <a:t>Copyright © 2020 Accenture. All rights reserved.</a:t>
            </a:r>
          </a:p>
        </p:txBody>
      </p:sp>
      <p:graphicFrame>
        <p:nvGraphicFramePr>
          <p:cNvPr id="15" name="表 14">
            <a:extLst>
              <a:ext uri="{FF2B5EF4-FFF2-40B4-BE49-F238E27FC236}">
                <a16:creationId xmlns:a16="http://schemas.microsoft.com/office/drawing/2014/main" id="{1EE38DFF-E762-4B3C-9831-3DD435BA5C7C}"/>
              </a:ext>
            </a:extLst>
          </p:cNvPr>
          <p:cNvGraphicFramePr>
            <a:graphicFrameLocks noGrp="1"/>
          </p:cNvGraphicFramePr>
          <p:nvPr>
            <p:extLst>
              <p:ext uri="{D42A27DB-BD31-4B8C-83A1-F6EECF244321}">
                <p14:modId xmlns:p14="http://schemas.microsoft.com/office/powerpoint/2010/main" val="1630438120"/>
              </p:ext>
            </p:extLst>
          </p:nvPr>
        </p:nvGraphicFramePr>
        <p:xfrm>
          <a:off x="1666877" y="694154"/>
          <a:ext cx="8681007" cy="6031230"/>
        </p:xfrm>
        <a:graphic>
          <a:graphicData uri="http://schemas.openxmlformats.org/drawingml/2006/table">
            <a:tbl>
              <a:tblPr/>
              <a:tblGrid>
                <a:gridCol w="844550">
                  <a:extLst>
                    <a:ext uri="{9D8B030D-6E8A-4147-A177-3AD203B41FA5}">
                      <a16:colId xmlns:a16="http://schemas.microsoft.com/office/drawing/2014/main" val="1832769458"/>
                    </a:ext>
                  </a:extLst>
                </a:gridCol>
                <a:gridCol w="908048">
                  <a:extLst>
                    <a:ext uri="{9D8B030D-6E8A-4147-A177-3AD203B41FA5}">
                      <a16:colId xmlns:a16="http://schemas.microsoft.com/office/drawing/2014/main" val="1078297916"/>
                    </a:ext>
                  </a:extLst>
                </a:gridCol>
                <a:gridCol w="489509">
                  <a:extLst>
                    <a:ext uri="{9D8B030D-6E8A-4147-A177-3AD203B41FA5}">
                      <a16:colId xmlns:a16="http://schemas.microsoft.com/office/drawing/2014/main" val="1906410683"/>
                    </a:ext>
                  </a:extLst>
                </a:gridCol>
                <a:gridCol w="504825">
                  <a:extLst>
                    <a:ext uri="{9D8B030D-6E8A-4147-A177-3AD203B41FA5}">
                      <a16:colId xmlns:a16="http://schemas.microsoft.com/office/drawing/2014/main" val="547557527"/>
                    </a:ext>
                  </a:extLst>
                </a:gridCol>
                <a:gridCol w="1047750">
                  <a:extLst>
                    <a:ext uri="{9D8B030D-6E8A-4147-A177-3AD203B41FA5}">
                      <a16:colId xmlns:a16="http://schemas.microsoft.com/office/drawing/2014/main" val="3416565794"/>
                    </a:ext>
                  </a:extLst>
                </a:gridCol>
                <a:gridCol w="4886325">
                  <a:extLst>
                    <a:ext uri="{9D8B030D-6E8A-4147-A177-3AD203B41FA5}">
                      <a16:colId xmlns:a16="http://schemas.microsoft.com/office/drawing/2014/main" val="805394587"/>
                    </a:ext>
                  </a:extLst>
                </a:gridCol>
              </a:tblGrid>
              <a:tr h="0">
                <a:tc>
                  <a:txBody>
                    <a:bodyPr/>
                    <a:lstStyle/>
                    <a:p>
                      <a:pPr algn="l" fontAlgn="t"/>
                      <a:r>
                        <a:rPr lang="ja-JP" altLang="en-US" sz="1400" b="1" dirty="0">
                          <a:solidFill>
                            <a:srgbClr val="FFFFFF"/>
                          </a:solidFill>
                          <a:effectLst/>
                          <a:latin typeface="Microsoft YaHei" panose="020B0503020204020204" pitchFamily="34" charset="-122"/>
                          <a:ea typeface="Microsoft YaHei" panose="020B0503020204020204" pitchFamily="34" charset="-122"/>
                        </a:rPr>
                        <a:t>数据类型</a:t>
                      </a:r>
                      <a:endParaRPr lang="ja-JP" altLang="en-US" sz="1400" dirty="0">
                        <a:solidFill>
                          <a:srgbClr val="FFFFFF"/>
                        </a:solidFill>
                        <a:effectLst/>
                        <a:latin typeface="Microsoft YaHei" panose="020B0503020204020204" pitchFamily="34" charset="-122"/>
                        <a:ea typeface="Microsoft YaHei" panose="020B0503020204020204" pitchFamily="34" charset="-122"/>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ja-JP" altLang="en-US" sz="1400" b="1" dirty="0">
                          <a:solidFill>
                            <a:srgbClr val="FFFFFF"/>
                          </a:solidFill>
                          <a:effectLst/>
                          <a:latin typeface="Microsoft YaHei" panose="020B0503020204020204" pitchFamily="34" charset="-122"/>
                          <a:ea typeface="Microsoft YaHei" panose="020B0503020204020204" pitchFamily="34" charset="-122"/>
                        </a:rPr>
                        <a:t>默认值</a:t>
                      </a:r>
                      <a:endParaRPr lang="ja-JP" altLang="en-US" sz="1400" dirty="0">
                        <a:solidFill>
                          <a:srgbClr val="FFFFFF"/>
                        </a:solidFill>
                        <a:effectLst/>
                        <a:latin typeface="Microsoft YaHei" panose="020B0503020204020204" pitchFamily="34" charset="-122"/>
                        <a:ea typeface="Microsoft YaHei" panose="020B0503020204020204" pitchFamily="34" charset="-122"/>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altLang="ja-JP" sz="1400" b="1" dirty="0">
                          <a:solidFill>
                            <a:srgbClr val="FFFFFF"/>
                          </a:solidFill>
                          <a:effectLst/>
                          <a:latin typeface="Microsoft YaHei" panose="020B0503020204020204" pitchFamily="34" charset="-122"/>
                          <a:ea typeface="Microsoft YaHei" panose="020B0503020204020204" pitchFamily="34" charset="-122"/>
                        </a:rPr>
                        <a:t>Byte</a:t>
                      </a:r>
                      <a:endParaRPr lang="ja-JP" altLang="en-US" sz="1400" b="1" dirty="0">
                        <a:solidFill>
                          <a:srgbClr val="FFFFFF"/>
                        </a:solidFill>
                        <a:effectLst/>
                        <a:latin typeface="Microsoft YaHei" panose="020B0503020204020204" pitchFamily="34" charset="-122"/>
                        <a:ea typeface="Microsoft YaHei" panose="020B0503020204020204" pitchFamily="34" charset="-122"/>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altLang="ja-JP" sz="1400" b="1" dirty="0">
                          <a:solidFill>
                            <a:srgbClr val="FFFFFF"/>
                          </a:solidFill>
                          <a:effectLst/>
                          <a:latin typeface="Microsoft YaHei" panose="020B0503020204020204" pitchFamily="34" charset="-122"/>
                          <a:ea typeface="Microsoft YaHei" panose="020B0503020204020204" pitchFamily="34" charset="-122"/>
                        </a:rPr>
                        <a:t>Bit</a:t>
                      </a:r>
                      <a:endParaRPr lang="ja-JP" altLang="en-US" sz="1400" b="1" dirty="0">
                        <a:solidFill>
                          <a:srgbClr val="FFFFFF"/>
                        </a:solidFill>
                        <a:effectLst/>
                        <a:latin typeface="Microsoft YaHei" panose="020B0503020204020204" pitchFamily="34" charset="-122"/>
                        <a:ea typeface="Microsoft YaHei" panose="020B0503020204020204" pitchFamily="34" charset="-122"/>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400" b="1" dirty="0">
                          <a:solidFill>
                            <a:srgbClr val="FFFFFF"/>
                          </a:solidFill>
                          <a:effectLst/>
                          <a:latin typeface="Microsoft YaHei" panose="020B0503020204020204" pitchFamily="34" charset="-122"/>
                          <a:ea typeface="Microsoft YaHei" panose="020B0503020204020204" pitchFamily="34" charset="-122"/>
                        </a:rPr>
                        <a:t>包装类</a:t>
                      </a:r>
                      <a:endParaRPr lang="ja-JP" altLang="en-US" sz="1400" b="1" dirty="0">
                        <a:solidFill>
                          <a:srgbClr val="FFFFFF"/>
                        </a:solidFill>
                        <a:effectLst/>
                        <a:latin typeface="Microsoft YaHei" panose="020B0503020204020204" pitchFamily="34" charset="-122"/>
                        <a:ea typeface="Microsoft YaHei" panose="020B0503020204020204" pitchFamily="34" charset="-122"/>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endParaRPr lang="ja-JP" altLang="en-US" sz="1400" b="1" dirty="0">
                        <a:solidFill>
                          <a:srgbClr val="FFFFFF"/>
                        </a:solidFill>
                        <a:effectLst/>
                        <a:latin typeface="Microsoft YaHei" panose="020B0503020204020204" pitchFamily="34" charset="-122"/>
                        <a:ea typeface="Microsoft YaHei" panose="020B0503020204020204" pitchFamily="34" charset="-122"/>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3096373819"/>
                  </a:ext>
                </a:extLst>
              </a:tr>
              <a:tr h="0">
                <a:tc>
                  <a:txBody>
                    <a:bodyPr/>
                    <a:lstStyle/>
                    <a:p>
                      <a:pPr fontAlgn="t"/>
                      <a:r>
                        <a:rPr lang="en-US" sz="1400" b="0" dirty="0">
                          <a:effectLst/>
                          <a:highlight>
                            <a:srgbClr val="FFFF00"/>
                          </a:highlight>
                          <a:latin typeface="Microsoft YaHei" panose="020B0503020204020204" pitchFamily="34" charset="-122"/>
                          <a:ea typeface="Microsoft YaHei" panose="020B0503020204020204" pitchFamily="34" charset="-122"/>
                        </a:rPr>
                        <a:t>byte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a:effectLst/>
                          <a:latin typeface="Microsoft YaHei" panose="020B0503020204020204" pitchFamily="34" charset="-122"/>
                          <a:ea typeface="Microsoft YaHei" panose="020B0503020204020204" pitchFamily="34" charset="-122"/>
                        </a:rPr>
                        <a:t>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dirty="0">
                          <a:effectLst/>
                          <a:latin typeface="Microsoft YaHei" panose="020B0503020204020204" pitchFamily="34" charset="-122"/>
                          <a:ea typeface="Microsoft YaHei" panose="020B0503020204020204" pitchFamily="34" charset="-122"/>
                        </a:rPr>
                        <a:t>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dirty="0">
                          <a:effectLst/>
                          <a:latin typeface="Microsoft YaHei" panose="020B0503020204020204" pitchFamily="34" charset="-122"/>
                          <a:ea typeface="Microsoft YaHei" panose="020B0503020204020204" pitchFamily="34" charset="-122"/>
                        </a:rPr>
                        <a:t>8</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Byte</a:t>
                      </a:r>
                      <a:endParaRPr lang="en-US" altLang="ja-JP"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二进制位数：</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Byte.SIZE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=8</a:t>
                      </a:r>
                      <a:r>
                        <a:rPr lang="zh-CN" altLang="en-US" sz="1400" b="0" kern="1200" dirty="0">
                          <a:solidFill>
                            <a:schemeClr val="tx1"/>
                          </a:solidFill>
                          <a:latin typeface="Microsoft YaHei" panose="020B0503020204020204" pitchFamily="34" charset="-122"/>
                          <a:ea typeface="Microsoft YaHei" panose="020B0503020204020204" pitchFamily="34" charset="-122"/>
                          <a:cs typeface="+mn-cs"/>
                        </a:rPr>
                        <a:t>，</a:t>
                      </a:r>
                      <a:endParaRPr lang="en-US" altLang="ja-JP" sz="1400" b="0" kern="1200" dirty="0">
                        <a:solidFill>
                          <a:schemeClr val="tx1"/>
                        </a:solidFill>
                        <a:latin typeface="Microsoft YaHei" panose="020B0503020204020204" pitchFamily="34" charset="-122"/>
                        <a:ea typeface="Microsoft YaHei" panose="020B0503020204020204" pitchFamily="34" charset="-122"/>
                        <a:cs typeface="+mn-cs"/>
                      </a:endParaRP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最小值：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Byte.MIN_VALUE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=-128</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最大值：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Byte.MAX_VALUE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=127</a:t>
                      </a:r>
                      <a:endParaRPr lang="en-US" altLang="ja-JP"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091584518"/>
                  </a:ext>
                </a:extLst>
              </a:tr>
              <a:tr h="0">
                <a:tc>
                  <a:txBody>
                    <a:bodyPr/>
                    <a:lstStyle/>
                    <a:p>
                      <a:pPr fontAlgn="t"/>
                      <a:r>
                        <a:rPr lang="en-US" sz="1400" b="0" dirty="0">
                          <a:effectLst/>
                          <a:highlight>
                            <a:srgbClr val="00FFFF"/>
                          </a:highlight>
                          <a:latin typeface="Microsoft YaHei" panose="020B0503020204020204" pitchFamily="34" charset="-122"/>
                          <a:ea typeface="Microsoft YaHei" panose="020B0503020204020204" pitchFamily="34" charset="-122"/>
                        </a:rPr>
                        <a:t>short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ja-JP" sz="1400" b="0" dirty="0">
                          <a:effectLst/>
                          <a:latin typeface="Microsoft YaHei" panose="020B0503020204020204" pitchFamily="34" charset="-122"/>
                          <a:ea typeface="Microsoft YaHei" panose="020B0503020204020204" pitchFamily="34" charset="-122"/>
                        </a:rPr>
                        <a:t>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ja-JP" sz="1400" b="0" dirty="0">
                          <a:effectLst/>
                          <a:latin typeface="Microsoft YaHei" panose="020B0503020204020204" pitchFamily="34" charset="-122"/>
                          <a:ea typeface="Microsoft YaHei" panose="020B0503020204020204" pitchFamily="34" charset="-122"/>
                        </a:rPr>
                        <a:t>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ja-JP" sz="1400" b="0" dirty="0">
                          <a:effectLst/>
                          <a:latin typeface="Microsoft YaHei" panose="020B0503020204020204" pitchFamily="34" charset="-122"/>
                          <a:ea typeface="Microsoft YaHei" panose="020B0503020204020204" pitchFamily="34" charset="-122"/>
                        </a:rPr>
                        <a:t>16</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Short</a:t>
                      </a:r>
                      <a:endParaRPr lang="en-US" altLang="ja-JP"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二进制位数：</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Short.SIZE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=16</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最小值：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Short.MIN_VALUE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=-32768</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最大值：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Short.MAX_VALUE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=32767</a:t>
                      </a:r>
                      <a:endParaRPr lang="en-US" altLang="ja-JP"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063295180"/>
                  </a:ext>
                </a:extLst>
              </a:tr>
              <a:tr h="0">
                <a:tc>
                  <a:txBody>
                    <a:bodyPr/>
                    <a:lstStyle/>
                    <a:p>
                      <a:pPr fontAlgn="t"/>
                      <a:r>
                        <a:rPr lang="en-US" sz="1400" b="0" dirty="0">
                          <a:effectLst/>
                          <a:highlight>
                            <a:srgbClr val="00FFFF"/>
                          </a:highlight>
                          <a:latin typeface="Microsoft YaHei" panose="020B0503020204020204" pitchFamily="34" charset="-122"/>
                          <a:ea typeface="Microsoft YaHei" panose="020B0503020204020204" pitchFamily="34" charset="-122"/>
                        </a:rPr>
                        <a:t>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a:effectLst/>
                          <a:latin typeface="Microsoft YaHei" panose="020B0503020204020204" pitchFamily="34" charset="-122"/>
                          <a:ea typeface="Microsoft YaHei" panose="020B0503020204020204" pitchFamily="34" charset="-122"/>
                        </a:rPr>
                        <a:t>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dirty="0">
                          <a:effectLst/>
                          <a:latin typeface="Microsoft YaHei" panose="020B0503020204020204" pitchFamily="34" charset="-122"/>
                          <a:ea typeface="Microsoft YaHei" panose="020B0503020204020204" pitchFamily="34" charset="-122"/>
                        </a:rPr>
                        <a:t>4</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dirty="0">
                          <a:effectLst/>
                          <a:latin typeface="Microsoft YaHei" panose="020B0503020204020204" pitchFamily="34" charset="-122"/>
                          <a:ea typeface="Microsoft YaHei" panose="020B0503020204020204" pitchFamily="34" charset="-122"/>
                        </a:rPr>
                        <a:t>32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Integer</a:t>
                      </a:r>
                      <a:endParaRPr lang="en-US" altLang="ja-JP"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二进制位数：</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Integer.SIZE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=32</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最小值：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Integer.MIN_VALUE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=-2147483648</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最大值：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Integer.MAX_VALUE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=2147483647</a:t>
                      </a:r>
                      <a:endParaRPr lang="en-US" altLang="ja-JP"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446355666"/>
                  </a:ext>
                </a:extLst>
              </a:tr>
              <a:tr h="0">
                <a:tc>
                  <a:txBody>
                    <a:bodyPr/>
                    <a:lstStyle/>
                    <a:p>
                      <a:pPr fontAlgn="t"/>
                      <a:r>
                        <a:rPr lang="en-US" sz="1400" b="0" dirty="0">
                          <a:effectLst/>
                          <a:highlight>
                            <a:srgbClr val="00FFFF"/>
                          </a:highlight>
                          <a:latin typeface="Microsoft YaHei" panose="020B0503020204020204" pitchFamily="34" charset="-122"/>
                          <a:ea typeface="Microsoft YaHei" panose="020B0503020204020204" pitchFamily="34" charset="-122"/>
                        </a:rPr>
                        <a:t>long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0L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8</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64</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Long</a:t>
                      </a:r>
                      <a:endParaRPr lang="en-US"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二进制位数：</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Long.SIZE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=64</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最小值：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Long.MIN_VALUE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=-9223372036854775808</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最大值：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Long.MAX_VALUE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=9223372036854775807</a:t>
                      </a:r>
                      <a:endParaRPr lang="en-US"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406404493"/>
                  </a:ext>
                </a:extLst>
              </a:tr>
              <a:tr h="0">
                <a:tc>
                  <a:txBody>
                    <a:bodyPr/>
                    <a:lstStyle/>
                    <a:p>
                      <a:pPr fontAlgn="t"/>
                      <a:r>
                        <a:rPr lang="en-US" sz="1400" b="0" dirty="0">
                          <a:effectLst/>
                          <a:highlight>
                            <a:srgbClr val="00FF00"/>
                          </a:highlight>
                          <a:latin typeface="Microsoft YaHei" panose="020B0503020204020204" pitchFamily="34" charset="-122"/>
                          <a:ea typeface="Microsoft YaHei" panose="020B0503020204020204" pitchFamily="34" charset="-122"/>
                        </a:rPr>
                        <a:t>float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0.0f</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4</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32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Float</a:t>
                      </a:r>
                      <a:endParaRPr lang="en-US"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二进制位数：</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Float.SIZE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=32</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最小值：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Float.MIN_VALUE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=1.4E-45</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最大值：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Float.MAX_VALUE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=3.4028235E38</a:t>
                      </a:r>
                      <a:endParaRPr lang="en-US"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470870203"/>
                  </a:ext>
                </a:extLst>
              </a:tr>
              <a:tr h="0">
                <a:tc>
                  <a:txBody>
                    <a:bodyPr/>
                    <a:lstStyle/>
                    <a:p>
                      <a:pPr fontAlgn="t"/>
                      <a:r>
                        <a:rPr lang="en-US" sz="1400" b="0" dirty="0">
                          <a:effectLst/>
                          <a:highlight>
                            <a:srgbClr val="00FF00"/>
                          </a:highlight>
                          <a:latin typeface="Microsoft YaHei" panose="020B0503020204020204" pitchFamily="34" charset="-122"/>
                          <a:ea typeface="Microsoft YaHei" panose="020B0503020204020204" pitchFamily="34" charset="-122"/>
                        </a:rPr>
                        <a:t>double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0.0d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8</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64</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Double</a:t>
                      </a:r>
                      <a:endParaRPr lang="en-US"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二进制位数：</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Double.SIZE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=64</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最小值：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Double.MIN_VALUE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=4.9E-324</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最大值：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Double.MAX_VALUE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=1.7976931348623157E308</a:t>
                      </a:r>
                      <a:endParaRPr lang="en-US"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279195215"/>
                  </a:ext>
                </a:extLst>
              </a:tr>
              <a:tr h="0">
                <a:tc>
                  <a:txBody>
                    <a:bodyPr/>
                    <a:lstStyle/>
                    <a:p>
                      <a:pPr fontAlgn="t"/>
                      <a:r>
                        <a:rPr lang="en-US" sz="1400" b="0" dirty="0">
                          <a:effectLst/>
                          <a:highlight>
                            <a:srgbClr val="FF00FF"/>
                          </a:highlight>
                          <a:latin typeface="Microsoft YaHei" panose="020B0503020204020204" pitchFamily="34" charset="-122"/>
                          <a:ea typeface="Microsoft YaHei" panose="020B0503020204020204" pitchFamily="34" charset="-122"/>
                        </a:rPr>
                        <a:t>char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'\u0000'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16</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Character</a:t>
                      </a:r>
                      <a:endParaRPr lang="en-US"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二进制位数：</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Character.SIZE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=16</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最小值：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Character.MIN_VALUE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=0</a:t>
                      </a:r>
                    </a:p>
                    <a:p>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最大值：</a:t>
                      </a:r>
                      <a:r>
                        <a:rPr lang="en-US" altLang="ja-JP" sz="1400" b="0" kern="1200" dirty="0" err="1">
                          <a:solidFill>
                            <a:schemeClr val="tx1"/>
                          </a:solidFill>
                          <a:latin typeface="Microsoft YaHei" panose="020B0503020204020204" pitchFamily="34" charset="-122"/>
                          <a:ea typeface="Microsoft YaHei" panose="020B0503020204020204" pitchFamily="34" charset="-122"/>
                          <a:cs typeface="+mn-cs"/>
                        </a:rPr>
                        <a:t>Character.MAX_VALUE</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=65535</a:t>
                      </a:r>
                      <a:endParaRPr lang="en-US"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544540386"/>
                  </a:ext>
                </a:extLst>
              </a:tr>
              <a:tr h="0">
                <a:tc>
                  <a:txBody>
                    <a:bodyPr/>
                    <a:lstStyle/>
                    <a:p>
                      <a:pPr fontAlgn="t"/>
                      <a:r>
                        <a:rPr lang="en-US" sz="1400" b="0" dirty="0" err="1">
                          <a:effectLst/>
                          <a:highlight>
                            <a:srgbClr val="FF9500"/>
                          </a:highlight>
                          <a:latin typeface="Microsoft YaHei" panose="020B0503020204020204" pitchFamily="34" charset="-122"/>
                          <a:ea typeface="Microsoft YaHei" panose="020B0503020204020204" pitchFamily="34" charset="-122"/>
                        </a:rPr>
                        <a:t>boolean</a:t>
                      </a:r>
                      <a:endParaRPr lang="en-US" sz="1400" b="0" dirty="0">
                        <a:effectLst/>
                        <a:highlight>
                          <a:srgbClr val="FF9500"/>
                        </a:highligh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false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b="0" dirty="0">
                          <a:effectLst/>
                          <a:latin typeface="Microsoft YaHei" panose="020B0503020204020204" pitchFamily="34" charset="-122"/>
                          <a:ea typeface="Microsoft YaHei" panose="020B0503020204020204" pitchFamily="34" charset="-122"/>
                        </a:rPr>
                        <a:t>8</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b="0" dirty="0">
                          <a:effectLst/>
                          <a:latin typeface="Microsoft YaHei" panose="020B0503020204020204" pitchFamily="34" charset="-122"/>
                          <a:ea typeface="Microsoft YaHei" panose="020B0503020204020204" pitchFamily="34" charset="-122"/>
                        </a:rPr>
                        <a:t>Boolean</a:t>
                      </a:r>
                      <a:endParaRPr lang="en-US" sz="1400" b="0" dirty="0">
                        <a:effectLst/>
                        <a:latin typeface="Microsoft YaHei" panose="020B0503020204020204" pitchFamily="34" charset="-122"/>
                        <a:ea typeface="Microsoft YaHei"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marL="0" marR="0" lvl="0" indent="0" algn="l" defTabSz="914377" rtl="0" eaLnBrk="1" fontAlgn="t" latinLnBrk="0" hangingPunct="1">
                        <a:lnSpc>
                          <a:spcPct val="100000"/>
                        </a:lnSpc>
                        <a:spcBef>
                          <a:spcPts val="0"/>
                        </a:spcBef>
                        <a:spcAft>
                          <a:spcPts val="0"/>
                        </a:spcAft>
                        <a:buClrTx/>
                        <a:buSzTx/>
                        <a:buFontTx/>
                        <a:buNone/>
                        <a:tabLst/>
                        <a:defRPr/>
                      </a:pPr>
                      <a:r>
                        <a:rPr lang="ja-JP" altLang="en-US" sz="1400" b="0" kern="1200" dirty="0">
                          <a:solidFill>
                            <a:schemeClr val="tx1"/>
                          </a:solidFill>
                          <a:latin typeface="Microsoft YaHei" panose="020B0503020204020204" pitchFamily="34" charset="-122"/>
                          <a:ea typeface="Microsoft YaHei" panose="020B0503020204020204" pitchFamily="34" charset="-122"/>
                          <a:cs typeface="+mn-cs"/>
                        </a:rPr>
                        <a:t>二进制位数：</a:t>
                      </a:r>
                      <a:r>
                        <a:rPr lang="en-US" altLang="ja-JP" sz="1400" b="0" kern="1200" dirty="0">
                          <a:solidFill>
                            <a:schemeClr val="tx1"/>
                          </a:solidFill>
                          <a:latin typeface="Microsoft YaHei" panose="020B0503020204020204" pitchFamily="34" charset="-122"/>
                          <a:ea typeface="Microsoft YaHei" panose="020B0503020204020204" pitchFamily="34" charset="-122"/>
                          <a:cs typeface="+mn-cs"/>
                        </a:rPr>
                        <a:t>8</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809140301"/>
                  </a:ext>
                </a:extLst>
              </a:tr>
            </a:tbl>
          </a:graphicData>
        </a:graphic>
      </p:graphicFrame>
      <p:sp>
        <p:nvSpPr>
          <p:cNvPr id="18" name="Title 16">
            <a:extLst>
              <a:ext uri="{FF2B5EF4-FFF2-40B4-BE49-F238E27FC236}">
                <a16:creationId xmlns:a16="http://schemas.microsoft.com/office/drawing/2014/main" id="{B605A86F-E0B6-4C9C-AF94-566050800A83}"/>
              </a:ext>
            </a:extLst>
          </p:cNvPr>
          <p:cNvSpPr>
            <a:spLocks noGrp="1"/>
          </p:cNvSpPr>
          <p:nvPr>
            <p:ph type="title"/>
          </p:nvPr>
        </p:nvSpPr>
        <p:spPr>
          <a:xfrm>
            <a:off x="269057" y="141407"/>
            <a:ext cx="11430000" cy="983263"/>
          </a:xfrm>
        </p:spPr>
        <p:txBody>
          <a:bodyPr>
            <a:normAutofit/>
          </a:bodyPr>
          <a:lstStyle/>
          <a:p>
            <a:r>
              <a:rPr lang="en-US" dirty="0"/>
              <a:t>Java</a:t>
            </a:r>
            <a:r>
              <a:rPr lang="ja-JP" altLang="en-US" dirty="0"/>
              <a:t>８</a:t>
            </a:r>
            <a:r>
              <a:rPr lang="zh-CN" altLang="en-US" dirty="0"/>
              <a:t>种基本数据类型</a:t>
            </a:r>
            <a:endParaRPr lang="en-GB" dirty="0"/>
          </a:p>
        </p:txBody>
      </p:sp>
    </p:spTree>
    <p:extLst>
      <p:ext uri="{BB962C8B-B14F-4D97-AF65-F5344CB8AC3E}">
        <p14:creationId xmlns:p14="http://schemas.microsoft.com/office/powerpoint/2010/main" val="227241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CBBC36B8-DA4C-4A8B-833D-5F357D6DC715}"/>
              </a:ext>
            </a:extLst>
          </p:cNvPr>
          <p:cNvSpPr>
            <a:spLocks noGrp="1"/>
          </p:cNvSpPr>
          <p:nvPr>
            <p:ph type="ftr" sz="quarter" idx="16"/>
          </p:nvPr>
        </p:nvSpPr>
        <p:spPr/>
        <p:txBody>
          <a:bodyPr/>
          <a:lstStyle/>
          <a:p>
            <a:pPr lvl="0"/>
            <a:r>
              <a:rPr lang="en-US" noProof="0"/>
              <a:t>Copyright © 2020 Accenture. All rights reserved.</a:t>
            </a:r>
            <a:endParaRPr lang="en-US" noProof="0" dirty="0"/>
          </a:p>
        </p:txBody>
      </p:sp>
      <p:sp>
        <p:nvSpPr>
          <p:cNvPr id="15" name="Slide Number Placeholder 14">
            <a:extLst>
              <a:ext uri="{FF2B5EF4-FFF2-40B4-BE49-F238E27FC236}">
                <a16:creationId xmlns:a16="http://schemas.microsoft.com/office/drawing/2014/main" id="{7E4C82A6-E8CE-4268-BBCE-741469C7304C}"/>
              </a:ext>
            </a:extLst>
          </p:cNvPr>
          <p:cNvSpPr>
            <a:spLocks noGrp="1"/>
          </p:cNvSpPr>
          <p:nvPr>
            <p:ph type="sldNum" sz="quarter" idx="17"/>
          </p:nvPr>
        </p:nvSpPr>
        <p:spPr/>
        <p:txBody>
          <a:bodyPr/>
          <a:lstStyle/>
          <a:p>
            <a:pPr lvl="0"/>
            <a:fld id="{4F9AC08D-23A9-440E-BCB9-AA1E9877CC38}" type="slidenum">
              <a:rPr lang="en-US" noProof="0" smtClean="0"/>
              <a:pPr lvl="0"/>
              <a:t>6</a:t>
            </a:fld>
            <a:endParaRPr lang="en-US" noProof="0"/>
          </a:p>
        </p:txBody>
      </p:sp>
      <p:sp>
        <p:nvSpPr>
          <p:cNvPr id="17" name="Title 16">
            <a:extLst>
              <a:ext uri="{FF2B5EF4-FFF2-40B4-BE49-F238E27FC236}">
                <a16:creationId xmlns:a16="http://schemas.microsoft.com/office/drawing/2014/main" id="{3D7E7076-1782-4304-AB5A-C2411F9D8FA1}"/>
              </a:ext>
            </a:extLst>
          </p:cNvPr>
          <p:cNvSpPr>
            <a:spLocks noGrp="1"/>
          </p:cNvSpPr>
          <p:nvPr>
            <p:ph type="title"/>
          </p:nvPr>
        </p:nvSpPr>
        <p:spPr>
          <a:xfrm>
            <a:off x="381000" y="481015"/>
            <a:ext cx="3356363" cy="638173"/>
          </a:xfrm>
        </p:spPr>
        <p:txBody>
          <a:bodyPr/>
          <a:lstStyle/>
          <a:p>
            <a:r>
              <a:rPr lang="zh-CN" altLang="en-US" dirty="0">
                <a:latin typeface="Microsoft YaHei" panose="020B0503020204020204" pitchFamily="34" charset="-122"/>
                <a:ea typeface="Microsoft YaHei" panose="020B0503020204020204" pitchFamily="34" charset="-122"/>
              </a:rPr>
              <a:t>自动类型转换</a:t>
            </a:r>
            <a:endParaRPr lang="en-GB" dirty="0">
              <a:latin typeface="Microsoft YaHei" panose="020B0503020204020204" pitchFamily="34" charset="-122"/>
              <a:ea typeface="Microsoft YaHei" panose="020B0503020204020204" pitchFamily="34" charset="-122"/>
            </a:endParaRPr>
          </a:p>
        </p:txBody>
      </p:sp>
      <p:sp>
        <p:nvSpPr>
          <p:cNvPr id="8" name="矢印: 右 7">
            <a:extLst>
              <a:ext uri="{FF2B5EF4-FFF2-40B4-BE49-F238E27FC236}">
                <a16:creationId xmlns:a16="http://schemas.microsoft.com/office/drawing/2014/main" id="{1F62A4E1-3D29-4DFA-A400-9ABDC7F75741}"/>
              </a:ext>
            </a:extLst>
          </p:cNvPr>
          <p:cNvSpPr/>
          <p:nvPr/>
        </p:nvSpPr>
        <p:spPr>
          <a:xfrm>
            <a:off x="2894413" y="2288500"/>
            <a:ext cx="634723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8F24FAB-59CD-4B58-9D04-4ECBF3589412}"/>
              </a:ext>
            </a:extLst>
          </p:cNvPr>
          <p:cNvSpPr txBox="1"/>
          <p:nvPr/>
        </p:nvSpPr>
        <p:spPr>
          <a:xfrm>
            <a:off x="2482456" y="2353657"/>
            <a:ext cx="314325" cy="353943"/>
          </a:xfrm>
          <a:prstGeom prst="rect">
            <a:avLst/>
          </a:prstGeom>
          <a:noFill/>
        </p:spPr>
        <p:txBody>
          <a:bodyPr wrap="square" lIns="0" tIns="0" rIns="0" bIns="45720" rtlCol="0">
            <a:spAutoFit/>
          </a:bodyPr>
          <a:lstStyle/>
          <a:p>
            <a:r>
              <a:rPr kumimoji="1" lang="zh-CN" altLang="en-US" sz="2000" dirty="0"/>
              <a:t>低</a:t>
            </a:r>
            <a:endParaRPr kumimoji="1" lang="ja-JP" altLang="en-US" sz="2000" dirty="0" err="1"/>
          </a:p>
        </p:txBody>
      </p:sp>
      <p:sp>
        <p:nvSpPr>
          <p:cNvPr id="16" name="テキスト ボックス 15">
            <a:extLst>
              <a:ext uri="{FF2B5EF4-FFF2-40B4-BE49-F238E27FC236}">
                <a16:creationId xmlns:a16="http://schemas.microsoft.com/office/drawing/2014/main" id="{985F00C3-FEA3-4FE9-A877-E02F15B10CBE}"/>
              </a:ext>
            </a:extLst>
          </p:cNvPr>
          <p:cNvSpPr txBox="1"/>
          <p:nvPr/>
        </p:nvSpPr>
        <p:spPr>
          <a:xfrm>
            <a:off x="9409511" y="2353657"/>
            <a:ext cx="314325" cy="353943"/>
          </a:xfrm>
          <a:prstGeom prst="rect">
            <a:avLst/>
          </a:prstGeom>
          <a:noFill/>
        </p:spPr>
        <p:txBody>
          <a:bodyPr wrap="square" lIns="0" tIns="0" rIns="0" bIns="45720" rtlCol="0">
            <a:spAutoFit/>
          </a:bodyPr>
          <a:lstStyle/>
          <a:p>
            <a:r>
              <a:rPr kumimoji="1" lang="zh-CN" altLang="en-US" sz="2000" dirty="0"/>
              <a:t>高</a:t>
            </a:r>
            <a:endParaRPr kumimoji="1" lang="ja-JP" altLang="en-US" sz="2000" dirty="0" err="1"/>
          </a:p>
        </p:txBody>
      </p:sp>
      <p:sp>
        <p:nvSpPr>
          <p:cNvPr id="12" name="テキスト ボックス 11">
            <a:extLst>
              <a:ext uri="{FF2B5EF4-FFF2-40B4-BE49-F238E27FC236}">
                <a16:creationId xmlns:a16="http://schemas.microsoft.com/office/drawing/2014/main" id="{BD5CCF68-24D2-4ADF-A5CD-586CE827849B}"/>
              </a:ext>
            </a:extLst>
          </p:cNvPr>
          <p:cNvSpPr txBox="1"/>
          <p:nvPr/>
        </p:nvSpPr>
        <p:spPr>
          <a:xfrm>
            <a:off x="2384812" y="3022480"/>
            <a:ext cx="1912145"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zh-CN" dirty="0"/>
              <a:t>b</a:t>
            </a:r>
            <a:r>
              <a:rPr lang="en-US" altLang="ja-JP" dirty="0"/>
              <a:t>yte / short / char</a:t>
            </a:r>
            <a:endParaRPr kumimoji="1" lang="ja-JP" altLang="en-US" sz="1600" dirty="0" err="1"/>
          </a:p>
        </p:txBody>
      </p:sp>
      <p:sp>
        <p:nvSpPr>
          <p:cNvPr id="18" name="テキスト ボックス 17">
            <a:extLst>
              <a:ext uri="{FF2B5EF4-FFF2-40B4-BE49-F238E27FC236}">
                <a16:creationId xmlns:a16="http://schemas.microsoft.com/office/drawing/2014/main" id="{9DE45D62-29B3-4B06-96BE-4E9C25CA0B40}"/>
              </a:ext>
            </a:extLst>
          </p:cNvPr>
          <p:cNvSpPr txBox="1"/>
          <p:nvPr/>
        </p:nvSpPr>
        <p:spPr>
          <a:xfrm>
            <a:off x="4987522" y="3019567"/>
            <a:ext cx="419100"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zh-CN" dirty="0"/>
              <a:t>int</a:t>
            </a:r>
            <a:endParaRPr kumimoji="1" lang="ja-JP" altLang="en-US" sz="1600" dirty="0" err="1"/>
          </a:p>
        </p:txBody>
      </p:sp>
      <p:sp>
        <p:nvSpPr>
          <p:cNvPr id="19" name="テキスト ボックス 18">
            <a:extLst>
              <a:ext uri="{FF2B5EF4-FFF2-40B4-BE49-F238E27FC236}">
                <a16:creationId xmlns:a16="http://schemas.microsoft.com/office/drawing/2014/main" id="{C3E34ECC-23FA-4290-B841-438B1DA13F4A}"/>
              </a:ext>
            </a:extLst>
          </p:cNvPr>
          <p:cNvSpPr txBox="1"/>
          <p:nvPr/>
        </p:nvSpPr>
        <p:spPr>
          <a:xfrm>
            <a:off x="6097187" y="3019567"/>
            <a:ext cx="635793"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ja-JP" dirty="0"/>
              <a:t>long</a:t>
            </a:r>
            <a:endParaRPr kumimoji="1" lang="ja-JP" altLang="en-US" sz="1600" dirty="0" err="1"/>
          </a:p>
        </p:txBody>
      </p:sp>
      <p:sp>
        <p:nvSpPr>
          <p:cNvPr id="20" name="テキスト ボックス 19">
            <a:extLst>
              <a:ext uri="{FF2B5EF4-FFF2-40B4-BE49-F238E27FC236}">
                <a16:creationId xmlns:a16="http://schemas.microsoft.com/office/drawing/2014/main" id="{63BAE341-932F-4CAE-9445-0CE7C7961E5C}"/>
              </a:ext>
            </a:extLst>
          </p:cNvPr>
          <p:cNvSpPr txBox="1"/>
          <p:nvPr/>
        </p:nvSpPr>
        <p:spPr>
          <a:xfrm>
            <a:off x="7423545" y="3019567"/>
            <a:ext cx="635792"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ja-JP" dirty="0"/>
              <a:t>float</a:t>
            </a:r>
            <a:endParaRPr kumimoji="1" lang="ja-JP" altLang="en-US" sz="1600" dirty="0" err="1"/>
          </a:p>
        </p:txBody>
      </p:sp>
      <p:sp>
        <p:nvSpPr>
          <p:cNvPr id="21" name="テキスト ボックス 20">
            <a:extLst>
              <a:ext uri="{FF2B5EF4-FFF2-40B4-BE49-F238E27FC236}">
                <a16:creationId xmlns:a16="http://schemas.microsoft.com/office/drawing/2014/main" id="{2185ED09-F7C1-445D-B0BA-CAD1B4E5C0B6}"/>
              </a:ext>
            </a:extLst>
          </p:cNvPr>
          <p:cNvSpPr txBox="1"/>
          <p:nvPr/>
        </p:nvSpPr>
        <p:spPr>
          <a:xfrm>
            <a:off x="8749902" y="3025038"/>
            <a:ext cx="916782"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ja-JP" dirty="0"/>
              <a:t>double</a:t>
            </a:r>
            <a:endParaRPr kumimoji="1" lang="ja-JP" altLang="en-US" sz="1600" dirty="0" err="1"/>
          </a:p>
        </p:txBody>
      </p:sp>
      <p:sp>
        <p:nvSpPr>
          <p:cNvPr id="13" name="矢印: 右 12">
            <a:extLst>
              <a:ext uri="{FF2B5EF4-FFF2-40B4-BE49-F238E27FC236}">
                <a16:creationId xmlns:a16="http://schemas.microsoft.com/office/drawing/2014/main" id="{86623459-F480-4E26-AC29-85481014F297}"/>
              </a:ext>
            </a:extLst>
          </p:cNvPr>
          <p:cNvSpPr/>
          <p:nvPr/>
        </p:nvSpPr>
        <p:spPr>
          <a:xfrm>
            <a:off x="4460076" y="3021974"/>
            <a:ext cx="419100" cy="32075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209897EA-E6D5-4D45-8469-A6EBF350025F}"/>
              </a:ext>
            </a:extLst>
          </p:cNvPr>
          <p:cNvSpPr/>
          <p:nvPr/>
        </p:nvSpPr>
        <p:spPr>
          <a:xfrm>
            <a:off x="5542354" y="3021974"/>
            <a:ext cx="419100" cy="32075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AA40DB34-8591-43A2-8D6C-939D52503E32}"/>
              </a:ext>
            </a:extLst>
          </p:cNvPr>
          <p:cNvSpPr/>
          <p:nvPr/>
        </p:nvSpPr>
        <p:spPr>
          <a:xfrm>
            <a:off x="6896098" y="3021974"/>
            <a:ext cx="419100" cy="32075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99E9D927-CB9D-4BB3-851F-1194C3B3BCA2}"/>
              </a:ext>
            </a:extLst>
          </p:cNvPr>
          <p:cNvSpPr/>
          <p:nvPr/>
        </p:nvSpPr>
        <p:spPr>
          <a:xfrm>
            <a:off x="8230806" y="3021974"/>
            <a:ext cx="419100" cy="32075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B6F6EFA-3279-43F1-8233-D6D639C19A72}"/>
              </a:ext>
            </a:extLst>
          </p:cNvPr>
          <p:cNvSpPr/>
          <p:nvPr/>
        </p:nvSpPr>
        <p:spPr>
          <a:xfrm>
            <a:off x="2356840" y="4191933"/>
            <a:ext cx="7366996" cy="1477328"/>
          </a:xfrm>
          <a:prstGeom prst="rect">
            <a:avLst/>
          </a:prstGeom>
          <a:solidFill>
            <a:schemeClr val="bg1"/>
          </a:solidFill>
          <a:ln>
            <a:solidFill>
              <a:schemeClr val="accent2"/>
            </a:solidFill>
          </a:ln>
        </p:spPr>
        <p:txBody>
          <a:bodyPr wrap="square">
            <a:spAutoFit/>
          </a:bodyPr>
          <a:lstStyle/>
          <a:p>
            <a:r>
              <a:rPr lang="en-US" altLang="ja-JP" b="1" dirty="0">
                <a:solidFill>
                  <a:srgbClr val="7F0055"/>
                </a:solidFill>
                <a:latin typeface="Consolas" panose="020B0609020204030204" pitchFamily="49" charset="0"/>
              </a:rPr>
              <a:t>short</a:t>
            </a:r>
            <a:r>
              <a:rPr lang="en-US" altLang="ja-JP" b="1" dirty="0">
                <a:solidFill>
                  <a:srgbClr val="000000"/>
                </a:solidFill>
                <a:latin typeface="Consolas" panose="020B0609020204030204" pitchFamily="49" charset="0"/>
              </a:rPr>
              <a:t> </a:t>
            </a:r>
            <a:r>
              <a:rPr lang="en-US" altLang="ja-JP" b="1" dirty="0" err="1">
                <a:solidFill>
                  <a:srgbClr val="6A3E3E"/>
                </a:solidFill>
                <a:latin typeface="Consolas" panose="020B0609020204030204" pitchFamily="49" charset="0"/>
              </a:rPr>
              <a:t>shortValue</a:t>
            </a:r>
            <a:r>
              <a:rPr lang="en-US" altLang="ja-JP" b="1" dirty="0">
                <a:solidFill>
                  <a:srgbClr val="000000"/>
                </a:solidFill>
                <a:latin typeface="Consolas" panose="020B0609020204030204" pitchFamily="49" charset="0"/>
              </a:rPr>
              <a:t> = </a:t>
            </a:r>
            <a:r>
              <a:rPr lang="en-US" altLang="ja-JP" b="1" dirty="0" err="1">
                <a:solidFill>
                  <a:srgbClr val="000000"/>
                </a:solidFill>
                <a:latin typeface="Consolas" panose="020B0609020204030204" pitchFamily="49" charset="0"/>
              </a:rPr>
              <a:t>Short.</a:t>
            </a:r>
            <a:r>
              <a:rPr lang="en-US" altLang="ja-JP" b="1" i="1" dirty="0" err="1">
                <a:solidFill>
                  <a:srgbClr val="0000C0"/>
                </a:solidFill>
                <a:latin typeface="Consolas" panose="020B0609020204030204" pitchFamily="49" charset="0"/>
              </a:rPr>
              <a:t>MAX_VALUE</a:t>
            </a:r>
            <a:r>
              <a:rPr lang="en-US" altLang="ja-JP" b="1" i="1" dirty="0">
                <a:solidFill>
                  <a:srgbClr val="000000"/>
                </a:solidFill>
                <a:latin typeface="Consolas" panose="020B0609020204030204" pitchFamily="49" charset="0"/>
              </a:rPr>
              <a:t>;</a:t>
            </a:r>
          </a:p>
          <a:p>
            <a:r>
              <a:rPr lang="en-US" altLang="ja-JP" b="1" dirty="0">
                <a:solidFill>
                  <a:srgbClr val="7F0055"/>
                </a:solidFill>
                <a:latin typeface="Consolas" panose="020B0609020204030204" pitchFamily="49" charset="0"/>
              </a:rPr>
              <a:t>int</a:t>
            </a:r>
            <a:r>
              <a:rPr lang="en-US" altLang="ja-JP" b="1" dirty="0">
                <a:solidFill>
                  <a:srgbClr val="000000"/>
                </a:solidFill>
                <a:latin typeface="Consolas" panose="020B0609020204030204" pitchFamily="49" charset="0"/>
              </a:rPr>
              <a:t> </a:t>
            </a:r>
            <a:r>
              <a:rPr lang="en-US" altLang="ja-JP" b="1" dirty="0" err="1">
                <a:solidFill>
                  <a:srgbClr val="6A3E3E"/>
                </a:solidFill>
                <a:latin typeface="Consolas" panose="020B0609020204030204" pitchFamily="49" charset="0"/>
              </a:rPr>
              <a:t>intValue</a:t>
            </a:r>
            <a:r>
              <a:rPr lang="en-US" altLang="ja-JP" b="1" dirty="0">
                <a:solidFill>
                  <a:srgbClr val="000000"/>
                </a:solidFill>
                <a:latin typeface="Consolas" panose="020B0609020204030204" pitchFamily="49" charset="0"/>
              </a:rPr>
              <a:t> = </a:t>
            </a:r>
            <a:r>
              <a:rPr lang="en-US" altLang="ja-JP" b="1" dirty="0" err="1">
                <a:solidFill>
                  <a:srgbClr val="6A3E3E"/>
                </a:solidFill>
                <a:latin typeface="Consolas" panose="020B0609020204030204" pitchFamily="49" charset="0"/>
              </a:rPr>
              <a:t>shortValue</a:t>
            </a:r>
            <a:r>
              <a:rPr lang="en-US" altLang="ja-JP" b="1" dirty="0">
                <a:solidFill>
                  <a:srgbClr val="000000"/>
                </a:solidFill>
                <a:latin typeface="Consolas" panose="020B0609020204030204" pitchFamily="49" charset="0"/>
              </a:rPr>
              <a:t>;</a:t>
            </a:r>
          </a:p>
          <a:p>
            <a:endParaRPr lang="ja-JP" altLang="en-US" dirty="0">
              <a:latin typeface="Consolas" panose="020B0609020204030204" pitchFamily="49" charset="0"/>
            </a:endParaRPr>
          </a:p>
          <a:p>
            <a:r>
              <a:rPr lang="en-US" altLang="ja-JP" b="1" dirty="0">
                <a:solidFill>
                  <a:srgbClr val="7F0055"/>
                </a:solidFill>
                <a:latin typeface="Consolas" panose="020B0609020204030204" pitchFamily="49" charset="0"/>
              </a:rPr>
              <a:t>long</a:t>
            </a:r>
            <a:r>
              <a:rPr lang="en-US" altLang="ja-JP" b="1" dirty="0">
                <a:solidFill>
                  <a:srgbClr val="000000"/>
                </a:solidFill>
                <a:latin typeface="Consolas" panose="020B0609020204030204" pitchFamily="49" charset="0"/>
              </a:rPr>
              <a:t> </a:t>
            </a:r>
            <a:r>
              <a:rPr lang="en-US" altLang="ja-JP" b="1" dirty="0" err="1">
                <a:solidFill>
                  <a:srgbClr val="6A3E3E"/>
                </a:solidFill>
                <a:latin typeface="Consolas" panose="020B0609020204030204" pitchFamily="49" charset="0"/>
              </a:rPr>
              <a:t>longValue</a:t>
            </a:r>
            <a:r>
              <a:rPr lang="en-US" altLang="ja-JP" b="1" dirty="0">
                <a:solidFill>
                  <a:srgbClr val="000000"/>
                </a:solidFill>
                <a:latin typeface="Consolas" panose="020B0609020204030204" pitchFamily="49" charset="0"/>
              </a:rPr>
              <a:t> = </a:t>
            </a:r>
            <a:r>
              <a:rPr lang="en-US" altLang="ja-JP" b="1" dirty="0" err="1">
                <a:solidFill>
                  <a:srgbClr val="000000"/>
                </a:solidFill>
                <a:latin typeface="Consolas" panose="020B0609020204030204" pitchFamily="49" charset="0"/>
              </a:rPr>
              <a:t>Long.</a:t>
            </a:r>
            <a:r>
              <a:rPr lang="en-US" altLang="ja-JP" b="1" i="1" dirty="0" err="1">
                <a:solidFill>
                  <a:srgbClr val="0000C0"/>
                </a:solidFill>
                <a:latin typeface="Consolas" panose="020B0609020204030204" pitchFamily="49" charset="0"/>
              </a:rPr>
              <a:t>MAX_VALUE</a:t>
            </a:r>
            <a:r>
              <a:rPr lang="en-US" altLang="ja-JP" b="1" i="1" dirty="0">
                <a:solidFill>
                  <a:srgbClr val="000000"/>
                </a:solidFill>
                <a:latin typeface="Consolas" panose="020B0609020204030204" pitchFamily="49" charset="0"/>
              </a:rPr>
              <a:t>;</a:t>
            </a:r>
          </a:p>
          <a:p>
            <a:r>
              <a:rPr lang="en-US" altLang="ja-JP" b="1" dirty="0">
                <a:solidFill>
                  <a:srgbClr val="7F0055"/>
                </a:solidFill>
                <a:latin typeface="Consolas" panose="020B0609020204030204" pitchFamily="49" charset="0"/>
              </a:rPr>
              <a:t>float</a:t>
            </a:r>
            <a:r>
              <a:rPr lang="en-US" altLang="ja-JP" b="1" dirty="0">
                <a:solidFill>
                  <a:srgbClr val="000000"/>
                </a:solidFill>
                <a:latin typeface="Consolas" panose="020B0609020204030204" pitchFamily="49" charset="0"/>
              </a:rPr>
              <a:t> </a:t>
            </a:r>
            <a:r>
              <a:rPr lang="en-US" altLang="ja-JP" b="1" dirty="0" err="1">
                <a:solidFill>
                  <a:srgbClr val="6A3E3E"/>
                </a:solidFill>
                <a:latin typeface="Consolas" panose="020B0609020204030204" pitchFamily="49" charset="0"/>
              </a:rPr>
              <a:t>floatValue</a:t>
            </a:r>
            <a:r>
              <a:rPr lang="en-US" altLang="ja-JP" b="1" dirty="0">
                <a:solidFill>
                  <a:srgbClr val="000000"/>
                </a:solidFill>
                <a:latin typeface="Consolas" panose="020B0609020204030204" pitchFamily="49" charset="0"/>
              </a:rPr>
              <a:t> = </a:t>
            </a:r>
            <a:r>
              <a:rPr lang="en-US" altLang="ja-JP" b="1" dirty="0" err="1">
                <a:solidFill>
                  <a:srgbClr val="6A3E3E"/>
                </a:solidFill>
                <a:latin typeface="Consolas" panose="020B0609020204030204" pitchFamily="49" charset="0"/>
              </a:rPr>
              <a:t>longValue</a:t>
            </a:r>
            <a:r>
              <a:rPr lang="en-US" altLang="ja-JP" b="1" dirty="0">
                <a:solidFill>
                  <a:srgbClr val="000000"/>
                </a:solidFill>
                <a:latin typeface="Consolas" panose="020B0609020204030204" pitchFamily="49" charset="0"/>
              </a:rPr>
              <a:t>;</a:t>
            </a:r>
          </a:p>
        </p:txBody>
      </p:sp>
      <p:sp>
        <p:nvSpPr>
          <p:cNvPr id="28" name="テキスト ボックス 27">
            <a:extLst>
              <a:ext uri="{FF2B5EF4-FFF2-40B4-BE49-F238E27FC236}">
                <a16:creationId xmlns:a16="http://schemas.microsoft.com/office/drawing/2014/main" id="{328F16A7-6D2B-43D1-B2F5-90B11AADAAE7}"/>
              </a:ext>
            </a:extLst>
          </p:cNvPr>
          <p:cNvSpPr txBox="1"/>
          <p:nvPr/>
        </p:nvSpPr>
        <p:spPr>
          <a:xfrm>
            <a:off x="2356840" y="3896987"/>
            <a:ext cx="615553" cy="292388"/>
          </a:xfrm>
          <a:prstGeom prst="rect">
            <a:avLst/>
          </a:prstGeom>
          <a:noFill/>
        </p:spPr>
        <p:txBody>
          <a:bodyPr wrap="none" lIns="0" tIns="0" rIns="0" bIns="45720" rtlCol="0">
            <a:spAutoFit/>
          </a:bodyPr>
          <a:lstStyle/>
          <a:p>
            <a:r>
              <a:rPr kumimoji="1" lang="zh-CN" altLang="en-US" sz="1600" dirty="0"/>
              <a:t>例子：</a:t>
            </a:r>
            <a:endParaRPr kumimoji="1" lang="ja-JP" altLang="en-US" sz="1600" dirty="0" err="1"/>
          </a:p>
        </p:txBody>
      </p:sp>
    </p:spTree>
    <p:extLst>
      <p:ext uri="{BB962C8B-B14F-4D97-AF65-F5344CB8AC3E}">
        <p14:creationId xmlns:p14="http://schemas.microsoft.com/office/powerpoint/2010/main" val="167033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6" grpId="0"/>
      <p:bldP spid="12" grpId="0" animBg="1"/>
      <p:bldP spid="18" grpId="0" animBg="1"/>
      <p:bldP spid="19" grpId="0" animBg="1"/>
      <p:bldP spid="20" grpId="0" animBg="1"/>
      <p:bldP spid="21" grpId="0" animBg="1"/>
      <p:bldP spid="13" grpId="0" animBg="1"/>
      <p:bldP spid="25" grpId="0" animBg="1"/>
      <p:bldP spid="26" grpId="0" animBg="1"/>
      <p:bldP spid="27" grpId="0" animBg="1"/>
      <p:bldP spid="24" grpId="0" animBg="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CBBC36B8-DA4C-4A8B-833D-5F357D6DC715}"/>
              </a:ext>
            </a:extLst>
          </p:cNvPr>
          <p:cNvSpPr>
            <a:spLocks noGrp="1"/>
          </p:cNvSpPr>
          <p:nvPr>
            <p:ph type="ftr" sz="quarter" idx="16"/>
          </p:nvPr>
        </p:nvSpPr>
        <p:spPr/>
        <p:txBody>
          <a:bodyPr/>
          <a:lstStyle/>
          <a:p>
            <a:pPr lvl="0"/>
            <a:r>
              <a:rPr lang="en-US" noProof="0"/>
              <a:t>Copyright © 2020 Accenture. All rights reserved.</a:t>
            </a:r>
            <a:endParaRPr lang="en-US" noProof="0" dirty="0"/>
          </a:p>
        </p:txBody>
      </p:sp>
      <p:sp>
        <p:nvSpPr>
          <p:cNvPr id="15" name="Slide Number Placeholder 14">
            <a:extLst>
              <a:ext uri="{FF2B5EF4-FFF2-40B4-BE49-F238E27FC236}">
                <a16:creationId xmlns:a16="http://schemas.microsoft.com/office/drawing/2014/main" id="{7E4C82A6-E8CE-4268-BBCE-741469C7304C}"/>
              </a:ext>
            </a:extLst>
          </p:cNvPr>
          <p:cNvSpPr>
            <a:spLocks noGrp="1"/>
          </p:cNvSpPr>
          <p:nvPr>
            <p:ph type="sldNum" sz="quarter" idx="17"/>
          </p:nvPr>
        </p:nvSpPr>
        <p:spPr/>
        <p:txBody>
          <a:bodyPr/>
          <a:lstStyle/>
          <a:p>
            <a:pPr lvl="0"/>
            <a:fld id="{4F9AC08D-23A9-440E-BCB9-AA1E9877CC38}" type="slidenum">
              <a:rPr lang="en-US" noProof="0" smtClean="0"/>
              <a:pPr lvl="0"/>
              <a:t>7</a:t>
            </a:fld>
            <a:endParaRPr lang="en-US" noProof="0"/>
          </a:p>
        </p:txBody>
      </p:sp>
      <p:sp>
        <p:nvSpPr>
          <p:cNvPr id="17" name="Title 16">
            <a:extLst>
              <a:ext uri="{FF2B5EF4-FFF2-40B4-BE49-F238E27FC236}">
                <a16:creationId xmlns:a16="http://schemas.microsoft.com/office/drawing/2014/main" id="{3D7E7076-1782-4304-AB5A-C2411F9D8FA1}"/>
              </a:ext>
            </a:extLst>
          </p:cNvPr>
          <p:cNvSpPr>
            <a:spLocks noGrp="1"/>
          </p:cNvSpPr>
          <p:nvPr>
            <p:ph type="title"/>
          </p:nvPr>
        </p:nvSpPr>
        <p:spPr>
          <a:xfrm>
            <a:off x="381000" y="481015"/>
            <a:ext cx="3356363" cy="638173"/>
          </a:xfrm>
        </p:spPr>
        <p:txBody>
          <a:bodyPr>
            <a:normAutofit/>
          </a:bodyPr>
          <a:lstStyle/>
          <a:p>
            <a:r>
              <a:rPr lang="zh-CN" altLang="en-US" dirty="0">
                <a:latin typeface="Microsoft YaHei" panose="020B0503020204020204" pitchFamily="34" charset="-122"/>
                <a:ea typeface="Microsoft YaHei" panose="020B0503020204020204" pitchFamily="34" charset="-122"/>
              </a:rPr>
              <a:t>强制类型转换</a:t>
            </a:r>
            <a:endParaRPr lang="en-GB" dirty="0">
              <a:latin typeface="Microsoft YaHei" panose="020B0503020204020204" pitchFamily="34" charset="-122"/>
              <a:ea typeface="Microsoft YaHei" panose="020B0503020204020204" pitchFamily="34" charset="-122"/>
            </a:endParaRPr>
          </a:p>
        </p:txBody>
      </p:sp>
      <p:sp>
        <p:nvSpPr>
          <p:cNvPr id="8" name="矢印: 右 7">
            <a:extLst>
              <a:ext uri="{FF2B5EF4-FFF2-40B4-BE49-F238E27FC236}">
                <a16:creationId xmlns:a16="http://schemas.microsoft.com/office/drawing/2014/main" id="{1F62A4E1-3D29-4DFA-A400-9ABDC7F75741}"/>
              </a:ext>
            </a:extLst>
          </p:cNvPr>
          <p:cNvSpPr/>
          <p:nvPr/>
        </p:nvSpPr>
        <p:spPr>
          <a:xfrm rot="10800000">
            <a:off x="3028178" y="2078978"/>
            <a:ext cx="634723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8F24FAB-59CD-4B58-9D04-4ECBF3589412}"/>
              </a:ext>
            </a:extLst>
          </p:cNvPr>
          <p:cNvSpPr txBox="1"/>
          <p:nvPr/>
        </p:nvSpPr>
        <p:spPr>
          <a:xfrm>
            <a:off x="2588249" y="2130451"/>
            <a:ext cx="314325" cy="353943"/>
          </a:xfrm>
          <a:prstGeom prst="rect">
            <a:avLst/>
          </a:prstGeom>
          <a:noFill/>
        </p:spPr>
        <p:txBody>
          <a:bodyPr wrap="square" lIns="0" tIns="0" rIns="0" bIns="45720" rtlCol="0">
            <a:spAutoFit/>
          </a:bodyPr>
          <a:lstStyle/>
          <a:p>
            <a:r>
              <a:rPr kumimoji="1" lang="zh-CN" altLang="en-US" sz="2000" dirty="0"/>
              <a:t>低</a:t>
            </a:r>
            <a:endParaRPr kumimoji="1" lang="ja-JP" altLang="en-US" sz="2000" dirty="0" err="1"/>
          </a:p>
        </p:txBody>
      </p:sp>
      <p:sp>
        <p:nvSpPr>
          <p:cNvPr id="16" name="テキスト ボックス 15">
            <a:extLst>
              <a:ext uri="{FF2B5EF4-FFF2-40B4-BE49-F238E27FC236}">
                <a16:creationId xmlns:a16="http://schemas.microsoft.com/office/drawing/2014/main" id="{985F00C3-FEA3-4FE9-A877-E02F15B10CBE}"/>
              </a:ext>
            </a:extLst>
          </p:cNvPr>
          <p:cNvSpPr txBox="1"/>
          <p:nvPr/>
        </p:nvSpPr>
        <p:spPr>
          <a:xfrm>
            <a:off x="9515304" y="2130451"/>
            <a:ext cx="314325" cy="353943"/>
          </a:xfrm>
          <a:prstGeom prst="rect">
            <a:avLst/>
          </a:prstGeom>
          <a:noFill/>
        </p:spPr>
        <p:txBody>
          <a:bodyPr wrap="square" lIns="0" tIns="0" rIns="0" bIns="45720" rtlCol="0">
            <a:spAutoFit/>
          </a:bodyPr>
          <a:lstStyle/>
          <a:p>
            <a:r>
              <a:rPr kumimoji="1" lang="zh-CN" altLang="en-US" sz="2000" dirty="0"/>
              <a:t>高</a:t>
            </a:r>
            <a:endParaRPr kumimoji="1" lang="ja-JP" altLang="en-US" sz="2000" dirty="0" err="1"/>
          </a:p>
        </p:txBody>
      </p:sp>
      <p:sp>
        <p:nvSpPr>
          <p:cNvPr id="12" name="テキスト ボックス 11">
            <a:extLst>
              <a:ext uri="{FF2B5EF4-FFF2-40B4-BE49-F238E27FC236}">
                <a16:creationId xmlns:a16="http://schemas.microsoft.com/office/drawing/2014/main" id="{BD5CCF68-24D2-4ADF-A5CD-586CE827849B}"/>
              </a:ext>
            </a:extLst>
          </p:cNvPr>
          <p:cNvSpPr txBox="1"/>
          <p:nvPr/>
        </p:nvSpPr>
        <p:spPr>
          <a:xfrm>
            <a:off x="2490605" y="2799274"/>
            <a:ext cx="1912145"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zh-CN" dirty="0"/>
              <a:t>b</a:t>
            </a:r>
            <a:r>
              <a:rPr lang="en-US" altLang="ja-JP" dirty="0"/>
              <a:t>yte / short / char</a:t>
            </a:r>
            <a:endParaRPr kumimoji="1" lang="ja-JP" altLang="en-US" sz="1600" dirty="0" err="1"/>
          </a:p>
        </p:txBody>
      </p:sp>
      <p:sp>
        <p:nvSpPr>
          <p:cNvPr id="18" name="テキスト ボックス 17">
            <a:extLst>
              <a:ext uri="{FF2B5EF4-FFF2-40B4-BE49-F238E27FC236}">
                <a16:creationId xmlns:a16="http://schemas.microsoft.com/office/drawing/2014/main" id="{9DE45D62-29B3-4B06-96BE-4E9C25CA0B40}"/>
              </a:ext>
            </a:extLst>
          </p:cNvPr>
          <p:cNvSpPr txBox="1"/>
          <p:nvPr/>
        </p:nvSpPr>
        <p:spPr>
          <a:xfrm>
            <a:off x="5093315" y="2796361"/>
            <a:ext cx="419100"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zh-CN" dirty="0"/>
              <a:t>int</a:t>
            </a:r>
            <a:endParaRPr kumimoji="1" lang="ja-JP" altLang="en-US" sz="1600" dirty="0" err="1"/>
          </a:p>
        </p:txBody>
      </p:sp>
      <p:sp>
        <p:nvSpPr>
          <p:cNvPr id="19" name="テキスト ボックス 18">
            <a:extLst>
              <a:ext uri="{FF2B5EF4-FFF2-40B4-BE49-F238E27FC236}">
                <a16:creationId xmlns:a16="http://schemas.microsoft.com/office/drawing/2014/main" id="{C3E34ECC-23FA-4290-B841-438B1DA13F4A}"/>
              </a:ext>
            </a:extLst>
          </p:cNvPr>
          <p:cNvSpPr txBox="1"/>
          <p:nvPr/>
        </p:nvSpPr>
        <p:spPr>
          <a:xfrm>
            <a:off x="6202980" y="2796361"/>
            <a:ext cx="635793"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ja-JP" dirty="0"/>
              <a:t>long</a:t>
            </a:r>
            <a:endParaRPr kumimoji="1" lang="ja-JP" altLang="en-US" sz="1600" dirty="0" err="1"/>
          </a:p>
        </p:txBody>
      </p:sp>
      <p:sp>
        <p:nvSpPr>
          <p:cNvPr id="20" name="テキスト ボックス 19">
            <a:extLst>
              <a:ext uri="{FF2B5EF4-FFF2-40B4-BE49-F238E27FC236}">
                <a16:creationId xmlns:a16="http://schemas.microsoft.com/office/drawing/2014/main" id="{63BAE341-932F-4CAE-9445-0CE7C7961E5C}"/>
              </a:ext>
            </a:extLst>
          </p:cNvPr>
          <p:cNvSpPr txBox="1"/>
          <p:nvPr/>
        </p:nvSpPr>
        <p:spPr>
          <a:xfrm>
            <a:off x="7529338" y="2796361"/>
            <a:ext cx="635792"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ja-JP" dirty="0"/>
              <a:t>float</a:t>
            </a:r>
            <a:endParaRPr kumimoji="1" lang="ja-JP" altLang="en-US" sz="1600" dirty="0" err="1"/>
          </a:p>
        </p:txBody>
      </p:sp>
      <p:sp>
        <p:nvSpPr>
          <p:cNvPr id="21" name="テキスト ボックス 20">
            <a:extLst>
              <a:ext uri="{FF2B5EF4-FFF2-40B4-BE49-F238E27FC236}">
                <a16:creationId xmlns:a16="http://schemas.microsoft.com/office/drawing/2014/main" id="{2185ED09-F7C1-445D-B0BA-CAD1B4E5C0B6}"/>
              </a:ext>
            </a:extLst>
          </p:cNvPr>
          <p:cNvSpPr txBox="1"/>
          <p:nvPr/>
        </p:nvSpPr>
        <p:spPr>
          <a:xfrm>
            <a:off x="8855695" y="2801832"/>
            <a:ext cx="916782" cy="323165"/>
          </a:xfrm>
          <a:prstGeom prst="rect">
            <a:avLst/>
          </a:prstGeom>
        </p:spPr>
        <p:style>
          <a:lnRef idx="1">
            <a:schemeClr val="accent4"/>
          </a:lnRef>
          <a:fillRef idx="2">
            <a:schemeClr val="accent4"/>
          </a:fillRef>
          <a:effectRef idx="1">
            <a:schemeClr val="accent4"/>
          </a:effectRef>
          <a:fontRef idx="minor">
            <a:schemeClr val="dk1"/>
          </a:fontRef>
        </p:style>
        <p:txBody>
          <a:bodyPr wrap="square" lIns="72000" tIns="0" rIns="72000" bIns="45720" rtlCol="0">
            <a:spAutoFit/>
          </a:bodyPr>
          <a:lstStyle/>
          <a:p>
            <a:r>
              <a:rPr lang="en-US" altLang="ja-JP" dirty="0"/>
              <a:t>double</a:t>
            </a:r>
            <a:endParaRPr kumimoji="1" lang="ja-JP" altLang="en-US" sz="1600" dirty="0" err="1"/>
          </a:p>
        </p:txBody>
      </p:sp>
      <p:sp>
        <p:nvSpPr>
          <p:cNvPr id="13" name="矢印: 右 12">
            <a:extLst>
              <a:ext uri="{FF2B5EF4-FFF2-40B4-BE49-F238E27FC236}">
                <a16:creationId xmlns:a16="http://schemas.microsoft.com/office/drawing/2014/main" id="{86623459-F480-4E26-AC29-85481014F297}"/>
              </a:ext>
            </a:extLst>
          </p:cNvPr>
          <p:cNvSpPr/>
          <p:nvPr/>
        </p:nvSpPr>
        <p:spPr>
          <a:xfrm rot="10800000">
            <a:off x="4565869" y="2798768"/>
            <a:ext cx="419100" cy="32075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209897EA-E6D5-4D45-8469-A6EBF350025F}"/>
              </a:ext>
            </a:extLst>
          </p:cNvPr>
          <p:cNvSpPr/>
          <p:nvPr/>
        </p:nvSpPr>
        <p:spPr>
          <a:xfrm rot="10800000">
            <a:off x="5648147" y="2798768"/>
            <a:ext cx="419100" cy="32075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AA40DB34-8591-43A2-8D6C-939D52503E32}"/>
              </a:ext>
            </a:extLst>
          </p:cNvPr>
          <p:cNvSpPr/>
          <p:nvPr/>
        </p:nvSpPr>
        <p:spPr>
          <a:xfrm rot="10800000">
            <a:off x="7001891" y="2798768"/>
            <a:ext cx="419100" cy="32075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99E9D927-CB9D-4BB3-851F-1194C3B3BCA2}"/>
              </a:ext>
            </a:extLst>
          </p:cNvPr>
          <p:cNvSpPr/>
          <p:nvPr/>
        </p:nvSpPr>
        <p:spPr>
          <a:xfrm rot="10800000">
            <a:off x="8336599" y="2798768"/>
            <a:ext cx="419100" cy="32075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63149771-EFBC-4698-8A55-45BAA1FDC862}"/>
              </a:ext>
            </a:extLst>
          </p:cNvPr>
          <p:cNvSpPr/>
          <p:nvPr/>
        </p:nvSpPr>
        <p:spPr>
          <a:xfrm>
            <a:off x="1134536" y="4028451"/>
            <a:ext cx="4727998" cy="646331"/>
          </a:xfrm>
          <a:prstGeom prst="rect">
            <a:avLst/>
          </a:prstGeom>
          <a:solidFill>
            <a:schemeClr val="bg1"/>
          </a:solidFill>
          <a:ln w="12700">
            <a:solidFill>
              <a:schemeClr val="tx1"/>
            </a:solidFill>
          </a:ln>
        </p:spPr>
        <p:txBody>
          <a:bodyPr wrap="square">
            <a:spAutoFit/>
          </a:bodyPr>
          <a:lstStyle/>
          <a:p>
            <a:r>
              <a:rPr lang="en-US" altLang="ja-JP" b="1" dirty="0">
                <a:solidFill>
                  <a:srgbClr val="7F0055"/>
                </a:solidFill>
                <a:latin typeface="Consolas" panose="020B0609020204030204" pitchFamily="49" charset="0"/>
              </a:rPr>
              <a:t>long</a:t>
            </a:r>
            <a:r>
              <a:rPr lang="en-US" altLang="ja-JP" b="1" dirty="0">
                <a:solidFill>
                  <a:srgbClr val="000000"/>
                </a:solidFill>
                <a:latin typeface="Consolas" panose="020B0609020204030204" pitchFamily="49" charset="0"/>
              </a:rPr>
              <a:t> </a:t>
            </a:r>
            <a:r>
              <a:rPr lang="en-US" altLang="ja-JP" b="1" dirty="0" err="1">
                <a:solidFill>
                  <a:srgbClr val="6A3E3E"/>
                </a:solidFill>
                <a:latin typeface="Consolas" panose="020B0609020204030204" pitchFamily="49" charset="0"/>
              </a:rPr>
              <a:t>longV</a:t>
            </a:r>
            <a:r>
              <a:rPr lang="en-US" altLang="zh-CN" b="1" dirty="0" err="1">
                <a:solidFill>
                  <a:srgbClr val="6A3E3E"/>
                </a:solidFill>
                <a:latin typeface="Consolas" panose="020B0609020204030204" pitchFamily="49" charset="0"/>
              </a:rPr>
              <a:t>alue</a:t>
            </a:r>
            <a:r>
              <a:rPr lang="en-US" altLang="ja-JP" b="1" dirty="0">
                <a:solidFill>
                  <a:srgbClr val="000000"/>
                </a:solidFill>
                <a:latin typeface="Consolas" panose="020B0609020204030204" pitchFamily="49" charset="0"/>
              </a:rPr>
              <a:t> = </a:t>
            </a:r>
            <a:r>
              <a:rPr lang="en-US" altLang="ja-JP" b="1" dirty="0" err="1">
                <a:solidFill>
                  <a:srgbClr val="000000"/>
                </a:solidFill>
                <a:latin typeface="Consolas" panose="020B0609020204030204" pitchFamily="49" charset="0"/>
              </a:rPr>
              <a:t>Long.</a:t>
            </a:r>
            <a:r>
              <a:rPr lang="en-US" altLang="ja-JP" b="1" i="1" dirty="0" err="1">
                <a:solidFill>
                  <a:srgbClr val="0000C0"/>
                </a:solidFill>
                <a:latin typeface="Consolas" panose="020B0609020204030204" pitchFamily="49" charset="0"/>
              </a:rPr>
              <a:t>MAX_VALUE</a:t>
            </a:r>
            <a:r>
              <a:rPr lang="en-US" altLang="ja-JP" b="1" i="1" dirty="0">
                <a:solidFill>
                  <a:srgbClr val="000000"/>
                </a:solidFill>
                <a:latin typeface="Consolas" panose="020B0609020204030204" pitchFamily="49" charset="0"/>
              </a:rPr>
              <a:t>;</a:t>
            </a:r>
          </a:p>
          <a:p>
            <a:r>
              <a:rPr lang="en-US" altLang="ja-JP" b="1" dirty="0">
                <a:solidFill>
                  <a:srgbClr val="7F0055"/>
                </a:solidFill>
                <a:latin typeface="Consolas" panose="020B0609020204030204" pitchFamily="49" charset="0"/>
              </a:rPr>
              <a:t>short</a:t>
            </a:r>
            <a:r>
              <a:rPr lang="en-US" altLang="ja-JP" b="1" dirty="0">
                <a:solidFill>
                  <a:srgbClr val="000000"/>
                </a:solidFill>
                <a:latin typeface="Consolas" panose="020B0609020204030204" pitchFamily="49" charset="0"/>
              </a:rPr>
              <a:t> </a:t>
            </a:r>
            <a:r>
              <a:rPr lang="en-US" altLang="ja-JP" b="1" dirty="0" err="1">
                <a:solidFill>
                  <a:srgbClr val="6A3E3E"/>
                </a:solidFill>
                <a:latin typeface="Consolas" panose="020B0609020204030204" pitchFamily="49" charset="0"/>
              </a:rPr>
              <a:t>shortValue</a:t>
            </a:r>
            <a:r>
              <a:rPr lang="en-US" altLang="ja-JP" b="1" dirty="0">
                <a:solidFill>
                  <a:srgbClr val="000000"/>
                </a:solidFill>
                <a:latin typeface="Consolas" panose="020B0609020204030204" pitchFamily="49" charset="0"/>
              </a:rPr>
              <a:t> = (</a:t>
            </a:r>
            <a:r>
              <a:rPr lang="en-US" altLang="ja-JP" b="1" dirty="0">
                <a:solidFill>
                  <a:srgbClr val="7F0055"/>
                </a:solidFill>
                <a:latin typeface="Consolas" panose="020B0609020204030204" pitchFamily="49" charset="0"/>
              </a:rPr>
              <a:t>short</a:t>
            </a:r>
            <a:r>
              <a:rPr lang="en-US" altLang="ja-JP" b="1" dirty="0">
                <a:solidFill>
                  <a:srgbClr val="000000"/>
                </a:solidFill>
                <a:latin typeface="Consolas" panose="020B0609020204030204" pitchFamily="49" charset="0"/>
              </a:rPr>
              <a:t>)</a:t>
            </a:r>
            <a:r>
              <a:rPr lang="en-US" altLang="ja-JP" b="1" dirty="0" err="1">
                <a:solidFill>
                  <a:srgbClr val="6A3E3E"/>
                </a:solidFill>
                <a:latin typeface="Consolas" panose="020B0609020204030204" pitchFamily="49" charset="0"/>
              </a:rPr>
              <a:t>longValue</a:t>
            </a:r>
            <a:r>
              <a:rPr lang="en-US" altLang="ja-JP" b="1" dirty="0">
                <a:solidFill>
                  <a:srgbClr val="000000"/>
                </a:solidFill>
                <a:latin typeface="Consolas" panose="020B0609020204030204" pitchFamily="49" charset="0"/>
              </a:rPr>
              <a:t>;</a:t>
            </a:r>
            <a:endParaRPr lang="ja-JP" altLang="en-US" dirty="0"/>
          </a:p>
        </p:txBody>
      </p:sp>
      <p:sp>
        <p:nvSpPr>
          <p:cNvPr id="22" name="文本框 21">
            <a:extLst>
              <a:ext uri="{FF2B5EF4-FFF2-40B4-BE49-F238E27FC236}">
                <a16:creationId xmlns:a16="http://schemas.microsoft.com/office/drawing/2014/main" id="{7A2E9732-0E31-4E77-945C-484D55144CF0}"/>
              </a:ext>
            </a:extLst>
          </p:cNvPr>
          <p:cNvSpPr txBox="1"/>
          <p:nvPr/>
        </p:nvSpPr>
        <p:spPr>
          <a:xfrm>
            <a:off x="2824753" y="4953538"/>
            <a:ext cx="2730145" cy="369332"/>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ja-JP" b="1" dirty="0" err="1">
                <a:solidFill>
                  <a:srgbClr val="6A3E3E"/>
                </a:solidFill>
                <a:latin typeface="Consolas" panose="020B0609020204030204" pitchFamily="49" charset="0"/>
              </a:rPr>
              <a:t>shortValue</a:t>
            </a:r>
            <a:r>
              <a:rPr lang="en-US" altLang="ja-JP" b="1" dirty="0">
                <a:solidFill>
                  <a:srgbClr val="6A3E3E"/>
                </a:solidFill>
                <a:latin typeface="Consolas" panose="020B0609020204030204" pitchFamily="49" charset="0"/>
              </a:rPr>
              <a:t> </a:t>
            </a:r>
            <a:r>
              <a:rPr lang="ja-JP" altLang="en-US" b="1" dirty="0">
                <a:solidFill>
                  <a:srgbClr val="6A3E3E"/>
                </a:solidFill>
                <a:latin typeface="Consolas" panose="020B0609020204030204" pitchFamily="49" charset="0"/>
              </a:rPr>
              <a:t>⇒</a:t>
            </a:r>
            <a:r>
              <a:rPr lang="en-US" altLang="ja-JP" b="1" dirty="0">
                <a:solidFill>
                  <a:srgbClr val="6A3E3E"/>
                </a:solidFill>
                <a:latin typeface="Consolas" panose="020B0609020204030204" pitchFamily="49" charset="0"/>
              </a:rPr>
              <a:t> -1</a:t>
            </a:r>
            <a:endParaRPr lang="zh-CN" altLang="en-US" dirty="0"/>
          </a:p>
        </p:txBody>
      </p:sp>
      <p:sp>
        <p:nvSpPr>
          <p:cNvPr id="6" name="文本框 5">
            <a:extLst>
              <a:ext uri="{FF2B5EF4-FFF2-40B4-BE49-F238E27FC236}">
                <a16:creationId xmlns:a16="http://schemas.microsoft.com/office/drawing/2014/main" id="{F4C83CEB-F400-474F-AE23-7BB04A568F58}"/>
              </a:ext>
            </a:extLst>
          </p:cNvPr>
          <p:cNvSpPr txBox="1"/>
          <p:nvPr/>
        </p:nvSpPr>
        <p:spPr>
          <a:xfrm>
            <a:off x="1702094" y="4953539"/>
            <a:ext cx="1122659" cy="369332"/>
          </a:xfrm>
          <a:prstGeom prst="rect">
            <a:avLst/>
          </a:prstGeom>
          <a:solidFill>
            <a:srgbClr val="FF0000"/>
          </a:solidFill>
        </p:spPr>
        <p:style>
          <a:lnRef idx="2">
            <a:schemeClr val="accent5"/>
          </a:lnRef>
          <a:fillRef idx="1">
            <a:schemeClr val="lt1"/>
          </a:fillRef>
          <a:effectRef idx="0">
            <a:schemeClr val="accent5"/>
          </a:effectRef>
          <a:fontRef idx="minor">
            <a:schemeClr val="dk1"/>
          </a:fontRef>
        </p:style>
        <p:txBody>
          <a:bodyPr wrap="square" lIns="0" tIns="0" rIns="0" bIns="45720" rtlCol="0" anchor="ctr">
            <a:noAutofit/>
          </a:bodyPr>
          <a:lstStyle/>
          <a:p>
            <a:pPr algn="ctr"/>
            <a:r>
              <a:rPr lang="zh-CN" altLang="en-US" sz="1600" dirty="0"/>
              <a:t>数据溢出</a:t>
            </a:r>
          </a:p>
        </p:txBody>
      </p:sp>
      <p:sp>
        <p:nvSpPr>
          <p:cNvPr id="24" name="文本框 23">
            <a:extLst>
              <a:ext uri="{FF2B5EF4-FFF2-40B4-BE49-F238E27FC236}">
                <a16:creationId xmlns:a16="http://schemas.microsoft.com/office/drawing/2014/main" id="{5F0B8991-71AD-4C24-A6DE-72D1A504F0ED}"/>
              </a:ext>
            </a:extLst>
          </p:cNvPr>
          <p:cNvSpPr txBox="1"/>
          <p:nvPr/>
        </p:nvSpPr>
        <p:spPr>
          <a:xfrm>
            <a:off x="6741875" y="4028451"/>
            <a:ext cx="4461651" cy="646331"/>
          </a:xfrm>
          <a:prstGeom prst="rect">
            <a:avLst/>
          </a:prstGeom>
          <a:solidFill>
            <a:schemeClr val="bg1"/>
          </a:solidFill>
          <a:ln>
            <a:solidFill>
              <a:schemeClr val="tx1"/>
            </a:solidFill>
          </a:ln>
        </p:spPr>
        <p:txBody>
          <a:bodyPr wrap="square">
            <a:spAutoFit/>
          </a:bodyPr>
          <a:lstStyle/>
          <a:p>
            <a:pPr algn="l"/>
            <a:r>
              <a:rPr lang="en-US" altLang="zh-CN" sz="1800" b="1" dirty="0">
                <a:solidFill>
                  <a:srgbClr val="7F0055"/>
                </a:solidFill>
                <a:latin typeface="Consolas" panose="020B0609020204030204" pitchFamily="49" charset="0"/>
              </a:rPr>
              <a:t>float</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floatValue</a:t>
            </a:r>
            <a:r>
              <a:rPr lang="en-US" altLang="zh-CN" sz="1800" b="1" dirty="0">
                <a:solidFill>
                  <a:srgbClr val="000000"/>
                </a:solidFill>
                <a:latin typeface="Consolas" panose="020B0609020204030204" pitchFamily="49" charset="0"/>
              </a:rPr>
              <a:t> = 23.12f;</a:t>
            </a:r>
          </a:p>
          <a:p>
            <a:pPr algn="l"/>
            <a:r>
              <a:rPr lang="en-US" altLang="zh-CN" sz="1800" b="1" dirty="0">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intValue</a:t>
            </a:r>
            <a:r>
              <a:rPr lang="en-US" altLang="zh-CN" sz="1800" b="1" dirty="0">
                <a:solidFill>
                  <a:srgbClr val="000000"/>
                </a:solidFill>
                <a:latin typeface="Consolas" panose="020B0609020204030204" pitchFamily="49" charset="0"/>
              </a:rPr>
              <a:t> = (</a:t>
            </a:r>
            <a:r>
              <a:rPr lang="en-US" altLang="zh-CN" sz="1800" b="1" dirty="0">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a:t>
            </a:r>
            <a:r>
              <a:rPr lang="en-US" altLang="zh-CN" sz="1800" b="1" dirty="0" err="1">
                <a:solidFill>
                  <a:srgbClr val="6A3E3E"/>
                </a:solidFill>
                <a:latin typeface="Consolas" panose="020B0609020204030204" pitchFamily="49" charset="0"/>
              </a:rPr>
              <a:t>floatValue</a:t>
            </a:r>
            <a:r>
              <a:rPr lang="en-US" altLang="zh-CN" sz="1800" b="1" dirty="0">
                <a:solidFill>
                  <a:srgbClr val="000000"/>
                </a:solidFill>
                <a:latin typeface="Consolas" panose="020B0609020204030204" pitchFamily="49" charset="0"/>
              </a:rPr>
              <a:t>;</a:t>
            </a:r>
            <a:endParaRPr lang="zh-CN" altLang="en-US" dirty="0"/>
          </a:p>
        </p:txBody>
      </p:sp>
      <p:sp>
        <p:nvSpPr>
          <p:cNvPr id="28" name="文本框 27">
            <a:extLst>
              <a:ext uri="{FF2B5EF4-FFF2-40B4-BE49-F238E27FC236}">
                <a16:creationId xmlns:a16="http://schemas.microsoft.com/office/drawing/2014/main" id="{F07EBBA7-3B54-44A0-9A70-C3195A707A71}"/>
              </a:ext>
            </a:extLst>
          </p:cNvPr>
          <p:cNvSpPr txBox="1"/>
          <p:nvPr/>
        </p:nvSpPr>
        <p:spPr>
          <a:xfrm>
            <a:off x="8264442" y="4953538"/>
            <a:ext cx="2730145" cy="369332"/>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1800" b="1" dirty="0" err="1">
                <a:solidFill>
                  <a:srgbClr val="6A3E3E"/>
                </a:solidFill>
                <a:latin typeface="Consolas" panose="020B0609020204030204" pitchFamily="49" charset="0"/>
              </a:rPr>
              <a:t>intValue</a:t>
            </a:r>
            <a:r>
              <a:rPr lang="en-US" altLang="ja-JP" b="1" dirty="0">
                <a:solidFill>
                  <a:srgbClr val="6A3E3E"/>
                </a:solidFill>
                <a:latin typeface="Consolas" panose="020B0609020204030204" pitchFamily="49" charset="0"/>
              </a:rPr>
              <a:t> </a:t>
            </a:r>
            <a:r>
              <a:rPr lang="ja-JP" altLang="en-US" b="1" dirty="0">
                <a:solidFill>
                  <a:srgbClr val="6A3E3E"/>
                </a:solidFill>
                <a:latin typeface="Consolas" panose="020B0609020204030204" pitchFamily="49" charset="0"/>
              </a:rPr>
              <a:t>⇒</a:t>
            </a:r>
            <a:r>
              <a:rPr lang="en-US" altLang="ja-JP" b="1" dirty="0">
                <a:solidFill>
                  <a:srgbClr val="6A3E3E"/>
                </a:solidFill>
                <a:latin typeface="Consolas" panose="020B0609020204030204" pitchFamily="49" charset="0"/>
              </a:rPr>
              <a:t> 23</a:t>
            </a:r>
            <a:endParaRPr lang="zh-CN" altLang="en-US" dirty="0"/>
          </a:p>
        </p:txBody>
      </p:sp>
      <p:sp>
        <p:nvSpPr>
          <p:cNvPr id="29" name="文本框 28">
            <a:extLst>
              <a:ext uri="{FF2B5EF4-FFF2-40B4-BE49-F238E27FC236}">
                <a16:creationId xmlns:a16="http://schemas.microsoft.com/office/drawing/2014/main" id="{B51D0743-32A7-4F48-985A-5D9A7ACF4CB1}"/>
              </a:ext>
            </a:extLst>
          </p:cNvPr>
          <p:cNvSpPr txBox="1"/>
          <p:nvPr/>
        </p:nvSpPr>
        <p:spPr>
          <a:xfrm>
            <a:off x="7141783" y="4953539"/>
            <a:ext cx="1122659" cy="369332"/>
          </a:xfrm>
          <a:prstGeom prst="rect">
            <a:avLst/>
          </a:prstGeom>
          <a:solidFill>
            <a:srgbClr val="FF0000"/>
          </a:solidFill>
        </p:spPr>
        <p:style>
          <a:lnRef idx="2">
            <a:schemeClr val="accent5"/>
          </a:lnRef>
          <a:fillRef idx="1">
            <a:schemeClr val="lt1"/>
          </a:fillRef>
          <a:effectRef idx="0">
            <a:schemeClr val="accent5"/>
          </a:effectRef>
          <a:fontRef idx="minor">
            <a:schemeClr val="dk1"/>
          </a:fontRef>
        </p:style>
        <p:txBody>
          <a:bodyPr wrap="square" lIns="0" tIns="0" rIns="0" bIns="45720" rtlCol="0" anchor="ctr">
            <a:noAutofit/>
          </a:bodyPr>
          <a:lstStyle/>
          <a:p>
            <a:pPr algn="ctr"/>
            <a:r>
              <a:rPr lang="zh-CN" altLang="en-US" sz="1600" b="0" i="0" dirty="0">
                <a:solidFill>
                  <a:srgbClr val="333333"/>
                </a:solidFill>
                <a:effectLst/>
                <a:latin typeface="Helvetica Neue"/>
              </a:rPr>
              <a:t>损失精度</a:t>
            </a:r>
            <a:endParaRPr lang="zh-CN" altLang="en-US" sz="1600" dirty="0"/>
          </a:p>
        </p:txBody>
      </p:sp>
    </p:spTree>
    <p:extLst>
      <p:ext uri="{BB962C8B-B14F-4D97-AF65-F5344CB8AC3E}">
        <p14:creationId xmlns:p14="http://schemas.microsoft.com/office/powerpoint/2010/main" val="420145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right)">
                                      <p:cBhvr>
                                        <p:cTn id="13" dur="500"/>
                                        <p:tgtEl>
                                          <p:spTgt spid="1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right)">
                                      <p:cBhvr>
                                        <p:cTn id="19" dur="500"/>
                                        <p:tgtEl>
                                          <p:spTgt spid="18"/>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right)">
                                      <p:cBhvr>
                                        <p:cTn id="25" dur="500"/>
                                        <p:tgtEl>
                                          <p:spTgt spid="20"/>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right)">
                                      <p:cBhvr>
                                        <p:cTn id="34" dur="500"/>
                                        <p:tgtEl>
                                          <p:spTgt spid="25"/>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right)">
                                      <p:cBhvr>
                                        <p:cTn id="37" dur="500"/>
                                        <p:tgtEl>
                                          <p:spTgt spid="26"/>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right)">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6" grpId="0"/>
      <p:bldP spid="12" grpId="0" animBg="1"/>
      <p:bldP spid="18" grpId="0" animBg="1"/>
      <p:bldP spid="19" grpId="0" animBg="1"/>
      <p:bldP spid="20" grpId="0" animBg="1"/>
      <p:bldP spid="21" grpId="0" animBg="1"/>
      <p:bldP spid="13" grpId="0" animBg="1"/>
      <p:bldP spid="25" grpId="0" animBg="1"/>
      <p:bldP spid="26" grpId="0" animBg="1"/>
      <p:bldP spid="27" grpId="0" animBg="1"/>
      <p:bldP spid="3" grpId="0" animBg="1"/>
      <p:bldP spid="22" grpId="0" animBg="1"/>
      <p:bldP spid="6" grpId="0" animBg="1"/>
      <p:bldP spid="24"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C9622F-51BF-4DEE-A6B8-7679FFC404E3}"/>
              </a:ext>
            </a:extLst>
          </p:cNvPr>
          <p:cNvSpPr>
            <a:spLocks noGrp="1"/>
          </p:cNvSpPr>
          <p:nvPr>
            <p:ph type="sldNum" sz="quarter" idx="17"/>
          </p:nvPr>
        </p:nvSpPr>
        <p:spPr/>
        <p:txBody>
          <a:bodyPr/>
          <a:lstStyle/>
          <a:p>
            <a:pPr lvl="0"/>
            <a:fld id="{4F9AC08D-23A9-440E-BCB9-AA1E9877CC38}" type="slidenum">
              <a:rPr lang="en-US" noProof="0" smtClean="0"/>
              <a:pPr lvl="0"/>
              <a:t>8</a:t>
            </a:fld>
            <a:endParaRPr lang="en-US" noProof="0"/>
          </a:p>
        </p:txBody>
      </p:sp>
      <p:sp>
        <p:nvSpPr>
          <p:cNvPr id="3" name="Footer Placeholder 2">
            <a:extLst>
              <a:ext uri="{FF2B5EF4-FFF2-40B4-BE49-F238E27FC236}">
                <a16:creationId xmlns:a16="http://schemas.microsoft.com/office/drawing/2014/main" id="{09A26F4E-0FA6-4D59-B353-360E2228BD01}"/>
              </a:ext>
            </a:extLst>
          </p:cNvPr>
          <p:cNvSpPr>
            <a:spLocks noGrp="1"/>
          </p:cNvSpPr>
          <p:nvPr>
            <p:ph type="ftr" sz="quarter" idx="16"/>
          </p:nvPr>
        </p:nvSpPr>
        <p:spPr/>
        <p:txBody>
          <a:bodyPr/>
          <a:lstStyle/>
          <a:p>
            <a:pPr lvl="0"/>
            <a:r>
              <a:rPr lang="en-US" noProof="0"/>
              <a:t>Copyright © 2020 Accenture. All rights reserved.</a:t>
            </a:r>
          </a:p>
        </p:txBody>
      </p:sp>
      <p:sp>
        <p:nvSpPr>
          <p:cNvPr id="18" name="Title 16">
            <a:extLst>
              <a:ext uri="{FF2B5EF4-FFF2-40B4-BE49-F238E27FC236}">
                <a16:creationId xmlns:a16="http://schemas.microsoft.com/office/drawing/2014/main" id="{B605A86F-E0B6-4C9C-AF94-566050800A83}"/>
              </a:ext>
            </a:extLst>
          </p:cNvPr>
          <p:cNvSpPr>
            <a:spLocks noGrp="1"/>
          </p:cNvSpPr>
          <p:nvPr>
            <p:ph type="title"/>
          </p:nvPr>
        </p:nvSpPr>
        <p:spPr>
          <a:xfrm>
            <a:off x="269057" y="452906"/>
            <a:ext cx="11430000" cy="983263"/>
          </a:xfrm>
        </p:spPr>
        <p:txBody>
          <a:bodyPr>
            <a:normAutofit/>
          </a:bodyPr>
          <a:lstStyle/>
          <a:p>
            <a:r>
              <a:rPr lang="en-US" altLang="zh-CN" dirty="0"/>
              <a:t>Java</a:t>
            </a:r>
            <a:r>
              <a:rPr lang="zh-CN" altLang="en-US" dirty="0"/>
              <a:t>中的装箱和拆箱</a:t>
            </a:r>
            <a:endParaRPr lang="en-GB" dirty="0"/>
          </a:p>
        </p:txBody>
      </p:sp>
      <p:sp>
        <p:nvSpPr>
          <p:cNvPr id="6" name="文本框 5">
            <a:extLst>
              <a:ext uri="{FF2B5EF4-FFF2-40B4-BE49-F238E27FC236}">
                <a16:creationId xmlns:a16="http://schemas.microsoft.com/office/drawing/2014/main" id="{92C1FA52-8B8B-4D65-A114-565401DB1709}"/>
              </a:ext>
            </a:extLst>
          </p:cNvPr>
          <p:cNvSpPr txBox="1"/>
          <p:nvPr/>
        </p:nvSpPr>
        <p:spPr>
          <a:xfrm>
            <a:off x="592017" y="1539444"/>
            <a:ext cx="3216308" cy="646331"/>
          </a:xfrm>
          <a:prstGeom prst="rect">
            <a:avLst/>
          </a:prstGeom>
          <a:noFill/>
          <a:ln>
            <a:solidFill>
              <a:schemeClr val="accent4"/>
            </a:solidFill>
          </a:ln>
        </p:spPr>
        <p:txBody>
          <a:bodyPr wrap="square">
            <a:spAutoFit/>
          </a:bodyPr>
          <a:lstStyle/>
          <a:p>
            <a:pPr algn="l"/>
            <a:r>
              <a:rPr lang="en-US" altLang="zh-CN" sz="1800" dirty="0">
                <a:solidFill>
                  <a:srgbClr val="000000"/>
                </a:solidFill>
                <a:latin typeface="Consolas" panose="020B0609020204030204" pitchFamily="49" charset="0"/>
              </a:rPr>
              <a:t>Integer </a:t>
            </a:r>
            <a:r>
              <a:rPr lang="en-US" altLang="zh-CN" sz="1800" dirty="0" err="1">
                <a:solidFill>
                  <a:srgbClr val="6A3E3E"/>
                </a:solidFill>
                <a:latin typeface="Consolas" panose="020B0609020204030204" pitchFamily="49" charset="0"/>
              </a:rPr>
              <a:t>i</a:t>
            </a:r>
            <a:r>
              <a:rPr lang="en-US" altLang="zh-CN" sz="1800" dirty="0">
                <a:solidFill>
                  <a:srgbClr val="000000"/>
                </a:solidFill>
                <a:latin typeface="Consolas" panose="020B0609020204030204" pitchFamily="49" charset="0"/>
              </a:rPr>
              <a:t> = 10;  </a:t>
            </a:r>
            <a:r>
              <a:rPr lang="en-US" altLang="zh-CN" sz="1800" dirty="0">
                <a:solidFill>
                  <a:srgbClr val="3F7F5F"/>
                </a:solidFill>
                <a:latin typeface="Consolas" panose="020B0609020204030204" pitchFamily="49" charset="0"/>
              </a:rPr>
              <a:t>//</a:t>
            </a:r>
            <a:r>
              <a:rPr lang="zh-CN" altLang="en-US" sz="1800" dirty="0">
                <a:solidFill>
                  <a:srgbClr val="3F7F5F"/>
                </a:solidFill>
                <a:latin typeface="Consolas" panose="020B0609020204030204" pitchFamily="49" charset="0"/>
              </a:rPr>
              <a:t>装箱</a:t>
            </a:r>
          </a:p>
          <a:p>
            <a:pPr algn="l"/>
            <a:r>
              <a:rPr lang="en-US" altLang="zh-CN" sz="1800" b="1" dirty="0">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n</a:t>
            </a:r>
            <a:r>
              <a:rPr lang="en-US" altLang="zh-CN" sz="1800" b="1" dirty="0">
                <a:solidFill>
                  <a:srgbClr val="000000"/>
                </a:solidFill>
                <a:latin typeface="Consolas" panose="020B0609020204030204" pitchFamily="49" charset="0"/>
              </a:rPr>
              <a:t> =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       </a:t>
            </a:r>
            <a:r>
              <a:rPr lang="en-US" altLang="zh-CN" sz="1800" dirty="0">
                <a:solidFill>
                  <a:srgbClr val="3F7F5F"/>
                </a:solidFill>
                <a:latin typeface="Consolas" panose="020B0609020204030204" pitchFamily="49" charset="0"/>
              </a:rPr>
              <a:t>//</a:t>
            </a:r>
            <a:r>
              <a:rPr lang="zh-CN" altLang="en-US" sz="1800" dirty="0">
                <a:solidFill>
                  <a:srgbClr val="3F7F5F"/>
                </a:solidFill>
                <a:latin typeface="Consolas" panose="020B0609020204030204" pitchFamily="49" charset="0"/>
              </a:rPr>
              <a:t>拆箱</a:t>
            </a:r>
            <a:endParaRPr lang="zh-CN" altLang="en-US" dirty="0"/>
          </a:p>
        </p:txBody>
      </p:sp>
      <p:pic>
        <p:nvPicPr>
          <p:cNvPr id="1028" name="Picture 4">
            <a:extLst>
              <a:ext uri="{FF2B5EF4-FFF2-40B4-BE49-F238E27FC236}">
                <a16:creationId xmlns:a16="http://schemas.microsoft.com/office/drawing/2014/main" id="{CD30F61D-18C2-4404-B865-E9D682ECA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296" y="1539443"/>
            <a:ext cx="7583156" cy="421813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a:extLst>
              <a:ext uri="{FF2B5EF4-FFF2-40B4-BE49-F238E27FC236}">
                <a16:creationId xmlns:a16="http://schemas.microsoft.com/office/drawing/2014/main" id="{6C48F280-035A-4F37-AF20-ABD5E26C4DE1}"/>
              </a:ext>
            </a:extLst>
          </p:cNvPr>
          <p:cNvCxnSpPr/>
          <p:nvPr/>
        </p:nvCxnSpPr>
        <p:spPr>
          <a:xfrm>
            <a:off x="8137486" y="4211099"/>
            <a:ext cx="243170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6D10E2C-322D-446A-A42A-6E91B9F35CDB}"/>
              </a:ext>
            </a:extLst>
          </p:cNvPr>
          <p:cNvCxnSpPr/>
          <p:nvPr/>
        </p:nvCxnSpPr>
        <p:spPr>
          <a:xfrm>
            <a:off x="8137486" y="4934581"/>
            <a:ext cx="243170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2D9ACB8-9664-465C-915E-DC49EFEF54AE}"/>
              </a:ext>
            </a:extLst>
          </p:cNvPr>
          <p:cNvSpPr txBox="1"/>
          <p:nvPr/>
        </p:nvSpPr>
        <p:spPr>
          <a:xfrm>
            <a:off x="83947" y="3105834"/>
            <a:ext cx="4232448" cy="646331"/>
          </a:xfrm>
          <a:prstGeom prst="rect">
            <a:avLst/>
          </a:prstGeom>
          <a:noFill/>
          <a:ln>
            <a:solidFill>
              <a:srgbClr val="004DFF"/>
            </a:solidFill>
          </a:ln>
        </p:spPr>
        <p:txBody>
          <a:bodyPr wrap="square">
            <a:spAutoFit/>
          </a:bodyPr>
          <a:lstStyle/>
          <a:p>
            <a:pPr algn="l"/>
            <a:r>
              <a:rPr lang="en-US" altLang="zh-CN" sz="1800" dirty="0">
                <a:solidFill>
                  <a:srgbClr val="000000"/>
                </a:solidFill>
                <a:latin typeface="Consolas" panose="020B0609020204030204" pitchFamily="49" charset="0"/>
              </a:rPr>
              <a:t>Integer </a:t>
            </a:r>
            <a:r>
              <a:rPr lang="en-US" altLang="zh-CN" sz="1800" dirty="0" err="1">
                <a:solidFill>
                  <a:srgbClr val="6A3E3E"/>
                </a:solidFill>
                <a:latin typeface="Consolas" panose="020B0609020204030204" pitchFamily="49" charset="0"/>
              </a:rPr>
              <a:t>i</a:t>
            </a:r>
            <a:r>
              <a:rPr lang="en-US" altLang="zh-CN" sz="1800" dirty="0">
                <a:solidFill>
                  <a:srgbClr val="000000"/>
                </a:solidFill>
                <a:latin typeface="Consolas" panose="020B0609020204030204" pitchFamily="49" charset="0"/>
              </a:rPr>
              <a:t> = </a:t>
            </a:r>
            <a:r>
              <a:rPr lang="en-US" altLang="zh-CN" sz="1800" dirty="0" err="1">
                <a:solidFill>
                  <a:srgbClr val="000000"/>
                </a:solidFill>
                <a:latin typeface="Consolas" panose="020B0609020204030204" pitchFamily="49" charset="0"/>
              </a:rPr>
              <a:t>Integer.</a:t>
            </a:r>
            <a:r>
              <a:rPr lang="en-US" altLang="zh-CN" sz="1800" i="1" dirty="0" err="1">
                <a:solidFill>
                  <a:srgbClr val="000000"/>
                </a:solidFill>
                <a:latin typeface="Consolas" panose="020B0609020204030204" pitchFamily="49" charset="0"/>
              </a:rPr>
              <a:t>valueOf</a:t>
            </a:r>
            <a:r>
              <a:rPr lang="en-US" altLang="zh-CN" sz="1800" i="1" dirty="0">
                <a:solidFill>
                  <a:srgbClr val="000000"/>
                </a:solidFill>
                <a:latin typeface="Consolas" panose="020B0609020204030204" pitchFamily="49" charset="0"/>
              </a:rPr>
              <a:t>(10);</a:t>
            </a:r>
            <a:endParaRPr lang="zh-CN" altLang="en-US" sz="1800" i="1" dirty="0">
              <a:solidFill>
                <a:srgbClr val="3F7F5F"/>
              </a:solidFill>
              <a:latin typeface="Consolas" panose="020B0609020204030204" pitchFamily="49" charset="0"/>
            </a:endParaRPr>
          </a:p>
          <a:p>
            <a:pPr algn="l"/>
            <a:r>
              <a:rPr lang="en-US" altLang="zh-CN" sz="1800" b="1" dirty="0">
                <a:solidFill>
                  <a:srgbClr val="7F0055"/>
                </a:solidFill>
                <a:latin typeface="Consolas" panose="020B0609020204030204" pitchFamily="49" charset="0"/>
              </a:rPr>
              <a:t>int</a:t>
            </a:r>
            <a:r>
              <a:rPr lang="en-US" altLang="zh-CN" sz="1800" dirty="0">
                <a:solidFill>
                  <a:srgbClr val="000000"/>
                </a:solidFill>
                <a:latin typeface="Consolas" panose="020B0609020204030204" pitchFamily="49" charset="0"/>
              </a:rPr>
              <a:t> </a:t>
            </a:r>
            <a:r>
              <a:rPr lang="en-US" altLang="zh-CN" sz="1800" dirty="0">
                <a:solidFill>
                  <a:srgbClr val="6A3E3E"/>
                </a:solidFill>
                <a:latin typeface="Consolas" panose="020B0609020204030204" pitchFamily="49" charset="0"/>
              </a:rPr>
              <a:t>n</a:t>
            </a:r>
            <a:r>
              <a:rPr lang="en-US" altLang="zh-CN" sz="1800" dirty="0">
                <a:solidFill>
                  <a:srgbClr val="000000"/>
                </a:solidFill>
                <a:latin typeface="Consolas" panose="020B0609020204030204" pitchFamily="49" charset="0"/>
              </a:rPr>
              <a:t> = </a:t>
            </a:r>
            <a:r>
              <a:rPr lang="en-US" altLang="zh-CN" sz="1800" dirty="0" err="1">
                <a:solidFill>
                  <a:srgbClr val="6A3E3E"/>
                </a:solidFill>
                <a:latin typeface="Consolas" panose="020B0609020204030204" pitchFamily="49" charset="0"/>
              </a:rPr>
              <a:t>i</a:t>
            </a:r>
            <a:r>
              <a:rPr lang="en-US" altLang="zh-CN" sz="1800" dirty="0" err="1">
                <a:solidFill>
                  <a:srgbClr val="000000"/>
                </a:solidFill>
                <a:latin typeface="Consolas" panose="020B0609020204030204" pitchFamily="49" charset="0"/>
              </a:rPr>
              <a:t>.intValue</a:t>
            </a:r>
            <a:r>
              <a:rPr lang="en-US" altLang="zh-CN" sz="1800" dirty="0">
                <a:solidFill>
                  <a:srgbClr val="000000"/>
                </a:solidFill>
                <a:latin typeface="Consolas" panose="020B0609020204030204" pitchFamily="49" charset="0"/>
              </a:rPr>
              <a:t>();</a:t>
            </a:r>
            <a:endParaRPr lang="zh-CN" altLang="en-US" dirty="0"/>
          </a:p>
        </p:txBody>
      </p:sp>
      <p:sp>
        <p:nvSpPr>
          <p:cNvPr id="12" name="箭头: 下 11">
            <a:extLst>
              <a:ext uri="{FF2B5EF4-FFF2-40B4-BE49-F238E27FC236}">
                <a16:creationId xmlns:a16="http://schemas.microsoft.com/office/drawing/2014/main" id="{7FF934E2-0EF9-4424-AE4D-5654807BD836}"/>
              </a:ext>
            </a:extLst>
          </p:cNvPr>
          <p:cNvSpPr/>
          <p:nvPr/>
        </p:nvSpPr>
        <p:spPr>
          <a:xfrm>
            <a:off x="1647719" y="2354254"/>
            <a:ext cx="924448" cy="646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3FFBF41-6D9C-41A5-8000-6D935CD1EF93}"/>
              </a:ext>
            </a:extLst>
          </p:cNvPr>
          <p:cNvSpPr txBox="1"/>
          <p:nvPr/>
        </p:nvSpPr>
        <p:spPr>
          <a:xfrm>
            <a:off x="144234" y="4753297"/>
            <a:ext cx="4232447" cy="923330"/>
          </a:xfrm>
          <a:prstGeom prst="rect">
            <a:avLst/>
          </a:prstGeom>
          <a:noFill/>
          <a:ln>
            <a:solidFill>
              <a:schemeClr val="accent4"/>
            </a:solidFill>
          </a:ln>
        </p:spPr>
        <p:txBody>
          <a:bodyPr wrap="square">
            <a:spAutoFit/>
          </a:bodyPr>
          <a:lstStyle/>
          <a:p>
            <a:pPr algn="l"/>
            <a:r>
              <a:rPr lang="nn-NO" altLang="zh-CN" sz="1800" dirty="0">
                <a:solidFill>
                  <a:srgbClr val="000000"/>
                </a:solidFill>
                <a:latin typeface="Consolas" panose="020B0609020204030204" pitchFamily="49" charset="0"/>
              </a:rPr>
              <a:t>Integer </a:t>
            </a:r>
            <a:r>
              <a:rPr lang="nn-NO" altLang="zh-CN" sz="1800" dirty="0">
                <a:solidFill>
                  <a:srgbClr val="6A3E3E"/>
                </a:solidFill>
                <a:latin typeface="Consolas" panose="020B0609020204030204" pitchFamily="49" charset="0"/>
              </a:rPr>
              <a:t>i1</a:t>
            </a:r>
            <a:r>
              <a:rPr lang="nn-NO" altLang="zh-CN" sz="1800" dirty="0">
                <a:solidFill>
                  <a:srgbClr val="000000"/>
                </a:solidFill>
                <a:latin typeface="Consolas" panose="020B0609020204030204" pitchFamily="49" charset="0"/>
              </a:rPr>
              <a:t> = </a:t>
            </a:r>
            <a:r>
              <a:rPr lang="nn-NO" altLang="zh-CN" sz="1800" b="1" dirty="0">
                <a:solidFill>
                  <a:srgbClr val="7F0055"/>
                </a:solidFill>
                <a:latin typeface="Consolas" panose="020B0609020204030204" pitchFamily="49" charset="0"/>
              </a:rPr>
              <a:t>new</a:t>
            </a:r>
            <a:r>
              <a:rPr lang="nn-NO" altLang="zh-CN" sz="1800" b="1" dirty="0">
                <a:solidFill>
                  <a:srgbClr val="000000"/>
                </a:solidFill>
                <a:latin typeface="Consolas" panose="020B0609020204030204" pitchFamily="49" charset="0"/>
              </a:rPr>
              <a:t> Integer(10);</a:t>
            </a:r>
          </a:p>
          <a:p>
            <a:pPr algn="l"/>
            <a:r>
              <a:rPr lang="sv-SE" altLang="zh-CN" sz="1800" dirty="0">
                <a:solidFill>
                  <a:srgbClr val="000000"/>
                </a:solidFill>
                <a:latin typeface="Consolas" panose="020B0609020204030204" pitchFamily="49" charset="0"/>
              </a:rPr>
              <a:t>Integer </a:t>
            </a:r>
            <a:r>
              <a:rPr lang="sv-SE" altLang="zh-CN" sz="1800" dirty="0">
                <a:solidFill>
                  <a:srgbClr val="6A3E3E"/>
                </a:solidFill>
                <a:latin typeface="Consolas" panose="020B0609020204030204" pitchFamily="49" charset="0"/>
              </a:rPr>
              <a:t>i2</a:t>
            </a:r>
            <a:r>
              <a:rPr lang="sv-SE" altLang="zh-CN" sz="1800" dirty="0">
                <a:solidFill>
                  <a:srgbClr val="000000"/>
                </a:solidFill>
                <a:latin typeface="Consolas" panose="020B0609020204030204" pitchFamily="49" charset="0"/>
              </a:rPr>
              <a:t> = Integer.</a:t>
            </a:r>
            <a:r>
              <a:rPr lang="sv-SE" altLang="zh-CN" sz="1800" i="1" dirty="0">
                <a:solidFill>
                  <a:srgbClr val="000000"/>
                </a:solidFill>
                <a:latin typeface="Consolas" panose="020B0609020204030204" pitchFamily="49" charset="0"/>
              </a:rPr>
              <a:t>valueOf(10);</a:t>
            </a:r>
          </a:p>
          <a:p>
            <a:pPr algn="l"/>
            <a:r>
              <a:rPr lang="en-US" altLang="zh-CN" sz="1800" dirty="0">
                <a:solidFill>
                  <a:srgbClr val="000000"/>
                </a:solidFill>
                <a:latin typeface="Consolas" panose="020B0609020204030204" pitchFamily="49" charset="0"/>
              </a:rPr>
              <a:t>Integer </a:t>
            </a:r>
            <a:r>
              <a:rPr lang="en-US" altLang="zh-CN" sz="1800" dirty="0">
                <a:solidFill>
                  <a:srgbClr val="6A3E3E"/>
                </a:solidFill>
                <a:latin typeface="Consolas" panose="020B0609020204030204" pitchFamily="49" charset="0"/>
              </a:rPr>
              <a:t>i3</a:t>
            </a:r>
            <a:r>
              <a:rPr lang="en-US" altLang="zh-CN" sz="1800" dirty="0">
                <a:solidFill>
                  <a:srgbClr val="000000"/>
                </a:solidFill>
                <a:latin typeface="Consolas" panose="020B0609020204030204" pitchFamily="49" charset="0"/>
              </a:rPr>
              <a:t> = 10;</a:t>
            </a:r>
            <a:endParaRPr lang="zh-CN" altLang="en-US" dirty="0"/>
          </a:p>
        </p:txBody>
      </p:sp>
      <p:sp>
        <p:nvSpPr>
          <p:cNvPr id="19" name="文本框 18">
            <a:extLst>
              <a:ext uri="{FF2B5EF4-FFF2-40B4-BE49-F238E27FC236}">
                <a16:creationId xmlns:a16="http://schemas.microsoft.com/office/drawing/2014/main" id="{6830DD53-931A-4903-BA89-D22433F3315F}"/>
              </a:ext>
            </a:extLst>
          </p:cNvPr>
          <p:cNvSpPr txBox="1"/>
          <p:nvPr/>
        </p:nvSpPr>
        <p:spPr>
          <a:xfrm>
            <a:off x="144235" y="5795314"/>
            <a:ext cx="4232447" cy="369332"/>
          </a:xfrm>
          <a:prstGeom prst="rect">
            <a:avLst/>
          </a:prstGeom>
          <a:noFill/>
          <a:ln>
            <a:solidFill>
              <a:schemeClr val="accent4"/>
            </a:solidFill>
          </a:ln>
        </p:spPr>
        <p:txBody>
          <a:bodyPr wrap="square">
            <a:spAutoFit/>
          </a:bodyPr>
          <a:lstStyle/>
          <a:p>
            <a:r>
              <a:rPr lang="en-US" altLang="zh-CN" sz="1800" dirty="0">
                <a:solidFill>
                  <a:srgbClr val="000000"/>
                </a:solidFill>
                <a:latin typeface="Consolas" panose="020B0609020204030204" pitchFamily="49" charset="0"/>
              </a:rPr>
              <a:t>Integer </a:t>
            </a:r>
            <a:r>
              <a:rPr lang="en-US" altLang="zh-CN" sz="1800" dirty="0">
                <a:solidFill>
                  <a:srgbClr val="6A3E3E"/>
                </a:solidFill>
                <a:latin typeface="Consolas" panose="020B0609020204030204" pitchFamily="49" charset="0"/>
              </a:rPr>
              <a:t>i4</a:t>
            </a:r>
            <a:r>
              <a:rPr lang="en-US" altLang="zh-CN" sz="1800" dirty="0">
                <a:solidFill>
                  <a:srgbClr val="000000"/>
                </a:solidFill>
                <a:latin typeface="Consolas" panose="020B0609020204030204" pitchFamily="49" charset="0"/>
              </a:rPr>
              <a:t> = </a:t>
            </a:r>
            <a:r>
              <a:rPr lang="en-US" altLang="zh-CN" sz="1800" dirty="0">
                <a:solidFill>
                  <a:srgbClr val="6A3E3E"/>
                </a:solidFill>
                <a:latin typeface="Consolas" panose="020B0609020204030204" pitchFamily="49" charset="0"/>
              </a:rPr>
              <a:t>i1</a:t>
            </a:r>
            <a:r>
              <a:rPr lang="en-US" altLang="zh-CN" sz="1800" dirty="0">
                <a:solidFill>
                  <a:srgbClr val="000000"/>
                </a:solidFill>
                <a:latin typeface="Consolas" panose="020B0609020204030204" pitchFamily="49" charset="0"/>
              </a:rPr>
              <a:t> + </a:t>
            </a:r>
            <a:r>
              <a:rPr lang="en-US" altLang="zh-CN" sz="1800" dirty="0">
                <a:solidFill>
                  <a:srgbClr val="6A3E3E"/>
                </a:solidFill>
                <a:latin typeface="Consolas" panose="020B0609020204030204" pitchFamily="49" charset="0"/>
              </a:rPr>
              <a:t>i2</a:t>
            </a:r>
            <a:r>
              <a:rPr lang="en-US" altLang="zh-CN" sz="1800" dirty="0">
                <a:solidFill>
                  <a:srgbClr val="000000"/>
                </a:solidFill>
                <a:latin typeface="Consolas" panose="020B0609020204030204" pitchFamily="49" charset="0"/>
              </a:rPr>
              <a:t> + </a:t>
            </a:r>
            <a:r>
              <a:rPr lang="en-US" altLang="zh-CN" sz="1800" dirty="0">
                <a:solidFill>
                  <a:srgbClr val="6A3E3E"/>
                </a:solidFill>
                <a:latin typeface="Consolas" panose="020B0609020204030204" pitchFamily="49" charset="0"/>
              </a:rPr>
              <a:t>i3</a:t>
            </a:r>
            <a:r>
              <a:rPr lang="en-US" altLang="zh-CN" sz="1800" dirty="0">
                <a:solidFill>
                  <a:srgbClr val="000000"/>
                </a:solidFill>
                <a:latin typeface="Consolas" panose="020B0609020204030204" pitchFamily="49" charset="0"/>
              </a:rPr>
              <a:t>;</a:t>
            </a:r>
            <a:endParaRPr lang="zh-CN" altLang="en-US" dirty="0"/>
          </a:p>
        </p:txBody>
      </p:sp>
      <p:sp>
        <p:nvSpPr>
          <p:cNvPr id="14" name="文本框 13">
            <a:extLst>
              <a:ext uri="{FF2B5EF4-FFF2-40B4-BE49-F238E27FC236}">
                <a16:creationId xmlns:a16="http://schemas.microsoft.com/office/drawing/2014/main" id="{F8C4A4B1-A181-423D-9DC3-69FF8B5DA366}"/>
              </a:ext>
            </a:extLst>
          </p:cNvPr>
          <p:cNvSpPr txBox="1"/>
          <p:nvPr/>
        </p:nvSpPr>
        <p:spPr>
          <a:xfrm>
            <a:off x="154072" y="4367406"/>
            <a:ext cx="2337709" cy="292388"/>
          </a:xfrm>
          <a:prstGeom prst="rect">
            <a:avLst/>
          </a:prstGeom>
          <a:noFill/>
        </p:spPr>
        <p:txBody>
          <a:bodyPr wrap="square" lIns="0" tIns="0" rIns="0" bIns="45720" rtlCol="0">
            <a:spAutoFit/>
          </a:bodyPr>
          <a:lstStyle/>
          <a:p>
            <a:r>
              <a:rPr lang="zh-CN" altLang="en-US" sz="1600" dirty="0">
                <a:latin typeface="Microsoft YaHei" panose="020B0503020204020204" pitchFamily="34" charset="-122"/>
                <a:ea typeface="Microsoft YaHei" panose="020B0503020204020204" pitchFamily="34" charset="-122"/>
              </a:rPr>
              <a:t>好处：简化代码</a:t>
            </a:r>
          </a:p>
        </p:txBody>
      </p:sp>
    </p:spTree>
    <p:extLst>
      <p:ext uri="{BB962C8B-B14F-4D97-AF65-F5344CB8AC3E}">
        <p14:creationId xmlns:p14="http://schemas.microsoft.com/office/powerpoint/2010/main" val="209829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up)">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up)">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2" grpId="0" animBg="1"/>
      <p:bldP spid="17" grpId="0" animBg="1"/>
      <p:bldP spid="19"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C9622F-51BF-4DEE-A6B8-7679FFC404E3}"/>
              </a:ext>
            </a:extLst>
          </p:cNvPr>
          <p:cNvSpPr>
            <a:spLocks noGrp="1"/>
          </p:cNvSpPr>
          <p:nvPr>
            <p:ph type="sldNum" sz="quarter" idx="17"/>
          </p:nvPr>
        </p:nvSpPr>
        <p:spPr/>
        <p:txBody>
          <a:bodyPr/>
          <a:lstStyle/>
          <a:p>
            <a:pPr lvl="0"/>
            <a:fld id="{4F9AC08D-23A9-440E-BCB9-AA1E9877CC38}" type="slidenum">
              <a:rPr lang="en-US" noProof="0" smtClean="0"/>
              <a:pPr lvl="0"/>
              <a:t>9</a:t>
            </a:fld>
            <a:endParaRPr lang="en-US" noProof="0"/>
          </a:p>
        </p:txBody>
      </p:sp>
      <p:sp>
        <p:nvSpPr>
          <p:cNvPr id="3" name="Footer Placeholder 2">
            <a:extLst>
              <a:ext uri="{FF2B5EF4-FFF2-40B4-BE49-F238E27FC236}">
                <a16:creationId xmlns:a16="http://schemas.microsoft.com/office/drawing/2014/main" id="{09A26F4E-0FA6-4D59-B353-360E2228BD01}"/>
              </a:ext>
            </a:extLst>
          </p:cNvPr>
          <p:cNvSpPr>
            <a:spLocks noGrp="1"/>
          </p:cNvSpPr>
          <p:nvPr>
            <p:ph type="ftr" sz="quarter" idx="16"/>
          </p:nvPr>
        </p:nvSpPr>
        <p:spPr/>
        <p:txBody>
          <a:bodyPr/>
          <a:lstStyle/>
          <a:p>
            <a:pPr lvl="0"/>
            <a:r>
              <a:rPr lang="en-US" noProof="0"/>
              <a:t>Copyright © 2020 Accenture. All rights reserved.</a:t>
            </a:r>
          </a:p>
        </p:txBody>
      </p:sp>
      <p:sp>
        <p:nvSpPr>
          <p:cNvPr id="18" name="Title 16">
            <a:extLst>
              <a:ext uri="{FF2B5EF4-FFF2-40B4-BE49-F238E27FC236}">
                <a16:creationId xmlns:a16="http://schemas.microsoft.com/office/drawing/2014/main" id="{B605A86F-E0B6-4C9C-AF94-566050800A83}"/>
              </a:ext>
            </a:extLst>
          </p:cNvPr>
          <p:cNvSpPr>
            <a:spLocks noGrp="1"/>
          </p:cNvSpPr>
          <p:nvPr>
            <p:ph type="title"/>
          </p:nvPr>
        </p:nvSpPr>
        <p:spPr>
          <a:xfrm>
            <a:off x="269056" y="416987"/>
            <a:ext cx="11430000" cy="702655"/>
          </a:xfrm>
        </p:spPr>
        <p:txBody>
          <a:bodyPr>
            <a:normAutofit/>
          </a:bodyPr>
          <a:lstStyle/>
          <a:p>
            <a:r>
              <a:rPr lang="en-US" altLang="zh-CN" dirty="0"/>
              <a:t>Java</a:t>
            </a:r>
            <a:r>
              <a:rPr lang="zh-CN" altLang="en-US" dirty="0"/>
              <a:t>中的装箱和拆箱</a:t>
            </a:r>
            <a:endParaRPr lang="en-GB" dirty="0"/>
          </a:p>
        </p:txBody>
      </p:sp>
      <p:sp>
        <p:nvSpPr>
          <p:cNvPr id="7" name="Rectangle 1">
            <a:extLst>
              <a:ext uri="{FF2B5EF4-FFF2-40B4-BE49-F238E27FC236}">
                <a16:creationId xmlns:a16="http://schemas.microsoft.com/office/drawing/2014/main" id="{FB70732D-EC19-4998-91EA-7AC4CE4799B0}"/>
              </a:ext>
            </a:extLst>
          </p:cNvPr>
          <p:cNvSpPr>
            <a:spLocks noChangeArrowheads="1"/>
          </p:cNvSpPr>
          <p:nvPr/>
        </p:nvSpPr>
        <p:spPr bwMode="auto">
          <a:xfrm>
            <a:off x="1299168" y="3780186"/>
            <a:ext cx="2029768" cy="461665"/>
          </a:xfrm>
          <a:prstGeom prst="rect">
            <a:avLst/>
          </a:prstGeom>
          <a:solidFill>
            <a:schemeClr val="tx2">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a:t>
            </a:r>
            <a:r>
              <a:rPr kumimoji="0" lang="zh-CN" altLang="zh-CN" sz="1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rue</a:t>
            </a:r>
            <a:endParaRPr kumimoji="0" lang="en-US" altLang="zh-CN"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false</a:t>
            </a:r>
            <a:r>
              <a:rPr kumimoji="0" lang="zh-CN" altLang="zh-CN" sz="1500" b="0" i="0" u="none" strike="noStrike" cap="none" normalizeH="0" baseline="0" dirty="0">
                <a:ln>
                  <a:noFill/>
                </a:ln>
                <a:solidFill>
                  <a:schemeClr val="tx1"/>
                </a:solidFill>
                <a:effectLst/>
              </a:rPr>
              <a:t> </a:t>
            </a:r>
            <a:endParaRPr kumimoji="0" lang="zh-CN" altLang="zh-CN" sz="1500" b="0" i="0" u="none" strike="noStrike" cap="none" normalizeH="0" baseline="0" dirty="0">
              <a:ln>
                <a:noFill/>
              </a:ln>
              <a:solidFill>
                <a:schemeClr val="tx1"/>
              </a:solidFill>
              <a:effectLst/>
              <a:latin typeface="Arial" panose="020B0604020202020204" pitchFamily="34" charset="0"/>
            </a:endParaRPr>
          </a:p>
        </p:txBody>
      </p:sp>
      <p:sp>
        <p:nvSpPr>
          <p:cNvPr id="17" name="文本框 16">
            <a:extLst>
              <a:ext uri="{FF2B5EF4-FFF2-40B4-BE49-F238E27FC236}">
                <a16:creationId xmlns:a16="http://schemas.microsoft.com/office/drawing/2014/main" id="{0B596E07-BE6B-4AE6-AE52-F78FD6697797}"/>
              </a:ext>
            </a:extLst>
          </p:cNvPr>
          <p:cNvSpPr txBox="1"/>
          <p:nvPr/>
        </p:nvSpPr>
        <p:spPr>
          <a:xfrm>
            <a:off x="5088916" y="1179862"/>
            <a:ext cx="6610140" cy="1246495"/>
          </a:xfrm>
          <a:prstGeom prst="rect">
            <a:avLst/>
          </a:prstGeom>
          <a:solidFill>
            <a:schemeClr val="bg1"/>
          </a:solidFill>
          <a:ln>
            <a:solidFill>
              <a:schemeClr val="tx1"/>
            </a:solidFill>
          </a:ln>
        </p:spPr>
        <p:txBody>
          <a:bodyPr wrap="square">
            <a:spAutoFit/>
          </a:bodyPr>
          <a:lstStyle/>
          <a:p>
            <a:pPr algn="l"/>
            <a:r>
              <a:rPr lang="en-US" altLang="zh-CN" sz="1500"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public</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static</a:t>
            </a:r>
            <a:r>
              <a:rPr lang="en-US" altLang="zh-CN" sz="1500" b="1" dirty="0">
                <a:solidFill>
                  <a:srgbClr val="000000"/>
                </a:solidFill>
                <a:latin typeface="Consolas" panose="020B0609020204030204" pitchFamily="49" charset="0"/>
              </a:rPr>
              <a:t> Integer </a:t>
            </a:r>
            <a:r>
              <a:rPr lang="en-US" altLang="zh-CN" sz="1500" b="1" dirty="0" err="1">
                <a:solidFill>
                  <a:srgbClr val="000000"/>
                </a:solidFill>
                <a:latin typeface="Consolas" panose="020B0609020204030204" pitchFamily="49" charset="0"/>
              </a:rPr>
              <a:t>valueOf</a:t>
            </a:r>
            <a:r>
              <a:rPr lang="en-US" altLang="zh-CN" sz="1500" b="1" dirty="0">
                <a:solidFill>
                  <a:srgbClr val="000000"/>
                </a:solidFill>
                <a:latin typeface="Consolas" panose="020B0609020204030204" pitchFamily="49" charset="0"/>
              </a:rPr>
              <a:t>(</a:t>
            </a:r>
            <a:r>
              <a:rPr lang="en-US" altLang="zh-CN" sz="1500" b="1" dirty="0">
                <a:solidFill>
                  <a:srgbClr val="7F0055"/>
                </a:solidFill>
                <a:latin typeface="Consolas" panose="020B0609020204030204" pitchFamily="49" charset="0"/>
              </a:rPr>
              <a:t>int</a:t>
            </a:r>
            <a:r>
              <a:rPr lang="en-US" altLang="zh-CN" sz="1500" b="1" dirty="0">
                <a:solidFill>
                  <a:srgbClr val="000000"/>
                </a:solidFill>
                <a:latin typeface="Consolas" panose="020B0609020204030204" pitchFamily="49" charset="0"/>
              </a:rPr>
              <a:t> </a:t>
            </a:r>
            <a:r>
              <a:rPr lang="en-US" altLang="zh-CN" sz="1500" b="1" dirty="0" err="1">
                <a:solidFill>
                  <a:srgbClr val="6A3E3E"/>
                </a:solidFill>
                <a:latin typeface="Consolas" panose="020B0609020204030204" pitchFamily="49" charset="0"/>
              </a:rPr>
              <a:t>i</a:t>
            </a:r>
            <a:r>
              <a:rPr lang="en-US" altLang="zh-CN" sz="1500" b="1" dirty="0">
                <a:solidFill>
                  <a:srgbClr val="000000"/>
                </a:solidFill>
                <a:latin typeface="Consolas" panose="020B0609020204030204" pitchFamily="49" charset="0"/>
              </a:rPr>
              <a:t>) {</a:t>
            </a:r>
          </a:p>
          <a:p>
            <a:pPr algn="l"/>
            <a:r>
              <a:rPr lang="en-US" altLang="zh-CN" sz="1500"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if</a:t>
            </a:r>
            <a:r>
              <a:rPr lang="en-US" altLang="zh-CN" sz="1500" b="1" dirty="0">
                <a:solidFill>
                  <a:srgbClr val="000000"/>
                </a:solidFill>
                <a:latin typeface="Consolas" panose="020B0609020204030204" pitchFamily="49" charset="0"/>
              </a:rPr>
              <a:t> (</a:t>
            </a:r>
            <a:r>
              <a:rPr lang="en-US" altLang="zh-CN" sz="1500" b="1" dirty="0" err="1">
                <a:solidFill>
                  <a:srgbClr val="6A3E3E"/>
                </a:solidFill>
                <a:latin typeface="Consolas" panose="020B0609020204030204" pitchFamily="49" charset="0"/>
              </a:rPr>
              <a:t>i</a:t>
            </a:r>
            <a:r>
              <a:rPr lang="en-US" altLang="zh-CN" sz="1500" b="1" dirty="0">
                <a:solidFill>
                  <a:srgbClr val="000000"/>
                </a:solidFill>
                <a:latin typeface="Consolas" panose="020B0609020204030204" pitchFamily="49" charset="0"/>
              </a:rPr>
              <a:t> &gt;= </a:t>
            </a:r>
            <a:r>
              <a:rPr lang="en-US" altLang="zh-CN" sz="1500" b="1" dirty="0" err="1">
                <a:solidFill>
                  <a:srgbClr val="000000"/>
                </a:solidFill>
                <a:latin typeface="Consolas" panose="020B0609020204030204" pitchFamily="49" charset="0"/>
              </a:rPr>
              <a:t>IntegerCache.</a:t>
            </a:r>
            <a:r>
              <a:rPr lang="en-US" altLang="zh-CN" sz="1500" b="1" i="1" dirty="0" err="1">
                <a:solidFill>
                  <a:srgbClr val="0000C0"/>
                </a:solidFill>
                <a:latin typeface="Consolas" panose="020B0609020204030204" pitchFamily="49" charset="0"/>
              </a:rPr>
              <a:t>low</a:t>
            </a:r>
            <a:r>
              <a:rPr lang="en-US" altLang="zh-CN" sz="1500" b="1" i="1" dirty="0">
                <a:solidFill>
                  <a:srgbClr val="000000"/>
                </a:solidFill>
                <a:latin typeface="Consolas" panose="020B0609020204030204" pitchFamily="49" charset="0"/>
              </a:rPr>
              <a:t> &amp;&amp; </a:t>
            </a:r>
            <a:r>
              <a:rPr lang="en-US" altLang="zh-CN" sz="1500" b="1" i="1" dirty="0" err="1">
                <a:solidFill>
                  <a:srgbClr val="6A3E3E"/>
                </a:solidFill>
                <a:latin typeface="Consolas" panose="020B0609020204030204" pitchFamily="49" charset="0"/>
              </a:rPr>
              <a:t>i</a:t>
            </a:r>
            <a:r>
              <a:rPr lang="en-US" altLang="zh-CN" sz="1500" b="1" i="1" dirty="0">
                <a:solidFill>
                  <a:srgbClr val="000000"/>
                </a:solidFill>
                <a:latin typeface="Consolas" panose="020B0609020204030204" pitchFamily="49" charset="0"/>
              </a:rPr>
              <a:t> &lt;= </a:t>
            </a:r>
            <a:r>
              <a:rPr lang="en-US" altLang="zh-CN" sz="1500" b="1" i="1" dirty="0" err="1">
                <a:solidFill>
                  <a:srgbClr val="000000"/>
                </a:solidFill>
                <a:latin typeface="Consolas" panose="020B0609020204030204" pitchFamily="49" charset="0"/>
              </a:rPr>
              <a:t>IntegerCache.</a:t>
            </a:r>
            <a:r>
              <a:rPr lang="en-US" altLang="zh-CN" sz="1500" b="1" i="1" dirty="0" err="1">
                <a:solidFill>
                  <a:srgbClr val="0000C0"/>
                </a:solidFill>
                <a:latin typeface="Consolas" panose="020B0609020204030204" pitchFamily="49" charset="0"/>
              </a:rPr>
              <a:t>high</a:t>
            </a:r>
            <a:r>
              <a:rPr lang="en-US" altLang="zh-CN" sz="1500" b="1" i="1" dirty="0">
                <a:solidFill>
                  <a:srgbClr val="000000"/>
                </a:solidFill>
                <a:latin typeface="Consolas" panose="020B0609020204030204" pitchFamily="49" charset="0"/>
              </a:rPr>
              <a:t>)</a:t>
            </a:r>
          </a:p>
          <a:p>
            <a:pPr algn="l"/>
            <a:r>
              <a:rPr lang="en-US" altLang="zh-CN" sz="1500"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return</a:t>
            </a:r>
            <a:r>
              <a:rPr lang="en-US" altLang="zh-CN" sz="1500" b="1" dirty="0">
                <a:solidFill>
                  <a:srgbClr val="000000"/>
                </a:solidFill>
                <a:latin typeface="Consolas" panose="020B0609020204030204" pitchFamily="49" charset="0"/>
              </a:rPr>
              <a:t> </a:t>
            </a:r>
            <a:r>
              <a:rPr lang="en-US" altLang="zh-CN" sz="1500" b="1" dirty="0" err="1">
                <a:solidFill>
                  <a:srgbClr val="000000"/>
                </a:solidFill>
                <a:latin typeface="Consolas" panose="020B0609020204030204" pitchFamily="49" charset="0"/>
              </a:rPr>
              <a:t>IntegerCache.</a:t>
            </a:r>
            <a:r>
              <a:rPr lang="en-US" altLang="zh-CN" sz="1500" b="1" i="1" dirty="0" err="1">
                <a:solidFill>
                  <a:srgbClr val="0000C0"/>
                </a:solidFill>
                <a:latin typeface="Consolas" panose="020B0609020204030204" pitchFamily="49" charset="0"/>
              </a:rPr>
              <a:t>cache</a:t>
            </a:r>
            <a:r>
              <a:rPr lang="en-US" altLang="zh-CN" sz="1500" b="1" i="1" dirty="0">
                <a:solidFill>
                  <a:srgbClr val="000000"/>
                </a:solidFill>
                <a:latin typeface="Consolas" panose="020B0609020204030204" pitchFamily="49" charset="0"/>
              </a:rPr>
              <a:t>[</a:t>
            </a:r>
            <a:r>
              <a:rPr lang="en-US" altLang="zh-CN" sz="1500" b="1" i="1" dirty="0" err="1">
                <a:solidFill>
                  <a:srgbClr val="6A3E3E"/>
                </a:solidFill>
                <a:latin typeface="Consolas" panose="020B0609020204030204" pitchFamily="49" charset="0"/>
              </a:rPr>
              <a:t>i</a:t>
            </a:r>
            <a:r>
              <a:rPr lang="en-US" altLang="zh-CN" sz="1500" b="1" i="1" dirty="0">
                <a:solidFill>
                  <a:srgbClr val="000000"/>
                </a:solidFill>
                <a:latin typeface="Consolas" panose="020B0609020204030204" pitchFamily="49" charset="0"/>
              </a:rPr>
              <a:t> + (-</a:t>
            </a:r>
            <a:r>
              <a:rPr lang="en-US" altLang="zh-CN" sz="1500" b="1" i="1" dirty="0" err="1">
                <a:solidFill>
                  <a:srgbClr val="000000"/>
                </a:solidFill>
                <a:latin typeface="Consolas" panose="020B0609020204030204" pitchFamily="49" charset="0"/>
              </a:rPr>
              <a:t>IntegerCache.</a:t>
            </a:r>
            <a:r>
              <a:rPr lang="en-US" altLang="zh-CN" sz="1500" b="1" i="1" dirty="0" err="1">
                <a:solidFill>
                  <a:srgbClr val="0000C0"/>
                </a:solidFill>
                <a:latin typeface="Consolas" panose="020B0609020204030204" pitchFamily="49" charset="0"/>
              </a:rPr>
              <a:t>low</a:t>
            </a:r>
            <a:r>
              <a:rPr lang="en-US" altLang="zh-CN" sz="1500" b="1" i="1" dirty="0">
                <a:solidFill>
                  <a:srgbClr val="000000"/>
                </a:solidFill>
                <a:latin typeface="Consolas" panose="020B0609020204030204" pitchFamily="49" charset="0"/>
              </a:rPr>
              <a:t>)];</a:t>
            </a:r>
          </a:p>
          <a:p>
            <a:pPr algn="l"/>
            <a:r>
              <a:rPr lang="en-US" altLang="zh-CN" sz="1500"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return</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new</a:t>
            </a:r>
            <a:r>
              <a:rPr lang="en-US" altLang="zh-CN" sz="1500" b="1" dirty="0">
                <a:solidFill>
                  <a:srgbClr val="000000"/>
                </a:solidFill>
                <a:latin typeface="Consolas" panose="020B0609020204030204" pitchFamily="49" charset="0"/>
              </a:rPr>
              <a:t> Integer(</a:t>
            </a:r>
            <a:r>
              <a:rPr lang="en-US" altLang="zh-CN" sz="1500" b="1" dirty="0" err="1">
                <a:solidFill>
                  <a:srgbClr val="6A3E3E"/>
                </a:solidFill>
                <a:latin typeface="Consolas" panose="020B0609020204030204" pitchFamily="49" charset="0"/>
              </a:rPr>
              <a:t>i</a:t>
            </a:r>
            <a:r>
              <a:rPr lang="en-US" altLang="zh-CN" sz="1500" b="1" dirty="0">
                <a:solidFill>
                  <a:srgbClr val="000000"/>
                </a:solidFill>
                <a:latin typeface="Consolas" panose="020B0609020204030204" pitchFamily="49" charset="0"/>
              </a:rPr>
              <a:t>);</a:t>
            </a:r>
          </a:p>
          <a:p>
            <a:pPr algn="l"/>
            <a:r>
              <a:rPr lang="zh-CN" altLang="en-US" sz="1500" dirty="0">
                <a:solidFill>
                  <a:srgbClr val="000000"/>
                </a:solidFill>
                <a:latin typeface="Consolas" panose="020B0609020204030204" pitchFamily="49" charset="0"/>
              </a:rPr>
              <a:t> </a:t>
            </a:r>
            <a:r>
              <a:rPr lang="en-US" altLang="zh-CN" sz="1500" dirty="0">
                <a:solidFill>
                  <a:srgbClr val="000000"/>
                </a:solidFill>
                <a:latin typeface="Consolas" panose="020B0609020204030204" pitchFamily="49" charset="0"/>
              </a:rPr>
              <a:t>}</a:t>
            </a:r>
            <a:endParaRPr lang="zh-CN" altLang="en-US" sz="1500" dirty="0"/>
          </a:p>
        </p:txBody>
      </p:sp>
      <p:sp>
        <p:nvSpPr>
          <p:cNvPr id="19" name="文本框 18">
            <a:extLst>
              <a:ext uri="{FF2B5EF4-FFF2-40B4-BE49-F238E27FC236}">
                <a16:creationId xmlns:a16="http://schemas.microsoft.com/office/drawing/2014/main" id="{25B36940-614F-4E32-989D-0F3B58D543FD}"/>
              </a:ext>
            </a:extLst>
          </p:cNvPr>
          <p:cNvSpPr txBox="1"/>
          <p:nvPr/>
        </p:nvSpPr>
        <p:spPr>
          <a:xfrm>
            <a:off x="5088916" y="2577497"/>
            <a:ext cx="6610140" cy="4154984"/>
          </a:xfrm>
          <a:prstGeom prst="rect">
            <a:avLst/>
          </a:prstGeom>
          <a:noFill/>
          <a:ln>
            <a:solidFill>
              <a:schemeClr val="tx1"/>
            </a:solidFill>
          </a:ln>
        </p:spPr>
        <p:txBody>
          <a:bodyPr wrap="square">
            <a:spAutoFit/>
          </a:bodyPr>
          <a:lstStyle/>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private</a:t>
            </a:r>
            <a:r>
              <a:rPr lang="en-US" altLang="zh-CN" sz="800" b="1"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static</a:t>
            </a:r>
            <a:r>
              <a:rPr lang="en-US" altLang="zh-CN" sz="800" b="1"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class</a:t>
            </a:r>
            <a:r>
              <a:rPr lang="en-US" altLang="zh-CN" sz="800" b="1" dirty="0">
                <a:solidFill>
                  <a:srgbClr val="000000"/>
                </a:solidFill>
                <a:latin typeface="Consolas" panose="020B0609020204030204" pitchFamily="49" charset="0"/>
              </a:rPr>
              <a:t> </a:t>
            </a:r>
            <a:r>
              <a:rPr lang="en-US" altLang="zh-CN" sz="800" b="1" dirty="0" err="1">
                <a:solidFill>
                  <a:srgbClr val="000000"/>
                </a:solidFill>
                <a:latin typeface="Consolas" panose="020B0609020204030204" pitchFamily="49" charset="0"/>
              </a:rPr>
              <a:t>IntegerCache</a:t>
            </a:r>
            <a:r>
              <a:rPr lang="en-US" altLang="zh-CN" sz="800" b="1" dirty="0">
                <a:solidFill>
                  <a:srgbClr val="000000"/>
                </a:solidFill>
                <a:latin typeface="Consolas" panose="020B0609020204030204" pitchFamily="49" charset="0"/>
              </a:rPr>
              <a:t> {</a:t>
            </a: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static</a:t>
            </a:r>
            <a:r>
              <a:rPr lang="en-US" altLang="zh-CN" sz="800" b="1"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final</a:t>
            </a:r>
            <a:r>
              <a:rPr lang="en-US" altLang="zh-CN" sz="800" b="1"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int</a:t>
            </a:r>
            <a:r>
              <a:rPr lang="en-US" altLang="zh-CN" sz="800" b="1" dirty="0">
                <a:solidFill>
                  <a:srgbClr val="000000"/>
                </a:solidFill>
                <a:latin typeface="Consolas" panose="020B0609020204030204" pitchFamily="49" charset="0"/>
              </a:rPr>
              <a:t> </a:t>
            </a:r>
            <a:r>
              <a:rPr lang="en-US" altLang="zh-CN" sz="800" b="1" i="1" dirty="0">
                <a:solidFill>
                  <a:srgbClr val="0000C0"/>
                </a:solidFill>
                <a:latin typeface="Consolas" panose="020B0609020204030204" pitchFamily="49" charset="0"/>
              </a:rPr>
              <a:t>low</a:t>
            </a:r>
            <a:r>
              <a:rPr lang="en-US" altLang="zh-CN" sz="800" b="1" i="1" dirty="0">
                <a:solidFill>
                  <a:srgbClr val="000000"/>
                </a:solidFill>
                <a:latin typeface="Consolas" panose="020B0609020204030204" pitchFamily="49" charset="0"/>
              </a:rPr>
              <a:t> = -128;</a:t>
            </a: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static</a:t>
            </a:r>
            <a:r>
              <a:rPr lang="en-US" altLang="zh-CN" sz="800" b="1"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final</a:t>
            </a:r>
            <a:r>
              <a:rPr lang="en-US" altLang="zh-CN" sz="800" b="1"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int</a:t>
            </a:r>
            <a:r>
              <a:rPr lang="en-US" altLang="zh-CN" sz="800" b="1" dirty="0">
                <a:solidFill>
                  <a:srgbClr val="000000"/>
                </a:solidFill>
                <a:latin typeface="Consolas" panose="020B0609020204030204" pitchFamily="49" charset="0"/>
              </a:rPr>
              <a:t> </a:t>
            </a:r>
            <a:r>
              <a:rPr lang="en-US" altLang="zh-CN" sz="800" b="1" i="1" dirty="0">
                <a:solidFill>
                  <a:srgbClr val="0000C0"/>
                </a:solidFill>
                <a:latin typeface="Consolas" panose="020B0609020204030204" pitchFamily="49" charset="0"/>
              </a:rPr>
              <a:t>high</a:t>
            </a:r>
            <a:r>
              <a:rPr lang="en-US" altLang="zh-CN" sz="800" b="1" i="1" dirty="0">
                <a:solidFill>
                  <a:srgbClr val="000000"/>
                </a:solidFill>
                <a:latin typeface="Consolas" panose="020B0609020204030204" pitchFamily="49" charset="0"/>
              </a:rPr>
              <a:t>;</a:t>
            </a: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static</a:t>
            </a:r>
            <a:r>
              <a:rPr lang="en-US" altLang="zh-CN" sz="800" b="1"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final</a:t>
            </a:r>
            <a:r>
              <a:rPr lang="en-US" altLang="zh-CN" sz="800" b="1" dirty="0">
                <a:solidFill>
                  <a:srgbClr val="000000"/>
                </a:solidFill>
                <a:latin typeface="Consolas" panose="020B0609020204030204" pitchFamily="49" charset="0"/>
              </a:rPr>
              <a:t> Integer </a:t>
            </a:r>
            <a:r>
              <a:rPr lang="en-US" altLang="zh-CN" sz="800" b="1" i="1" dirty="0">
                <a:solidFill>
                  <a:srgbClr val="0000C0"/>
                </a:solidFill>
                <a:latin typeface="Consolas" panose="020B0609020204030204" pitchFamily="49" charset="0"/>
              </a:rPr>
              <a:t>cache</a:t>
            </a:r>
            <a:r>
              <a:rPr lang="en-US" altLang="zh-CN" sz="800" b="1" i="1" dirty="0">
                <a:solidFill>
                  <a:srgbClr val="000000"/>
                </a:solidFill>
                <a:latin typeface="Consolas" panose="020B0609020204030204" pitchFamily="49" charset="0"/>
              </a:rPr>
              <a:t>[];</a:t>
            </a:r>
          </a:p>
          <a:p>
            <a:pPr algn="l"/>
            <a:endParaRPr lang="zh-CN" altLang="en-US" sz="800" dirty="0">
              <a:latin typeface="Consolas" panose="020B0609020204030204" pitchFamily="49" charset="0"/>
            </a:endParaRP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static</a:t>
            </a:r>
            <a:r>
              <a:rPr lang="en-US" altLang="zh-CN" sz="800" b="1" dirty="0">
                <a:solidFill>
                  <a:srgbClr val="000000"/>
                </a:solidFill>
                <a:latin typeface="Consolas" panose="020B0609020204030204" pitchFamily="49" charset="0"/>
              </a:rPr>
              <a:t> {</a:t>
            </a:r>
          </a:p>
          <a:p>
            <a:pPr algn="l"/>
            <a:r>
              <a:rPr lang="en-US" altLang="zh-CN" sz="800" dirty="0">
                <a:solidFill>
                  <a:srgbClr val="000000"/>
                </a:solidFill>
                <a:latin typeface="Consolas" panose="020B0609020204030204" pitchFamily="49" charset="0"/>
              </a:rPr>
              <a:t>            </a:t>
            </a:r>
            <a:r>
              <a:rPr lang="en-US" altLang="zh-CN" sz="800" dirty="0">
                <a:solidFill>
                  <a:srgbClr val="3F7F5F"/>
                </a:solidFill>
                <a:latin typeface="Consolas" panose="020B0609020204030204" pitchFamily="49" charset="0"/>
              </a:rPr>
              <a:t>// high value may be configured by property</a:t>
            </a: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int</a:t>
            </a:r>
            <a:r>
              <a:rPr lang="en-US" altLang="zh-CN" sz="800" b="1" dirty="0">
                <a:solidFill>
                  <a:srgbClr val="000000"/>
                </a:solidFill>
                <a:latin typeface="Consolas" panose="020B0609020204030204" pitchFamily="49" charset="0"/>
              </a:rPr>
              <a:t> </a:t>
            </a:r>
            <a:r>
              <a:rPr lang="en-US" altLang="zh-CN" sz="800" b="1" dirty="0">
                <a:solidFill>
                  <a:srgbClr val="6A3E3E"/>
                </a:solidFill>
                <a:latin typeface="Consolas" panose="020B0609020204030204" pitchFamily="49" charset="0"/>
              </a:rPr>
              <a:t>h</a:t>
            </a:r>
            <a:r>
              <a:rPr lang="en-US" altLang="zh-CN" sz="800" b="1" dirty="0">
                <a:solidFill>
                  <a:srgbClr val="000000"/>
                </a:solidFill>
                <a:latin typeface="Consolas" panose="020B0609020204030204" pitchFamily="49" charset="0"/>
              </a:rPr>
              <a:t> = 127;</a:t>
            </a:r>
          </a:p>
          <a:p>
            <a:pPr algn="l"/>
            <a:r>
              <a:rPr lang="en-US" altLang="zh-CN" sz="800" dirty="0">
                <a:solidFill>
                  <a:srgbClr val="000000"/>
                </a:solidFill>
                <a:latin typeface="Consolas" panose="020B0609020204030204" pitchFamily="49" charset="0"/>
              </a:rPr>
              <a:t>            String </a:t>
            </a:r>
            <a:r>
              <a:rPr lang="en-US" altLang="zh-CN" sz="800" dirty="0" err="1">
                <a:solidFill>
                  <a:srgbClr val="6A3E3E"/>
                </a:solidFill>
                <a:latin typeface="Consolas" panose="020B0609020204030204" pitchFamily="49" charset="0"/>
              </a:rPr>
              <a:t>integerCacheHighPropValue</a:t>
            </a:r>
            <a:r>
              <a:rPr lang="en-US" altLang="zh-CN" sz="800" dirty="0">
                <a:solidFill>
                  <a:srgbClr val="000000"/>
                </a:solidFill>
                <a:latin typeface="Consolas" panose="020B0609020204030204" pitchFamily="49" charset="0"/>
              </a:rPr>
              <a:t> =</a:t>
            </a:r>
          </a:p>
          <a:p>
            <a:pPr algn="l"/>
            <a:r>
              <a:rPr lang="en-US" altLang="zh-CN" sz="800" dirty="0">
                <a:solidFill>
                  <a:srgbClr val="000000"/>
                </a:solidFill>
                <a:latin typeface="Consolas" panose="020B0609020204030204" pitchFamily="49" charset="0"/>
              </a:rPr>
              <a:t>                </a:t>
            </a:r>
            <a:r>
              <a:rPr lang="en-US" altLang="zh-CN" sz="800" dirty="0" err="1">
                <a:solidFill>
                  <a:srgbClr val="000000"/>
                </a:solidFill>
                <a:latin typeface="Consolas" panose="020B0609020204030204" pitchFamily="49" charset="0"/>
              </a:rPr>
              <a:t>sun.misc.VM.</a:t>
            </a:r>
            <a:r>
              <a:rPr lang="en-US" altLang="zh-CN" sz="800" i="1" dirty="0" err="1">
                <a:solidFill>
                  <a:srgbClr val="000000"/>
                </a:solidFill>
                <a:latin typeface="Consolas" panose="020B0609020204030204" pitchFamily="49" charset="0"/>
              </a:rPr>
              <a:t>getSavedProperty</a:t>
            </a:r>
            <a:r>
              <a:rPr lang="en-US" altLang="zh-CN" sz="800" i="1" dirty="0">
                <a:solidFill>
                  <a:srgbClr val="000000"/>
                </a:solidFill>
                <a:latin typeface="Consolas" panose="020B0609020204030204" pitchFamily="49" charset="0"/>
              </a:rPr>
              <a:t>(</a:t>
            </a:r>
            <a:r>
              <a:rPr lang="en-US" altLang="zh-CN" sz="800" i="1" dirty="0">
                <a:solidFill>
                  <a:srgbClr val="2A00FF"/>
                </a:solidFill>
                <a:latin typeface="Consolas" panose="020B0609020204030204" pitchFamily="49" charset="0"/>
              </a:rPr>
              <a:t>"</a:t>
            </a:r>
            <a:r>
              <a:rPr lang="en-US" altLang="zh-CN" sz="800" i="1" dirty="0" err="1">
                <a:solidFill>
                  <a:srgbClr val="2A00FF"/>
                </a:solidFill>
                <a:latin typeface="Consolas" panose="020B0609020204030204" pitchFamily="49" charset="0"/>
              </a:rPr>
              <a:t>java.lang.Integer.IntegerCache.high</a:t>
            </a:r>
            <a:r>
              <a:rPr lang="en-US" altLang="zh-CN" sz="800" i="1" dirty="0">
                <a:solidFill>
                  <a:srgbClr val="2A00FF"/>
                </a:solidFill>
                <a:latin typeface="Consolas" panose="020B0609020204030204" pitchFamily="49" charset="0"/>
              </a:rPr>
              <a:t>"</a:t>
            </a:r>
            <a:r>
              <a:rPr lang="en-US" altLang="zh-CN" sz="800" i="1" dirty="0">
                <a:solidFill>
                  <a:srgbClr val="000000"/>
                </a:solidFill>
                <a:latin typeface="Consolas" panose="020B0609020204030204" pitchFamily="49" charset="0"/>
              </a:rPr>
              <a:t>);</a:t>
            </a: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if</a:t>
            </a:r>
            <a:r>
              <a:rPr lang="en-US" altLang="zh-CN" sz="800" b="1" dirty="0">
                <a:solidFill>
                  <a:srgbClr val="000000"/>
                </a:solidFill>
                <a:latin typeface="Consolas" panose="020B0609020204030204" pitchFamily="49" charset="0"/>
              </a:rPr>
              <a:t> (</a:t>
            </a:r>
            <a:r>
              <a:rPr lang="en-US" altLang="zh-CN" sz="800" b="1" dirty="0" err="1">
                <a:solidFill>
                  <a:srgbClr val="6A3E3E"/>
                </a:solidFill>
                <a:latin typeface="Consolas" panose="020B0609020204030204" pitchFamily="49" charset="0"/>
              </a:rPr>
              <a:t>integerCacheHighPropValue</a:t>
            </a:r>
            <a:r>
              <a:rPr lang="en-US" altLang="zh-CN" sz="800" b="1" dirty="0">
                <a:solidFill>
                  <a:srgbClr val="000000"/>
                </a:solidFill>
                <a:latin typeface="Consolas" panose="020B0609020204030204" pitchFamily="49" charset="0"/>
              </a:rPr>
              <a:t> != </a:t>
            </a:r>
            <a:r>
              <a:rPr lang="en-US" altLang="zh-CN" sz="800" b="1" dirty="0">
                <a:solidFill>
                  <a:srgbClr val="7F0055"/>
                </a:solidFill>
                <a:latin typeface="Consolas" panose="020B0609020204030204" pitchFamily="49" charset="0"/>
              </a:rPr>
              <a:t>null</a:t>
            </a:r>
            <a:r>
              <a:rPr lang="en-US" altLang="zh-CN" sz="800" b="1" dirty="0">
                <a:solidFill>
                  <a:srgbClr val="000000"/>
                </a:solidFill>
                <a:latin typeface="Consolas" panose="020B0609020204030204" pitchFamily="49" charset="0"/>
              </a:rPr>
              <a:t>) {</a:t>
            </a: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try</a:t>
            </a:r>
            <a:r>
              <a:rPr lang="en-US" altLang="zh-CN" sz="800" b="1" dirty="0">
                <a:solidFill>
                  <a:srgbClr val="000000"/>
                </a:solidFill>
                <a:latin typeface="Consolas" panose="020B0609020204030204" pitchFamily="49" charset="0"/>
              </a:rPr>
              <a:t> {</a:t>
            </a: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int</a:t>
            </a:r>
            <a:r>
              <a:rPr lang="en-US" altLang="zh-CN" sz="800" b="1" dirty="0">
                <a:solidFill>
                  <a:srgbClr val="000000"/>
                </a:solidFill>
                <a:latin typeface="Consolas" panose="020B0609020204030204" pitchFamily="49" charset="0"/>
              </a:rPr>
              <a:t> </a:t>
            </a:r>
            <a:r>
              <a:rPr lang="en-US" altLang="zh-CN" sz="800" b="1" dirty="0" err="1">
                <a:solidFill>
                  <a:srgbClr val="6A3E3E"/>
                </a:solidFill>
                <a:latin typeface="Consolas" panose="020B0609020204030204" pitchFamily="49" charset="0"/>
              </a:rPr>
              <a:t>i</a:t>
            </a:r>
            <a:r>
              <a:rPr lang="en-US" altLang="zh-CN" sz="800" b="1" dirty="0">
                <a:solidFill>
                  <a:srgbClr val="000000"/>
                </a:solidFill>
                <a:latin typeface="Consolas" panose="020B0609020204030204" pitchFamily="49" charset="0"/>
              </a:rPr>
              <a:t> = </a:t>
            </a:r>
            <a:r>
              <a:rPr lang="en-US" altLang="zh-CN" sz="800" b="1" i="1" dirty="0" err="1">
                <a:solidFill>
                  <a:srgbClr val="000000"/>
                </a:solidFill>
                <a:latin typeface="Consolas" panose="020B0609020204030204" pitchFamily="49" charset="0"/>
              </a:rPr>
              <a:t>parseInt</a:t>
            </a:r>
            <a:r>
              <a:rPr lang="en-US" altLang="zh-CN" sz="800" b="1" i="1" dirty="0">
                <a:solidFill>
                  <a:srgbClr val="000000"/>
                </a:solidFill>
                <a:latin typeface="Consolas" panose="020B0609020204030204" pitchFamily="49" charset="0"/>
              </a:rPr>
              <a:t>(</a:t>
            </a:r>
            <a:r>
              <a:rPr lang="en-US" altLang="zh-CN" sz="800" b="1" i="1" u="sng" dirty="0" err="1">
                <a:solidFill>
                  <a:srgbClr val="000000"/>
                </a:solidFill>
                <a:latin typeface="Consolas" panose="020B0609020204030204" pitchFamily="49" charset="0"/>
              </a:rPr>
              <a:t>integerCacheHighPropValue</a:t>
            </a:r>
            <a:r>
              <a:rPr lang="en-US" altLang="zh-CN" sz="800" b="1" i="1" u="sng" dirty="0">
                <a:solidFill>
                  <a:srgbClr val="000000"/>
                </a:solidFill>
                <a:latin typeface="Consolas" panose="020B0609020204030204" pitchFamily="49" charset="0"/>
              </a:rPr>
              <a:t>);</a:t>
            </a:r>
          </a:p>
          <a:p>
            <a:pPr algn="l"/>
            <a:r>
              <a:rPr lang="nn-NO" altLang="zh-CN" sz="800" dirty="0">
                <a:solidFill>
                  <a:srgbClr val="000000"/>
                </a:solidFill>
                <a:latin typeface="Consolas" panose="020B0609020204030204" pitchFamily="49" charset="0"/>
              </a:rPr>
              <a:t>                    </a:t>
            </a:r>
            <a:r>
              <a:rPr lang="nn-NO" altLang="zh-CN" sz="800" dirty="0">
                <a:solidFill>
                  <a:srgbClr val="6A3E3E"/>
                </a:solidFill>
                <a:latin typeface="Consolas" panose="020B0609020204030204" pitchFamily="49" charset="0"/>
              </a:rPr>
              <a:t>i</a:t>
            </a:r>
            <a:r>
              <a:rPr lang="nn-NO" altLang="zh-CN" sz="800" dirty="0">
                <a:solidFill>
                  <a:srgbClr val="000000"/>
                </a:solidFill>
                <a:latin typeface="Consolas" panose="020B0609020204030204" pitchFamily="49" charset="0"/>
              </a:rPr>
              <a:t> = Math.</a:t>
            </a:r>
            <a:r>
              <a:rPr lang="nn-NO" altLang="zh-CN" sz="800" i="1" dirty="0">
                <a:solidFill>
                  <a:srgbClr val="000000"/>
                </a:solidFill>
                <a:latin typeface="Consolas" panose="020B0609020204030204" pitchFamily="49" charset="0"/>
              </a:rPr>
              <a:t>max(</a:t>
            </a:r>
            <a:r>
              <a:rPr lang="nn-NO" altLang="zh-CN" sz="800" i="1" dirty="0">
                <a:solidFill>
                  <a:srgbClr val="6A3E3E"/>
                </a:solidFill>
                <a:latin typeface="Consolas" panose="020B0609020204030204" pitchFamily="49" charset="0"/>
              </a:rPr>
              <a:t>i</a:t>
            </a:r>
            <a:r>
              <a:rPr lang="nn-NO" altLang="zh-CN" sz="800" i="1" dirty="0">
                <a:solidFill>
                  <a:srgbClr val="000000"/>
                </a:solidFill>
                <a:latin typeface="Consolas" panose="020B0609020204030204" pitchFamily="49" charset="0"/>
              </a:rPr>
              <a:t>, 127);</a:t>
            </a:r>
          </a:p>
          <a:p>
            <a:pPr algn="l"/>
            <a:r>
              <a:rPr lang="en-US" altLang="zh-CN" sz="800" dirty="0">
                <a:solidFill>
                  <a:srgbClr val="000000"/>
                </a:solidFill>
                <a:latin typeface="Consolas" panose="020B0609020204030204" pitchFamily="49" charset="0"/>
              </a:rPr>
              <a:t>                    </a:t>
            </a:r>
            <a:r>
              <a:rPr lang="en-US" altLang="zh-CN" sz="800" dirty="0">
                <a:solidFill>
                  <a:srgbClr val="3F7F5F"/>
                </a:solidFill>
                <a:latin typeface="Consolas" panose="020B0609020204030204" pitchFamily="49" charset="0"/>
              </a:rPr>
              <a:t>// Maximum array size is </a:t>
            </a:r>
            <a:r>
              <a:rPr lang="en-US" altLang="zh-CN" sz="800" dirty="0" err="1">
                <a:solidFill>
                  <a:srgbClr val="3F7F5F"/>
                </a:solidFill>
                <a:latin typeface="Consolas" panose="020B0609020204030204" pitchFamily="49" charset="0"/>
              </a:rPr>
              <a:t>Integer.MAX_VALUE</a:t>
            </a:r>
            <a:endParaRPr lang="en-US" altLang="zh-CN" sz="800" dirty="0">
              <a:solidFill>
                <a:srgbClr val="3F7F5F"/>
              </a:solidFill>
              <a:latin typeface="Consolas" panose="020B0609020204030204" pitchFamily="49" charset="0"/>
            </a:endParaRPr>
          </a:p>
          <a:p>
            <a:pPr algn="l"/>
            <a:r>
              <a:rPr lang="en-US" altLang="zh-CN" sz="800" dirty="0">
                <a:solidFill>
                  <a:srgbClr val="000000"/>
                </a:solidFill>
                <a:latin typeface="Consolas" panose="020B0609020204030204" pitchFamily="49" charset="0"/>
              </a:rPr>
              <a:t>                    </a:t>
            </a:r>
            <a:r>
              <a:rPr lang="en-US" altLang="zh-CN" sz="800" dirty="0">
                <a:solidFill>
                  <a:srgbClr val="6A3E3E"/>
                </a:solidFill>
                <a:latin typeface="Consolas" panose="020B0609020204030204" pitchFamily="49" charset="0"/>
              </a:rPr>
              <a:t>h</a:t>
            </a:r>
            <a:r>
              <a:rPr lang="en-US" altLang="zh-CN" sz="800" dirty="0">
                <a:solidFill>
                  <a:srgbClr val="000000"/>
                </a:solidFill>
                <a:latin typeface="Consolas" panose="020B0609020204030204" pitchFamily="49" charset="0"/>
              </a:rPr>
              <a:t> = </a:t>
            </a:r>
            <a:r>
              <a:rPr lang="en-US" altLang="zh-CN" sz="800" dirty="0" err="1">
                <a:solidFill>
                  <a:srgbClr val="000000"/>
                </a:solidFill>
                <a:latin typeface="Consolas" panose="020B0609020204030204" pitchFamily="49" charset="0"/>
              </a:rPr>
              <a:t>Math.</a:t>
            </a:r>
            <a:r>
              <a:rPr lang="en-US" altLang="zh-CN" sz="800" i="1" dirty="0" err="1">
                <a:solidFill>
                  <a:srgbClr val="000000"/>
                </a:solidFill>
                <a:latin typeface="Consolas" panose="020B0609020204030204" pitchFamily="49" charset="0"/>
              </a:rPr>
              <a:t>min</a:t>
            </a:r>
            <a:r>
              <a:rPr lang="en-US" altLang="zh-CN" sz="800" i="1" dirty="0">
                <a:solidFill>
                  <a:srgbClr val="000000"/>
                </a:solidFill>
                <a:latin typeface="Consolas" panose="020B0609020204030204" pitchFamily="49" charset="0"/>
              </a:rPr>
              <a:t>(</a:t>
            </a:r>
            <a:r>
              <a:rPr lang="en-US" altLang="zh-CN" sz="800" i="1" dirty="0" err="1">
                <a:solidFill>
                  <a:srgbClr val="6A3E3E"/>
                </a:solidFill>
                <a:latin typeface="Consolas" panose="020B0609020204030204" pitchFamily="49" charset="0"/>
              </a:rPr>
              <a:t>i</a:t>
            </a:r>
            <a:r>
              <a:rPr lang="en-US" altLang="zh-CN" sz="800" i="1" dirty="0">
                <a:solidFill>
                  <a:srgbClr val="000000"/>
                </a:solidFill>
                <a:latin typeface="Consolas" panose="020B0609020204030204" pitchFamily="49" charset="0"/>
              </a:rPr>
              <a:t>, </a:t>
            </a:r>
            <a:r>
              <a:rPr lang="en-US" altLang="zh-CN" sz="800" i="1" dirty="0" err="1">
                <a:solidFill>
                  <a:srgbClr val="000000"/>
                </a:solidFill>
                <a:latin typeface="Consolas" panose="020B0609020204030204" pitchFamily="49" charset="0"/>
              </a:rPr>
              <a:t>Integer.</a:t>
            </a:r>
            <a:r>
              <a:rPr lang="en-US" altLang="zh-CN" sz="800" b="1" i="1" dirty="0" err="1">
                <a:solidFill>
                  <a:srgbClr val="0000C0"/>
                </a:solidFill>
                <a:latin typeface="Consolas" panose="020B0609020204030204" pitchFamily="49" charset="0"/>
              </a:rPr>
              <a:t>MAX_VALUE</a:t>
            </a:r>
            <a:r>
              <a:rPr lang="en-US" altLang="zh-CN" sz="800" b="1" i="1" dirty="0">
                <a:solidFill>
                  <a:srgbClr val="000000"/>
                </a:solidFill>
                <a:latin typeface="Consolas" panose="020B0609020204030204" pitchFamily="49" charset="0"/>
              </a:rPr>
              <a:t> - (-</a:t>
            </a:r>
            <a:r>
              <a:rPr lang="en-US" altLang="zh-CN" sz="800" b="1" i="1" dirty="0">
                <a:solidFill>
                  <a:srgbClr val="0000C0"/>
                </a:solidFill>
                <a:latin typeface="Consolas" panose="020B0609020204030204" pitchFamily="49" charset="0"/>
              </a:rPr>
              <a:t>low</a:t>
            </a:r>
            <a:r>
              <a:rPr lang="en-US" altLang="zh-CN" sz="800" b="1" i="1" dirty="0">
                <a:solidFill>
                  <a:srgbClr val="000000"/>
                </a:solidFill>
                <a:latin typeface="Consolas" panose="020B0609020204030204" pitchFamily="49" charset="0"/>
              </a:rPr>
              <a:t>) -1);</a:t>
            </a:r>
          </a:p>
          <a:p>
            <a:pPr algn="l"/>
            <a:r>
              <a:rPr lang="en-US" altLang="zh-CN" sz="800" dirty="0">
                <a:solidFill>
                  <a:srgbClr val="000000"/>
                </a:solidFill>
                <a:latin typeface="Consolas" panose="020B0609020204030204" pitchFamily="49" charset="0"/>
              </a:rPr>
              <a:t>                } </a:t>
            </a:r>
            <a:r>
              <a:rPr lang="en-US" altLang="zh-CN" sz="800" b="1" dirty="0">
                <a:solidFill>
                  <a:srgbClr val="7F0055"/>
                </a:solidFill>
                <a:latin typeface="Consolas" panose="020B0609020204030204" pitchFamily="49" charset="0"/>
              </a:rPr>
              <a:t>catch</a:t>
            </a:r>
            <a:r>
              <a:rPr lang="en-US" altLang="zh-CN" sz="800" b="1" dirty="0">
                <a:solidFill>
                  <a:srgbClr val="000000"/>
                </a:solidFill>
                <a:latin typeface="Consolas" panose="020B0609020204030204" pitchFamily="49" charset="0"/>
              </a:rPr>
              <a:t>( </a:t>
            </a:r>
            <a:r>
              <a:rPr lang="en-US" altLang="zh-CN" sz="800" b="1" dirty="0" err="1">
                <a:solidFill>
                  <a:srgbClr val="000000"/>
                </a:solidFill>
                <a:latin typeface="Consolas" panose="020B0609020204030204" pitchFamily="49" charset="0"/>
              </a:rPr>
              <a:t>NumberFormatException</a:t>
            </a:r>
            <a:r>
              <a:rPr lang="en-US" altLang="zh-CN" sz="800" b="1" dirty="0">
                <a:solidFill>
                  <a:srgbClr val="000000"/>
                </a:solidFill>
                <a:latin typeface="Consolas" panose="020B0609020204030204" pitchFamily="49" charset="0"/>
              </a:rPr>
              <a:t> </a:t>
            </a:r>
            <a:r>
              <a:rPr lang="en-US" altLang="zh-CN" sz="800" b="1" dirty="0" err="1">
                <a:solidFill>
                  <a:srgbClr val="6A3E3E"/>
                </a:solidFill>
                <a:latin typeface="Consolas" panose="020B0609020204030204" pitchFamily="49" charset="0"/>
              </a:rPr>
              <a:t>nfe</a:t>
            </a:r>
            <a:r>
              <a:rPr lang="en-US" altLang="zh-CN" sz="800" b="1" dirty="0">
                <a:solidFill>
                  <a:srgbClr val="000000"/>
                </a:solidFill>
                <a:latin typeface="Consolas" panose="020B0609020204030204" pitchFamily="49" charset="0"/>
              </a:rPr>
              <a:t>) {</a:t>
            </a:r>
          </a:p>
          <a:p>
            <a:pPr algn="l"/>
            <a:r>
              <a:rPr lang="en-US" altLang="zh-CN" sz="800" dirty="0">
                <a:solidFill>
                  <a:srgbClr val="000000"/>
                </a:solidFill>
                <a:latin typeface="Consolas" panose="020B0609020204030204" pitchFamily="49" charset="0"/>
              </a:rPr>
              <a:t>                    </a:t>
            </a:r>
            <a:r>
              <a:rPr lang="en-US" altLang="zh-CN" sz="800" dirty="0">
                <a:solidFill>
                  <a:srgbClr val="3F7F5F"/>
                </a:solidFill>
                <a:latin typeface="Consolas" panose="020B0609020204030204" pitchFamily="49" charset="0"/>
              </a:rPr>
              <a:t>// If the property cannot be parsed into an int, ignore it.</a:t>
            </a:r>
          </a:p>
          <a:p>
            <a:pPr algn="l"/>
            <a:r>
              <a:rPr lang="zh-CN" altLang="en-US" sz="800" dirty="0">
                <a:solidFill>
                  <a:srgbClr val="000000"/>
                </a:solidFill>
                <a:latin typeface="Consolas" panose="020B0609020204030204" pitchFamily="49" charset="0"/>
              </a:rPr>
              <a:t>                </a:t>
            </a:r>
            <a:r>
              <a:rPr lang="en-US" altLang="zh-CN" sz="800" dirty="0">
                <a:solidFill>
                  <a:srgbClr val="000000"/>
                </a:solidFill>
                <a:latin typeface="Consolas" panose="020B0609020204030204" pitchFamily="49" charset="0"/>
              </a:rPr>
              <a:t>}</a:t>
            </a:r>
          </a:p>
          <a:p>
            <a:pPr algn="l"/>
            <a:r>
              <a:rPr lang="zh-CN" altLang="en-US" sz="800" dirty="0">
                <a:solidFill>
                  <a:srgbClr val="000000"/>
                </a:solidFill>
                <a:latin typeface="Consolas" panose="020B0609020204030204" pitchFamily="49" charset="0"/>
              </a:rPr>
              <a:t>            </a:t>
            </a:r>
            <a:r>
              <a:rPr lang="en-US" altLang="zh-CN" sz="800" dirty="0">
                <a:solidFill>
                  <a:srgbClr val="000000"/>
                </a:solidFill>
                <a:latin typeface="Consolas" panose="020B0609020204030204" pitchFamily="49" charset="0"/>
              </a:rPr>
              <a:t>}</a:t>
            </a:r>
          </a:p>
          <a:p>
            <a:pPr algn="l"/>
            <a:r>
              <a:rPr lang="en-US" altLang="zh-CN" sz="800" dirty="0">
                <a:solidFill>
                  <a:srgbClr val="000000"/>
                </a:solidFill>
                <a:latin typeface="Consolas" panose="020B0609020204030204" pitchFamily="49" charset="0"/>
              </a:rPr>
              <a:t>            </a:t>
            </a:r>
            <a:r>
              <a:rPr lang="en-US" altLang="zh-CN" sz="800" b="1" i="1" dirty="0">
                <a:solidFill>
                  <a:srgbClr val="0000C0"/>
                </a:solidFill>
                <a:latin typeface="Consolas" panose="020B0609020204030204" pitchFamily="49" charset="0"/>
              </a:rPr>
              <a:t>high</a:t>
            </a:r>
            <a:r>
              <a:rPr lang="en-US" altLang="zh-CN" sz="800" b="1" i="1" dirty="0">
                <a:solidFill>
                  <a:srgbClr val="000000"/>
                </a:solidFill>
                <a:latin typeface="Consolas" panose="020B0609020204030204" pitchFamily="49" charset="0"/>
              </a:rPr>
              <a:t> = </a:t>
            </a:r>
            <a:r>
              <a:rPr lang="en-US" altLang="zh-CN" sz="800" b="1" i="1" dirty="0">
                <a:solidFill>
                  <a:srgbClr val="6A3E3E"/>
                </a:solidFill>
                <a:latin typeface="Consolas" panose="020B0609020204030204" pitchFamily="49" charset="0"/>
              </a:rPr>
              <a:t>h</a:t>
            </a:r>
            <a:r>
              <a:rPr lang="en-US" altLang="zh-CN" sz="800" b="1" i="1" dirty="0">
                <a:solidFill>
                  <a:srgbClr val="000000"/>
                </a:solidFill>
                <a:latin typeface="Consolas" panose="020B0609020204030204" pitchFamily="49" charset="0"/>
              </a:rPr>
              <a:t>;</a:t>
            </a:r>
          </a:p>
          <a:p>
            <a:pPr algn="l"/>
            <a:endParaRPr lang="zh-CN" altLang="en-US" sz="800" dirty="0">
              <a:latin typeface="Consolas" panose="020B0609020204030204" pitchFamily="49" charset="0"/>
            </a:endParaRPr>
          </a:p>
          <a:p>
            <a:pPr algn="l"/>
            <a:r>
              <a:rPr lang="en-US" altLang="zh-CN" sz="800" dirty="0">
                <a:solidFill>
                  <a:srgbClr val="000000"/>
                </a:solidFill>
                <a:latin typeface="Consolas" panose="020B0609020204030204" pitchFamily="49" charset="0"/>
              </a:rPr>
              <a:t>            </a:t>
            </a:r>
            <a:r>
              <a:rPr lang="en-US" altLang="zh-CN" sz="800" b="1" i="1" dirty="0">
                <a:solidFill>
                  <a:srgbClr val="0000C0"/>
                </a:solidFill>
                <a:latin typeface="Consolas" panose="020B0609020204030204" pitchFamily="49" charset="0"/>
              </a:rPr>
              <a:t>cache</a:t>
            </a:r>
            <a:r>
              <a:rPr lang="en-US" altLang="zh-CN" sz="800" b="1" i="1" dirty="0">
                <a:solidFill>
                  <a:srgbClr val="000000"/>
                </a:solidFill>
                <a:latin typeface="Consolas" panose="020B0609020204030204" pitchFamily="49" charset="0"/>
              </a:rPr>
              <a:t> = </a:t>
            </a:r>
            <a:r>
              <a:rPr lang="en-US" altLang="zh-CN" sz="800" b="1" i="1" dirty="0">
                <a:solidFill>
                  <a:srgbClr val="7F0055"/>
                </a:solidFill>
                <a:latin typeface="Consolas" panose="020B0609020204030204" pitchFamily="49" charset="0"/>
              </a:rPr>
              <a:t>new</a:t>
            </a:r>
            <a:r>
              <a:rPr lang="en-US" altLang="zh-CN" sz="800" b="1" i="1" dirty="0">
                <a:solidFill>
                  <a:srgbClr val="000000"/>
                </a:solidFill>
                <a:latin typeface="Consolas" panose="020B0609020204030204" pitchFamily="49" charset="0"/>
              </a:rPr>
              <a:t> Integer[(</a:t>
            </a:r>
            <a:r>
              <a:rPr lang="en-US" altLang="zh-CN" sz="800" b="1" i="1" dirty="0">
                <a:solidFill>
                  <a:srgbClr val="0000C0"/>
                </a:solidFill>
                <a:latin typeface="Consolas" panose="020B0609020204030204" pitchFamily="49" charset="0"/>
              </a:rPr>
              <a:t>high</a:t>
            </a:r>
            <a:r>
              <a:rPr lang="en-US" altLang="zh-CN" sz="800" b="1" i="1" dirty="0">
                <a:solidFill>
                  <a:srgbClr val="000000"/>
                </a:solidFill>
                <a:latin typeface="Consolas" panose="020B0609020204030204" pitchFamily="49" charset="0"/>
              </a:rPr>
              <a:t> - </a:t>
            </a:r>
            <a:r>
              <a:rPr lang="en-US" altLang="zh-CN" sz="800" b="1" i="1" dirty="0">
                <a:solidFill>
                  <a:srgbClr val="0000C0"/>
                </a:solidFill>
                <a:latin typeface="Consolas" panose="020B0609020204030204" pitchFamily="49" charset="0"/>
              </a:rPr>
              <a:t>low</a:t>
            </a:r>
            <a:r>
              <a:rPr lang="en-US" altLang="zh-CN" sz="800" b="1" i="1" dirty="0">
                <a:solidFill>
                  <a:srgbClr val="000000"/>
                </a:solidFill>
                <a:latin typeface="Consolas" panose="020B0609020204030204" pitchFamily="49" charset="0"/>
              </a:rPr>
              <a:t>) + 1];</a:t>
            </a: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int</a:t>
            </a:r>
            <a:r>
              <a:rPr lang="en-US" altLang="zh-CN" sz="800" b="1" dirty="0">
                <a:solidFill>
                  <a:srgbClr val="000000"/>
                </a:solidFill>
                <a:latin typeface="Consolas" panose="020B0609020204030204" pitchFamily="49" charset="0"/>
              </a:rPr>
              <a:t> </a:t>
            </a:r>
            <a:r>
              <a:rPr lang="en-US" altLang="zh-CN" sz="800" b="1" dirty="0">
                <a:solidFill>
                  <a:srgbClr val="6A3E3E"/>
                </a:solidFill>
                <a:latin typeface="Consolas" panose="020B0609020204030204" pitchFamily="49" charset="0"/>
              </a:rPr>
              <a:t>j</a:t>
            </a:r>
            <a:r>
              <a:rPr lang="en-US" altLang="zh-CN" sz="800" b="1" dirty="0">
                <a:solidFill>
                  <a:srgbClr val="000000"/>
                </a:solidFill>
                <a:latin typeface="Consolas" panose="020B0609020204030204" pitchFamily="49" charset="0"/>
              </a:rPr>
              <a:t> = </a:t>
            </a:r>
            <a:r>
              <a:rPr lang="en-US" altLang="zh-CN" sz="800" b="1" i="1" dirty="0">
                <a:solidFill>
                  <a:srgbClr val="0000C0"/>
                </a:solidFill>
                <a:latin typeface="Consolas" panose="020B0609020204030204" pitchFamily="49" charset="0"/>
              </a:rPr>
              <a:t>low</a:t>
            </a:r>
            <a:r>
              <a:rPr lang="en-US" altLang="zh-CN" sz="800" b="1" i="1" dirty="0">
                <a:solidFill>
                  <a:srgbClr val="000000"/>
                </a:solidFill>
                <a:latin typeface="Consolas" panose="020B0609020204030204" pitchFamily="49" charset="0"/>
              </a:rPr>
              <a:t>;</a:t>
            </a:r>
          </a:p>
          <a:p>
            <a:pPr algn="l"/>
            <a:r>
              <a:rPr lang="nn-NO" altLang="zh-CN" sz="800" dirty="0">
                <a:solidFill>
                  <a:srgbClr val="000000"/>
                </a:solidFill>
                <a:latin typeface="Consolas" panose="020B0609020204030204" pitchFamily="49" charset="0"/>
              </a:rPr>
              <a:t>            </a:t>
            </a:r>
            <a:r>
              <a:rPr lang="nn-NO" altLang="zh-CN" sz="800" b="1" dirty="0">
                <a:solidFill>
                  <a:srgbClr val="7F0055"/>
                </a:solidFill>
                <a:latin typeface="Consolas" panose="020B0609020204030204" pitchFamily="49" charset="0"/>
              </a:rPr>
              <a:t>for</a:t>
            </a:r>
            <a:r>
              <a:rPr lang="nn-NO" altLang="zh-CN" sz="800" b="1" dirty="0">
                <a:solidFill>
                  <a:srgbClr val="000000"/>
                </a:solidFill>
                <a:latin typeface="Consolas" panose="020B0609020204030204" pitchFamily="49" charset="0"/>
              </a:rPr>
              <a:t>(</a:t>
            </a:r>
            <a:r>
              <a:rPr lang="nn-NO" altLang="zh-CN" sz="800" b="1" dirty="0">
                <a:solidFill>
                  <a:srgbClr val="7F0055"/>
                </a:solidFill>
                <a:latin typeface="Consolas" panose="020B0609020204030204" pitchFamily="49" charset="0"/>
              </a:rPr>
              <a:t>int</a:t>
            </a:r>
            <a:r>
              <a:rPr lang="nn-NO" altLang="zh-CN" sz="800" b="1" dirty="0">
                <a:solidFill>
                  <a:srgbClr val="000000"/>
                </a:solidFill>
                <a:latin typeface="Consolas" panose="020B0609020204030204" pitchFamily="49" charset="0"/>
              </a:rPr>
              <a:t> </a:t>
            </a:r>
            <a:r>
              <a:rPr lang="nn-NO" altLang="zh-CN" sz="800" b="1" dirty="0">
                <a:solidFill>
                  <a:srgbClr val="6A3E3E"/>
                </a:solidFill>
                <a:latin typeface="Consolas" panose="020B0609020204030204" pitchFamily="49" charset="0"/>
              </a:rPr>
              <a:t>k</a:t>
            </a:r>
            <a:r>
              <a:rPr lang="nn-NO" altLang="zh-CN" sz="800" b="1" dirty="0">
                <a:solidFill>
                  <a:srgbClr val="000000"/>
                </a:solidFill>
                <a:latin typeface="Consolas" panose="020B0609020204030204" pitchFamily="49" charset="0"/>
              </a:rPr>
              <a:t> = 0; </a:t>
            </a:r>
            <a:r>
              <a:rPr lang="nn-NO" altLang="zh-CN" sz="800" b="1" dirty="0">
                <a:solidFill>
                  <a:srgbClr val="6A3E3E"/>
                </a:solidFill>
                <a:latin typeface="Consolas" panose="020B0609020204030204" pitchFamily="49" charset="0"/>
              </a:rPr>
              <a:t>k</a:t>
            </a:r>
            <a:r>
              <a:rPr lang="nn-NO" altLang="zh-CN" sz="800" b="1" dirty="0">
                <a:solidFill>
                  <a:srgbClr val="000000"/>
                </a:solidFill>
                <a:latin typeface="Consolas" panose="020B0609020204030204" pitchFamily="49" charset="0"/>
              </a:rPr>
              <a:t> &lt; </a:t>
            </a:r>
            <a:r>
              <a:rPr lang="nn-NO" altLang="zh-CN" sz="800" b="1" i="1" dirty="0">
                <a:solidFill>
                  <a:srgbClr val="0000C0"/>
                </a:solidFill>
                <a:latin typeface="Consolas" panose="020B0609020204030204" pitchFamily="49" charset="0"/>
              </a:rPr>
              <a:t>cache</a:t>
            </a:r>
            <a:r>
              <a:rPr lang="nn-NO" altLang="zh-CN" sz="800" b="1" i="1" dirty="0">
                <a:solidFill>
                  <a:srgbClr val="000000"/>
                </a:solidFill>
                <a:latin typeface="Consolas" panose="020B0609020204030204" pitchFamily="49" charset="0"/>
              </a:rPr>
              <a:t>.</a:t>
            </a:r>
            <a:r>
              <a:rPr lang="nn-NO" altLang="zh-CN" sz="800" b="1" i="1" dirty="0">
                <a:solidFill>
                  <a:srgbClr val="0000C0"/>
                </a:solidFill>
                <a:latin typeface="Consolas" panose="020B0609020204030204" pitchFamily="49" charset="0"/>
              </a:rPr>
              <a:t>length</a:t>
            </a:r>
            <a:r>
              <a:rPr lang="nn-NO" altLang="zh-CN" sz="800" b="1" i="1" dirty="0">
                <a:solidFill>
                  <a:srgbClr val="000000"/>
                </a:solidFill>
                <a:latin typeface="Consolas" panose="020B0609020204030204" pitchFamily="49" charset="0"/>
              </a:rPr>
              <a:t>; </a:t>
            </a:r>
            <a:r>
              <a:rPr lang="nn-NO" altLang="zh-CN" sz="800" b="1" i="1" dirty="0">
                <a:solidFill>
                  <a:srgbClr val="6A3E3E"/>
                </a:solidFill>
                <a:latin typeface="Consolas" panose="020B0609020204030204" pitchFamily="49" charset="0"/>
              </a:rPr>
              <a:t>k</a:t>
            </a:r>
            <a:r>
              <a:rPr lang="nn-NO" altLang="zh-CN" sz="800" b="1" i="1" dirty="0">
                <a:solidFill>
                  <a:srgbClr val="000000"/>
                </a:solidFill>
                <a:latin typeface="Consolas" panose="020B0609020204030204" pitchFamily="49" charset="0"/>
              </a:rPr>
              <a:t>++)</a:t>
            </a:r>
          </a:p>
          <a:p>
            <a:pPr algn="l"/>
            <a:r>
              <a:rPr lang="en-US" altLang="zh-CN" sz="800" dirty="0">
                <a:solidFill>
                  <a:srgbClr val="000000"/>
                </a:solidFill>
                <a:latin typeface="Consolas" panose="020B0609020204030204" pitchFamily="49" charset="0"/>
              </a:rPr>
              <a:t>                </a:t>
            </a:r>
            <a:r>
              <a:rPr lang="en-US" altLang="zh-CN" sz="800" b="1" i="1" dirty="0">
                <a:solidFill>
                  <a:srgbClr val="0000C0"/>
                </a:solidFill>
                <a:latin typeface="Consolas" panose="020B0609020204030204" pitchFamily="49" charset="0"/>
              </a:rPr>
              <a:t>cache</a:t>
            </a:r>
            <a:r>
              <a:rPr lang="en-US" altLang="zh-CN" sz="800" b="1" i="1" dirty="0">
                <a:solidFill>
                  <a:srgbClr val="000000"/>
                </a:solidFill>
                <a:latin typeface="Consolas" panose="020B0609020204030204" pitchFamily="49" charset="0"/>
              </a:rPr>
              <a:t>[</a:t>
            </a:r>
            <a:r>
              <a:rPr lang="en-US" altLang="zh-CN" sz="800" b="1" i="1" dirty="0">
                <a:solidFill>
                  <a:srgbClr val="6A3E3E"/>
                </a:solidFill>
                <a:latin typeface="Consolas" panose="020B0609020204030204" pitchFamily="49" charset="0"/>
              </a:rPr>
              <a:t>k</a:t>
            </a:r>
            <a:r>
              <a:rPr lang="en-US" altLang="zh-CN" sz="800" b="1" i="1" dirty="0">
                <a:solidFill>
                  <a:srgbClr val="000000"/>
                </a:solidFill>
                <a:latin typeface="Consolas" panose="020B0609020204030204" pitchFamily="49" charset="0"/>
              </a:rPr>
              <a:t>] = </a:t>
            </a:r>
            <a:r>
              <a:rPr lang="en-US" altLang="zh-CN" sz="800" b="1" i="1" dirty="0">
                <a:solidFill>
                  <a:srgbClr val="7F0055"/>
                </a:solidFill>
                <a:latin typeface="Consolas" panose="020B0609020204030204" pitchFamily="49" charset="0"/>
              </a:rPr>
              <a:t>new</a:t>
            </a:r>
            <a:r>
              <a:rPr lang="en-US" altLang="zh-CN" sz="800" b="1" i="1" dirty="0">
                <a:solidFill>
                  <a:srgbClr val="000000"/>
                </a:solidFill>
                <a:latin typeface="Consolas" panose="020B0609020204030204" pitchFamily="49" charset="0"/>
              </a:rPr>
              <a:t> Integer(</a:t>
            </a:r>
            <a:r>
              <a:rPr lang="en-US" altLang="zh-CN" sz="800" b="1" i="1" dirty="0" err="1">
                <a:solidFill>
                  <a:srgbClr val="6A3E3E"/>
                </a:solidFill>
                <a:latin typeface="Consolas" panose="020B0609020204030204" pitchFamily="49" charset="0"/>
              </a:rPr>
              <a:t>j</a:t>
            </a:r>
            <a:r>
              <a:rPr lang="en-US" altLang="zh-CN" sz="800" b="1" i="1" dirty="0" err="1">
                <a:solidFill>
                  <a:srgbClr val="000000"/>
                </a:solidFill>
                <a:latin typeface="Consolas" panose="020B0609020204030204" pitchFamily="49" charset="0"/>
              </a:rPr>
              <a:t>++</a:t>
            </a:r>
            <a:r>
              <a:rPr lang="en-US" altLang="zh-CN" sz="800" b="1" i="1" dirty="0">
                <a:solidFill>
                  <a:srgbClr val="000000"/>
                </a:solidFill>
                <a:latin typeface="Consolas" panose="020B0609020204030204" pitchFamily="49" charset="0"/>
              </a:rPr>
              <a:t>);</a:t>
            </a:r>
          </a:p>
          <a:p>
            <a:pPr algn="l"/>
            <a:endParaRPr lang="zh-CN" altLang="en-US" sz="800" dirty="0">
              <a:latin typeface="Consolas" panose="020B0609020204030204" pitchFamily="49" charset="0"/>
            </a:endParaRPr>
          </a:p>
          <a:p>
            <a:pPr algn="l"/>
            <a:r>
              <a:rPr lang="en-US" altLang="zh-CN" sz="800" dirty="0">
                <a:solidFill>
                  <a:srgbClr val="000000"/>
                </a:solidFill>
                <a:latin typeface="Consolas" panose="020B0609020204030204" pitchFamily="49" charset="0"/>
              </a:rPr>
              <a:t>            </a:t>
            </a:r>
            <a:r>
              <a:rPr lang="en-US" altLang="zh-CN" sz="800" dirty="0">
                <a:solidFill>
                  <a:srgbClr val="3F7F5F"/>
                </a:solidFill>
                <a:latin typeface="Consolas" panose="020B0609020204030204" pitchFamily="49" charset="0"/>
              </a:rPr>
              <a:t>// range [-128, 127] must be interned (JLS7 5.1.7)</a:t>
            </a: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assert</a:t>
            </a:r>
            <a:r>
              <a:rPr lang="en-US" altLang="zh-CN" sz="800" b="1" dirty="0">
                <a:solidFill>
                  <a:srgbClr val="000000"/>
                </a:solidFill>
                <a:latin typeface="Consolas" panose="020B0609020204030204" pitchFamily="49" charset="0"/>
              </a:rPr>
              <a:t> </a:t>
            </a:r>
            <a:r>
              <a:rPr lang="en-US" altLang="zh-CN" sz="800" b="1" dirty="0" err="1">
                <a:solidFill>
                  <a:srgbClr val="000000"/>
                </a:solidFill>
                <a:latin typeface="Consolas" panose="020B0609020204030204" pitchFamily="49" charset="0"/>
              </a:rPr>
              <a:t>IntegerCache.</a:t>
            </a:r>
            <a:r>
              <a:rPr lang="en-US" altLang="zh-CN" sz="800" b="1" i="1" dirty="0" err="1">
                <a:solidFill>
                  <a:srgbClr val="0000C0"/>
                </a:solidFill>
                <a:latin typeface="Consolas" panose="020B0609020204030204" pitchFamily="49" charset="0"/>
              </a:rPr>
              <a:t>high</a:t>
            </a:r>
            <a:r>
              <a:rPr lang="en-US" altLang="zh-CN" sz="800" b="1" i="1" dirty="0">
                <a:solidFill>
                  <a:srgbClr val="000000"/>
                </a:solidFill>
                <a:latin typeface="Consolas" panose="020B0609020204030204" pitchFamily="49" charset="0"/>
              </a:rPr>
              <a:t> &gt;= 127;</a:t>
            </a:r>
          </a:p>
          <a:p>
            <a:pPr algn="l"/>
            <a:r>
              <a:rPr lang="zh-CN" altLang="en-US" sz="800" dirty="0">
                <a:solidFill>
                  <a:srgbClr val="000000"/>
                </a:solidFill>
                <a:latin typeface="Consolas" panose="020B0609020204030204" pitchFamily="49" charset="0"/>
              </a:rPr>
              <a:t>        </a:t>
            </a:r>
            <a:r>
              <a:rPr lang="en-US" altLang="zh-CN" sz="800" dirty="0">
                <a:solidFill>
                  <a:srgbClr val="000000"/>
                </a:solidFill>
                <a:latin typeface="Consolas" panose="020B0609020204030204" pitchFamily="49" charset="0"/>
              </a:rPr>
              <a:t>}</a:t>
            </a:r>
          </a:p>
          <a:p>
            <a:pPr algn="l"/>
            <a:endParaRPr lang="zh-CN" altLang="en-US" sz="800" dirty="0">
              <a:latin typeface="Consolas" panose="020B0609020204030204" pitchFamily="49" charset="0"/>
            </a:endParaRPr>
          </a:p>
          <a:p>
            <a:pPr algn="l"/>
            <a:r>
              <a:rPr lang="en-US" altLang="zh-CN" sz="800" dirty="0">
                <a:solidFill>
                  <a:srgbClr val="000000"/>
                </a:solidFill>
                <a:latin typeface="Consolas" panose="020B0609020204030204" pitchFamily="49" charset="0"/>
              </a:rPr>
              <a:t>        </a:t>
            </a:r>
            <a:r>
              <a:rPr lang="en-US" altLang="zh-CN" sz="800" b="1" dirty="0">
                <a:solidFill>
                  <a:srgbClr val="7F0055"/>
                </a:solidFill>
                <a:latin typeface="Consolas" panose="020B0609020204030204" pitchFamily="49" charset="0"/>
              </a:rPr>
              <a:t>private</a:t>
            </a:r>
            <a:r>
              <a:rPr lang="en-US" altLang="zh-CN" sz="800" b="1" dirty="0">
                <a:solidFill>
                  <a:srgbClr val="000000"/>
                </a:solidFill>
                <a:latin typeface="Consolas" panose="020B0609020204030204" pitchFamily="49" charset="0"/>
              </a:rPr>
              <a:t> </a:t>
            </a:r>
            <a:r>
              <a:rPr lang="en-US" altLang="zh-CN" sz="800" b="1" dirty="0" err="1">
                <a:solidFill>
                  <a:srgbClr val="000000"/>
                </a:solidFill>
                <a:latin typeface="Consolas" panose="020B0609020204030204" pitchFamily="49" charset="0"/>
              </a:rPr>
              <a:t>IntegerCache</a:t>
            </a:r>
            <a:r>
              <a:rPr lang="en-US" altLang="zh-CN" sz="800" b="1" dirty="0">
                <a:solidFill>
                  <a:srgbClr val="000000"/>
                </a:solidFill>
                <a:latin typeface="Consolas" panose="020B0609020204030204" pitchFamily="49" charset="0"/>
              </a:rPr>
              <a:t>() {}</a:t>
            </a:r>
          </a:p>
          <a:p>
            <a:pPr algn="l"/>
            <a:r>
              <a:rPr lang="zh-CN" altLang="en-US" sz="800" dirty="0">
                <a:solidFill>
                  <a:srgbClr val="000000"/>
                </a:solidFill>
                <a:latin typeface="Consolas" panose="020B0609020204030204" pitchFamily="49" charset="0"/>
              </a:rPr>
              <a:t>    </a:t>
            </a:r>
            <a:r>
              <a:rPr lang="en-US" altLang="zh-CN" sz="800" dirty="0">
                <a:solidFill>
                  <a:srgbClr val="000000"/>
                </a:solidFill>
                <a:latin typeface="Consolas" panose="020B0609020204030204" pitchFamily="49" charset="0"/>
              </a:rPr>
              <a:t>}</a:t>
            </a:r>
            <a:endParaRPr lang="zh-CN" altLang="en-US" sz="800" dirty="0"/>
          </a:p>
        </p:txBody>
      </p:sp>
      <p:sp>
        <p:nvSpPr>
          <p:cNvPr id="16" name="箭头: 下 15">
            <a:extLst>
              <a:ext uri="{FF2B5EF4-FFF2-40B4-BE49-F238E27FC236}">
                <a16:creationId xmlns:a16="http://schemas.microsoft.com/office/drawing/2014/main" id="{700B772C-5035-47FC-A473-9705C419FB04}"/>
              </a:ext>
            </a:extLst>
          </p:cNvPr>
          <p:cNvSpPr/>
          <p:nvPr/>
        </p:nvSpPr>
        <p:spPr>
          <a:xfrm>
            <a:off x="2009670" y="3084844"/>
            <a:ext cx="753627" cy="57275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FB90EA3-42BF-461A-8B6C-FC7331BC983C}"/>
              </a:ext>
            </a:extLst>
          </p:cNvPr>
          <p:cNvSpPr txBox="1"/>
          <p:nvPr/>
        </p:nvSpPr>
        <p:spPr>
          <a:xfrm>
            <a:off x="597878" y="1187836"/>
            <a:ext cx="4044461" cy="1754326"/>
          </a:xfrm>
          <a:prstGeom prst="rect">
            <a:avLst/>
          </a:prstGeom>
          <a:noFill/>
          <a:ln>
            <a:solidFill>
              <a:schemeClr val="accent4"/>
            </a:solidFill>
          </a:ln>
        </p:spPr>
        <p:txBody>
          <a:bodyPr wrap="square">
            <a:spAutoFit/>
          </a:bodyPr>
          <a:lstStyle/>
          <a:p>
            <a:pPr algn="l"/>
            <a:r>
              <a:rPr lang="en-US" altLang="zh-CN" sz="1800" dirty="0">
                <a:solidFill>
                  <a:srgbClr val="000000"/>
                </a:solidFill>
                <a:latin typeface="Consolas" panose="020B0609020204030204" pitchFamily="49" charset="0"/>
              </a:rPr>
              <a:t>Integer </a:t>
            </a:r>
            <a:r>
              <a:rPr lang="en-US" altLang="zh-CN" sz="1800" dirty="0">
                <a:solidFill>
                  <a:srgbClr val="6A3E3E"/>
                </a:solidFill>
                <a:latin typeface="Consolas" panose="020B0609020204030204" pitchFamily="49" charset="0"/>
              </a:rPr>
              <a:t>i1</a:t>
            </a:r>
            <a:r>
              <a:rPr lang="en-US" altLang="zh-CN" sz="1800" dirty="0">
                <a:solidFill>
                  <a:srgbClr val="000000"/>
                </a:solidFill>
                <a:latin typeface="Consolas" panose="020B0609020204030204" pitchFamily="49" charset="0"/>
              </a:rPr>
              <a:t> = 127;</a:t>
            </a:r>
          </a:p>
          <a:p>
            <a:pPr algn="l"/>
            <a:r>
              <a:rPr lang="en-US" altLang="zh-CN" sz="1800" dirty="0">
                <a:solidFill>
                  <a:srgbClr val="000000"/>
                </a:solidFill>
                <a:latin typeface="Consolas" panose="020B0609020204030204" pitchFamily="49" charset="0"/>
              </a:rPr>
              <a:t>Integer </a:t>
            </a:r>
            <a:r>
              <a:rPr lang="en-US" altLang="zh-CN" sz="1800" dirty="0">
                <a:solidFill>
                  <a:srgbClr val="6A3E3E"/>
                </a:solidFill>
                <a:latin typeface="Consolas" panose="020B0609020204030204" pitchFamily="49" charset="0"/>
              </a:rPr>
              <a:t>i2</a:t>
            </a:r>
            <a:r>
              <a:rPr lang="en-US" altLang="zh-CN" sz="1800" dirty="0">
                <a:solidFill>
                  <a:srgbClr val="000000"/>
                </a:solidFill>
                <a:latin typeface="Consolas" panose="020B0609020204030204" pitchFamily="49" charset="0"/>
              </a:rPr>
              <a:t> = 127;</a:t>
            </a:r>
          </a:p>
          <a:p>
            <a:pPr algn="l"/>
            <a:r>
              <a:rPr lang="en-US" altLang="zh-CN" sz="1800" dirty="0">
                <a:solidFill>
                  <a:srgbClr val="000000"/>
                </a:solidFill>
                <a:latin typeface="Consolas" panose="020B0609020204030204" pitchFamily="49" charset="0"/>
              </a:rPr>
              <a:t>Integer </a:t>
            </a:r>
            <a:r>
              <a:rPr lang="en-US" altLang="zh-CN" sz="1800" dirty="0">
                <a:solidFill>
                  <a:srgbClr val="6A3E3E"/>
                </a:solidFill>
                <a:latin typeface="Consolas" panose="020B0609020204030204" pitchFamily="49" charset="0"/>
              </a:rPr>
              <a:t>i3</a:t>
            </a:r>
            <a:r>
              <a:rPr lang="en-US" altLang="zh-CN" sz="1800" dirty="0">
                <a:solidFill>
                  <a:srgbClr val="000000"/>
                </a:solidFill>
                <a:latin typeface="Consolas" panose="020B0609020204030204" pitchFamily="49" charset="0"/>
              </a:rPr>
              <a:t> = 128;</a:t>
            </a:r>
          </a:p>
          <a:p>
            <a:pPr algn="l"/>
            <a:r>
              <a:rPr lang="en-US" altLang="zh-CN" sz="1800" dirty="0">
                <a:solidFill>
                  <a:srgbClr val="000000"/>
                </a:solidFill>
                <a:latin typeface="Consolas" panose="020B0609020204030204" pitchFamily="49" charset="0"/>
              </a:rPr>
              <a:t>Integer </a:t>
            </a:r>
            <a:r>
              <a:rPr lang="en-US" altLang="zh-CN" sz="1800" dirty="0">
                <a:solidFill>
                  <a:srgbClr val="6A3E3E"/>
                </a:solidFill>
                <a:latin typeface="Consolas" panose="020B0609020204030204" pitchFamily="49" charset="0"/>
              </a:rPr>
              <a:t>i4</a:t>
            </a:r>
            <a:r>
              <a:rPr lang="en-US" altLang="zh-CN" sz="1800" dirty="0">
                <a:solidFill>
                  <a:srgbClr val="000000"/>
                </a:solidFill>
                <a:latin typeface="Consolas" panose="020B0609020204030204" pitchFamily="49" charset="0"/>
              </a:rPr>
              <a:t> = 128;</a:t>
            </a:r>
          </a:p>
          <a:p>
            <a:pPr algn="l"/>
            <a:r>
              <a:rPr lang="nn-NO" altLang="zh-CN" sz="1800" dirty="0">
                <a:solidFill>
                  <a:srgbClr val="000000"/>
                </a:solidFill>
                <a:latin typeface="Consolas" panose="020B0609020204030204" pitchFamily="49" charset="0"/>
              </a:rPr>
              <a:t>System.</a:t>
            </a:r>
            <a:r>
              <a:rPr lang="nn-NO" altLang="zh-CN" sz="1800" b="1" i="1" dirty="0">
                <a:solidFill>
                  <a:srgbClr val="0000C0"/>
                </a:solidFill>
                <a:latin typeface="Consolas" panose="020B0609020204030204" pitchFamily="49" charset="0"/>
              </a:rPr>
              <a:t>out</a:t>
            </a:r>
            <a:r>
              <a:rPr lang="nn-NO" altLang="zh-CN" sz="1800" b="1" i="1" dirty="0">
                <a:solidFill>
                  <a:srgbClr val="000000"/>
                </a:solidFill>
                <a:latin typeface="Consolas" panose="020B0609020204030204" pitchFamily="49" charset="0"/>
              </a:rPr>
              <a:t>.println(</a:t>
            </a:r>
            <a:r>
              <a:rPr lang="nn-NO" altLang="zh-CN" sz="1800" b="1" i="1" dirty="0">
                <a:solidFill>
                  <a:srgbClr val="6A3E3E"/>
                </a:solidFill>
                <a:latin typeface="Consolas" panose="020B0609020204030204" pitchFamily="49" charset="0"/>
              </a:rPr>
              <a:t>i1</a:t>
            </a:r>
            <a:r>
              <a:rPr lang="nn-NO" altLang="zh-CN" sz="1800" b="1" i="1" dirty="0">
                <a:solidFill>
                  <a:srgbClr val="000000"/>
                </a:solidFill>
                <a:latin typeface="Consolas" panose="020B0609020204030204" pitchFamily="49" charset="0"/>
              </a:rPr>
              <a:t>==</a:t>
            </a:r>
            <a:r>
              <a:rPr lang="nn-NO" altLang="zh-CN" sz="1800" b="1" i="1" dirty="0">
                <a:solidFill>
                  <a:srgbClr val="6A3E3E"/>
                </a:solidFill>
                <a:latin typeface="Consolas" panose="020B0609020204030204" pitchFamily="49" charset="0"/>
              </a:rPr>
              <a:t>i2</a:t>
            </a:r>
            <a:r>
              <a:rPr lang="nn-NO" altLang="zh-CN" sz="1800" b="1" i="1" dirty="0">
                <a:solidFill>
                  <a:srgbClr val="000000"/>
                </a:solidFill>
                <a:latin typeface="Consolas" panose="020B0609020204030204" pitchFamily="49" charset="0"/>
              </a:rPr>
              <a:t>);</a:t>
            </a:r>
          </a:p>
          <a:p>
            <a:pPr algn="l"/>
            <a:r>
              <a:rPr lang="nn-NO" altLang="zh-CN" sz="1800" dirty="0">
                <a:solidFill>
                  <a:srgbClr val="000000"/>
                </a:solidFill>
                <a:latin typeface="Consolas" panose="020B0609020204030204" pitchFamily="49" charset="0"/>
              </a:rPr>
              <a:t>System.</a:t>
            </a:r>
            <a:r>
              <a:rPr lang="nn-NO" altLang="zh-CN" sz="1800" b="1" i="1" dirty="0">
                <a:solidFill>
                  <a:srgbClr val="0000C0"/>
                </a:solidFill>
                <a:latin typeface="Consolas" panose="020B0609020204030204" pitchFamily="49" charset="0"/>
              </a:rPr>
              <a:t>out</a:t>
            </a:r>
            <a:r>
              <a:rPr lang="nn-NO" altLang="zh-CN" sz="1800" b="1" i="1" dirty="0">
                <a:solidFill>
                  <a:srgbClr val="000000"/>
                </a:solidFill>
                <a:latin typeface="Consolas" panose="020B0609020204030204" pitchFamily="49" charset="0"/>
              </a:rPr>
              <a:t>.println(</a:t>
            </a:r>
            <a:r>
              <a:rPr lang="nn-NO" altLang="zh-CN" sz="1800" b="1" i="1" dirty="0">
                <a:solidFill>
                  <a:srgbClr val="6A3E3E"/>
                </a:solidFill>
                <a:latin typeface="Consolas" panose="020B0609020204030204" pitchFamily="49" charset="0"/>
              </a:rPr>
              <a:t>i3</a:t>
            </a:r>
            <a:r>
              <a:rPr lang="nn-NO" altLang="zh-CN" sz="1800" b="1" i="1" dirty="0">
                <a:solidFill>
                  <a:srgbClr val="000000"/>
                </a:solidFill>
                <a:latin typeface="Consolas" panose="020B0609020204030204" pitchFamily="49" charset="0"/>
              </a:rPr>
              <a:t>==</a:t>
            </a:r>
            <a:r>
              <a:rPr lang="nn-NO" altLang="zh-CN" sz="1800" b="1" i="1" dirty="0">
                <a:solidFill>
                  <a:srgbClr val="6A3E3E"/>
                </a:solidFill>
                <a:latin typeface="Consolas" panose="020B0609020204030204" pitchFamily="49" charset="0"/>
              </a:rPr>
              <a:t>i4</a:t>
            </a:r>
            <a:r>
              <a:rPr lang="nn-NO" altLang="zh-CN" sz="1800" b="1" i="1"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29534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P spid="16" grpId="0" animBg="1"/>
      <p:bldP spid="22" grpId="0" animBg="1"/>
    </p:bldLst>
  </p:timing>
</p:sld>
</file>

<file path=ppt/theme/theme1.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2772C530F8470D498B12B2A6DDDBA921" ma:contentTypeVersion="2" ma:contentTypeDescription="新建文档。" ma:contentTypeScope="" ma:versionID="59e982286fd44962e92afec42c96a769">
  <xsd:schema xmlns:xsd="http://www.w3.org/2001/XMLSchema" xmlns:xs="http://www.w3.org/2001/XMLSchema" xmlns:p="http://schemas.microsoft.com/office/2006/metadata/properties" xmlns:ns2="204108b0-34e7-46ec-9046-79e39d6582bf" targetNamespace="http://schemas.microsoft.com/office/2006/metadata/properties" ma:root="true" ma:fieldsID="6ca0e6790a3dd14a3104a2eccbb361b6" ns2:_="">
    <xsd:import namespace="204108b0-34e7-46ec-9046-79e39d6582b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108b0-34e7-46ec-9046-79e39d6582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34DDAC-CAA0-4E87-980F-6BF5010B4710}">
  <ds:schemaRefs>
    <ds:schemaRef ds:uri="http://schemas.microsoft.com/office/2006/documentManagement/types"/>
    <ds:schemaRef ds:uri="http://purl.org/dc/elements/1.1/"/>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886db001-e9e4-4e00-a6d5-6432cca1113b"/>
    <ds:schemaRef ds:uri="3bf3f18f-7aa4-4cd3-be2f-b48ccfd9bc9f"/>
    <ds:schemaRef ds:uri="http://schemas.microsoft.com/office/2006/metadata/properties"/>
    <ds:schemaRef ds:uri="915f0003-6d32-4c32-81ef-c03679372223"/>
  </ds:schemaRefs>
</ds:datastoreItem>
</file>

<file path=customXml/itemProps2.xml><?xml version="1.0" encoding="utf-8"?>
<ds:datastoreItem xmlns:ds="http://schemas.openxmlformats.org/officeDocument/2006/customXml" ds:itemID="{385C74C8-38D9-44D4-B14C-C9DD867583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4108b0-34e7-46ec-9046-79e39d6582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5524-A27C-482A-8CFD-2BC63566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Titles</Template>
  <TotalTime>4161</TotalTime>
  <Words>7915</Words>
  <Application>Microsoft Office PowerPoint</Application>
  <PresentationFormat>Widescreen</PresentationFormat>
  <Paragraphs>463</Paragraphs>
  <Slides>23</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-apple-system</vt:lpstr>
      <vt:lpstr>Arial-BoldMT</vt:lpstr>
      <vt:lpstr>Helvetica Neue</vt:lpstr>
      <vt:lpstr>Microsoft YaHei</vt:lpstr>
      <vt:lpstr>MicrosoftYaHei</vt:lpstr>
      <vt:lpstr>MicrosoftYaHei-Bold</vt:lpstr>
      <vt:lpstr>宋体</vt:lpstr>
      <vt:lpstr>Arial</vt:lpstr>
      <vt:lpstr>Arial Black</vt:lpstr>
      <vt:lpstr>Consolas</vt:lpstr>
      <vt:lpstr>Courier New</vt:lpstr>
      <vt:lpstr>Graphik</vt:lpstr>
      <vt:lpstr>Graphik Light</vt:lpstr>
      <vt:lpstr>Graphik Medium</vt:lpstr>
      <vt:lpstr>Graphik Regular</vt:lpstr>
      <vt:lpstr>Titles</vt:lpstr>
      <vt:lpstr>关于本次课程</vt:lpstr>
      <vt:lpstr>PowerPoint Presentation</vt:lpstr>
      <vt:lpstr>PowerPoint Presentation</vt:lpstr>
      <vt:lpstr>PowerPoint Presentation</vt:lpstr>
      <vt:lpstr>Java８种基本数据类型</vt:lpstr>
      <vt:lpstr>自动类型转换</vt:lpstr>
      <vt:lpstr>强制类型转换</vt:lpstr>
      <vt:lpstr>Java中的装箱和拆箱</vt:lpstr>
      <vt:lpstr>Java中的装箱和拆箱</vt:lpstr>
      <vt:lpstr>Java中的引用数据类型</vt:lpstr>
      <vt:lpstr>PowerPoint Presentation</vt:lpstr>
      <vt:lpstr>Java内存模型</vt:lpstr>
      <vt:lpstr>PowerPoint Presentation</vt:lpstr>
      <vt:lpstr>Java内存模型</vt:lpstr>
      <vt:lpstr>堆内存</vt:lpstr>
      <vt:lpstr>非堆内存 (永久代) JAVA8起被替换</vt:lpstr>
      <vt:lpstr>JAVA6到JAVA8的内存模型演进</vt:lpstr>
      <vt:lpstr>JAVA调整内存的参数列表</vt:lpstr>
      <vt:lpstr>引用类型的运用</vt:lpstr>
      <vt:lpstr>课后题</vt:lpstr>
      <vt:lpstr>附录</vt:lpstr>
      <vt:lpstr>附录</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Kiernan, Louise</dc:creator>
  <cp:lastModifiedBy>Wang, Kun F.</cp:lastModifiedBy>
  <cp:revision>235</cp:revision>
  <dcterms:created xsi:type="dcterms:W3CDTF">2019-10-14T15:32:39Z</dcterms:created>
  <dcterms:modified xsi:type="dcterms:W3CDTF">2021-03-31T05:20:31Z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0x0101002772C530F8470D498B12B2A6DDDBA921</vt:lpwstr>
  </property>
</Properties>
</file>