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5868" y="272955"/>
            <a:ext cx="3580263" cy="739468"/>
          </a:xfrm>
        </p:spPr>
        <p:txBody>
          <a:bodyPr>
            <a:normAutofit fontScale="90000"/>
          </a:bodyPr>
          <a:lstStyle/>
          <a:p>
            <a:r>
              <a:rPr lang="zh-CN" altLang="en-US" sz="4800" dirty="0"/>
              <a:t>实验三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255" y="1144270"/>
            <a:ext cx="10638155" cy="3396615"/>
          </a:xfrm>
        </p:spPr>
        <p:txBody>
          <a:bodyPr>
            <a:normAutofit fontScale="8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00" dirty="0">
                <a:latin typeface="+mn-ea"/>
              </a:rPr>
              <a:t>实验内容：</a:t>
            </a:r>
            <a:endParaRPr lang="en-US" altLang="zh-CN" sz="26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dirty="0">
                <a:latin typeface="+mn-ea"/>
              </a:rPr>
              <a:t>    </a:t>
            </a:r>
            <a:r>
              <a:rPr lang="zh-CN" altLang="en-US" sz="2600" dirty="0">
                <a:latin typeface="+mn-ea"/>
              </a:rPr>
              <a:t>编写一个程序，可实现列表的以下</a:t>
            </a:r>
            <a:r>
              <a:rPr lang="zh-CN" altLang="en-US" sz="2600" dirty="0">
                <a:latin typeface="+mn-ea"/>
                <a:sym typeface="+mn-ea"/>
              </a:rPr>
              <a:t>三个功能（</a:t>
            </a:r>
            <a:r>
              <a:rPr lang="en-US" altLang="zh-CN" sz="2600" dirty="0">
                <a:latin typeface="+mn-ea"/>
                <a:sym typeface="+mn-ea"/>
              </a:rPr>
              <a:t>n</a:t>
            </a:r>
            <a:r>
              <a:rPr lang="zh-CN" altLang="en-US" sz="2600" dirty="0">
                <a:latin typeface="+mn-ea"/>
                <a:sym typeface="+mn-ea"/>
              </a:rPr>
              <a:t>不大于列表的长度）：</a:t>
            </a:r>
            <a:endParaRPr lang="zh-CN" altLang="en-US" sz="2600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b="1" dirty="0">
                <a:latin typeface="+mn-ea"/>
                <a:sym typeface="+mn-ea"/>
              </a:rPr>
              <a:t>a</a:t>
            </a:r>
            <a:r>
              <a:rPr lang="zh-CN" altLang="en-US" sz="2600" b="1" dirty="0">
                <a:latin typeface="+mn-ea"/>
                <a:sym typeface="+mn-ea"/>
              </a:rPr>
              <a:t>函数</a:t>
            </a:r>
            <a:r>
              <a:rPr lang="zh-CN" altLang="en-US" sz="2600" dirty="0">
                <a:latin typeface="+mn-ea"/>
                <a:sym typeface="+mn-ea"/>
              </a:rPr>
              <a:t>：在列表末尾</a:t>
            </a:r>
            <a:r>
              <a:rPr lang="zh-CN" altLang="en-US" sz="2600" dirty="0">
                <a:latin typeface="+mn-ea"/>
              </a:rPr>
              <a:t>添加数字，如</a:t>
            </a:r>
            <a:r>
              <a:rPr lang="en-US" altLang="zh-CN" sz="2600" dirty="0">
                <a:latin typeface="+mn-ea"/>
              </a:rPr>
              <a:t>a(3),</a:t>
            </a:r>
            <a:r>
              <a:rPr lang="zh-CN" altLang="en-US" sz="2600" dirty="0">
                <a:latin typeface="+mn-ea"/>
              </a:rPr>
              <a:t>即在列表末尾添加数字</a:t>
            </a:r>
            <a:r>
              <a:rPr lang="en-US" altLang="zh-CN" sz="2600" dirty="0">
                <a:latin typeface="+mn-ea"/>
              </a:rPr>
              <a:t>3</a:t>
            </a:r>
            <a:endParaRPr lang="zh-CN" altLang="en-US" sz="26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b="1" dirty="0">
                <a:latin typeface="+mn-ea"/>
                <a:sym typeface="+mn-ea"/>
              </a:rPr>
              <a:t>b</a:t>
            </a:r>
            <a:r>
              <a:rPr lang="zh-CN" altLang="en-US" sz="2600" b="1" dirty="0">
                <a:latin typeface="+mn-ea"/>
                <a:sym typeface="+mn-ea"/>
              </a:rPr>
              <a:t>函数</a:t>
            </a:r>
            <a:r>
              <a:rPr lang="zh-CN" altLang="en-US" sz="2600" dirty="0">
                <a:latin typeface="+mn-ea"/>
                <a:sym typeface="+mn-ea"/>
              </a:rPr>
              <a:t>：</a:t>
            </a:r>
            <a:r>
              <a:rPr lang="zh-CN" altLang="en-US" sz="2600" dirty="0">
                <a:latin typeface="+mn-ea"/>
              </a:rPr>
              <a:t>输出最后</a:t>
            </a:r>
            <a:r>
              <a:rPr lang="en-US" altLang="zh-CN" sz="2600" dirty="0">
                <a:latin typeface="+mn-ea"/>
              </a:rPr>
              <a:t>n</a:t>
            </a:r>
            <a:r>
              <a:rPr lang="zh-CN" altLang="en-US" sz="2600" dirty="0">
                <a:latin typeface="+mn-ea"/>
              </a:rPr>
              <a:t>个数字的乘积，如</a:t>
            </a:r>
            <a:r>
              <a:rPr lang="en-US" altLang="zh-CN" sz="2600" dirty="0">
                <a:latin typeface="+mn-ea"/>
              </a:rPr>
              <a:t>b(4),</a:t>
            </a:r>
            <a:r>
              <a:rPr lang="zh-CN" altLang="en-US" sz="2600" dirty="0">
                <a:latin typeface="+mn-ea"/>
              </a:rPr>
              <a:t>即输出列表最后</a:t>
            </a:r>
            <a:r>
              <a:rPr lang="en-US" altLang="zh-CN" sz="2600" dirty="0">
                <a:latin typeface="+mn-ea"/>
              </a:rPr>
              <a:t>4</a:t>
            </a:r>
            <a:r>
              <a:rPr lang="zh-CN" altLang="en-US" sz="2600" dirty="0">
                <a:latin typeface="+mn-ea"/>
              </a:rPr>
              <a:t>个数字的</a:t>
            </a:r>
            <a:r>
              <a:rPr lang="zh-CN" altLang="en-US" sz="2600" dirty="0">
                <a:latin typeface="+mn-ea"/>
              </a:rPr>
              <a:t>乘积</a:t>
            </a:r>
            <a:endParaRPr lang="zh-CN" altLang="en-US" sz="26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b="1" dirty="0">
                <a:latin typeface="+mn-ea"/>
                <a:sym typeface="+mn-ea"/>
              </a:rPr>
              <a:t>c</a:t>
            </a:r>
            <a:r>
              <a:rPr lang="zh-CN" altLang="en-US" sz="2600" b="1" dirty="0">
                <a:latin typeface="+mn-ea"/>
                <a:sym typeface="+mn-ea"/>
              </a:rPr>
              <a:t>函数</a:t>
            </a:r>
            <a:r>
              <a:rPr lang="zh-CN" altLang="en-US" sz="2600" dirty="0">
                <a:latin typeface="+mn-ea"/>
                <a:sym typeface="+mn-ea"/>
              </a:rPr>
              <a:t>：</a:t>
            </a:r>
            <a:r>
              <a:rPr lang="zh-CN" altLang="en-US" sz="2600" dirty="0">
                <a:latin typeface="+mn-ea"/>
              </a:rPr>
              <a:t>输出最后</a:t>
            </a:r>
            <a:r>
              <a:rPr lang="en-US" altLang="zh-CN" sz="2600" dirty="0">
                <a:latin typeface="+mn-ea"/>
              </a:rPr>
              <a:t>n</a:t>
            </a:r>
            <a:r>
              <a:rPr lang="zh-CN" altLang="en-US" sz="2600" dirty="0">
                <a:latin typeface="+mn-ea"/>
              </a:rPr>
              <a:t>个数字中最大的数字，如</a:t>
            </a:r>
            <a:r>
              <a:rPr lang="en-US" altLang="zh-CN" sz="2600" dirty="0">
                <a:latin typeface="+mn-ea"/>
              </a:rPr>
              <a:t>c(2),</a:t>
            </a:r>
            <a:r>
              <a:rPr lang="zh-CN" altLang="en-US" sz="2600" dirty="0">
                <a:latin typeface="+mn-ea"/>
              </a:rPr>
              <a:t>即输出列表最后</a:t>
            </a:r>
            <a:r>
              <a:rPr lang="en-US" altLang="zh-CN" sz="26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个数字中最大的</a:t>
            </a:r>
            <a:r>
              <a:rPr lang="zh-CN" altLang="en-US" sz="2600" dirty="0">
                <a:latin typeface="+mn-ea"/>
              </a:rPr>
              <a:t>数字</a:t>
            </a:r>
            <a:endParaRPr lang="zh-CN" altLang="en-US" sz="2600" dirty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600" dirty="0">
              <a:latin typeface="+mn-ea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897255" y="4305300"/>
            <a:ext cx="9401175" cy="2283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/>
              <a:t>实验要求：</a:t>
            </a:r>
            <a:endParaRPr lang="en-US" altLang="zh-CN" sz="2000" dirty="0"/>
          </a:p>
          <a:p>
            <a:pPr algn="just">
              <a:lnSpc>
                <a:spcPct val="150000"/>
              </a:lnSpc>
            </a:pPr>
            <a:r>
              <a:rPr lang="en-US" altLang="zh-CN" sz="2000" dirty="0"/>
              <a:t>1. </a:t>
            </a:r>
            <a:r>
              <a:rPr lang="zh-CN" altLang="zh-CN" sz="2000" dirty="0"/>
              <a:t>使用队列的</a:t>
            </a:r>
            <a:r>
              <a:rPr lang="zh-CN" altLang="zh-CN" sz="2000" dirty="0">
                <a:solidFill>
                  <a:srgbClr val="FF0000"/>
                </a:solidFill>
                <a:sym typeface="+mn-ea"/>
              </a:rPr>
              <a:t>链表</a:t>
            </a:r>
            <a:r>
              <a:rPr lang="zh-CN" altLang="zh-CN" sz="2000" dirty="0"/>
              <a:t>结构实现</a:t>
            </a:r>
            <a:r>
              <a:rPr lang="zh-CN" altLang="zh-CN" sz="2000" dirty="0">
                <a:sym typeface="+mn-ea"/>
              </a:rPr>
              <a:t>列表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algn="just">
              <a:lnSpc>
                <a:spcPct val="150000"/>
              </a:lnSpc>
            </a:pPr>
            <a:r>
              <a:rPr lang="en-US" altLang="zh-CN" sz="2000" dirty="0"/>
              <a:t>2. </a:t>
            </a:r>
            <a:r>
              <a:rPr lang="zh-CN" altLang="en-US" sz="2000" dirty="0"/>
              <a:t>在实现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函数时，不能直接获取元素，必须通过</a:t>
            </a:r>
            <a:r>
              <a:rPr lang="zh-CN" altLang="en-US" sz="2000" dirty="0">
                <a:solidFill>
                  <a:srgbClr val="FF0000"/>
                </a:solidFill>
              </a:rPr>
              <a:t>入队列和出队列</a:t>
            </a:r>
            <a:r>
              <a:rPr lang="zh-CN" altLang="en-US" sz="2000" dirty="0"/>
              <a:t>的操作进行。</a:t>
            </a:r>
            <a:endParaRPr lang="zh-CN" altLang="zh-CN" sz="2000" dirty="0"/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algn="just">
              <a:lnSpc>
                <a:spcPct val="150000"/>
              </a:lnSpc>
            </a:pPr>
            <a:endParaRPr lang="zh-CN" altLang="zh-CN" sz="2000" dirty="0"/>
          </a:p>
          <a:p>
            <a:pPr algn="just"/>
            <a:endParaRPr lang="zh-CN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5868" y="352086"/>
            <a:ext cx="3580263" cy="739468"/>
          </a:xfrm>
        </p:spPr>
        <p:txBody>
          <a:bodyPr>
            <a:normAutofit fontScale="90000"/>
          </a:bodyPr>
          <a:lstStyle/>
          <a:p>
            <a:r>
              <a:rPr lang="zh-CN" altLang="en-US" sz="4800" dirty="0"/>
              <a:t>实验三</a:t>
            </a:r>
            <a:endParaRPr lang="zh-CN" altLang="en-US" sz="4800" dirty="0"/>
          </a:p>
        </p:txBody>
      </p:sp>
      <p:sp>
        <p:nvSpPr>
          <p:cNvPr id="5" name="副标题 2"/>
          <p:cNvSpPr txBox="1"/>
          <p:nvPr/>
        </p:nvSpPr>
        <p:spPr>
          <a:xfrm>
            <a:off x="1454150" y="1196975"/>
            <a:ext cx="3920490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zh-CN" sz="1800" dirty="0"/>
              <a:t>示例：</a:t>
            </a:r>
            <a:endParaRPr lang="zh-CN" altLang="zh-CN" sz="1800" dirty="0"/>
          </a:p>
          <a:p>
            <a:pPr algn="just"/>
            <a:endParaRPr lang="zh-CN" altLang="zh-CN" sz="1800" dirty="0"/>
          </a:p>
          <a:p>
            <a:pPr algn="just"/>
            <a:r>
              <a:rPr lang="zh-CN" altLang="zh-CN" sz="1800" dirty="0"/>
              <a:t>输入：</a:t>
            </a:r>
            <a:r>
              <a:rPr lang="en-US" altLang="zh-CN" sz="1800" dirty="0"/>
              <a:t>a 3</a:t>
            </a:r>
            <a:endParaRPr lang="zh-CN" altLang="zh-CN" sz="1800" dirty="0"/>
          </a:p>
          <a:p>
            <a:pPr algn="just"/>
            <a:r>
              <a:rPr lang="zh-CN" altLang="zh-CN" sz="1800" dirty="0"/>
              <a:t>输出：</a:t>
            </a:r>
            <a:r>
              <a:rPr lang="en-US" altLang="zh-CN" sz="1800" dirty="0"/>
              <a:t>[3]</a:t>
            </a:r>
            <a:endParaRPr lang="en-US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a 0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[3, 0]</a:t>
            </a:r>
            <a:endParaRPr lang="en-US" altLang="zh-CN" sz="1800" dirty="0">
              <a:sym typeface="+mn-ea"/>
            </a:endParaRPr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a 2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[3, 0, 2]</a:t>
            </a:r>
            <a:endParaRPr lang="en-US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a 5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[3, 0, 2, 5]</a:t>
            </a:r>
            <a:endParaRPr lang="en-US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a 4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[3, 0, 2, 5, 4]</a:t>
            </a:r>
            <a:endParaRPr lang="en-US" altLang="zh-CN" sz="1800" dirty="0"/>
          </a:p>
          <a:p>
            <a:pPr algn="just"/>
            <a:endParaRPr lang="en-US" altLang="zh-CN" sz="1800" dirty="0"/>
          </a:p>
          <a:p>
            <a:pPr algn="just"/>
            <a:endParaRPr lang="en-US" altLang="zh-CN" sz="1800" dirty="0"/>
          </a:p>
          <a:p>
            <a:pPr algn="just"/>
            <a:endParaRPr lang="zh-CN" altLang="zh-CN" sz="1800" dirty="0"/>
          </a:p>
          <a:p>
            <a:pPr algn="just"/>
            <a:endParaRPr lang="zh-CN" altLang="en-US" dirty="0"/>
          </a:p>
        </p:txBody>
      </p:sp>
      <p:sp>
        <p:nvSpPr>
          <p:cNvPr id="3" name="副标题 2"/>
          <p:cNvSpPr txBox="1"/>
          <p:nvPr/>
        </p:nvSpPr>
        <p:spPr>
          <a:xfrm>
            <a:off x="5909310" y="1369060"/>
            <a:ext cx="4908550" cy="5050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b 2 </a:t>
            </a:r>
            <a:endParaRPr lang="en-US" altLang="zh-CN" sz="1800" dirty="0">
              <a:sym typeface="+mn-ea"/>
            </a:endParaRPr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20 </a:t>
            </a:r>
            <a:r>
              <a:rPr lang="en-US" altLang="zh-CN" sz="1800" dirty="0">
                <a:sym typeface="+mn-ea"/>
              </a:rPr>
              <a:t>(5*4=20)</a:t>
            </a:r>
            <a:endParaRPr lang="en-US" altLang="zh-CN" sz="1800" dirty="0">
              <a:sym typeface="+mn-ea"/>
            </a:endParaRPr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b 3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40 (2*5*4=40)</a:t>
            </a:r>
            <a:endParaRPr lang="en-US" altLang="zh-CN" sz="1800" dirty="0">
              <a:sym typeface="+mn-ea"/>
            </a:endParaRPr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b 4</a:t>
            </a:r>
            <a:endParaRPr lang="en-US" altLang="zh-CN" sz="1800" dirty="0">
              <a:sym typeface="+mn-ea"/>
            </a:endParaRPr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0 (0*2*5*4=0)</a:t>
            </a:r>
            <a:endParaRPr lang="en-US" altLang="zh-CN" sz="1800" dirty="0">
              <a:sym typeface="+mn-ea"/>
            </a:endParaRPr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c 2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5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a 8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[3, 0, 2, 5, 4, 8]</a:t>
            </a:r>
            <a:endParaRPr lang="en-US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b 2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32 (4*8=32)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输入：</a:t>
            </a:r>
            <a:r>
              <a:rPr lang="en-US" altLang="zh-CN" sz="1800" dirty="0">
                <a:sym typeface="+mn-ea"/>
              </a:rPr>
              <a:t>c 3</a:t>
            </a:r>
            <a:endParaRPr lang="zh-CN" altLang="zh-CN" sz="1800" dirty="0"/>
          </a:p>
          <a:p>
            <a:pPr algn="just"/>
            <a:r>
              <a:rPr lang="zh-CN" altLang="zh-CN" sz="1800" dirty="0">
                <a:sym typeface="+mn-ea"/>
              </a:rPr>
              <a:t>输出：</a:t>
            </a:r>
            <a:r>
              <a:rPr lang="en-US" altLang="zh-CN" sz="1800" dirty="0">
                <a:sym typeface="+mn-ea"/>
              </a:rPr>
              <a:t>8</a:t>
            </a:r>
            <a:endParaRPr lang="en-US" altLang="zh-CN" sz="1800" dirty="0"/>
          </a:p>
          <a:p>
            <a:pPr algn="just"/>
            <a:endParaRPr lang="en-US" altLang="zh-CN" sz="1800" dirty="0"/>
          </a:p>
          <a:p>
            <a:pPr algn="just"/>
            <a:endParaRPr lang="zh-CN" altLang="zh-CN" sz="1800" dirty="0"/>
          </a:p>
          <a:p>
            <a:pPr algn="just"/>
            <a:endParaRPr lang="zh-CN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实验三</vt:lpstr>
      <vt:lpstr>实验三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China</dc:creator>
  <cp:lastModifiedBy>Lifeline</cp:lastModifiedBy>
  <cp:revision>64</cp:revision>
  <dcterms:created xsi:type="dcterms:W3CDTF">2019-10-23T03:22:00Z</dcterms:created>
  <dcterms:modified xsi:type="dcterms:W3CDTF">2021-11-03T09:35:28Z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C9884920E8C54C4292A7884DA9F76493</vt:lpwstr>
  </property>
  <property fmtid="{D5CDD505-2E9C-101B-9397-08002B2CF9AE}" pid="3" name="KSOProductBuildVer">
    <vt:lpwstr>2052-11.1.0.10938</vt:lpwstr>
  </property>
</Properties>
</file>