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7" r:id="rId3"/>
    <p:sldId id="256" r:id="rId5"/>
    <p:sldId id="258" r:id="rId6"/>
    <p:sldId id="262" r:id="rId7"/>
    <p:sldId id="264" r:id="rId8"/>
    <p:sldId id="259" r:id="rId9"/>
    <p:sldId id="283" r:id="rId10"/>
    <p:sldId id="284" r:id="rId11"/>
    <p:sldId id="282" r:id="rId12"/>
    <p:sldId id="280" r:id="rId13"/>
    <p:sldId id="285" r:id="rId14"/>
    <p:sldId id="281" r:id="rId15"/>
    <p:sldId id="260" r:id="rId16"/>
    <p:sldId id="269" r:id="rId17"/>
    <p:sldId id="276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67FBD"/>
    <a:srgbClr val="7A99B8"/>
    <a:srgbClr val="91AAC5"/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2" y="726"/>
      </p:cViewPr>
      <p:guideLst>
        <p:guide orient="horz" pos="21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 userDrawn="1"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0" y="579120"/>
            <a:ext cx="12186920" cy="569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1524635"/>
            <a:ext cx="12186920" cy="3808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44140" y="2163445"/>
            <a:ext cx="69037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智能计算系统</a:t>
            </a:r>
            <a:r>
              <a:rPr lang="en-US" altLang="zh-CN" sz="6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LAB2-2</a:t>
            </a:r>
            <a:r>
              <a:rPr lang="zh-CN" altLang="en-US" sz="6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实验分享</a:t>
            </a:r>
            <a:endParaRPr lang="zh-CN" altLang="en-US" sz="6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4140" y="4655820"/>
            <a:ext cx="6164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/>
              <a:t>1910487      </a:t>
            </a:r>
            <a:r>
              <a:rPr lang="zh-CN" altLang="en-US" sz="3200" b="1"/>
              <a:t>罗功成</a:t>
            </a:r>
            <a:endParaRPr lang="zh-CN" alt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  <p:timing>
    <p:tnLst>
      <p:par>
        <p:cTn id="1" dur="indefinite" restart="never" nodeType="tmRoot"/>
      </p:par>
    </p:tnLst>
    <p:bldLst>
      <p:bldP spid="19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3195" y="2007870"/>
            <a:ext cx="8739505" cy="4189730"/>
          </a:xfrm>
          <a:prstGeom prst="rect">
            <a:avLst/>
          </a:prstGeom>
        </p:spPr>
      </p:pic>
      <p:pic>
        <p:nvPicPr>
          <p:cNvPr id="7" name="图片 6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95" y="762000"/>
            <a:ext cx="6862445" cy="852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TODO2</a:t>
            </a:r>
            <a:r>
              <a:rPr lang="zh-CN" altLang="en-US"/>
              <a:t>加载参数</a:t>
            </a:r>
            <a:r>
              <a:rPr lang="zh-CN" altLang="en-US"/>
              <a:t>思路：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所有创建好的层对象的指针会按顺序以数组的形式保存在 CnmlNet 中，数组的下标作为层的 id 使用，当调用 pycnml.CnmlNet().loadParams 函数时，便可以通过此 id 来指定需要加载参数的层</a:t>
            </a:r>
            <a:endParaRPr lang="zh-CN" altLang="en-US"/>
          </a:p>
          <a:p>
            <a:r>
              <a:rPr lang="en-US" altLang="zh-CN"/>
              <a:t>y(output)=x(input)*weight+bias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本实验已经提供了网络的量化参数，读取到了input_quant_params 和 filter_quant_params 中，搭建网络时，只需要按顺序为每个全连接层输入 input_quant_params 即可。</a:t>
            </a:r>
            <a:r>
              <a:rPr lang="zh-CN" altLang="en-US">
                <a:sym typeface="+mn-ea"/>
              </a:rPr>
              <a:t>加载参数时，同样也只需要按顺序把filter_quant_params 中的值输入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1969770"/>
            <a:ext cx="9297035" cy="453644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85" y="242570"/>
            <a:ext cx="5774055" cy="1637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7"/>
          <p:cNvSpPr/>
          <p:nvPr/>
        </p:nvSpPr>
        <p:spPr>
          <a:xfrm>
            <a:off x="4119245" y="3090545"/>
            <a:ext cx="3984625" cy="6769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</a:t>
            </a:r>
            <a:r>
              <a:rPr lang="zh-CN" altLang="en-US"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结果分析</a:t>
            </a:r>
            <a:endParaRPr lang="zh-CN" altLang="en-US" sz="4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47"/>
          <p:cNvSpPr/>
          <p:nvPr/>
        </p:nvSpPr>
        <p:spPr>
          <a:xfrm>
            <a:off x="5592708" y="1628409"/>
            <a:ext cx="1038334" cy="11079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  <p:timing>
    <p:tnLst>
      <p:par>
        <p:cTn id="1" dur="indefinite" restart="never" nodeType="tmRoot"/>
      </p:par>
    </p:tnLst>
    <p:bldLst>
      <p:bldP spid="5" grpId="0" bldLvl="0" animBg="1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07756" y="84717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020" y="2063750"/>
            <a:ext cx="8954770" cy="1090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13025" y="3679825"/>
            <a:ext cx="63347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本次实验中，</a:t>
            </a:r>
            <a:r>
              <a:rPr lang="zh-CN" altLang="en-US" sz="2400"/>
              <a:t>在模型建立正确的基础上，</a:t>
            </a:r>
            <a:r>
              <a:rPr lang="en-US" altLang="zh-CN" sz="2400"/>
              <a:t>CPU</a:t>
            </a:r>
            <a:r>
              <a:rPr lang="zh-CN" altLang="en-US" sz="2400"/>
              <a:t>和</a:t>
            </a:r>
            <a:r>
              <a:rPr lang="en-US" altLang="zh-CN" sz="2400"/>
              <a:t>DLP</a:t>
            </a:r>
            <a:r>
              <a:rPr lang="zh-CN" altLang="en-US" sz="2400"/>
              <a:t>的正确率都很高，并且相差并不大。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这里</a:t>
            </a:r>
            <a:r>
              <a:rPr lang="en-US" altLang="zh-CN" sz="2400"/>
              <a:t>DLP</a:t>
            </a:r>
            <a:r>
              <a:rPr lang="zh-CN" altLang="en-US" sz="2400"/>
              <a:t>相较于</a:t>
            </a:r>
            <a:r>
              <a:rPr lang="en-US" altLang="zh-CN" sz="2400"/>
              <a:t>CPU</a:t>
            </a:r>
            <a:r>
              <a:rPr lang="zh-CN" altLang="en-US" sz="2400"/>
              <a:t>最明显的优势是耗时相差的比例，</a:t>
            </a:r>
            <a:r>
              <a:rPr lang="en-US" altLang="zh-CN" sz="2400"/>
              <a:t>DLP</a:t>
            </a:r>
            <a:r>
              <a:rPr lang="zh-CN" altLang="en-US" sz="2400"/>
              <a:t>在保证正确率上升的基础上，推断速度提升了</a:t>
            </a:r>
            <a:r>
              <a:rPr lang="en-US" altLang="zh-CN" sz="2400"/>
              <a:t>109</a:t>
            </a:r>
            <a:r>
              <a:rPr lang="zh-CN" altLang="en-US" sz="2400"/>
              <a:t>倍。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81314" y="1967074"/>
            <a:ext cx="2060294" cy="9220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endParaRPr lang="en-US" altLang="zh-CN"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32175" y="3013710"/>
            <a:ext cx="5358130" cy="8299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感谢倾听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49832" y="4064176"/>
            <a:ext cx="112274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  <p:timing>
    <p:tnLst>
      <p:par>
        <p:cTn id="1" dur="indefinite" restart="never" nodeType="tmRoot"/>
      </p:par>
    </p:tnLst>
    <p:bldLst>
      <p:bldP spid="6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1556385"/>
            <a:ext cx="12186920" cy="5301615"/>
          </a:xfrm>
          <a:prstGeom prst="rect">
            <a:avLst/>
          </a:prstGeom>
        </p:spPr>
      </p:pic>
      <p:sp>
        <p:nvSpPr>
          <p:cNvPr id="15" name="Rectangle 47"/>
          <p:cNvSpPr/>
          <p:nvPr/>
        </p:nvSpPr>
        <p:spPr>
          <a:xfrm>
            <a:off x="4866208" y="2277065"/>
            <a:ext cx="308579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2-1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的对比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4844415" y="3183255"/>
            <a:ext cx="323723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实验原理和代码实现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47"/>
          <p:cNvSpPr/>
          <p:nvPr/>
        </p:nvSpPr>
        <p:spPr>
          <a:xfrm>
            <a:off x="4844433" y="4089995"/>
            <a:ext cx="308579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实验结果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分析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Rectangle 47"/>
          <p:cNvSpPr/>
          <p:nvPr/>
        </p:nvSpPr>
        <p:spPr>
          <a:xfrm>
            <a:off x="4844433" y="5013476"/>
            <a:ext cx="308579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Rectangle 47"/>
          <p:cNvSpPr/>
          <p:nvPr/>
        </p:nvSpPr>
        <p:spPr>
          <a:xfrm>
            <a:off x="4287673" y="2277065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Rectangle 47"/>
          <p:cNvSpPr/>
          <p:nvPr/>
        </p:nvSpPr>
        <p:spPr>
          <a:xfrm>
            <a:off x="4287673" y="3183530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4287673" y="4089995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Rectangle 47"/>
          <p:cNvSpPr/>
          <p:nvPr/>
        </p:nvSpPr>
        <p:spPr>
          <a:xfrm>
            <a:off x="4287673" y="4996460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09900" y="585470"/>
            <a:ext cx="6798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DLP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手写数字分类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  <p:timing>
    <p:tnLst>
      <p:par>
        <p:cTn id="1" dur="indefinite" restart="never" nodeType="tmRoot"/>
      </p:par>
    </p:tnLst>
    <p:bldLst>
      <p:bldP spid="15" grpId="0"/>
      <p:bldP spid="16" grpId="0"/>
      <p:bldP spid="17" grpId="0"/>
      <p:bldP spid="18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456555" y="1954530"/>
            <a:ext cx="1311910" cy="110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317365" y="3548380"/>
            <a:ext cx="3588385" cy="6153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2-1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vs2-2</a:t>
            </a:r>
            <a:endParaRPr lang="en-US" altLang="zh-CN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45108" y="2636900"/>
            <a:ext cx="8101498" cy="307900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2045108" y="2015492"/>
            <a:ext cx="331781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相同之处：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3925" y="2784475"/>
            <a:ext cx="79521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1.layers_1.py: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）定义了全连接层，</a:t>
            </a:r>
            <a:r>
              <a:rPr lang="en-US" altLang="zh-CN"/>
              <a:t>relu</a:t>
            </a:r>
            <a:r>
              <a:rPr lang="zh-CN" altLang="en-US"/>
              <a:t>层</a:t>
            </a:r>
            <a:r>
              <a:rPr lang="en-US" altLang="zh-CN"/>
              <a:t>,softmax</a:t>
            </a:r>
            <a:r>
              <a:rPr lang="zh-CN" altLang="en-US"/>
              <a:t>层这三个类，需要完成的函数为前向传播、反向传播、参数更新</a:t>
            </a:r>
            <a:r>
              <a:rPr lang="zh-CN" altLang="en-US"/>
              <a:t>等。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）在两个</a:t>
            </a:r>
            <a:r>
              <a:rPr lang="zh-CN" altLang="en-US"/>
              <a:t>实验中完全相同，完成</a:t>
            </a:r>
            <a:r>
              <a:rPr lang="en-US" altLang="zh-CN"/>
              <a:t>2-2</a:t>
            </a:r>
            <a:r>
              <a:rPr lang="zh-CN" altLang="en-US"/>
              <a:t>时可直接用</a:t>
            </a:r>
            <a:r>
              <a:rPr lang="en-US" altLang="zh-CN"/>
              <a:t>2-1</a:t>
            </a:r>
            <a:r>
              <a:rPr lang="zh-CN" altLang="en-US"/>
              <a:t>中完成的</a:t>
            </a:r>
            <a:r>
              <a:rPr lang="zh-CN" altLang="en-US"/>
              <a:t>文件。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en-US" altLang="zh-CN"/>
              <a:t>mnist_mlp_cpu.py: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）加载</a:t>
            </a:r>
            <a:r>
              <a:rPr lang="en-US" altLang="zh-CN">
                <a:sym typeface="+mn-ea"/>
              </a:rPr>
              <a:t>layers_1.py</a:t>
            </a:r>
            <a:r>
              <a:rPr lang="zh-CN" altLang="en-US">
                <a:sym typeface="+mn-ea"/>
              </a:rPr>
              <a:t>中定义好的类，然后读取并预处理数据后，构建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层神经网络，进行前向传播和</a:t>
            </a:r>
            <a:r>
              <a:rPr lang="zh-CN" altLang="en-US">
                <a:sym typeface="+mn-ea"/>
              </a:rPr>
              <a:t>反向传播。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）在两个实验中略有不同，完成</a:t>
            </a:r>
            <a:r>
              <a:rPr lang="en-US" altLang="zh-CN">
                <a:sym typeface="+mn-ea"/>
              </a:rPr>
              <a:t>2-2</a:t>
            </a:r>
            <a:r>
              <a:rPr lang="zh-CN" altLang="en-US">
                <a:sym typeface="+mn-ea"/>
              </a:rPr>
              <a:t>时可用</a:t>
            </a:r>
            <a:r>
              <a:rPr lang="en-US" altLang="zh-CN">
                <a:sym typeface="+mn-ea"/>
              </a:rPr>
              <a:t>2-1</a:t>
            </a:r>
            <a:r>
              <a:rPr lang="zh-CN" altLang="en-US">
                <a:sym typeface="+mn-ea"/>
              </a:rPr>
              <a:t>中完成的文件后，按照实验要求提示，对batch_size，注释的训练函数对应修改后即可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0980" y="0"/>
            <a:ext cx="3750945" cy="2666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  <p:timing>
    <p:tnLst>
      <p:par>
        <p:cTn id="1" dur="indefinite" restart="never" nodeType="tmRoot"/>
      </p:par>
    </p:tnLst>
    <p:bldLst>
      <p:bldP spid="8" grpId="0" bldLvl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49336" y="83256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2" name="文本框 361"/>
          <p:cNvSpPr txBox="1"/>
          <p:nvPr/>
        </p:nvSpPr>
        <p:spPr>
          <a:xfrm>
            <a:off x="1336581" y="1691822"/>
            <a:ext cx="1604010" cy="6496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不同之处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4" name="文本框 363"/>
          <p:cNvSpPr txBox="1"/>
          <p:nvPr/>
        </p:nvSpPr>
        <p:spPr>
          <a:xfrm>
            <a:off x="1336581" y="3739798"/>
            <a:ext cx="1604010" cy="6496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主要用途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1628775" y="2341245"/>
            <a:ext cx="6833235" cy="10490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中新增了一个用于与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平台进行对比的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mnist_mlp_demo.py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8775" y="4389120"/>
            <a:ext cx="81305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使用已封装好的 Python 接口的机器学习编程库 pycnml 将第2.1节的神经网络推断部分移植到 DLP 平台，具体两方面：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）利用提供 pycnml 库中的 Python 接口搭建手写数字分类的三层神经网络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）在 DLP 上运行神经网络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  <p:timing>
    <p:tnLst>
      <p:par>
        <p:cTn id="1" dur="indefinite" restart="never" nodeType="tmRoot"/>
      </p:par>
    </p:tnLst>
    <p:bldLst>
      <p:bldP spid="362" grpId="0"/>
      <p:bldP spid="364" grpId="0"/>
      <p:bldP spid="3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333365" y="1586865"/>
            <a:ext cx="1555750" cy="11074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043045" y="3090545"/>
            <a:ext cx="4136390" cy="6769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原理和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需要补全的</a:t>
            </a:r>
            <a:r>
              <a:rPr lang="zh-CN" altLang="en-US"/>
              <a:t>代码：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pycnml</a:t>
            </a:r>
            <a:r>
              <a:rPr lang="en-US" altLang="zh-CN">
                <a:sym typeface="+mn-ea"/>
              </a:rPr>
              <a:t>用 Python 封装了一个 C++ 类 CnmlNet，该类的成员函数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定义了神经网络中层的创建、网络前向传播、参数加载等操作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1.# TODO：使用 pycnml 建立三层神经网络结构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2.# TODO：使用pycnml接口分别为三层全连接层加载参数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TODO1</a:t>
            </a:r>
            <a:r>
              <a:rPr lang="zh-CN" altLang="en-US"/>
              <a:t>建立</a:t>
            </a:r>
            <a:r>
              <a:rPr lang="zh-CN" altLang="en-US"/>
              <a:t>网络结构思路：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865" y="1534795"/>
            <a:ext cx="10655935" cy="4642485"/>
          </a:xfrm>
        </p:spPr>
        <p:txBody>
          <a:bodyPr>
            <a:normAutofit/>
          </a:bodyPr>
          <a:p>
            <a:r>
              <a:rPr lang="en-US" altLang="zh-CN"/>
              <a:t>1.实例化pycnml.CnmlNet()，然后调用 CnmlNet 中的createXXXLayer 成员函数就可以创建相应的网络层，例如创建全连接层时只需调用 pycml.CnmlNet().createMlpLayer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demo.py</a:t>
            </a:r>
            <a:r>
              <a:rPr lang="zh-CN" altLang="en-US"/>
              <a:t>框架中已实例化</a:t>
            </a:r>
            <a:r>
              <a:rPr lang="zh-CN" altLang="en-US"/>
              <a:t>为self.net </a:t>
            </a:r>
            <a:r>
              <a:rPr lang="en-US" altLang="zh-CN"/>
              <a:t>=</a:t>
            </a:r>
            <a:r>
              <a:rPr lang="zh-CN" altLang="en-US"/>
              <a:t>pycnml.CnmlNet(16)，填写时用self.net.createMlpLayer</a:t>
            </a:r>
            <a:r>
              <a:rPr lang="en-US" altLang="zh-CN"/>
              <a:t>()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参数填写：在创建全连接层时需要输入对应的量化参数，为了简化实验，本实验已经提供了网络的量化参数，读取到了input_quant_params 和 filter_quant_params 中，搭建网络时，只需要按顺序为每个全连接层输入 input_quant_params 即可。</a:t>
            </a:r>
            <a:r>
              <a:rPr lang="zh-CN" altLang="en-US">
                <a:sym typeface="+mn-ea"/>
              </a:rPr>
              <a:t>加载参数时，同样也只需要按顺序把filter_quant_params 中的值输入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5565" y="1878330"/>
            <a:ext cx="9201150" cy="2273300"/>
          </a:xfrm>
          <a:prstGeom prst="rect">
            <a:avLst/>
          </a:prstGeom>
        </p:spPr>
      </p:pic>
      <p:pic>
        <p:nvPicPr>
          <p:cNvPr id="6" name="图片 5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0" y="363855"/>
            <a:ext cx="7531100" cy="1054100"/>
          </a:xfrm>
          <a:prstGeom prst="rect">
            <a:avLst/>
          </a:prstGeom>
        </p:spPr>
      </p:pic>
      <p:pic>
        <p:nvPicPr>
          <p:cNvPr id="7" name="图片 6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515" y="4521835"/>
            <a:ext cx="7656830" cy="1966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u"/>
      </p:transition>
    </mc:Choice>
    <mc:Fallback>
      <p:transition>
        <p:pull dir="ru"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7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</Words>
  <Application>WPS 演示</Application>
  <PresentationFormat>宽屏</PresentationFormat>
  <Paragraphs>94</Paragraphs>
  <Slides>15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Impact</vt:lpstr>
      <vt:lpstr>Levenim MT</vt:lpstr>
      <vt:lpstr>NumberOnly</vt:lpstr>
      <vt:lpstr>Lato Light</vt:lpstr>
      <vt:lpstr>Segoe Print</vt:lpstr>
      <vt:lpstr>Haettenschweiler</vt:lpstr>
      <vt:lpstr>Calibri</vt:lpstr>
      <vt:lpstr>Arial Unicode MS</vt:lpstr>
      <vt:lpstr>Century Gothic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</dc:title>
  <dc:creator>China</dc:creator>
  <cp:lastModifiedBy>罗功成</cp:lastModifiedBy>
  <cp:revision>48</cp:revision>
  <dcterms:created xsi:type="dcterms:W3CDTF">2017-03-10T15:18:00Z</dcterms:created>
  <dcterms:modified xsi:type="dcterms:W3CDTF">2022-04-26T13:01:11Z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699BF17EBFF746E6BD215F7866D38D93</vt:lpwstr>
  </property>
</Properties>
</file>