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2"/>
  </p:handoutMasterIdLst>
  <p:sldIdLst>
    <p:sldId id="257" r:id="rId3"/>
    <p:sldId id="256" r:id="rId5"/>
    <p:sldId id="258" r:id="rId6"/>
    <p:sldId id="262" r:id="rId7"/>
    <p:sldId id="264" r:id="rId8"/>
    <p:sldId id="259" r:id="rId9"/>
    <p:sldId id="284" r:id="rId10"/>
    <p:sldId id="283" r:id="rId11"/>
    <p:sldId id="280" r:id="rId12"/>
    <p:sldId id="285" r:id="rId13"/>
    <p:sldId id="260" r:id="rId14"/>
    <p:sldId id="282" r:id="rId15"/>
    <p:sldId id="294" r:id="rId16"/>
    <p:sldId id="293" r:id="rId17"/>
    <p:sldId id="269" r:id="rId18"/>
    <p:sldId id="295" r:id="rId19"/>
    <p:sldId id="292" r:id="rId20"/>
    <p:sldId id="276" r:id="rId21"/>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567FBD"/>
    <a:srgbClr val="7A99B8"/>
    <a:srgbClr val="91AAC5"/>
    <a:srgbClr val="35669B"/>
    <a:srgbClr val="528EA9"/>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6" d="100"/>
          <a:sy n="86" d="100"/>
        </p:scale>
        <p:origin x="72" y="726"/>
      </p:cViewPr>
      <p:guideLst>
        <p:guide orient="horz" pos="2160"/>
        <p:guide pos="3849"/>
      </p:guideLst>
    </p:cSldViewPr>
  </p:slideViewPr>
  <p:notesTextViewPr>
    <p:cViewPr>
      <p:scale>
        <a:sx n="1" d="1"/>
        <a:sy n="1" d="1"/>
      </p:scale>
      <p:origin x="0" y="0"/>
    </p:cViewPr>
  </p:notesTextViewPr>
  <p:sorterViewPr>
    <p:cViewPr>
      <p:scale>
        <a:sx n="150" d="100"/>
        <a:sy n="150" d="100"/>
      </p:scale>
      <p:origin x="0" y="-1068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FB9C5-D2B3-4953-8567-EA53C1F1B04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7CF359-6995-43D0-814D-C37784FFDC9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9" name="任意多边形 18"/>
          <p:cNvSpPr/>
          <p:nvPr userDrawn="1"/>
        </p:nvSpPr>
        <p:spPr>
          <a:xfrm>
            <a:off x="0" y="-44132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dd490d4226540cc8deaaccd1d6d84e37"/>
          <p:cNvPicPr>
            <a:picLocks noChangeAspect="1"/>
          </p:cNvPicPr>
          <p:nvPr userDrawn="1"/>
        </p:nvPicPr>
        <p:blipFill>
          <a:blip r:embed="rId2"/>
          <a:stretch>
            <a:fillRect/>
          </a:stretch>
        </p:blipFill>
        <p:spPr>
          <a:xfrm>
            <a:off x="17780" y="579120"/>
            <a:ext cx="12186920" cy="56991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pull dir="ru"/>
      </p:transition>
    </mc:Choice>
    <mc:Fallback>
      <p:transition>
        <p:pull dir="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pull dir="ru"/>
      </p:transition>
    </mc:Choice>
    <mc:Fallback>
      <p:transition>
        <p:pull dir="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pull dir="ru"/>
      </p:transition>
    </mc:Choice>
    <mc:Fallback>
      <p:transition>
        <p:pull dir="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pull dir="ru"/>
      </p:transition>
    </mc:Choice>
    <mc:Fallback>
      <p:transition>
        <p:pull dir="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pull dir="ru"/>
      </p:transition>
    </mc:Choice>
    <mc:Fallback>
      <p:transition>
        <p:pull dir="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pull dir="ru"/>
      </p:transition>
    </mc:Choice>
    <mc:Fallback>
      <p:transition>
        <p:pull dir="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pull dir="ru"/>
      </p:transition>
    </mc:Choice>
    <mc:Fallback>
      <p:transition>
        <p:pull dir="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pull dir="ru"/>
      </p:transition>
    </mc:Choice>
    <mc:Fallback>
      <p:transition>
        <p:pull dir="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pull dir="ru"/>
      </p:transition>
    </mc:Choice>
    <mc:Fallback>
      <p:transition>
        <p:pull dir="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pull dir="ru"/>
      </p:transition>
    </mc:Choice>
    <mc:Fallback>
      <p:transition>
        <p:pull dir="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pull dir="ru"/>
      </p:transition>
    </mc:Choice>
    <mc:Fallback>
      <p:transition>
        <p:pull dir="ru"/>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D8D37F-46AE-4CE4-B8B7-2ACA69C0393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EEBA8-9787-4325-A305-CC6A8C53B1D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500">
        <p:pull dir="ru"/>
      </p:transition>
    </mc:Choice>
    <mc:Fallback>
      <p:transition>
        <p:pull dir="r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4132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dd490d4226540cc8deaaccd1d6d84e37"/>
          <p:cNvPicPr>
            <a:picLocks noChangeAspect="1"/>
          </p:cNvPicPr>
          <p:nvPr/>
        </p:nvPicPr>
        <p:blipFill>
          <a:blip r:embed="rId1"/>
          <a:stretch>
            <a:fillRect/>
          </a:stretch>
        </p:blipFill>
        <p:spPr>
          <a:xfrm>
            <a:off x="2540" y="1524635"/>
            <a:ext cx="12186920" cy="3808730"/>
          </a:xfrm>
          <a:prstGeom prst="rect">
            <a:avLst/>
          </a:prstGeom>
        </p:spPr>
      </p:pic>
      <p:sp>
        <p:nvSpPr>
          <p:cNvPr id="7" name="文本框 6"/>
          <p:cNvSpPr txBox="1"/>
          <p:nvPr/>
        </p:nvSpPr>
        <p:spPr>
          <a:xfrm>
            <a:off x="2644140" y="2163445"/>
            <a:ext cx="6903720" cy="1938020"/>
          </a:xfrm>
          <a:prstGeom prst="rect">
            <a:avLst/>
          </a:prstGeom>
          <a:noFill/>
        </p:spPr>
        <p:txBody>
          <a:bodyPr wrap="square" rtlCol="0">
            <a:spAutoFit/>
          </a:bodyPr>
          <a:lstStyle/>
          <a:p>
            <a:pPr algn="dist"/>
            <a:r>
              <a:rPr lang="zh-CN" altLang="en-US" sz="6000" b="1">
                <a:solidFill>
                  <a:schemeClr val="tx1"/>
                </a:solidFill>
                <a:latin typeface="微软雅黑" panose="020B0503020204020204" pitchFamily="34" charset="-122"/>
                <a:ea typeface="微软雅黑" panose="020B0503020204020204" pitchFamily="34" charset="-122"/>
              </a:rPr>
              <a:t>网络安全技术</a:t>
            </a:r>
            <a:endParaRPr lang="zh-CN" altLang="en-US" sz="6000" b="1">
              <a:solidFill>
                <a:schemeClr val="tx1"/>
              </a:solidFill>
              <a:latin typeface="微软雅黑" panose="020B0503020204020204" pitchFamily="34" charset="-122"/>
              <a:ea typeface="微软雅黑" panose="020B0503020204020204" pitchFamily="34" charset="-122"/>
            </a:endParaRPr>
          </a:p>
          <a:p>
            <a:pPr algn="dist"/>
            <a:r>
              <a:rPr lang="zh-CN" altLang="en-US" sz="6000" b="1">
                <a:solidFill>
                  <a:schemeClr val="tx1"/>
                </a:solidFill>
                <a:latin typeface="微软雅黑" panose="020B0503020204020204" pitchFamily="34" charset="-122"/>
                <a:ea typeface="微软雅黑" panose="020B0503020204020204" pitchFamily="34" charset="-122"/>
              </a:rPr>
              <a:t>前沿漏洞</a:t>
            </a:r>
            <a:r>
              <a:rPr lang="zh-CN" altLang="en-US" sz="6000" b="1">
                <a:solidFill>
                  <a:schemeClr val="tx1"/>
                </a:solidFill>
                <a:latin typeface="微软雅黑" panose="020B0503020204020204" pitchFamily="34" charset="-122"/>
                <a:ea typeface="微软雅黑" panose="020B0503020204020204" pitchFamily="34" charset="-122"/>
              </a:rPr>
              <a:t>分享</a:t>
            </a:r>
            <a:endParaRPr lang="zh-CN" altLang="en-US" sz="6000" b="1">
              <a:solidFill>
                <a:schemeClr val="tx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644140" y="4655820"/>
            <a:ext cx="6164580" cy="583565"/>
          </a:xfrm>
          <a:prstGeom prst="rect">
            <a:avLst/>
          </a:prstGeom>
          <a:noFill/>
        </p:spPr>
        <p:txBody>
          <a:bodyPr wrap="square" rtlCol="0">
            <a:spAutoFit/>
          </a:bodyPr>
          <a:p>
            <a:pPr algn="ctr"/>
            <a:r>
              <a:rPr lang="en-US" altLang="zh-CN" sz="3200" b="1"/>
              <a:t>1910487      </a:t>
            </a:r>
            <a:r>
              <a:rPr lang="zh-CN" altLang="en-US" sz="3200" b="1"/>
              <a:t>罗功成</a:t>
            </a:r>
            <a:endParaRPr lang="zh-CN" altLang="en-US" sz="3200" b="1"/>
          </a:p>
        </p:txBody>
      </p:sp>
    </p:spTree>
  </p:cSld>
  <p:clrMapOvr>
    <a:masterClrMapping/>
  </p:clrMapOvr>
  <mc:AlternateContent xmlns:mc="http://schemas.openxmlformats.org/markup-compatibility/2006">
    <mc:Choice xmlns:p14="http://schemas.microsoft.com/office/powerpoint/2010/main" Requires="p14">
      <p:transition p14:dur="500">
        <p:pull dir="ru"/>
      </p:transition>
    </mc:Choice>
    <mc:Fallback>
      <p:transition>
        <p:pull dir="ru"/>
      </p:transition>
    </mc:Fallback>
  </mc:AlternateContent>
  <p:timing>
    <p:tnLst>
      <p:par>
        <p:cTn id="1" dur="indefinite" restart="never" nodeType="tmRoot"/>
      </p:par>
    </p:tnLst>
    <p:bldLst>
      <p:bldP spid="19" grpId="0" animBg="1"/>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3"/>
          <p:cNvPicPr>
            <a:picLocks noChangeAspect="1"/>
          </p:cNvPicPr>
          <p:nvPr/>
        </p:nvPicPr>
        <p:blipFill>
          <a:blip r:embed="rId1"/>
          <a:stretch>
            <a:fillRect/>
          </a:stretch>
        </p:blipFill>
        <p:spPr>
          <a:xfrm>
            <a:off x="1355090" y="1131570"/>
            <a:ext cx="8986520" cy="1619250"/>
          </a:xfrm>
          <a:prstGeom prst="rect">
            <a:avLst/>
          </a:prstGeom>
        </p:spPr>
      </p:pic>
      <p:pic>
        <p:nvPicPr>
          <p:cNvPr id="7" name="图片 6" descr="4"/>
          <p:cNvPicPr>
            <a:picLocks noChangeAspect="1"/>
          </p:cNvPicPr>
          <p:nvPr/>
        </p:nvPicPr>
        <p:blipFill>
          <a:blip r:embed="rId2"/>
          <a:stretch>
            <a:fillRect/>
          </a:stretch>
        </p:blipFill>
        <p:spPr>
          <a:xfrm>
            <a:off x="2298065" y="3488055"/>
            <a:ext cx="7265670" cy="22142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pull dir="ru"/>
      </p:transition>
    </mc:Choice>
    <mc:Fallback>
      <p:transition>
        <p:pull dir="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7"/>
          <p:cNvSpPr/>
          <p:nvPr/>
        </p:nvSpPr>
        <p:spPr>
          <a:xfrm>
            <a:off x="4119245" y="3090545"/>
            <a:ext cx="3984625" cy="676910"/>
          </a:xfrm>
          <a:prstGeom prst="rect">
            <a:avLst/>
          </a:prstGeom>
          <a:ln>
            <a:solidFill>
              <a:schemeClr val="bg1">
                <a:lumMod val="65000"/>
              </a:schemeClr>
            </a:solidFill>
          </a:ln>
        </p:spPr>
        <p:txBody>
          <a:bodyPr wrap="square" lIns="0" tIns="0" rIns="0" bIns="0">
            <a:spAutoFit/>
          </a:bodyPr>
          <a:lstStyle/>
          <a:p>
            <a:pPr algn="dist"/>
            <a:r>
              <a:rPr lang="zh-CN" altLang="en-US" sz="4400">
                <a:solidFill>
                  <a:schemeClr val="tx1"/>
                </a:solidFill>
                <a:latin typeface="微软雅黑" panose="020B0503020204020204" pitchFamily="34" charset="-122"/>
                <a:ea typeface="微软雅黑" panose="020B0503020204020204" pitchFamily="34" charset="-122"/>
                <a:cs typeface="Arial" panose="020B0604020202020204" pitchFamily="34" charset="0"/>
              </a:rPr>
              <a:t>漏洞</a:t>
            </a:r>
            <a:r>
              <a:rPr lang="zh-CN" altLang="en-US" sz="4400">
                <a:solidFill>
                  <a:schemeClr val="tx1"/>
                </a:solidFill>
                <a:latin typeface="微软雅黑" panose="020B0503020204020204" pitchFamily="34" charset="-122"/>
                <a:ea typeface="微软雅黑" panose="020B0503020204020204" pitchFamily="34" charset="-122"/>
                <a:cs typeface="Arial" panose="020B0604020202020204" pitchFamily="34" charset="0"/>
              </a:rPr>
              <a:t>研究分析</a:t>
            </a:r>
            <a:endParaRPr lang="zh-CN" altLang="en-US" sz="440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47"/>
          <p:cNvSpPr/>
          <p:nvPr/>
        </p:nvSpPr>
        <p:spPr>
          <a:xfrm>
            <a:off x="5592708" y="1628409"/>
            <a:ext cx="1038334" cy="1107996"/>
          </a:xfrm>
          <a:prstGeom prst="rect">
            <a:avLst/>
          </a:prstGeom>
          <a:ln>
            <a:solidFill>
              <a:schemeClr val="bg1">
                <a:lumMod val="65000"/>
              </a:schemeClr>
            </a:solidFill>
          </a:ln>
        </p:spPr>
        <p:txBody>
          <a:bodyPr wrap="square" lIns="0" tIns="0" rIns="0" bIns="0">
            <a:spAutoFit/>
          </a:bodyPr>
          <a:lstStyle/>
          <a:p>
            <a:pPr algn="dist"/>
            <a:r>
              <a:rPr lang="en-US" altLang="zh-CN" sz="7200">
                <a:solidFill>
                  <a:schemeClr val="tx1"/>
                </a:solidFill>
                <a:latin typeface="Impact" panose="020B0806030902050204" pitchFamily="34" charset="0"/>
                <a:ea typeface="微软雅黑" panose="020B0503020204020204" pitchFamily="34" charset="-122"/>
                <a:cs typeface="Arial" panose="020B0604020202020204" pitchFamily="34" charset="0"/>
              </a:rPr>
              <a:t>03</a:t>
            </a:r>
            <a:endParaRPr lang="en-US" altLang="zh-CN" sz="7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p:pull dir="ru"/>
      </p:transition>
    </mc:Choice>
    <mc:Fallback>
      <p:transition>
        <p:pull dir="ru"/>
      </p:transition>
    </mc:Fallback>
  </mc:AlternateContent>
  <p:timing>
    <p:tnLst>
      <p:par>
        <p:cTn id="1" dur="indefinite" restart="never" nodeType="tmRoot"/>
      </p:par>
    </p:tnLst>
    <p:bldLst>
      <p:bldP spid="5" grpId="0" bldLvl="0" animBg="1"/>
      <p:bldP spid="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5"/>
          <p:cNvPicPr>
            <a:picLocks noChangeAspect="1"/>
          </p:cNvPicPr>
          <p:nvPr/>
        </p:nvPicPr>
        <p:blipFill>
          <a:blip r:embed="rId1"/>
          <a:stretch>
            <a:fillRect/>
          </a:stretch>
        </p:blipFill>
        <p:spPr>
          <a:xfrm>
            <a:off x="1613535" y="854710"/>
            <a:ext cx="8561705" cy="49168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pull dir="ru"/>
      </p:transition>
    </mc:Choice>
    <mc:Fallback>
      <p:transition>
        <p:pull dir="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利用SSRF可采取的恶意行为</a:t>
            </a:r>
            <a:endParaRPr lang="zh-CN" altLang="en-US"/>
          </a:p>
        </p:txBody>
      </p:sp>
      <p:sp>
        <p:nvSpPr>
          <p:cNvPr id="3" name="内容占位符 2"/>
          <p:cNvSpPr>
            <a:spLocks noGrp="1"/>
          </p:cNvSpPr>
          <p:nvPr>
            <p:ph idx="1"/>
          </p:nvPr>
        </p:nvSpPr>
        <p:spPr/>
        <p:txBody>
          <a:bodyPr/>
          <a:p>
            <a:r>
              <a:rPr lang="zh-CN" altLang="en-US"/>
              <a:t>1.扫描内网端口和服务 </a:t>
            </a:r>
            <a:endParaRPr lang="zh-CN" altLang="en-US"/>
          </a:p>
          <a:p>
            <a:r>
              <a:rPr lang="zh-CN" altLang="en-US"/>
              <a:t>2.攻击运行在内网或本地的程序</a:t>
            </a:r>
            <a:endParaRPr lang="zh-CN" altLang="en-US"/>
          </a:p>
          <a:p>
            <a:r>
              <a:rPr lang="zh-CN" altLang="en-US"/>
              <a:t>3对内网web应用进行识别，获取系统信息</a:t>
            </a:r>
            <a:endParaRPr lang="zh-CN" altLang="en-US"/>
          </a:p>
          <a:p>
            <a:r>
              <a:rPr lang="zh-CN" altLang="en-US"/>
              <a:t>4攻击内网的web应用，主要是使用GET参数就可以实现的攻击（如Struts2漏洞利用，SQL注入等）</a:t>
            </a:r>
            <a:endParaRPr lang="zh-CN" altLang="en-US"/>
          </a:p>
          <a:p>
            <a:r>
              <a:rPr lang="zh-CN" altLang="en-US"/>
              <a:t>5利用file协议读取敏感数据文件</a:t>
            </a:r>
            <a:endParaRPr lang="zh-CN" altLang="en-US"/>
          </a:p>
          <a:p>
            <a:r>
              <a:rPr lang="zh-CN" altLang="en-US"/>
              <a:t>6 对目标主机</a:t>
            </a:r>
            <a:r>
              <a:rPr lang="zh-CN" altLang="en-US"/>
              <a:t>进行DoS攻击。</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pull dir="ru"/>
      </p:transition>
    </mc:Choice>
    <mc:Fallback>
      <p:transition>
        <p:pull dir="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7"/>
          <p:cNvSpPr/>
          <p:nvPr/>
        </p:nvSpPr>
        <p:spPr>
          <a:xfrm>
            <a:off x="4119245" y="3090545"/>
            <a:ext cx="3984625" cy="1353820"/>
          </a:xfrm>
          <a:prstGeom prst="rect">
            <a:avLst/>
          </a:prstGeom>
          <a:ln>
            <a:solidFill>
              <a:schemeClr val="bg1">
                <a:lumMod val="65000"/>
              </a:schemeClr>
            </a:solidFill>
          </a:ln>
        </p:spPr>
        <p:txBody>
          <a:bodyPr wrap="square" lIns="0" tIns="0" rIns="0" bIns="0">
            <a:spAutoFit/>
          </a:bodyPr>
          <a:lstStyle/>
          <a:p>
            <a:pPr algn="dist"/>
            <a:r>
              <a:rPr lang="zh-CN" altLang="en-US" sz="4400">
                <a:solidFill>
                  <a:schemeClr val="tx1"/>
                </a:solidFill>
                <a:latin typeface="微软雅黑" panose="020B0503020204020204" pitchFamily="34" charset="-122"/>
                <a:ea typeface="微软雅黑" panose="020B0503020204020204" pitchFamily="34" charset="-122"/>
                <a:cs typeface="Arial" panose="020B0604020202020204" pitchFamily="34" charset="0"/>
              </a:rPr>
              <a:t>解决策略</a:t>
            </a:r>
            <a:r>
              <a:rPr lang="en-US" altLang="zh-CN" sz="4400">
                <a:solidFill>
                  <a:schemeClr val="tx1"/>
                </a:solidFill>
                <a:latin typeface="微软雅黑" panose="020B0503020204020204" pitchFamily="34" charset="-122"/>
                <a:ea typeface="微软雅黑" panose="020B0503020204020204" pitchFamily="34" charset="-122"/>
                <a:cs typeface="Arial" panose="020B0604020202020204" pitchFamily="34" charset="0"/>
              </a:rPr>
              <a:t>&amp;</a:t>
            </a:r>
            <a:endParaRPr lang="zh-CN" altLang="en-US" sz="440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p>
            <a:pPr algn="dist"/>
            <a:r>
              <a:rPr lang="zh-CN" altLang="en-US" sz="4400">
                <a:solidFill>
                  <a:schemeClr val="tx1"/>
                </a:solidFill>
                <a:latin typeface="微软雅黑" panose="020B0503020204020204" pitchFamily="34" charset="-122"/>
                <a:ea typeface="微软雅黑" panose="020B0503020204020204" pitchFamily="34" charset="-122"/>
                <a:cs typeface="Arial" panose="020B0604020202020204" pitchFamily="34" charset="0"/>
              </a:rPr>
              <a:t>安全建议</a:t>
            </a:r>
            <a:endParaRPr lang="zh-CN" altLang="en-US" sz="440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47"/>
          <p:cNvSpPr/>
          <p:nvPr/>
        </p:nvSpPr>
        <p:spPr>
          <a:xfrm>
            <a:off x="5592708" y="1628409"/>
            <a:ext cx="1038334" cy="1107440"/>
          </a:xfrm>
          <a:prstGeom prst="rect">
            <a:avLst/>
          </a:prstGeom>
          <a:ln>
            <a:solidFill>
              <a:schemeClr val="bg1">
                <a:lumMod val="65000"/>
              </a:schemeClr>
            </a:solidFill>
          </a:ln>
        </p:spPr>
        <p:txBody>
          <a:bodyPr wrap="square" lIns="0" tIns="0" rIns="0" bIns="0">
            <a:spAutoFit/>
          </a:bodyPr>
          <a:lstStyle/>
          <a:p>
            <a:pPr algn="dist"/>
            <a:r>
              <a:rPr lang="en-US" altLang="zh-CN" sz="7200">
                <a:solidFill>
                  <a:schemeClr val="tx1"/>
                </a:solidFill>
                <a:latin typeface="Impact" panose="020B0806030902050204" pitchFamily="34" charset="0"/>
                <a:ea typeface="微软雅黑" panose="020B0503020204020204" pitchFamily="34" charset="-122"/>
                <a:cs typeface="Arial" panose="020B0604020202020204" pitchFamily="34" charset="0"/>
              </a:rPr>
              <a:t>04</a:t>
            </a:r>
            <a:endParaRPr lang="en-US" altLang="zh-CN" sz="7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p:pull dir="ru"/>
      </p:transition>
    </mc:Choice>
    <mc:Fallback>
      <p:transition>
        <p:pull dir="ru"/>
      </p:transition>
    </mc:Fallback>
  </mc:AlternateContent>
  <p:timing>
    <p:tnLst>
      <p:par>
        <p:cTn id="1" dur="indefinite" restart="never" nodeType="tmRoot"/>
      </p:par>
    </p:tnLst>
    <p:bldLst>
      <p:bldP spid="5" grpId="0" bldLvl="0" animBg="1"/>
      <p:bldP spid="3"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107756" y="847173"/>
            <a:ext cx="448364" cy="492125"/>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B0604020202020204" pitchFamily="34" charset="0"/>
              </a:rPr>
              <a:t>04</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4" name="文本框 3"/>
          <p:cNvSpPr txBox="1"/>
          <p:nvPr/>
        </p:nvSpPr>
        <p:spPr>
          <a:xfrm>
            <a:off x="1470025" y="1990090"/>
            <a:ext cx="9130665" cy="3415030"/>
          </a:xfrm>
          <a:prstGeom prst="rect">
            <a:avLst/>
          </a:prstGeom>
          <a:noFill/>
        </p:spPr>
        <p:txBody>
          <a:bodyPr wrap="square" rtlCol="0">
            <a:spAutoFit/>
          </a:bodyPr>
          <a:p>
            <a:r>
              <a:rPr lang="zh-CN" altLang="en-US" sz="2400"/>
              <a:t>过滤返回的信息</a:t>
            </a:r>
            <a:endParaRPr lang="zh-CN" altLang="en-US" sz="2400"/>
          </a:p>
          <a:p>
            <a:endParaRPr lang="zh-CN" altLang="en-US" sz="2400"/>
          </a:p>
          <a:p>
            <a:r>
              <a:rPr lang="zh-CN" altLang="en-US" sz="2400"/>
              <a:t>统一错误信息</a:t>
            </a:r>
            <a:endParaRPr lang="zh-CN" altLang="en-US" sz="2400"/>
          </a:p>
          <a:p>
            <a:endParaRPr lang="zh-CN" altLang="en-US" sz="2400"/>
          </a:p>
          <a:p>
            <a:r>
              <a:rPr lang="zh-CN" altLang="en-US" sz="2400"/>
              <a:t>限制请求的端口</a:t>
            </a:r>
            <a:endParaRPr lang="zh-CN" altLang="en-US" sz="2400"/>
          </a:p>
          <a:p>
            <a:endParaRPr lang="zh-CN" altLang="en-US" sz="2400"/>
          </a:p>
          <a:p>
            <a:r>
              <a:rPr lang="zh-CN" altLang="en-US" sz="2400"/>
              <a:t>禁止不常用</a:t>
            </a:r>
            <a:r>
              <a:rPr lang="en-US" altLang="zh-CN" sz="2400"/>
              <a:t>/</a:t>
            </a:r>
            <a:r>
              <a:rPr lang="zh-CN" altLang="en-US" sz="2400"/>
              <a:t>不安全的协议</a:t>
            </a:r>
            <a:endParaRPr lang="zh-CN" altLang="en-US" sz="2400"/>
          </a:p>
          <a:p>
            <a:endParaRPr lang="zh-CN" altLang="en-US" sz="2400"/>
          </a:p>
          <a:p>
            <a:r>
              <a:rPr lang="zh-CN" altLang="en-US" sz="2400"/>
              <a:t>使用DNS缓存或者Host白名单</a:t>
            </a:r>
            <a:endParaRPr lang="zh-CN" altLang="en-US" sz="2400"/>
          </a:p>
        </p:txBody>
      </p:sp>
      <p:sp>
        <p:nvSpPr>
          <p:cNvPr id="5" name="文本框 4"/>
          <p:cNvSpPr txBox="1"/>
          <p:nvPr/>
        </p:nvSpPr>
        <p:spPr>
          <a:xfrm>
            <a:off x="1993265" y="847090"/>
            <a:ext cx="3670300" cy="521970"/>
          </a:xfrm>
          <a:prstGeom prst="rect">
            <a:avLst/>
          </a:prstGeom>
          <a:noFill/>
        </p:spPr>
        <p:txBody>
          <a:bodyPr wrap="square" rtlCol="0">
            <a:spAutoFit/>
          </a:bodyPr>
          <a:p>
            <a:r>
              <a:rPr lang="zh-CN" altLang="en-US" sz="2800" b="1"/>
              <a:t>解决策略</a:t>
            </a:r>
            <a:r>
              <a:rPr lang="en-US" altLang="zh-CN"/>
              <a:t> </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500">
        <p:pull dir="ru"/>
      </p:transition>
    </mc:Choice>
    <mc:Fallback>
      <p:transition>
        <p:pull dir="ru"/>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107756" y="847173"/>
            <a:ext cx="448364" cy="492125"/>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B0604020202020204" pitchFamily="34" charset="0"/>
              </a:rPr>
              <a:t>04</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4" name="文本框 3"/>
          <p:cNvSpPr txBox="1"/>
          <p:nvPr/>
        </p:nvSpPr>
        <p:spPr>
          <a:xfrm>
            <a:off x="1470025" y="1990090"/>
            <a:ext cx="9130665" cy="4154170"/>
          </a:xfrm>
          <a:prstGeom prst="rect">
            <a:avLst/>
          </a:prstGeom>
          <a:noFill/>
        </p:spPr>
        <p:txBody>
          <a:bodyPr wrap="square" rtlCol="0">
            <a:spAutoFit/>
          </a:bodyPr>
          <a:p>
            <a:r>
              <a:rPr lang="zh-CN" altLang="en-US" sz="2400"/>
              <a:t>在最小权限配置中运行系统</a:t>
            </a:r>
            <a:endParaRPr lang="zh-CN" altLang="en-US" sz="2400"/>
          </a:p>
          <a:p>
            <a:endParaRPr lang="zh-CN" altLang="en-US" sz="2400"/>
          </a:p>
          <a:p>
            <a:r>
              <a:rPr lang="zh-CN" altLang="en-US" sz="2400"/>
              <a:t>密码设置</a:t>
            </a:r>
            <a:endParaRPr lang="zh-CN" altLang="en-US" sz="2400"/>
          </a:p>
          <a:p>
            <a:endParaRPr lang="zh-CN" altLang="en-US" sz="2400"/>
          </a:p>
          <a:p>
            <a:r>
              <a:rPr lang="zh-CN" altLang="en-US" sz="2400"/>
              <a:t>权限管理</a:t>
            </a:r>
            <a:endParaRPr lang="zh-CN" altLang="en-US" sz="2400"/>
          </a:p>
          <a:p>
            <a:endParaRPr lang="zh-CN" altLang="en-US" sz="2400"/>
          </a:p>
          <a:p>
            <a:r>
              <a:rPr lang="zh-CN" altLang="en-US" sz="2400"/>
              <a:t>定期扫描</a:t>
            </a:r>
            <a:endParaRPr lang="zh-CN" altLang="en-US" sz="2400"/>
          </a:p>
          <a:p>
            <a:endParaRPr lang="zh-CN" altLang="en-US" sz="2400"/>
          </a:p>
          <a:p>
            <a:r>
              <a:rPr lang="zh-CN" altLang="en-US" sz="2400"/>
              <a:t>关注持久化运行的活跃进程</a:t>
            </a:r>
            <a:endParaRPr lang="zh-CN" altLang="en-US" sz="2400"/>
          </a:p>
          <a:p>
            <a:endParaRPr lang="zh-CN" altLang="en-US" sz="2400"/>
          </a:p>
          <a:p>
            <a:r>
              <a:rPr lang="zh-CN" altLang="en-US" sz="2400"/>
              <a:t>用过滤子网体系保护内网</a:t>
            </a:r>
            <a:endParaRPr lang="zh-CN" altLang="en-US" sz="2400"/>
          </a:p>
        </p:txBody>
      </p:sp>
      <p:sp>
        <p:nvSpPr>
          <p:cNvPr id="5" name="文本框 4"/>
          <p:cNvSpPr txBox="1"/>
          <p:nvPr/>
        </p:nvSpPr>
        <p:spPr>
          <a:xfrm>
            <a:off x="2052955" y="817245"/>
            <a:ext cx="3670300" cy="521970"/>
          </a:xfrm>
          <a:prstGeom prst="rect">
            <a:avLst/>
          </a:prstGeom>
          <a:noFill/>
        </p:spPr>
        <p:txBody>
          <a:bodyPr wrap="square" rtlCol="0">
            <a:spAutoFit/>
          </a:bodyPr>
          <a:p>
            <a:r>
              <a:rPr lang="zh-CN" altLang="en-US" sz="2800" b="1"/>
              <a:t>安全建议</a:t>
            </a:r>
            <a:r>
              <a:rPr lang="en-US" altLang="zh-CN"/>
              <a:t> </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500">
        <p:pull dir="ru"/>
      </p:transition>
    </mc:Choice>
    <mc:Fallback>
      <p:transition>
        <p:pull dir="ru"/>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7"/>
          <p:cNvSpPr/>
          <p:nvPr/>
        </p:nvSpPr>
        <p:spPr>
          <a:xfrm>
            <a:off x="0" y="617220"/>
            <a:ext cx="2084705" cy="553720"/>
          </a:xfrm>
          <a:prstGeom prst="rect">
            <a:avLst/>
          </a:prstGeom>
          <a:ln>
            <a:solidFill>
              <a:schemeClr val="bg1">
                <a:lumMod val="65000"/>
              </a:schemeClr>
            </a:solidFill>
          </a:ln>
        </p:spPr>
        <p:txBody>
          <a:bodyPr wrap="square" lIns="0" tIns="0" rIns="0" bIns="0">
            <a:spAutoFit/>
          </a:bodyPr>
          <a:lstStyle/>
          <a:p>
            <a:pPr algn="dist"/>
            <a:r>
              <a:rPr lang="zh-CN" altLang="en-US" sz="3600">
                <a:solidFill>
                  <a:schemeClr val="tx1"/>
                </a:solidFill>
                <a:latin typeface="微软雅黑" panose="020B0503020204020204" pitchFamily="34" charset="-122"/>
                <a:ea typeface="微软雅黑" panose="020B0503020204020204" pitchFamily="34" charset="-122"/>
                <a:cs typeface="Arial" panose="020B0604020202020204" pitchFamily="34" charset="0"/>
              </a:rPr>
              <a:t>参考文献</a:t>
            </a:r>
            <a:endParaRPr lang="zh-CN" altLang="en-US" sz="360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文本框 1"/>
          <p:cNvSpPr txBox="1"/>
          <p:nvPr/>
        </p:nvSpPr>
        <p:spPr>
          <a:xfrm>
            <a:off x="1334135" y="1567815"/>
            <a:ext cx="9140825" cy="4246245"/>
          </a:xfrm>
          <a:prstGeom prst="rect">
            <a:avLst/>
          </a:prstGeom>
          <a:noFill/>
        </p:spPr>
        <p:txBody>
          <a:bodyPr wrap="square" rtlCol="0">
            <a:spAutoFit/>
          </a:bodyPr>
          <a:p>
            <a:r>
              <a:rPr lang="zh-CN" altLang="en-US"/>
              <a:t>[1]MicorsoftExchange,https://baike.baidu.com/item/Exchange/5362987?fr=aladdin 2015.6.16</a:t>
            </a:r>
            <a:endParaRPr lang="zh-CN" altLang="en-US"/>
          </a:p>
          <a:p>
            <a:r>
              <a:rPr lang="zh-CN" altLang="en-US"/>
              <a:t>[2]盘点2021十大网络安全漏洞，https://blog.csdn.net/weixin_53018687/article/details/124321927，2022.4.22</a:t>
            </a:r>
            <a:endParaRPr lang="zh-CN" altLang="en-US"/>
          </a:p>
          <a:p>
            <a:r>
              <a:rPr lang="zh-CN" altLang="en-US"/>
              <a:t>[3]「安全通告」Microsoft Exchange多个高危漏洞，无需用户交互,https://baijiahao.baidu.com/s?id=1693420602698523855&amp;wfr=spider&amp;for=pc,2021.3.6</a:t>
            </a:r>
            <a:endParaRPr lang="zh-CN" altLang="en-US"/>
          </a:p>
          <a:p>
            <a:r>
              <a:rPr lang="zh-CN" altLang="en-US"/>
              <a:t> Analyzing attacks taking advantage of the Exchange Server vulnerabilities</a:t>
            </a:r>
            <a:endParaRPr lang="zh-CN" altLang="en-US"/>
          </a:p>
          <a:p>
            <a:r>
              <a:rPr lang="zh-CN" altLang="en-US"/>
              <a:t>[4]Analyzing attacks taking advantage of the Exchange Server vulnerabilities,https://www.microsoft.com/security/blog/2021/03/25/analyzing-attacks-taking-advantage-of-the-exchange-server-vulnerabilities/,2021.3.25</a:t>
            </a:r>
            <a:endParaRPr lang="zh-CN" altLang="en-US"/>
          </a:p>
          <a:p>
            <a:r>
              <a:rPr lang="zh-CN" altLang="en-US"/>
              <a:t>[5] SSRF漏洞攻击原理及防御,https://zhuanlan.zhihu.com/p/91819069，2019.11.14</a:t>
            </a:r>
            <a:endParaRPr lang="zh-CN" altLang="en-US"/>
          </a:p>
          <a:p>
            <a:r>
              <a:rPr lang="zh-CN" altLang="en-US"/>
              <a:t>[6] Microsoft Exchange Server Vulnerabilities Mitigations,https://msrc-blog.microsoft.com/2021/03/05/microsoft-exchange-server-vulnerabilities-mitigations-march-2021/,2021,3,15</a:t>
            </a:r>
            <a:endParaRPr lang="zh-CN" altLang="en-US"/>
          </a:p>
          <a:p>
            <a:r>
              <a:rPr lang="zh-CN" altLang="en-US"/>
              <a:t>[7] 网络安全：什么是网络安全中的横向移动,</a:t>
            </a:r>
            <a:endParaRPr lang="zh-CN" altLang="en-US"/>
          </a:p>
          <a:p>
            <a:r>
              <a:rPr lang="zh-CN" altLang="en-US"/>
              <a:t>https://baijiahao.baidu.com/s?id=1726799432510903611&amp;wfr=spide r&amp;for=pc,2022,3,9</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pull dir="ru"/>
      </p:transition>
    </mc:Choice>
    <mc:Fallback>
      <p:transition>
        <p:pull dir="ru"/>
      </p:transition>
    </mc:Fallback>
  </mc:AlternateContent>
  <p:timing>
    <p:tnLst>
      <p:par>
        <p:cTn id="1" dur="indefinite" restart="never" nodeType="tmRoot"/>
      </p:par>
    </p:tnLst>
    <p:bldLst>
      <p:bldP spid="5"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081314" y="1967074"/>
            <a:ext cx="2060294" cy="922020"/>
          </a:xfrm>
          <a:prstGeom prst="rect">
            <a:avLst/>
          </a:prstGeom>
          <a:noFill/>
          <a:ln>
            <a:solidFill>
              <a:schemeClr val="bg1">
                <a:lumMod val="65000"/>
              </a:schemeClr>
            </a:solidFill>
          </a:ln>
        </p:spPr>
        <p:txBody>
          <a:bodyPr wrap="square" rtlCol="0">
            <a:spAutoFit/>
          </a:bodyPr>
          <a:lstStyle/>
          <a:p>
            <a:r>
              <a:rPr lang="en-US" altLang="zh-CN" sz="5400" dirty="0">
                <a:solidFill>
                  <a:schemeClr val="tx1"/>
                </a:solidFill>
                <a:latin typeface="微软雅黑" panose="020B0503020204020204" pitchFamily="34" charset="-122"/>
                <a:ea typeface="微软雅黑" panose="020B0503020204020204" pitchFamily="34" charset="-122"/>
              </a:rPr>
              <a:t>2022</a:t>
            </a:r>
            <a:endParaRPr lang="en-US" altLang="zh-CN" sz="5400" dirty="0">
              <a:solidFill>
                <a:schemeClr val="tx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432175" y="3013710"/>
            <a:ext cx="5358130" cy="829945"/>
          </a:xfrm>
          <a:prstGeom prst="rect">
            <a:avLst/>
          </a:prstGeom>
          <a:noFill/>
          <a:ln>
            <a:solidFill>
              <a:schemeClr val="bg1">
                <a:lumMod val="65000"/>
              </a:schemeClr>
            </a:solidFill>
          </a:ln>
        </p:spPr>
        <p:txBody>
          <a:bodyPr wrap="square" rtlCol="0">
            <a:spAutoFit/>
          </a:bodyPr>
          <a:lstStyle/>
          <a:p>
            <a:pPr algn="dist"/>
            <a:r>
              <a:rPr lang="zh-CN" altLang="en-US" sz="4800">
                <a:solidFill>
                  <a:schemeClr val="tx1">
                    <a:lumMod val="85000"/>
                    <a:lumOff val="15000"/>
                  </a:schemeClr>
                </a:solidFill>
                <a:latin typeface="微软雅黑" panose="020B0503020204020204" pitchFamily="34" charset="-122"/>
                <a:ea typeface="微软雅黑" panose="020B0503020204020204" pitchFamily="34" charset="-122"/>
              </a:rPr>
              <a:t>感谢倾听</a:t>
            </a:r>
            <a:endParaRPr lang="zh-CN" altLang="en-US" sz="480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5549832" y="4064176"/>
            <a:ext cx="1122744"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p:pull dir="ru"/>
      </p:transition>
    </mc:Choice>
    <mc:Fallback>
      <p:transition>
        <p:pull dir="ru"/>
      </p:transition>
    </mc:Fallback>
  </mc:AlternateContent>
  <p:timing>
    <p:tnLst>
      <p:par>
        <p:cTn id="1" dur="indefinite" restart="never" nodeType="tmRoot"/>
      </p:par>
    </p:tnLst>
    <p:bldLst>
      <p:bldP spid="6" grpId="0" bldLvl="0" animBg="1"/>
      <p:bldP spid="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图片 4" descr="dd490d4226540cc8deaaccd1d6d84e37"/>
          <p:cNvPicPr>
            <a:picLocks noChangeAspect="1"/>
          </p:cNvPicPr>
          <p:nvPr/>
        </p:nvPicPr>
        <p:blipFill>
          <a:blip r:embed="rId1"/>
          <a:stretch>
            <a:fillRect/>
          </a:stretch>
        </p:blipFill>
        <p:spPr>
          <a:xfrm>
            <a:off x="2540" y="1556385"/>
            <a:ext cx="12186920" cy="5301615"/>
          </a:xfrm>
          <a:prstGeom prst="rect">
            <a:avLst/>
          </a:prstGeom>
        </p:spPr>
      </p:pic>
      <p:sp>
        <p:nvSpPr>
          <p:cNvPr id="15" name="Rectangle 47"/>
          <p:cNvSpPr/>
          <p:nvPr/>
        </p:nvSpPr>
        <p:spPr>
          <a:xfrm>
            <a:off x="4866208" y="2277065"/>
            <a:ext cx="3085793" cy="430530"/>
          </a:xfrm>
          <a:prstGeom prst="rect">
            <a:avLst/>
          </a:prstGeom>
        </p:spPr>
        <p:txBody>
          <a:bodyPr wrap="square" lIns="0" tIns="0" rIns="0" bIns="0">
            <a:spAutoFit/>
          </a:bodyPr>
          <a:lstStyle/>
          <a:p>
            <a:pPr algn="dist"/>
            <a:r>
              <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背景与</a:t>
            </a:r>
            <a:r>
              <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研究思路</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6" name="Rectangle 47"/>
          <p:cNvSpPr/>
          <p:nvPr/>
        </p:nvSpPr>
        <p:spPr>
          <a:xfrm>
            <a:off x="4844415" y="3183255"/>
            <a:ext cx="3237230" cy="430530"/>
          </a:xfrm>
          <a:prstGeom prst="rect">
            <a:avLst/>
          </a:prstGeom>
        </p:spPr>
        <p:txBody>
          <a:bodyPr wrap="square" lIns="0" tIns="0" rIns="0" bIns="0">
            <a:spAutoFit/>
          </a:bodyPr>
          <a:lstStyle/>
          <a:p>
            <a:pPr algn="dist"/>
            <a:r>
              <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问题与挑战</a:t>
            </a:r>
            <a:r>
              <a:rPr lang="en-US" altLang="zh-CN"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endParaRPr lang="en-US" altLang="zh-CN"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Rectangle 47"/>
          <p:cNvSpPr/>
          <p:nvPr/>
        </p:nvSpPr>
        <p:spPr>
          <a:xfrm>
            <a:off x="4844433" y="4089995"/>
            <a:ext cx="3085793" cy="430530"/>
          </a:xfrm>
          <a:prstGeom prst="rect">
            <a:avLst/>
          </a:prstGeom>
        </p:spPr>
        <p:txBody>
          <a:bodyPr wrap="square" lIns="0" tIns="0" rIns="0" bIns="0">
            <a:spAutoFit/>
          </a:bodyPr>
          <a:lstStyle/>
          <a:p>
            <a:pPr algn="dist"/>
            <a:r>
              <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漏洞研究分析</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8" name="Rectangle 47"/>
          <p:cNvSpPr/>
          <p:nvPr/>
        </p:nvSpPr>
        <p:spPr>
          <a:xfrm>
            <a:off x="4844415" y="5013325"/>
            <a:ext cx="3357245" cy="430530"/>
          </a:xfrm>
          <a:prstGeom prst="rect">
            <a:avLst/>
          </a:prstGeom>
        </p:spPr>
        <p:txBody>
          <a:bodyPr wrap="square" lIns="0" tIns="0" rIns="0" bIns="0">
            <a:spAutoFit/>
          </a:bodyPr>
          <a:lstStyle/>
          <a:p>
            <a:pPr algn="dist"/>
            <a:r>
              <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解决策略与</a:t>
            </a:r>
            <a:r>
              <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安全建议</a:t>
            </a:r>
            <a:endParaRPr lang="zh-CN" altLang="en-US"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7" name="Rectangle 47"/>
          <p:cNvSpPr/>
          <p:nvPr/>
        </p:nvSpPr>
        <p:spPr>
          <a:xfrm>
            <a:off x="4287673" y="2277065"/>
            <a:ext cx="516608" cy="430887"/>
          </a:xfrm>
          <a:prstGeom prst="rect">
            <a:avLst/>
          </a:prstGeom>
        </p:spPr>
        <p:txBody>
          <a:bodyPr wrap="square" lIns="0" tIns="0" rIns="0" bIns="0">
            <a:spAutoFit/>
          </a:bodyPr>
          <a:lstStyle/>
          <a:p>
            <a:pPr algn="dist"/>
            <a:r>
              <a:rPr lang="en-US" altLang="zh-CN"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01.</a:t>
            </a:r>
            <a:endParaRPr lang="en-US" altLang="zh-CN"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8" name="Rectangle 47"/>
          <p:cNvSpPr/>
          <p:nvPr/>
        </p:nvSpPr>
        <p:spPr>
          <a:xfrm>
            <a:off x="4287673" y="3183530"/>
            <a:ext cx="516608" cy="430887"/>
          </a:xfrm>
          <a:prstGeom prst="rect">
            <a:avLst/>
          </a:prstGeom>
        </p:spPr>
        <p:txBody>
          <a:bodyPr wrap="square" lIns="0" tIns="0" rIns="0" bIns="0">
            <a:spAutoFit/>
          </a:bodyPr>
          <a:lstStyle/>
          <a:p>
            <a:pPr algn="dist"/>
            <a:r>
              <a:rPr lang="en-US" altLang="zh-CN"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02.</a:t>
            </a:r>
            <a:endParaRPr lang="en-US" altLang="zh-CN"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9" name="Rectangle 47"/>
          <p:cNvSpPr/>
          <p:nvPr/>
        </p:nvSpPr>
        <p:spPr>
          <a:xfrm>
            <a:off x="4287673" y="4089995"/>
            <a:ext cx="516608" cy="430887"/>
          </a:xfrm>
          <a:prstGeom prst="rect">
            <a:avLst/>
          </a:prstGeom>
        </p:spPr>
        <p:txBody>
          <a:bodyPr wrap="square" lIns="0" tIns="0" rIns="0" bIns="0">
            <a:spAutoFit/>
          </a:bodyPr>
          <a:lstStyle/>
          <a:p>
            <a:pPr algn="dist"/>
            <a:r>
              <a:rPr lang="en-US" altLang="zh-CN"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03.</a:t>
            </a:r>
            <a:endParaRPr lang="en-US" altLang="zh-CN"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0" name="Rectangle 47"/>
          <p:cNvSpPr/>
          <p:nvPr/>
        </p:nvSpPr>
        <p:spPr>
          <a:xfrm>
            <a:off x="4287673" y="4996460"/>
            <a:ext cx="516608" cy="430887"/>
          </a:xfrm>
          <a:prstGeom prst="rect">
            <a:avLst/>
          </a:prstGeom>
        </p:spPr>
        <p:txBody>
          <a:bodyPr wrap="square" lIns="0" tIns="0" rIns="0" bIns="0">
            <a:spAutoFit/>
          </a:bodyPr>
          <a:lstStyle/>
          <a:p>
            <a:pPr algn="dist"/>
            <a:r>
              <a:rPr lang="en-US" altLang="zh-CN" sz="2800">
                <a:solidFill>
                  <a:schemeClr val="tx1"/>
                </a:solidFill>
                <a:latin typeface="微软雅黑" panose="020B0503020204020204" pitchFamily="34" charset="-122"/>
                <a:ea typeface="微软雅黑" panose="020B0503020204020204" pitchFamily="34" charset="-122"/>
                <a:cs typeface="Arial" panose="020B0604020202020204" pitchFamily="34" charset="0"/>
              </a:rPr>
              <a:t>04.</a:t>
            </a:r>
            <a:endParaRPr lang="en-US" altLang="zh-CN" sz="28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1" name="文本框 30"/>
          <p:cNvSpPr txBox="1"/>
          <p:nvPr/>
        </p:nvSpPr>
        <p:spPr>
          <a:xfrm>
            <a:off x="330200" y="615315"/>
            <a:ext cx="12114530" cy="645160"/>
          </a:xfrm>
          <a:prstGeom prst="rect">
            <a:avLst/>
          </a:prstGeom>
          <a:noFill/>
        </p:spPr>
        <p:txBody>
          <a:bodyPr wrap="square" rtlCol="0">
            <a:spAutoFit/>
          </a:bodyPr>
          <a:lstStyle/>
          <a:p>
            <a:pPr algn="l"/>
            <a:r>
              <a:rPr lang="en-US" altLang="zh-CN" sz="3600" b="1" dirty="0">
                <a:solidFill>
                  <a:schemeClr val="tx1"/>
                </a:solidFill>
                <a:latin typeface="微软雅黑" panose="020B0503020204020204" pitchFamily="34" charset="-122"/>
                <a:ea typeface="微软雅黑" panose="020B0503020204020204" pitchFamily="34" charset="-122"/>
              </a:rPr>
              <a:t> </a:t>
            </a:r>
            <a:r>
              <a:rPr sz="3600" b="1" dirty="0">
                <a:solidFill>
                  <a:schemeClr val="tx1"/>
                </a:solidFill>
                <a:latin typeface="微软雅黑" panose="020B0503020204020204" pitchFamily="34" charset="-122"/>
                <a:ea typeface="微软雅黑" panose="020B0503020204020204" pitchFamily="34" charset="-122"/>
              </a:rPr>
              <a:t>Microsoft Exchange高危攻击链中的SSRF漏洞分析</a:t>
            </a:r>
            <a:endParaRPr sz="36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500">
        <p:pull dir="ru"/>
      </p:transition>
    </mc:Choice>
    <mc:Fallback>
      <p:transition>
        <p:pull dir="ru"/>
      </p:transition>
    </mc:Fallback>
  </mc:AlternateContent>
  <p:timing>
    <p:tnLst>
      <p:par>
        <p:cTn id="1" dur="indefinite" restart="never" nodeType="tmRoot"/>
      </p:par>
    </p:tnLst>
    <p:bldLst>
      <p:bldP spid="15" grpId="0"/>
      <p:bldP spid="16" grpId="0"/>
      <p:bldP spid="17" grpId="0"/>
      <p:bldP spid="18" grpId="0"/>
      <p:bldP spid="27" grpId="0"/>
      <p:bldP spid="28" grpId="0"/>
      <p:bldP spid="29" grpId="0"/>
      <p:bldP spid="30"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47"/>
          <p:cNvSpPr/>
          <p:nvPr/>
        </p:nvSpPr>
        <p:spPr>
          <a:xfrm>
            <a:off x="5456555" y="1954530"/>
            <a:ext cx="1311910" cy="1107440"/>
          </a:xfrm>
          <a:prstGeom prst="rect">
            <a:avLst/>
          </a:prstGeom>
          <a:ln>
            <a:solidFill>
              <a:schemeClr val="bg1">
                <a:lumMod val="65000"/>
              </a:schemeClr>
            </a:solidFill>
          </a:ln>
        </p:spPr>
        <p:txBody>
          <a:bodyPr wrap="square" lIns="0" tIns="0" rIns="0" bIns="0">
            <a:spAutoFit/>
          </a:bodyPr>
          <a:lstStyle/>
          <a:p>
            <a:pPr algn="ctr"/>
            <a:r>
              <a:rPr lang="en-US" altLang="zh-CN" sz="7200">
                <a:solidFill>
                  <a:schemeClr val="tx1"/>
                </a:solidFill>
                <a:latin typeface="Impact" panose="020B0806030902050204" pitchFamily="34" charset="0"/>
                <a:ea typeface="微软雅黑" panose="020B0503020204020204" pitchFamily="34" charset="-122"/>
                <a:cs typeface="Arial" panose="020B0604020202020204" pitchFamily="34" charset="0"/>
              </a:rPr>
              <a:t>01</a:t>
            </a:r>
            <a:endParaRPr lang="en-US" altLang="zh-CN" sz="7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5" name="Rectangle 47"/>
          <p:cNvSpPr/>
          <p:nvPr/>
        </p:nvSpPr>
        <p:spPr>
          <a:xfrm>
            <a:off x="4317365" y="3548380"/>
            <a:ext cx="3588385" cy="615315"/>
          </a:xfrm>
          <a:prstGeom prst="rect">
            <a:avLst/>
          </a:prstGeom>
          <a:ln>
            <a:solidFill>
              <a:schemeClr val="bg1">
                <a:lumMod val="65000"/>
              </a:schemeClr>
            </a:solidFill>
          </a:ln>
        </p:spPr>
        <p:txBody>
          <a:bodyPr wrap="square" lIns="0" tIns="0" rIns="0" bIns="0">
            <a:spAutoFit/>
          </a:bodyPr>
          <a:lstStyle/>
          <a:p>
            <a:pPr algn="dist"/>
            <a:r>
              <a:rPr lang="zh-CN" altLang="en-US" sz="4000" dirty="0">
                <a:latin typeface="微软雅黑" panose="020B0503020204020204" pitchFamily="34" charset="-122"/>
                <a:ea typeface="微软雅黑" panose="020B0503020204020204" pitchFamily="34" charset="-122"/>
                <a:cs typeface="Arial" panose="020B0604020202020204" pitchFamily="34" charset="0"/>
                <a:sym typeface="+mn-ea"/>
              </a:rPr>
              <a:t>研究背景和</a:t>
            </a:r>
            <a:r>
              <a:rPr lang="zh-CN" altLang="en-US" sz="4000" dirty="0">
                <a:latin typeface="微软雅黑" panose="020B0503020204020204" pitchFamily="34" charset="-122"/>
                <a:ea typeface="微软雅黑" panose="020B0503020204020204" pitchFamily="34" charset="-122"/>
                <a:cs typeface="Arial" panose="020B0604020202020204" pitchFamily="34" charset="0"/>
                <a:sym typeface="+mn-ea"/>
              </a:rPr>
              <a:t>思路</a:t>
            </a:r>
            <a:endParaRPr lang="zh-CN" altLang="en-US" sz="4000" dirty="0">
              <a:latin typeface="微软雅黑" panose="020B0503020204020204" pitchFamily="34" charset="-122"/>
              <a:ea typeface="微软雅黑" panose="020B0503020204020204" pitchFamily="34" charset="-122"/>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500">
        <p:pull dir="ru"/>
      </p:transition>
    </mc:Choice>
    <mc:Fallback>
      <p:transition>
        <p:pull dir="ru"/>
      </p:transition>
    </mc:Fallback>
  </mc:AlternateContent>
  <p:timing>
    <p:tnLst>
      <p:par>
        <p:cTn id="1" dur="indefinite" restart="never" nodeType="tmRoot"/>
      </p:par>
    </p:tnLst>
    <p:bldLst>
      <p:bldP spid="3" grpId="0" bldLvl="0" animBg="1"/>
      <p:bldP spid="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84896" y="863048"/>
            <a:ext cx="413640"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B0604020202020204" pitchFamily="34" charset="0"/>
              </a:rPr>
              <a:t>01</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8" name="矩形 7"/>
          <p:cNvSpPr>
            <a:spLocks noChangeArrowheads="1"/>
          </p:cNvSpPr>
          <p:nvPr/>
        </p:nvSpPr>
        <p:spPr bwMode="auto">
          <a:xfrm>
            <a:off x="1573530" y="1722755"/>
            <a:ext cx="8573135" cy="3993515"/>
          </a:xfrm>
          <a:prstGeom prst="rect">
            <a:avLst/>
          </a:prstGeom>
          <a:noFill/>
          <a:ln w="38100">
            <a:solidFill>
              <a:schemeClr val="bg1">
                <a:lumMod val="65000"/>
              </a:schemeClr>
            </a:solidFill>
            <a:miter lim="800000"/>
          </a:ln>
        </p:spPr>
        <p:txBody>
          <a:bodyPr anchor="ctr"/>
          <a:lstStyle/>
          <a:p>
            <a:pPr algn="ctr" defTabSz="1216025">
              <a:buFont typeface="Arial" panose="020B0604020202020204" pitchFamily="34" charset="0"/>
              <a:buNone/>
            </a:pPr>
            <a:endParaRPr lang="zh-CN" altLang="en-US" sz="3100">
              <a:solidFill>
                <a:schemeClr val="tx1"/>
              </a:solidFill>
            </a:endParaRPr>
          </a:p>
        </p:txBody>
      </p:sp>
      <p:sp>
        <p:nvSpPr>
          <p:cNvPr id="3" name="文本框 2"/>
          <p:cNvSpPr txBox="1"/>
          <p:nvPr/>
        </p:nvSpPr>
        <p:spPr>
          <a:xfrm>
            <a:off x="1771650" y="1919605"/>
            <a:ext cx="7952105" cy="645160"/>
          </a:xfrm>
          <a:prstGeom prst="rect">
            <a:avLst/>
          </a:prstGeom>
          <a:noFill/>
        </p:spPr>
        <p:txBody>
          <a:bodyPr wrap="square" rtlCol="0">
            <a:spAutoFit/>
          </a:bodyPr>
          <a:p>
            <a:r>
              <a:rPr lang="en-US" altLang="zh-CN"/>
              <a:t>2021年3月3日微软紧急发布了Exchange更新补丁，披露Exchange存在多个高危漏洞，并且已被黑客作为攻击链的一部分进行利用</a:t>
            </a:r>
            <a:endParaRPr lang="en-US" altLang="zh-CN"/>
          </a:p>
        </p:txBody>
      </p:sp>
      <p:sp>
        <p:nvSpPr>
          <p:cNvPr id="2" name="文本框 1"/>
          <p:cNvSpPr txBox="1"/>
          <p:nvPr/>
        </p:nvSpPr>
        <p:spPr>
          <a:xfrm>
            <a:off x="1866265" y="2986405"/>
            <a:ext cx="7762240" cy="922020"/>
          </a:xfrm>
          <a:prstGeom prst="rect">
            <a:avLst/>
          </a:prstGeom>
          <a:noFill/>
        </p:spPr>
        <p:txBody>
          <a:bodyPr wrap="square" rtlCol="0">
            <a:spAutoFit/>
          </a:bodyPr>
          <a:p>
            <a:r>
              <a:rPr lang="zh-CN" altLang="en-US"/>
              <a:t>Exchange Server[1] 是微软公司的一套电子邮件服务组件，既是一个消息与协作系统。又是一个协作平台。在此基础上可以开发工作流，知识管理系统，Web系统或者是其他消息系统</a:t>
            </a:r>
            <a:endParaRPr lang="zh-CN" altLang="en-US"/>
          </a:p>
        </p:txBody>
      </p:sp>
      <p:pic>
        <p:nvPicPr>
          <p:cNvPr id="5" name="图片 4" descr="0"/>
          <p:cNvPicPr>
            <a:picLocks noChangeAspect="1"/>
          </p:cNvPicPr>
          <p:nvPr/>
        </p:nvPicPr>
        <p:blipFill>
          <a:blip r:embed="rId1"/>
          <a:stretch>
            <a:fillRect/>
          </a:stretch>
        </p:blipFill>
        <p:spPr>
          <a:xfrm>
            <a:off x="8736330" y="0"/>
            <a:ext cx="3225800" cy="1816100"/>
          </a:xfrm>
          <a:prstGeom prst="rect">
            <a:avLst/>
          </a:prstGeom>
        </p:spPr>
      </p:pic>
      <p:sp>
        <p:nvSpPr>
          <p:cNvPr id="6" name="文本框 5"/>
          <p:cNvSpPr txBox="1"/>
          <p:nvPr/>
        </p:nvSpPr>
        <p:spPr>
          <a:xfrm>
            <a:off x="1894840" y="4343400"/>
            <a:ext cx="7702550" cy="922020"/>
          </a:xfrm>
          <a:prstGeom prst="rect">
            <a:avLst/>
          </a:prstGeom>
          <a:noFill/>
        </p:spPr>
        <p:txBody>
          <a:bodyPr wrap="square" rtlCol="0">
            <a:spAutoFit/>
          </a:bodyPr>
          <a:p>
            <a:r>
              <a:rPr lang="zh-CN" altLang="en-US"/>
              <a:t>SSRF[5]是服务端请求伪造(Server-Side Request Forgery),指的是攻击者在未能取得服务器所有权限时，利用服务器漏洞以服务器的身份发送一条构造好的请求给服务器所在内网</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pull dir="ru"/>
      </p:transition>
    </mc:Choice>
    <mc:Fallback>
      <p:transition>
        <p:pull dir="ru"/>
      </p:transition>
    </mc:Fallback>
  </mc:AlternateContent>
  <p:timing>
    <p:tnLst>
      <p:par>
        <p:cTn id="1" dur="indefinite" restart="never" nodeType="tmRoot"/>
      </p:par>
    </p:tnLst>
    <p:bldLst>
      <p:bldP spid="8"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7"/>
          <p:cNvSpPr/>
          <p:nvPr/>
        </p:nvSpPr>
        <p:spPr>
          <a:xfrm>
            <a:off x="1049336" y="832568"/>
            <a:ext cx="413640" cy="492443"/>
          </a:xfrm>
          <a:prstGeom prst="rect">
            <a:avLst/>
          </a:prstGeom>
        </p:spPr>
        <p:txBody>
          <a:bodyPr wrap="square" lIns="0" tIns="0" rIns="0" bIns="0">
            <a:spAutoFit/>
          </a:bodyPr>
          <a:lstStyle/>
          <a:p>
            <a:pPr algn="dist"/>
            <a:r>
              <a:rPr lang="en-US" altLang="zh-CN" sz="3200">
                <a:solidFill>
                  <a:schemeClr val="tx1"/>
                </a:solidFill>
                <a:latin typeface="Impact" panose="020B0806030902050204" pitchFamily="34" charset="0"/>
                <a:ea typeface="微软雅黑" panose="020B0503020204020204" pitchFamily="34" charset="-122"/>
                <a:cs typeface="Arial" panose="020B0604020202020204" pitchFamily="34" charset="0"/>
              </a:rPr>
              <a:t>01</a:t>
            </a:r>
            <a:endParaRPr lang="en-US" altLang="zh-CN" sz="3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2" name="文本框 1"/>
          <p:cNvSpPr txBox="1"/>
          <p:nvPr/>
        </p:nvSpPr>
        <p:spPr>
          <a:xfrm>
            <a:off x="1614170" y="2548890"/>
            <a:ext cx="8130540" cy="1568450"/>
          </a:xfrm>
          <a:prstGeom prst="rect">
            <a:avLst/>
          </a:prstGeom>
          <a:noFill/>
        </p:spPr>
        <p:txBody>
          <a:bodyPr wrap="square" rtlCol="0" anchor="t">
            <a:spAutoFit/>
          </a:bodyPr>
          <a:p>
            <a:r>
              <a:rPr lang="en-US" altLang="zh-CN" sz="2400"/>
              <a:t>	</a:t>
            </a:r>
            <a:r>
              <a:rPr lang="zh-CN" altLang="en-US" sz="2400"/>
              <a:t>通过了解Exchange Server高危攻击链实现过程，重点分析CVE-2021-26855这个SSRF漏洞实现原理 ，结合勒索软件的漏洞利用实例，得出针对SSRF漏洞和其他漏洞的防范措施和安全建议</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500">
        <p:pull dir="ru"/>
      </p:transition>
    </mc:Choice>
    <mc:Fallback>
      <p:transition>
        <p:pull dir="ru"/>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任意多边形 18"/>
          <p:cNvSpPr/>
          <p:nvPr/>
        </p:nvSpPr>
        <p:spPr>
          <a:xfrm>
            <a:off x="0" y="-426085"/>
            <a:ext cx="12222480" cy="7466965"/>
          </a:xfrm>
          <a:custGeom>
            <a:avLst/>
            <a:gdLst>
              <a:gd name="connisteX0" fmla="*/ 0 w 12222480"/>
              <a:gd name="connsiteY0" fmla="*/ 426720 h 7466965"/>
              <a:gd name="connisteX1" fmla="*/ 2225040 w 12222480"/>
              <a:gd name="connsiteY1" fmla="*/ 7345045 h 7466965"/>
              <a:gd name="connisteX2" fmla="*/ 3230880 w 12222480"/>
              <a:gd name="connsiteY2" fmla="*/ 381000 h 7466965"/>
              <a:gd name="connisteX3" fmla="*/ 762000 w 12222480"/>
              <a:gd name="connsiteY3" fmla="*/ 2834005 h 7466965"/>
              <a:gd name="connisteX4" fmla="*/ 5486400 w 12222480"/>
              <a:gd name="connsiteY4" fmla="*/ 6247765 h 7466965"/>
              <a:gd name="connisteX5" fmla="*/ 3794760 w 12222480"/>
              <a:gd name="connsiteY5" fmla="*/ 7466965 h 7466965"/>
              <a:gd name="connisteX6" fmla="*/ 5532120 w 12222480"/>
              <a:gd name="connsiteY6" fmla="*/ 365760 h 7466965"/>
              <a:gd name="connisteX7" fmla="*/ 8671560 w 12222480"/>
              <a:gd name="connsiteY7" fmla="*/ 1066165 h 7466965"/>
              <a:gd name="connisteX8" fmla="*/ 5029200 w 12222480"/>
              <a:gd name="connsiteY8" fmla="*/ 2300605 h 7466965"/>
              <a:gd name="connisteX9" fmla="*/ 7818120 w 12222480"/>
              <a:gd name="connsiteY9" fmla="*/ 7299325 h 7466965"/>
              <a:gd name="connisteX10" fmla="*/ 8077200 w 12222480"/>
              <a:gd name="connsiteY10" fmla="*/ 411480 h 7466965"/>
              <a:gd name="connisteX11" fmla="*/ 5791200 w 12222480"/>
              <a:gd name="connsiteY11" fmla="*/ 3611245 h 7466965"/>
              <a:gd name="connisteX12" fmla="*/ 12222480 w 12222480"/>
              <a:gd name="connsiteY12" fmla="*/ 7329805 h 7466965"/>
              <a:gd name="connisteX13" fmla="*/ 10927080 w 12222480"/>
              <a:gd name="connsiteY13" fmla="*/ 365760 h 7466965"/>
              <a:gd name="connisteX14" fmla="*/ 9265920 w 12222480"/>
              <a:gd name="connsiteY14" fmla="*/ 5622925 h 7466965"/>
              <a:gd name="connisteX15" fmla="*/ 12192000 w 12222480"/>
              <a:gd name="connsiteY15" fmla="*/ 1005205 h 7466965"/>
              <a:gd name="connisteX16" fmla="*/ 7086600 w 12222480"/>
              <a:gd name="connsiteY16" fmla="*/ 0 h 7466965"/>
              <a:gd name="connisteX17" fmla="*/ 0 w 12222480"/>
              <a:gd name="connsiteY17" fmla="*/ 426720 h 746696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Lst>
            <a:rect l="l" t="t" r="r" b="b"/>
            <a:pathLst>
              <a:path w="12222480" h="7466965">
                <a:moveTo>
                  <a:pt x="0" y="426720"/>
                </a:moveTo>
                <a:lnTo>
                  <a:pt x="2225040" y="7345045"/>
                </a:lnTo>
                <a:lnTo>
                  <a:pt x="3230880" y="381000"/>
                </a:lnTo>
                <a:lnTo>
                  <a:pt x="762000" y="2834005"/>
                </a:lnTo>
                <a:lnTo>
                  <a:pt x="5486400" y="6247765"/>
                </a:lnTo>
                <a:lnTo>
                  <a:pt x="3794760" y="7466965"/>
                </a:lnTo>
                <a:lnTo>
                  <a:pt x="5532120" y="365760"/>
                </a:lnTo>
                <a:lnTo>
                  <a:pt x="8671560" y="1066165"/>
                </a:lnTo>
                <a:lnTo>
                  <a:pt x="5029200" y="2300605"/>
                </a:lnTo>
                <a:lnTo>
                  <a:pt x="7818120" y="7299325"/>
                </a:lnTo>
                <a:lnTo>
                  <a:pt x="8077200" y="411480"/>
                </a:lnTo>
                <a:lnTo>
                  <a:pt x="5791200" y="3611245"/>
                </a:lnTo>
                <a:lnTo>
                  <a:pt x="12222480" y="7329805"/>
                </a:lnTo>
                <a:lnTo>
                  <a:pt x="10927080" y="365760"/>
                </a:lnTo>
                <a:lnTo>
                  <a:pt x="9265920" y="5622925"/>
                </a:lnTo>
                <a:lnTo>
                  <a:pt x="12192000" y="1005205"/>
                </a:lnTo>
                <a:lnTo>
                  <a:pt x="7086600" y="0"/>
                </a:lnTo>
                <a:lnTo>
                  <a:pt x="0" y="426720"/>
                </a:lnTo>
                <a:close/>
              </a:path>
            </a:pathLst>
          </a:custGeom>
          <a:no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47"/>
          <p:cNvSpPr/>
          <p:nvPr/>
        </p:nvSpPr>
        <p:spPr>
          <a:xfrm>
            <a:off x="5333365" y="1586865"/>
            <a:ext cx="1555750" cy="1107440"/>
          </a:xfrm>
          <a:prstGeom prst="rect">
            <a:avLst/>
          </a:prstGeom>
          <a:ln>
            <a:solidFill>
              <a:schemeClr val="bg1">
                <a:lumMod val="50000"/>
              </a:schemeClr>
            </a:solidFill>
          </a:ln>
        </p:spPr>
        <p:txBody>
          <a:bodyPr wrap="square" lIns="0" tIns="0" rIns="0" bIns="0">
            <a:spAutoFit/>
          </a:bodyPr>
          <a:lstStyle/>
          <a:p>
            <a:pPr algn="ctr"/>
            <a:r>
              <a:rPr lang="en-US" altLang="zh-CN" sz="7200">
                <a:solidFill>
                  <a:schemeClr val="tx1"/>
                </a:solidFill>
                <a:latin typeface="Impact" panose="020B0806030902050204" pitchFamily="34" charset="0"/>
                <a:ea typeface="微软雅黑" panose="020B0503020204020204" pitchFamily="34" charset="-122"/>
                <a:cs typeface="Arial" panose="020B0604020202020204" pitchFamily="34" charset="0"/>
              </a:rPr>
              <a:t>02</a:t>
            </a:r>
            <a:endParaRPr lang="en-US" altLang="zh-CN" sz="7200" dirty="0">
              <a:solidFill>
                <a:schemeClr val="tx1"/>
              </a:solidFill>
              <a:latin typeface="Impact" panose="020B0806030902050204" pitchFamily="34" charset="0"/>
              <a:ea typeface="微软雅黑" panose="020B0503020204020204" pitchFamily="34" charset="-122"/>
              <a:cs typeface="Arial" panose="020B0604020202020204" pitchFamily="34" charset="0"/>
            </a:endParaRPr>
          </a:p>
        </p:txBody>
      </p:sp>
      <p:sp>
        <p:nvSpPr>
          <p:cNvPr id="5" name="Rectangle 47"/>
          <p:cNvSpPr/>
          <p:nvPr/>
        </p:nvSpPr>
        <p:spPr>
          <a:xfrm>
            <a:off x="4043045" y="3090545"/>
            <a:ext cx="4136390" cy="676910"/>
          </a:xfrm>
          <a:prstGeom prst="rect">
            <a:avLst/>
          </a:prstGeom>
          <a:ln>
            <a:solidFill>
              <a:schemeClr val="bg1">
                <a:lumMod val="50000"/>
              </a:schemeClr>
            </a:solidFill>
          </a:ln>
        </p:spPr>
        <p:txBody>
          <a:bodyPr wrap="square" lIns="0" tIns="0" rIns="0" bIns="0">
            <a:spAutoFit/>
          </a:bodyPr>
          <a:lstStyle/>
          <a:p>
            <a:pPr algn="dist"/>
            <a:r>
              <a:rPr lang="zh-CN" altLang="en-US" sz="4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问题</a:t>
            </a:r>
            <a:r>
              <a:rPr lang="zh-CN" altLang="en-US" sz="44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与挑战</a:t>
            </a:r>
            <a:endParaRPr lang="zh-CN" altLang="en-US" sz="44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500">
        <p:pull dir="ru"/>
      </p:transition>
    </mc:Choice>
    <mc:Fallback>
      <p:transition>
        <p:pull dir="ru"/>
      </p:transition>
    </mc:Fallback>
  </mc:AlternateContent>
  <p:timing>
    <p:tnLst>
      <p:par>
        <p:cTn id="1" dur="indefinite" restart="never" nodeType="tmRoot"/>
      </p:par>
    </p:tnLst>
    <p:bldLst>
      <p:bldP spid="3" grpId="0" bldLvl="0" animBg="1"/>
      <p:bldP spid="5"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攻击链中的漏洞类型和</a:t>
            </a:r>
            <a:r>
              <a:rPr lang="zh-CN" altLang="en-US"/>
              <a:t>功能</a:t>
            </a:r>
            <a:endParaRPr lang="zh-CN" altLang="en-US"/>
          </a:p>
        </p:txBody>
      </p:sp>
      <p:sp>
        <p:nvSpPr>
          <p:cNvPr id="3" name="内容占位符 2"/>
          <p:cNvSpPr>
            <a:spLocks noGrp="1"/>
          </p:cNvSpPr>
          <p:nvPr>
            <p:ph idx="1"/>
          </p:nvPr>
        </p:nvSpPr>
        <p:spPr>
          <a:xfrm>
            <a:off x="697865" y="1534795"/>
            <a:ext cx="10655935" cy="4642485"/>
          </a:xfrm>
        </p:spPr>
        <p:txBody>
          <a:bodyPr>
            <a:normAutofit lnSpcReduction="10000"/>
          </a:bodyPr>
          <a:p>
            <a:r>
              <a:t>CVE-2021-26855</a:t>
            </a:r>
          </a:p>
          <a:p>
            <a:r>
              <a:t>服务端请求伪造（SSRF）漏洞，攻击者能够发送任意HTTP请求并通过Exchange Server进行身份验证。</a:t>
            </a:r>
          </a:p>
          <a:p/>
          <a:p>
            <a:r>
              <a:t>CVE-2021-26857</a:t>
            </a:r>
          </a:p>
          <a:p>
            <a:r>
              <a:t>反序列化漏洞，该漏洞可获取管理员权限</a:t>
            </a:r>
          </a:p>
          <a:p/>
          <a:p>
            <a:r>
              <a:t>CVE-2021-26858/CVE-2021-27065</a:t>
            </a:r>
          </a:p>
          <a:p>
            <a:r>
              <a:t>任意文件写入漏洞，在通过身份验证后攻击者可以利用该漏洞将文件写入服务器的任意路径</a:t>
            </a:r>
          </a:p>
        </p:txBody>
      </p:sp>
    </p:spTree>
  </p:cSld>
  <p:clrMapOvr>
    <a:masterClrMapping/>
  </p:clrMapOvr>
  <mc:AlternateContent xmlns:mc="http://schemas.openxmlformats.org/markup-compatibility/2006">
    <mc:Choice xmlns:p14="http://schemas.microsoft.com/office/powerpoint/2010/main" Requires="p14">
      <p:transition p14:dur="500">
        <p:pull dir="ru"/>
      </p:transition>
    </mc:Choice>
    <mc:Fallback>
      <p:transition>
        <p:pull dir="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高危攻击链的攻击</a:t>
            </a:r>
            <a:r>
              <a:rPr lang="zh-CN" altLang="en-US"/>
              <a:t>方式：</a:t>
            </a:r>
            <a:endParaRPr lang="zh-CN" altLang="en-US"/>
          </a:p>
        </p:txBody>
      </p:sp>
      <p:pic>
        <p:nvPicPr>
          <p:cNvPr id="5" name="图片 4" descr="1"/>
          <p:cNvPicPr>
            <a:picLocks noChangeAspect="1"/>
          </p:cNvPicPr>
          <p:nvPr/>
        </p:nvPicPr>
        <p:blipFill>
          <a:blip r:embed="rId1"/>
          <a:stretch>
            <a:fillRect/>
          </a:stretch>
        </p:blipFill>
        <p:spPr>
          <a:xfrm>
            <a:off x="608965" y="2152650"/>
            <a:ext cx="10325100" cy="38188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pull dir="ru"/>
      </p:transition>
    </mc:Choice>
    <mc:Fallback>
      <p:transition>
        <p:pull dir="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2"/>
          <p:cNvPicPr>
            <a:picLocks noChangeAspect="1"/>
          </p:cNvPicPr>
          <p:nvPr/>
        </p:nvPicPr>
        <p:blipFill>
          <a:blip r:embed="rId1"/>
          <a:stretch>
            <a:fillRect/>
          </a:stretch>
        </p:blipFill>
        <p:spPr>
          <a:xfrm>
            <a:off x="1083310" y="1557655"/>
            <a:ext cx="10592435" cy="3954145"/>
          </a:xfrm>
          <a:prstGeom prst="rect">
            <a:avLst/>
          </a:prstGeom>
        </p:spPr>
      </p:pic>
      <p:sp>
        <p:nvSpPr>
          <p:cNvPr id="8" name="文本框 7"/>
          <p:cNvSpPr txBox="1"/>
          <p:nvPr/>
        </p:nvSpPr>
        <p:spPr>
          <a:xfrm>
            <a:off x="949960" y="591820"/>
            <a:ext cx="8919210" cy="521970"/>
          </a:xfrm>
          <a:prstGeom prst="rect">
            <a:avLst/>
          </a:prstGeom>
          <a:noFill/>
        </p:spPr>
        <p:txBody>
          <a:bodyPr wrap="square" rtlCol="0">
            <a:spAutoFit/>
          </a:bodyPr>
          <a:p>
            <a:r>
              <a:rPr lang="zh-CN" altLang="en-US" sz="2800"/>
              <a:t>DoejoCrypt勒索软件利用攻击链进行恶意行为的实例</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p14:dur="500">
        <p:pull dir="ru"/>
      </p:transition>
    </mc:Choice>
    <mc:Fallback>
      <p:transition>
        <p:pull dir="ru"/>
      </p:transition>
    </mc:Fallback>
  </mc:AlternateContent>
</p:sld>
</file>

<file path=ppt/tags/tag1.xml><?xml version="1.0" encoding="utf-8"?>
<p:tagLst xmlns:p="http://schemas.openxmlformats.org/presentationml/2006/main">
  <p:tag name="ISPRING_PRESENTATION_TITLE" val="75"/>
  <p:tag name="COMMONDATA" val="eyJoZGlkIjoiOGU4MGE4MmM5MmE3ZWNmYzgxM2E3ZDk1MDYzMTU4Mm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1913</Words>
  <Application>WPS 演示</Application>
  <PresentationFormat>宽屏</PresentationFormat>
  <Paragraphs>122</Paragraphs>
  <Slides>18</Slides>
  <Notes>21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Arial</vt:lpstr>
      <vt:lpstr>宋体</vt:lpstr>
      <vt:lpstr>Wingdings</vt:lpstr>
      <vt:lpstr>微软雅黑</vt:lpstr>
      <vt:lpstr>Impact</vt:lpstr>
      <vt:lpstr>Calibri</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攻击链中的漏洞类型和功能</vt:lpstr>
      <vt:lpstr>高危攻击链的攻击方式：</vt:lpstr>
      <vt:lpstr>PowerPoint 演示文稿</vt:lpstr>
      <vt:lpstr>PowerPoint 演示文稿</vt:lpstr>
      <vt:lpstr>PowerPoint 演示文稿</vt:lpstr>
      <vt:lpstr>PowerPoint 演示文稿</vt:lpstr>
      <vt:lpstr>利用SSRF可采取的恶意行为</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75</dc:title>
  <dc:creator>China</dc:creator>
  <cp:lastModifiedBy>罗功成</cp:lastModifiedBy>
  <cp:revision>67</cp:revision>
  <dcterms:created xsi:type="dcterms:W3CDTF">2017-03-10T15:18:00Z</dcterms:created>
  <dcterms:modified xsi:type="dcterms:W3CDTF">2022-06-10T04:50:53Z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2052-11.1.0.11805</vt:lpwstr>
  </property>
  <property fmtid="{D5CDD505-2E9C-101B-9397-08002B2CF9AE}" pid="3" name="ICV">
    <vt:lpwstr>699BF17EBFF746E6BD215F7866D38D93</vt:lpwstr>
  </property>
</Properties>
</file>