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4"/>
  </p:notesMasterIdLst>
  <p:sldIdLst>
    <p:sldId id="256" r:id="rId2"/>
    <p:sldId id="395" r:id="rId3"/>
    <p:sldId id="346" r:id="rId4"/>
    <p:sldId id="347" r:id="rId5"/>
    <p:sldId id="350" r:id="rId6"/>
    <p:sldId id="396" r:id="rId7"/>
    <p:sldId id="401" r:id="rId8"/>
    <p:sldId id="397" r:id="rId9"/>
    <p:sldId id="414" r:id="rId10"/>
    <p:sldId id="415" r:id="rId11"/>
    <p:sldId id="416" r:id="rId12"/>
    <p:sldId id="417" r:id="rId13"/>
    <p:sldId id="418" r:id="rId14"/>
    <p:sldId id="419" r:id="rId15"/>
    <p:sldId id="420" r:id="rId16"/>
    <p:sldId id="421" r:id="rId17"/>
    <p:sldId id="399" r:id="rId18"/>
    <p:sldId id="402" r:id="rId19"/>
    <p:sldId id="403" r:id="rId20"/>
    <p:sldId id="422" r:id="rId21"/>
    <p:sldId id="423" r:id="rId22"/>
    <p:sldId id="424" r:id="rId23"/>
    <p:sldId id="425" r:id="rId24"/>
    <p:sldId id="428" r:id="rId25"/>
    <p:sldId id="429" r:id="rId26"/>
    <p:sldId id="430" r:id="rId27"/>
    <p:sldId id="431" r:id="rId28"/>
    <p:sldId id="404" r:id="rId29"/>
    <p:sldId id="405" r:id="rId30"/>
    <p:sldId id="426" r:id="rId31"/>
    <p:sldId id="427" r:id="rId32"/>
    <p:sldId id="432" r:id="rId33"/>
    <p:sldId id="433" r:id="rId34"/>
    <p:sldId id="406" r:id="rId35"/>
    <p:sldId id="407" r:id="rId36"/>
    <p:sldId id="434" r:id="rId37"/>
    <p:sldId id="435" r:id="rId38"/>
    <p:sldId id="436" r:id="rId39"/>
    <p:sldId id="408" r:id="rId40"/>
    <p:sldId id="409" r:id="rId41"/>
    <p:sldId id="410" r:id="rId42"/>
    <p:sldId id="411" r:id="rId43"/>
    <p:sldId id="438" r:id="rId44"/>
    <p:sldId id="439" r:id="rId45"/>
    <p:sldId id="440" r:id="rId46"/>
    <p:sldId id="441" r:id="rId47"/>
    <p:sldId id="412" r:id="rId48"/>
    <p:sldId id="413" r:id="rId49"/>
    <p:sldId id="437" r:id="rId50"/>
    <p:sldId id="442" r:id="rId51"/>
    <p:sldId id="443" r:id="rId52"/>
    <p:sldId id="444"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DFAD2"/>
    <a:srgbClr val="692AA2"/>
    <a:srgbClr val="233DA9"/>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072" autoAdjust="0"/>
    <p:restoredTop sz="83735" autoAdjust="0"/>
  </p:normalViewPr>
  <p:slideViewPr>
    <p:cSldViewPr>
      <p:cViewPr varScale="1">
        <p:scale>
          <a:sx n="69" d="100"/>
          <a:sy n="69" d="100"/>
        </p:scale>
        <p:origin x="120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2021/6/17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323339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a:t>单击此处编辑母版副标题样式</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153400" cy="5029200"/>
          </a:xfrm>
        </p:spPr>
        <p:txBody>
          <a:bodyPr/>
          <a:lstStyle/>
          <a:p>
            <a:r>
              <a:rPr lang="zh-CN" altLang="en-US"/>
              <a:t>单击图标添加表格</a:t>
            </a: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70" name="Text Box 46"/>
          <p:cNvSpPr txBox="1">
            <a:spLocks noChangeArrowheads="1"/>
          </p:cNvSpPr>
          <p:nvPr userDrawn="1"/>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endParaRPr lang="en-US" altLang="zh-CN" sz="1000" b="1" dirty="0">
              <a:solidFill>
                <a:schemeClr val="bg1"/>
              </a:solidFill>
              <a:latin typeface="Verdana" pitchFamily="34" charset="0"/>
              <a:ea typeface="宋体" charset="-122"/>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ea typeface="宋体" pitchFamily="2" charset="-122"/>
              </a:rPr>
              <a:t>高级语言程序设计</a:t>
            </a:r>
            <a:r>
              <a:rPr lang="en-US" altLang="zh-CN" dirty="0">
                <a:ea typeface="宋体" pitchFamily="2" charset="-122"/>
              </a:rPr>
              <a:t>C++</a:t>
            </a:r>
            <a:endParaRPr lang="en-US" altLang="zh-CN" dirty="0">
              <a:solidFill>
                <a:schemeClr val="bg2"/>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指针与字符串复习要点</a:t>
            </a:r>
          </a:p>
        </p:txBody>
      </p:sp>
      <p:sp>
        <p:nvSpPr>
          <p:cNvPr id="3" name="内容占位符 2"/>
          <p:cNvSpPr>
            <a:spLocks noGrp="1"/>
          </p:cNvSpPr>
          <p:nvPr>
            <p:ph idx="1"/>
          </p:nvPr>
        </p:nvSpPr>
        <p:spPr/>
        <p:txBody>
          <a:bodyPr/>
          <a:lstStyle/>
          <a:p>
            <a:r>
              <a:rPr lang="zh-CN" altLang="en-US" dirty="0"/>
              <a:t>灵活使用字符串处理函数，包括</a:t>
            </a:r>
            <a:r>
              <a:rPr lang="en-US" dirty="0" err="1"/>
              <a:t>strcpy</a:t>
            </a:r>
            <a:r>
              <a:rPr lang="zh-CN" altLang="en-US" dirty="0"/>
              <a:t>、</a:t>
            </a:r>
            <a:r>
              <a:rPr lang="en-US" dirty="0" err="1"/>
              <a:t>strlen</a:t>
            </a:r>
            <a:r>
              <a:rPr lang="zh-CN" altLang="en-US" dirty="0"/>
              <a:t>、</a:t>
            </a:r>
            <a:r>
              <a:rPr lang="en-US" dirty="0" err="1"/>
              <a:t>strcat</a:t>
            </a:r>
            <a:r>
              <a:rPr lang="zh-CN" altLang="en-US" dirty="0"/>
              <a:t>和</a:t>
            </a:r>
            <a:r>
              <a:rPr lang="en-US" dirty="0" err="1"/>
              <a:t>strcmp</a:t>
            </a:r>
            <a:r>
              <a:rPr lang="zh-CN" altLang="en-US" dirty="0"/>
              <a:t>，考试时</a:t>
            </a:r>
            <a:r>
              <a:rPr lang="zh-CN" altLang="en-US" dirty="0">
                <a:solidFill>
                  <a:srgbClr val="FF0000"/>
                </a:solidFill>
              </a:rPr>
              <a:t>不作特殊说明</a:t>
            </a:r>
            <a:r>
              <a:rPr lang="zh-CN" altLang="en-US" dirty="0"/>
              <a:t>，可以使用字符串处理函数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字符串搜索问题</a:t>
            </a:r>
          </a:p>
          <a:p>
            <a:pPr lvl="1"/>
            <a:r>
              <a:rPr lang="zh-CN" altLang="en-US" dirty="0"/>
              <a:t>在给定字符串中，搜索某个字符或者子字符串，返回字符下标或者子字符串首字符下标，统计字符或子字符串的出现次数。</a:t>
            </a:r>
          </a:p>
          <a:p>
            <a:pPr lvl="1"/>
            <a:r>
              <a:rPr lang="zh-CN" altLang="en-US" dirty="0"/>
              <a:t>注意：字符串结束的条件、字符串中的字符可以使用字符数组的下标进行访问</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字符串中，特定字符的操作</a:t>
            </a:r>
          </a:p>
          <a:p>
            <a:pPr lvl="1"/>
            <a:r>
              <a:rPr lang="zh-CN" altLang="en-US" dirty="0"/>
              <a:t>在给定字符串中，搜索特定字符，将这类字符进行大小写转换、删除等操作。</a:t>
            </a:r>
          </a:p>
          <a:p>
            <a:pPr lvl="1"/>
            <a:r>
              <a:rPr lang="zh-CN" altLang="en-US" dirty="0"/>
              <a:t>注意：此类问题仍然属于字符串搜索的问题。如果涉及到删除字符操作，注意调整被删除字符之后其它字符的下标</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字符串重组问题</a:t>
            </a:r>
          </a:p>
          <a:p>
            <a:pPr lvl="1"/>
            <a:r>
              <a:rPr lang="zh-CN" altLang="en-US" dirty="0"/>
              <a:t>利用其它字符串或字符，组成新的字符串。这类问题通常采用下标方式访问字符串，注意，重组后的字符串需要手工添加串尾符</a:t>
            </a:r>
            <a:r>
              <a:rPr lang="en-US" dirty="0">
                <a:solidFill>
                  <a:srgbClr val="FF0000"/>
                </a:solidFill>
                <a:latin typeface="Courier New" pitchFamily="49" charset="0"/>
                <a:cs typeface="Courier New" pitchFamily="49" charset="0"/>
              </a:rPr>
              <a:t>’\0’</a:t>
            </a:r>
            <a:endParaRPr lang="zh-CN" altLang="en-US" dirty="0">
              <a:solidFill>
                <a:srgbClr val="FF0000"/>
              </a:solidFill>
              <a:latin typeface="Courier New" pitchFamily="49" charset="0"/>
              <a:cs typeface="Courier New" pitchFamily="49"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r>
              <a:rPr lang="zh-CN" altLang="en-US" dirty="0"/>
              <a:t>引用的含义</a:t>
            </a:r>
            <a:endParaRPr lang="en-US" altLang="zh-CN" dirty="0"/>
          </a:p>
          <a:p>
            <a:pPr lvl="1"/>
            <a:r>
              <a:rPr lang="zh-CN" altLang="en-US" dirty="0"/>
              <a:t>变量的别名</a:t>
            </a:r>
            <a:endParaRPr lang="en-US" altLang="zh-CN" dirty="0"/>
          </a:p>
          <a:p>
            <a:pPr lvl="1"/>
            <a:r>
              <a:rPr lang="zh-CN" altLang="en-US" dirty="0"/>
              <a:t>可以理解为与某变量“地址”相同的变量</a:t>
            </a:r>
            <a:endParaRPr lang="en-US" altLang="zh-CN" dirty="0"/>
          </a:p>
          <a:p>
            <a:r>
              <a:rPr lang="zh-CN" altLang="en-US" dirty="0"/>
              <a:t>引用作为函数形式参数，在调用函数时，相当于在函数体内处理实参</a:t>
            </a:r>
            <a:endParaRPr lang="en-US" altLang="zh-CN" dirty="0"/>
          </a:p>
          <a:p>
            <a:pPr lvl="1"/>
            <a:r>
              <a:rPr lang="zh-CN" altLang="en-US" dirty="0"/>
              <a:t>典型的例子是数据交换函数</a:t>
            </a:r>
            <a:endParaRPr lang="en-US" altLang="zh-CN" dirty="0"/>
          </a:p>
          <a:p>
            <a:pPr lvl="1"/>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引用复习要点</a:t>
            </a:r>
          </a:p>
        </p:txBody>
      </p:sp>
      <p:sp>
        <p:nvSpPr>
          <p:cNvPr id="3" name="内容占位符 2"/>
          <p:cNvSpPr>
            <a:spLocks noGrp="1"/>
          </p:cNvSpPr>
          <p:nvPr>
            <p:ph idx="1"/>
          </p:nvPr>
        </p:nvSpPr>
        <p:spPr/>
        <p:txBody>
          <a:bodyPr/>
          <a:lstStyle/>
          <a:p>
            <a:pPr lvl="0"/>
            <a:r>
              <a:rPr lang="zh-CN" altLang="en-US" dirty="0"/>
              <a:t>引用的定义</a:t>
            </a:r>
            <a:endParaRPr lang="en-US" altLang="zh-CN" dirty="0"/>
          </a:p>
          <a:p>
            <a:pPr lvl="1"/>
            <a:r>
              <a:rPr lang="zh-CN" altLang="en-US" dirty="0"/>
              <a:t>为一个变量起“别名”将变量与其引用建立联系</a:t>
            </a:r>
          </a:p>
          <a:p>
            <a:r>
              <a:rPr lang="zh-CN" altLang="en-US" dirty="0"/>
              <a:t>引用的使用场景</a:t>
            </a:r>
            <a:endParaRPr lang="en-US" altLang="zh-CN" dirty="0"/>
          </a:p>
          <a:p>
            <a:pPr lvl="1"/>
            <a:r>
              <a:rPr lang="zh-CN" altLang="en-US" dirty="0"/>
              <a:t>被调函数对于形参的操作需要反映到主调函数时，形参用引用，特别是函数需要多个返回值时，可以考虑引用做参数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引用主要问题</a:t>
            </a:r>
          </a:p>
        </p:txBody>
      </p:sp>
      <p:sp>
        <p:nvSpPr>
          <p:cNvPr id="3" name="内容占位符 2"/>
          <p:cNvSpPr>
            <a:spLocks noGrp="1"/>
          </p:cNvSpPr>
          <p:nvPr>
            <p:ph idx="1"/>
          </p:nvPr>
        </p:nvSpPr>
        <p:spPr/>
        <p:txBody>
          <a:bodyPr/>
          <a:lstStyle/>
          <a:p>
            <a:pPr lvl="0"/>
            <a:r>
              <a:rPr lang="zh-CN" altLang="en-US" dirty="0"/>
              <a:t>交换函数问题</a:t>
            </a:r>
          </a:p>
          <a:p>
            <a:pPr lvl="1"/>
            <a:r>
              <a:rPr lang="zh-CN" altLang="en-US" dirty="0"/>
              <a:t>交换两个变量或者两个类对象的值，交换函数一定用引用形参</a:t>
            </a:r>
          </a:p>
          <a:p>
            <a:pPr lvl="0"/>
            <a:r>
              <a:rPr lang="zh-CN" altLang="en-US" dirty="0"/>
              <a:t>某些特殊的函数，如类的运算符重载函数</a:t>
            </a:r>
          </a:p>
          <a:p>
            <a:pPr lvl="1"/>
            <a:r>
              <a:rPr lang="zh-CN" altLang="en-US" dirty="0"/>
              <a:t>插入、提取运算符的重载函数，注意其返回值类型为引用。这类函数只需记住几个特殊函数即可。</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类的成员</a:t>
            </a:r>
            <a:endParaRPr lang="en-US" altLang="zh-CN" dirty="0"/>
          </a:p>
          <a:p>
            <a:pPr lvl="1"/>
            <a:r>
              <a:rPr lang="zh-CN" altLang="en-US" dirty="0"/>
              <a:t>类的成员访问权限</a:t>
            </a:r>
            <a:endParaRPr lang="en-US" altLang="zh-CN" dirty="0"/>
          </a:p>
          <a:p>
            <a:r>
              <a:rPr lang="zh-CN" altLang="en-US" dirty="0"/>
              <a:t>类的构造函数及对象的初始化</a:t>
            </a:r>
            <a:endParaRPr lang="en-US" altLang="zh-CN" dirty="0"/>
          </a:p>
          <a:p>
            <a:pPr lvl="1"/>
            <a:r>
              <a:rPr lang="zh-CN" altLang="en-US" dirty="0"/>
              <a:t>构造函数和析构函数</a:t>
            </a:r>
            <a:endParaRPr lang="en-US" altLang="zh-CN" dirty="0"/>
          </a:p>
          <a:p>
            <a:pPr lvl="1"/>
            <a:r>
              <a:rPr lang="zh-CN" altLang="en-US" dirty="0"/>
              <a:t>用构造函数初始化类对象的方法</a:t>
            </a:r>
            <a:endParaRPr lang="en-US" altLang="zh-CN" dirty="0"/>
          </a:p>
          <a:p>
            <a:pPr lvl="1"/>
            <a:r>
              <a:rPr lang="zh-CN" altLang="en-US" dirty="0"/>
              <a:t>指针对象的初始化方法</a:t>
            </a:r>
            <a:endParaRPr lang="en-US" altLang="zh-CN" dirty="0"/>
          </a:p>
          <a:p>
            <a:pPr lvl="1"/>
            <a:r>
              <a:rPr lang="zh-CN" altLang="en-US" dirty="0"/>
              <a:t>包含对象成员的类对象初始化方法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类的静态成员</a:t>
            </a:r>
            <a:endParaRPr lang="en-US" altLang="zh-CN" dirty="0"/>
          </a:p>
          <a:p>
            <a:pPr lvl="1"/>
            <a:r>
              <a:rPr lang="zh-CN" altLang="en-US" dirty="0"/>
              <a:t>含义</a:t>
            </a:r>
            <a:endParaRPr lang="en-US" altLang="zh-CN" dirty="0"/>
          </a:p>
          <a:p>
            <a:pPr lvl="1"/>
            <a:r>
              <a:rPr lang="zh-CN" altLang="en-US" dirty="0"/>
              <a:t>说明及使用方式</a:t>
            </a:r>
            <a:endParaRPr lang="en-US" altLang="zh-CN" dirty="0"/>
          </a:p>
          <a:p>
            <a:r>
              <a:rPr lang="zh-CN" altLang="en-US" dirty="0"/>
              <a:t>类的友元</a:t>
            </a:r>
            <a:endParaRPr lang="en-US" altLang="zh-CN" dirty="0"/>
          </a:p>
          <a:p>
            <a:pPr lvl="1"/>
            <a:r>
              <a:rPr lang="zh-CN" altLang="en-US" dirty="0"/>
              <a:t>友元函数</a:t>
            </a:r>
            <a:endParaRPr lang="en-US" altLang="zh-CN" dirty="0"/>
          </a:p>
          <a:p>
            <a:pPr lvl="2"/>
            <a:r>
              <a:rPr lang="zh-CN" altLang="en-US" dirty="0"/>
              <a:t>在友元函数中，需通过类对象实现对类成员的访问</a:t>
            </a:r>
            <a:endParaRPr lang="en-US" altLang="zh-CN" dirty="0"/>
          </a:p>
          <a:p>
            <a:pPr lvl="2"/>
            <a:r>
              <a:rPr lang="zh-CN" altLang="en-US" dirty="0"/>
              <a:t>类对象通常是友元函数的参数</a:t>
            </a:r>
            <a:endParaRPr lang="en-US" altLang="zh-CN" dirty="0"/>
          </a:p>
          <a:p>
            <a:pPr lvl="2"/>
            <a:r>
              <a:rPr lang="zh-CN" altLang="en-US" dirty="0"/>
              <a:t>在类中通过友元方式重载运算符</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友元方式</a:t>
            </a:r>
            <a:endParaRPr lang="en-US" altLang="zh-CN" dirty="0"/>
          </a:p>
          <a:p>
            <a:pPr lvl="1"/>
            <a:r>
              <a:rPr lang="zh-CN" altLang="en-US" dirty="0"/>
              <a:t>成员函数方式</a:t>
            </a:r>
            <a:endParaRPr lang="en-US" altLang="zh-CN" dirty="0"/>
          </a:p>
          <a:p>
            <a:pPr lvl="1"/>
            <a:r>
              <a:rPr lang="zh-CN" altLang="en-US" dirty="0">
                <a:solidFill>
                  <a:srgbClr val="FF0000"/>
                </a:solidFill>
              </a:rPr>
              <a:t>注意运算符重载函数的返回值类型、参数类型</a:t>
            </a:r>
            <a:endParaRPr lang="en-US" altLang="zh-CN" dirty="0">
              <a:solidFill>
                <a:srgbClr val="FF0000"/>
              </a:solidFill>
            </a:endParaRPr>
          </a:p>
          <a:p>
            <a:pPr lvl="1"/>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期末复习</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1008609"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题型</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2244525"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复习知识点</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类和对象复习要点</a:t>
            </a:r>
          </a:p>
        </p:txBody>
      </p:sp>
      <p:sp>
        <p:nvSpPr>
          <p:cNvPr id="3" name="内容占位符 2"/>
          <p:cNvSpPr>
            <a:spLocks noGrp="1"/>
          </p:cNvSpPr>
          <p:nvPr>
            <p:ph idx="1"/>
          </p:nvPr>
        </p:nvSpPr>
        <p:spPr/>
        <p:txBody>
          <a:bodyPr/>
          <a:lstStyle/>
          <a:p>
            <a:pPr lvl="0"/>
            <a:r>
              <a:rPr lang="zh-CN" altLang="en-US" dirty="0"/>
              <a:t>类的定义</a:t>
            </a:r>
            <a:endParaRPr lang="en-US" altLang="zh-CN" dirty="0"/>
          </a:p>
          <a:p>
            <a:pPr lvl="1"/>
            <a:r>
              <a:rPr lang="zh-CN" altLang="en-US" dirty="0"/>
              <a:t>类名为标识符，类由成员变量和成员函数组成，注意类定义后面要加“</a:t>
            </a:r>
            <a:r>
              <a:rPr lang="en-US" dirty="0"/>
              <a:t>;</a:t>
            </a:r>
            <a:r>
              <a:rPr lang="zh-CN" altLang="en-US" dirty="0"/>
              <a:t>”</a:t>
            </a:r>
          </a:p>
          <a:p>
            <a:pPr lvl="0"/>
            <a:r>
              <a:rPr lang="zh-CN" altLang="en-US" dirty="0"/>
              <a:t>类成员的访问</a:t>
            </a:r>
            <a:endParaRPr lang="en-US" altLang="zh-CN" dirty="0"/>
          </a:p>
          <a:p>
            <a:pPr lvl="1"/>
            <a:r>
              <a:rPr lang="zh-CN" altLang="en-US" dirty="0"/>
              <a:t>三种访问权限，默认为</a:t>
            </a:r>
            <a:r>
              <a:rPr lang="en-US" dirty="0"/>
              <a:t>private</a:t>
            </a:r>
            <a:r>
              <a:rPr lang="zh-CN" altLang="en-US" dirty="0"/>
              <a:t>，类内是指类定义体和类的成员函数体。</a:t>
            </a:r>
            <a:endParaRPr lang="en-US" altLang="zh-CN" dirty="0"/>
          </a:p>
          <a:p>
            <a:pPr lvl="1"/>
            <a:r>
              <a:rPr lang="zh-CN" altLang="en-US" dirty="0"/>
              <a:t>非友元、非继承的情况下，类外无法访问类的私有成员和保护成员</a:t>
            </a:r>
            <a:endParaRPr lang="en-US" altLang="zh-CN" dirty="0"/>
          </a:p>
          <a:p>
            <a:pPr lvl="1"/>
            <a:r>
              <a:rPr lang="zh-CN" altLang="en-US" dirty="0"/>
              <a:t>友元可以访问任意成员，派生类可访问保护成员</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类和对象复习要点</a:t>
            </a:r>
          </a:p>
        </p:txBody>
      </p:sp>
      <p:sp>
        <p:nvSpPr>
          <p:cNvPr id="3" name="内容占位符 2"/>
          <p:cNvSpPr>
            <a:spLocks noGrp="1"/>
          </p:cNvSpPr>
          <p:nvPr>
            <p:ph idx="1"/>
          </p:nvPr>
        </p:nvSpPr>
        <p:spPr/>
        <p:txBody>
          <a:bodyPr/>
          <a:lstStyle/>
          <a:p>
            <a:pPr lvl="0"/>
            <a:r>
              <a:rPr lang="zh-CN" altLang="en-US" dirty="0"/>
              <a:t>类的构造函数与析构函数</a:t>
            </a:r>
            <a:endParaRPr lang="en-US" altLang="zh-CN" dirty="0"/>
          </a:p>
          <a:p>
            <a:pPr lvl="1"/>
            <a:r>
              <a:rPr lang="zh-CN" altLang="en-US" dirty="0"/>
              <a:t>掌握构造函数与析构函数的调用顺序</a:t>
            </a:r>
            <a:endParaRPr lang="en-US" altLang="zh-CN" dirty="0"/>
          </a:p>
          <a:p>
            <a:pPr lvl="1"/>
            <a:r>
              <a:rPr lang="zh-CN" altLang="en-US" dirty="0"/>
              <a:t>掌握构造函数的作用和写法，特别是采用初始化符表的写法</a:t>
            </a:r>
          </a:p>
          <a:p>
            <a:pPr lvl="0"/>
            <a:r>
              <a:rPr lang="zh-CN" altLang="en-US" dirty="0"/>
              <a:t>类对象的初始化</a:t>
            </a:r>
            <a:endParaRPr lang="en-US" altLang="zh-CN" dirty="0"/>
          </a:p>
          <a:p>
            <a:pPr lvl="1"/>
            <a:r>
              <a:rPr lang="zh-CN" altLang="en-US" dirty="0"/>
              <a:t>说明类对象的同时对其进行初始化，根据对象后面是否有参数表决定采用有参构造函数还是无参构造函数，注意对象初始化语句与构造函数的</a:t>
            </a:r>
            <a:r>
              <a:rPr lang="zh-CN" altLang="en-US" dirty="0">
                <a:solidFill>
                  <a:srgbClr val="FF0000"/>
                </a:solidFill>
              </a:rPr>
              <a:t>一致性</a:t>
            </a:r>
            <a:r>
              <a:rPr lang="zh-CN" altLang="en-US" dirty="0"/>
              <a:t>。</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类和对象主要问题</a:t>
            </a:r>
          </a:p>
        </p:txBody>
      </p:sp>
      <p:sp>
        <p:nvSpPr>
          <p:cNvPr id="3" name="内容占位符 2"/>
          <p:cNvSpPr>
            <a:spLocks noGrp="1"/>
          </p:cNvSpPr>
          <p:nvPr>
            <p:ph idx="1"/>
          </p:nvPr>
        </p:nvSpPr>
        <p:spPr/>
        <p:txBody>
          <a:bodyPr/>
          <a:lstStyle/>
          <a:p>
            <a:pPr lvl="0"/>
            <a:r>
              <a:rPr lang="zh-CN" altLang="en-US" dirty="0"/>
              <a:t>类的定义</a:t>
            </a:r>
          </a:p>
          <a:p>
            <a:pPr lvl="1"/>
            <a:r>
              <a:rPr lang="zh-CN" altLang="en-US" dirty="0"/>
              <a:t>根据给出的成员变量和成员函数编写一个类，需要自行设计带参构造函数以及其它功能函数</a:t>
            </a:r>
          </a:p>
          <a:p>
            <a:pPr lvl="1"/>
            <a:r>
              <a:rPr lang="zh-CN" altLang="en-US" dirty="0"/>
              <a:t>注意：类的定义后面带分号，函数定义写在类定义体之外时，要加限定</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类和对象主要问题</a:t>
            </a:r>
          </a:p>
        </p:txBody>
      </p:sp>
      <p:sp>
        <p:nvSpPr>
          <p:cNvPr id="3" name="内容占位符 2"/>
          <p:cNvSpPr>
            <a:spLocks noGrp="1"/>
          </p:cNvSpPr>
          <p:nvPr>
            <p:ph idx="1"/>
          </p:nvPr>
        </p:nvSpPr>
        <p:spPr/>
        <p:txBody>
          <a:bodyPr/>
          <a:lstStyle/>
          <a:p>
            <a:pPr lvl="0"/>
            <a:r>
              <a:rPr lang="zh-CN" altLang="en-US" dirty="0"/>
              <a:t>类对象的说明</a:t>
            </a:r>
          </a:p>
          <a:p>
            <a:pPr lvl="1"/>
            <a:r>
              <a:rPr lang="zh-CN" altLang="en-US" dirty="0"/>
              <a:t>使用说明语句定义类对象的同时进行初始化，特别注意对象数组和对象指针的初始化问题，初始化时，注意与构造函数的参数形式一致</a:t>
            </a:r>
          </a:p>
          <a:p>
            <a:pPr lvl="1"/>
            <a:r>
              <a:rPr lang="zh-CN" altLang="en-US" dirty="0"/>
              <a:t>注意：初始化对象指针要用动态分配符</a:t>
            </a:r>
            <a:r>
              <a:rPr lang="en-US" dirty="0"/>
              <a:t>new</a:t>
            </a:r>
            <a:r>
              <a:rPr lang="zh-CN" altLang="en-US" dirty="0"/>
              <a:t>，初始化对象数组要为每个元素调用一次构造函数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运算符重载复习要点</a:t>
            </a:r>
          </a:p>
        </p:txBody>
      </p:sp>
      <p:sp>
        <p:nvSpPr>
          <p:cNvPr id="3" name="内容占位符 2"/>
          <p:cNvSpPr>
            <a:spLocks noGrp="1"/>
          </p:cNvSpPr>
          <p:nvPr>
            <p:ph idx="1"/>
          </p:nvPr>
        </p:nvSpPr>
        <p:spPr/>
        <p:txBody>
          <a:bodyPr/>
          <a:lstStyle/>
          <a:p>
            <a:pPr lvl="0"/>
            <a:r>
              <a:rPr lang="zh-CN" altLang="en-US" dirty="0"/>
              <a:t>运算符重载函数的调用方式</a:t>
            </a:r>
          </a:p>
          <a:p>
            <a:pPr lvl="1"/>
            <a:r>
              <a:rPr lang="en-US" dirty="0" err="1"/>
              <a:t>a+b</a:t>
            </a:r>
            <a:r>
              <a:rPr lang="en-US" dirty="0"/>
              <a:t> </a:t>
            </a:r>
            <a:r>
              <a:rPr lang="en-US" dirty="0">
                <a:sym typeface="Wingdings"/>
              </a:rPr>
              <a:t></a:t>
            </a:r>
            <a:r>
              <a:rPr lang="en-US" dirty="0"/>
              <a:t> </a:t>
            </a:r>
            <a:r>
              <a:rPr lang="en-US" dirty="0" err="1"/>
              <a:t>a.operator</a:t>
            </a:r>
            <a:r>
              <a:rPr lang="en-US" dirty="0"/>
              <a:t>+(b)</a:t>
            </a:r>
            <a:r>
              <a:rPr lang="zh-CN" altLang="en-US" dirty="0"/>
              <a:t>，或者</a:t>
            </a:r>
            <a:r>
              <a:rPr lang="en-US" dirty="0" err="1"/>
              <a:t>a+b</a:t>
            </a:r>
            <a:r>
              <a:rPr lang="en-US" dirty="0"/>
              <a:t> </a:t>
            </a:r>
            <a:r>
              <a:rPr lang="en-US" dirty="0">
                <a:sym typeface="Wingdings"/>
              </a:rPr>
              <a:t></a:t>
            </a:r>
            <a:r>
              <a:rPr lang="en-US" dirty="0"/>
              <a:t> operator+(</a:t>
            </a:r>
            <a:r>
              <a:rPr lang="en-US" dirty="0" err="1"/>
              <a:t>a,b</a:t>
            </a:r>
            <a:r>
              <a:rPr lang="en-US" dirty="0"/>
              <a:t>)</a:t>
            </a:r>
            <a:endParaRPr lang="zh-CN" altLang="en-US" dirty="0"/>
          </a:p>
          <a:p>
            <a:pPr lvl="0"/>
            <a:r>
              <a:rPr lang="zh-CN" altLang="en-US" dirty="0"/>
              <a:t>友元方式编写类的运算符重载函数</a:t>
            </a:r>
          </a:p>
          <a:p>
            <a:pPr lvl="1"/>
            <a:r>
              <a:rPr lang="zh-CN" altLang="en-US" dirty="0"/>
              <a:t>在类定义中增加友元函数说明，该函数的参数全部为运算的分量</a:t>
            </a:r>
          </a:p>
          <a:p>
            <a:pPr lvl="0"/>
            <a:r>
              <a:rPr lang="zh-CN" altLang="en-US" dirty="0"/>
              <a:t>成员函数方式编写类的运算符重载函数</a:t>
            </a:r>
          </a:p>
          <a:p>
            <a:pPr lvl="1"/>
            <a:r>
              <a:rPr lang="zh-CN" altLang="en-US" dirty="0"/>
              <a:t>将重载函数说明为类的成员函数，调用重载函数的对象为第一运算分量，参数为其余运算分量，注意运算分量的顺序问题</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运算符重载复习要点</a:t>
            </a:r>
          </a:p>
        </p:txBody>
      </p:sp>
      <p:sp>
        <p:nvSpPr>
          <p:cNvPr id="3" name="内容占位符 2"/>
          <p:cNvSpPr>
            <a:spLocks noGrp="1"/>
          </p:cNvSpPr>
          <p:nvPr>
            <p:ph idx="1"/>
          </p:nvPr>
        </p:nvSpPr>
        <p:spPr/>
        <p:txBody>
          <a:bodyPr/>
          <a:lstStyle/>
          <a:p>
            <a:pPr lvl="0"/>
            <a:r>
              <a:rPr lang="zh-CN" altLang="en-US" dirty="0"/>
              <a:t>两种方式的区别：定义方式不同，调用方式不同，成员函数方式注意运算分量的顺序。</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运算符重载主要问题</a:t>
            </a:r>
          </a:p>
        </p:txBody>
      </p:sp>
      <p:sp>
        <p:nvSpPr>
          <p:cNvPr id="3" name="内容占位符 2"/>
          <p:cNvSpPr>
            <a:spLocks noGrp="1"/>
          </p:cNvSpPr>
          <p:nvPr>
            <p:ph idx="1"/>
          </p:nvPr>
        </p:nvSpPr>
        <p:spPr/>
        <p:txBody>
          <a:bodyPr/>
          <a:lstStyle/>
          <a:p>
            <a:pPr lvl="0"/>
            <a:r>
              <a:rPr lang="zh-CN" altLang="en-US" dirty="0"/>
              <a:t>为某个类定义运算符重载函数</a:t>
            </a:r>
          </a:p>
          <a:p>
            <a:pPr lvl="1"/>
            <a:r>
              <a:rPr lang="zh-CN" altLang="en-US" dirty="0"/>
              <a:t>按照指定的方式（友元方式或成员函数方式）设计运算符重载函数</a:t>
            </a:r>
          </a:p>
          <a:p>
            <a:pPr lvl="1"/>
            <a:r>
              <a:rPr lang="zh-CN" altLang="en-US" dirty="0"/>
              <a:t>注意：函数名为“</a:t>
            </a:r>
            <a:r>
              <a:rPr lang="en-US" dirty="0"/>
              <a:t>operator</a:t>
            </a:r>
            <a:r>
              <a:rPr lang="zh-CN" altLang="en-US" dirty="0"/>
              <a:t>运算符”形式，参数数量与重载方式有关，友元方式比成员函数方式多一个参数。一般情况下，重载函数要有返回值，其类型与重载运算符的运算含义有关。</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运算符重载主要问题</a:t>
            </a:r>
          </a:p>
        </p:txBody>
      </p:sp>
      <p:sp>
        <p:nvSpPr>
          <p:cNvPr id="3" name="内容占位符 2"/>
          <p:cNvSpPr>
            <a:spLocks noGrp="1"/>
          </p:cNvSpPr>
          <p:nvPr>
            <p:ph idx="1"/>
          </p:nvPr>
        </p:nvSpPr>
        <p:spPr/>
        <p:txBody>
          <a:bodyPr/>
          <a:lstStyle/>
          <a:p>
            <a:pPr lvl="0"/>
            <a:r>
              <a:rPr lang="zh-CN" altLang="en-US" dirty="0"/>
              <a:t>使用重载运算符</a:t>
            </a:r>
          </a:p>
          <a:p>
            <a:pPr lvl="1"/>
            <a:r>
              <a:rPr lang="zh-CN" altLang="en-US" dirty="0"/>
              <a:t>根据类中运算符重载函数的定义，使用重载运算符构造表达式</a:t>
            </a:r>
          </a:p>
          <a:p>
            <a:pPr lvl="1"/>
            <a:r>
              <a:rPr lang="zh-CN" altLang="en-US" dirty="0"/>
              <a:t>注意：表达式中，运算分量的顺序与运算符重载函数的参数顺序一致</a:t>
            </a:r>
          </a:p>
          <a:p>
            <a:pPr lvl="0"/>
            <a:r>
              <a:rPr lang="zh-CN" altLang="en-US" dirty="0"/>
              <a:t>赋值运算符重载的问题</a:t>
            </a:r>
          </a:p>
          <a:p>
            <a:pPr lvl="1"/>
            <a:r>
              <a:rPr lang="zh-CN" altLang="en-US" dirty="0"/>
              <a:t>一般情况下，自定义的类对象之间允许使用“</a:t>
            </a:r>
            <a:r>
              <a:rPr lang="en-US" dirty="0"/>
              <a:t>=</a:t>
            </a:r>
            <a:r>
              <a:rPr lang="zh-CN" altLang="en-US" dirty="0"/>
              <a:t>”直接赋值，这是“浅拷贝”。有些情况，需要深拷贝，特别是类定义中包含显示析构函数的时候，需要自定义拷贝构造函数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类的继承与多态性</a:t>
            </a:r>
          </a:p>
        </p:txBody>
      </p:sp>
      <p:sp>
        <p:nvSpPr>
          <p:cNvPr id="3" name="内容占位符 2"/>
          <p:cNvSpPr>
            <a:spLocks noGrp="1"/>
          </p:cNvSpPr>
          <p:nvPr>
            <p:ph idx="1"/>
          </p:nvPr>
        </p:nvSpPr>
        <p:spPr/>
        <p:txBody>
          <a:bodyPr/>
          <a:lstStyle/>
          <a:p>
            <a:r>
              <a:rPr lang="zh-CN" altLang="en-US" dirty="0"/>
              <a:t>派生类</a:t>
            </a:r>
            <a:endParaRPr lang="en-US" altLang="zh-CN" dirty="0"/>
          </a:p>
          <a:p>
            <a:pPr lvl="1"/>
            <a:r>
              <a:rPr lang="zh-CN" altLang="en-US" dirty="0"/>
              <a:t>说明方式</a:t>
            </a:r>
            <a:endParaRPr lang="en-US" altLang="zh-CN" dirty="0"/>
          </a:p>
          <a:p>
            <a:pPr lvl="1"/>
            <a:r>
              <a:rPr lang="zh-CN" altLang="en-US" dirty="0"/>
              <a:t>派生方式及含义</a:t>
            </a:r>
            <a:endParaRPr lang="en-US" altLang="zh-CN" dirty="0"/>
          </a:p>
          <a:p>
            <a:r>
              <a:rPr lang="zh-CN" altLang="en-US" dirty="0"/>
              <a:t>单继承、多重继承、多级继承</a:t>
            </a:r>
            <a:endParaRPr lang="en-US" altLang="zh-CN" dirty="0"/>
          </a:p>
          <a:p>
            <a:r>
              <a:rPr lang="zh-CN" altLang="en-US" dirty="0"/>
              <a:t>派生类的构造函数及对象初始化</a:t>
            </a:r>
            <a:endParaRPr lang="en-US" altLang="zh-CN" dirty="0"/>
          </a:p>
          <a:p>
            <a:pPr lvl="1"/>
            <a:r>
              <a:rPr lang="zh-CN" altLang="en-US" dirty="0"/>
              <a:t>构造函数的格式</a:t>
            </a:r>
            <a:endParaRPr lang="en-US" altLang="zh-CN" dirty="0"/>
          </a:p>
          <a:p>
            <a:pPr lvl="1"/>
            <a:r>
              <a:rPr lang="zh-CN" altLang="en-US" dirty="0"/>
              <a:t>派生类与基类构造函数的执行顺序</a:t>
            </a:r>
            <a:endParaRPr lang="en-US" altLang="zh-CN" dirty="0"/>
          </a:p>
          <a:p>
            <a:pPr lvl="1"/>
            <a:r>
              <a:rPr lang="zh-CN" altLang="en-US" dirty="0"/>
              <a:t>派生类与基类析构函数的执行顺序</a:t>
            </a:r>
          </a:p>
          <a:p>
            <a:pPr lvl="1"/>
            <a:r>
              <a:rPr lang="zh-CN" altLang="en-US" dirty="0"/>
              <a:t>派生类对象的初始化方法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类的继承与多态性</a:t>
            </a:r>
          </a:p>
        </p:txBody>
      </p:sp>
      <p:sp>
        <p:nvSpPr>
          <p:cNvPr id="3" name="内容占位符 2"/>
          <p:cNvSpPr>
            <a:spLocks noGrp="1"/>
          </p:cNvSpPr>
          <p:nvPr>
            <p:ph idx="1"/>
          </p:nvPr>
        </p:nvSpPr>
        <p:spPr/>
        <p:txBody>
          <a:bodyPr/>
          <a:lstStyle/>
          <a:p>
            <a:r>
              <a:rPr lang="zh-CN" altLang="en-US" dirty="0"/>
              <a:t>友元关系与静态成员的继承</a:t>
            </a:r>
            <a:endParaRPr lang="en-US" altLang="zh-CN" dirty="0"/>
          </a:p>
          <a:p>
            <a:r>
              <a:rPr lang="zh-CN" altLang="en-US" dirty="0"/>
              <a:t>赋值兼容性（</a:t>
            </a:r>
            <a:r>
              <a:rPr lang="en-US" altLang="zh-CN" dirty="0"/>
              <a:t>3</a:t>
            </a:r>
            <a:r>
              <a:rPr lang="zh-CN" altLang="en-US" dirty="0"/>
              <a:t>类）</a:t>
            </a:r>
            <a:endParaRPr lang="en-US" altLang="zh-CN" dirty="0"/>
          </a:p>
          <a:p>
            <a:r>
              <a:rPr lang="zh-CN" altLang="en-US" dirty="0"/>
              <a:t>虚函数的定义及使用方法</a:t>
            </a:r>
            <a:endParaRPr lang="en-US" altLang="zh-CN" dirty="0"/>
          </a:p>
          <a:p>
            <a:r>
              <a:rPr lang="zh-CN" altLang="en-US" dirty="0"/>
              <a:t>动态联编与静态联编的含义及区别</a:t>
            </a:r>
            <a:endParaRPr lang="en-US" altLang="zh-CN" dirty="0"/>
          </a:p>
          <a:p>
            <a:pPr lvl="1"/>
            <a:r>
              <a:rPr lang="zh-CN" altLang="en-US" dirty="0"/>
              <a:t>用基类指针访问派生类对象</a:t>
            </a:r>
            <a:endParaRPr lang="en-US" altLang="zh-CN" dirty="0"/>
          </a:p>
          <a:p>
            <a:r>
              <a:rPr lang="zh-CN" altLang="en-US" dirty="0"/>
              <a:t>纯虚函数的含义、定义及使用方法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考试题型</a:t>
            </a:r>
          </a:p>
        </p:txBody>
      </p:sp>
      <p:sp>
        <p:nvSpPr>
          <p:cNvPr id="3" name="内容占位符 2"/>
          <p:cNvSpPr>
            <a:spLocks noGrp="1"/>
          </p:cNvSpPr>
          <p:nvPr>
            <p:ph idx="1"/>
          </p:nvPr>
        </p:nvSpPr>
        <p:spPr/>
        <p:txBody>
          <a:bodyPr/>
          <a:lstStyle/>
          <a:p>
            <a:r>
              <a:rPr lang="zh-CN" altLang="en-US"/>
              <a:t>单项选择（</a:t>
            </a:r>
            <a:r>
              <a:rPr lang="en-US" altLang="zh-CN" dirty="0"/>
              <a:t>20</a:t>
            </a:r>
            <a:r>
              <a:rPr lang="zh-CN" altLang="en-US" dirty="0"/>
              <a:t>分）</a:t>
            </a:r>
            <a:endParaRPr lang="en-US" altLang="zh-CN" dirty="0"/>
          </a:p>
          <a:p>
            <a:r>
              <a:rPr lang="zh-CN" altLang="en-US" dirty="0"/>
              <a:t>程序改错（</a:t>
            </a:r>
            <a:r>
              <a:rPr lang="en-US" altLang="zh-CN" dirty="0"/>
              <a:t>16</a:t>
            </a:r>
            <a:r>
              <a:rPr lang="zh-CN" altLang="en-US" dirty="0"/>
              <a:t>分）</a:t>
            </a:r>
            <a:endParaRPr lang="en-US" altLang="zh-CN" dirty="0"/>
          </a:p>
          <a:p>
            <a:r>
              <a:rPr lang="zh-CN" altLang="en-US" dirty="0"/>
              <a:t>读程序写结果（</a:t>
            </a:r>
            <a:r>
              <a:rPr lang="en-US" altLang="zh-CN" dirty="0"/>
              <a:t>24</a:t>
            </a:r>
            <a:r>
              <a:rPr lang="zh-CN" altLang="en-US" dirty="0"/>
              <a:t>分）</a:t>
            </a:r>
            <a:endParaRPr lang="en-US" altLang="zh-CN" dirty="0"/>
          </a:p>
          <a:p>
            <a:r>
              <a:rPr lang="zh-CN" altLang="en-US" dirty="0"/>
              <a:t>程序填空（</a:t>
            </a:r>
            <a:r>
              <a:rPr lang="en-US" altLang="zh-CN" dirty="0"/>
              <a:t>20</a:t>
            </a:r>
            <a:r>
              <a:rPr lang="zh-CN" altLang="en-US" dirty="0"/>
              <a:t>分）</a:t>
            </a:r>
            <a:endParaRPr lang="en-US" altLang="zh-CN" dirty="0"/>
          </a:p>
          <a:p>
            <a:r>
              <a:rPr lang="zh-CN" altLang="en-US" dirty="0"/>
              <a:t>程序设计（</a:t>
            </a:r>
            <a:r>
              <a:rPr lang="en-US" altLang="zh-CN" dirty="0"/>
              <a:t>20</a:t>
            </a:r>
            <a:r>
              <a:rPr lang="zh-CN" altLang="en-US" dirty="0"/>
              <a:t>分）</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继承与多态复习要点</a:t>
            </a:r>
          </a:p>
        </p:txBody>
      </p:sp>
      <p:sp>
        <p:nvSpPr>
          <p:cNvPr id="3" name="内容占位符 2"/>
          <p:cNvSpPr>
            <a:spLocks noGrp="1"/>
          </p:cNvSpPr>
          <p:nvPr>
            <p:ph idx="1"/>
          </p:nvPr>
        </p:nvSpPr>
        <p:spPr/>
        <p:txBody>
          <a:bodyPr/>
          <a:lstStyle/>
          <a:p>
            <a:pPr lvl="0"/>
            <a:r>
              <a:rPr lang="zh-CN" altLang="en-US" dirty="0"/>
              <a:t>派生类的定义</a:t>
            </a:r>
          </a:p>
          <a:p>
            <a:pPr lvl="1"/>
            <a:r>
              <a:rPr lang="zh-CN" altLang="en-US" dirty="0"/>
              <a:t>公有和保护成员可以继承，根据不同的继承方式确定在派生类中的访问权限。私有成员不能继承、构造函数与析构函数不能继承</a:t>
            </a:r>
          </a:p>
          <a:p>
            <a:pPr lvl="0"/>
            <a:r>
              <a:rPr lang="zh-CN" altLang="en-US" dirty="0"/>
              <a:t>派生类对象的说明</a:t>
            </a:r>
          </a:p>
          <a:p>
            <a:pPr lvl="1"/>
            <a:r>
              <a:rPr lang="zh-CN" altLang="en-US" dirty="0"/>
              <a:t>说明派生类对象的同时进行初始化，初始化顺序为：基类成员、对象成员、派生类成员；析构的顺序与构造的顺序相反。</a:t>
            </a:r>
            <a:endParaRPr lang="en-US" altLang="zh-CN" dirty="0"/>
          </a:p>
          <a:p>
            <a:pPr lvl="1"/>
            <a:r>
              <a:rPr lang="zh-CN" altLang="en-US" dirty="0"/>
              <a:t>注意在派生类的构造函数中，要包括初始化基类成员和对象成员的值</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继承与多态复习要点</a:t>
            </a:r>
          </a:p>
        </p:txBody>
      </p:sp>
      <p:sp>
        <p:nvSpPr>
          <p:cNvPr id="3" name="内容占位符 2"/>
          <p:cNvSpPr>
            <a:spLocks noGrp="1"/>
          </p:cNvSpPr>
          <p:nvPr>
            <p:ph idx="1"/>
          </p:nvPr>
        </p:nvSpPr>
        <p:spPr/>
        <p:txBody>
          <a:bodyPr/>
          <a:lstStyle/>
          <a:p>
            <a:pPr lvl="0"/>
            <a:r>
              <a:rPr lang="zh-CN" altLang="en-US" dirty="0"/>
              <a:t>基类指针指向派生类对象</a:t>
            </a:r>
          </a:p>
          <a:p>
            <a:pPr lvl="1"/>
            <a:r>
              <a:rPr lang="zh-CN" altLang="en-US" dirty="0"/>
              <a:t>可以将派生类对象的地址赋值给基类指针，注意地址的有效性</a:t>
            </a:r>
          </a:p>
          <a:p>
            <a:pPr lvl="0"/>
            <a:r>
              <a:rPr lang="zh-CN" altLang="en-US" dirty="0"/>
              <a:t>抽象基类与纯虚函数的定义</a:t>
            </a:r>
          </a:p>
          <a:p>
            <a:pPr lvl="1"/>
            <a:r>
              <a:rPr lang="zh-CN" altLang="en-US" dirty="0"/>
              <a:t>纯虚函数的写法：</a:t>
            </a:r>
            <a:r>
              <a:rPr lang="en-US" dirty="0"/>
              <a:t>virtual </a:t>
            </a:r>
            <a:r>
              <a:rPr lang="zh-CN" altLang="en-US" dirty="0"/>
              <a:t>返回值 函数名（参数表）</a:t>
            </a:r>
            <a:r>
              <a:rPr lang="en-US" dirty="0"/>
              <a:t>= 0;</a:t>
            </a:r>
            <a:endParaRPr lang="zh-CN" altLang="en-US" dirty="0"/>
          </a:p>
          <a:p>
            <a:pPr lvl="1"/>
            <a:r>
              <a:rPr lang="zh-CN" altLang="en-US" dirty="0"/>
              <a:t>纯虚函数只能在派生类中进行实现，不能调用纯虚函数。</a:t>
            </a:r>
            <a:endParaRPr lang="en-US" altLang="zh-CN" dirty="0"/>
          </a:p>
          <a:p>
            <a:pPr lvl="1"/>
            <a:r>
              <a:rPr lang="zh-CN" altLang="en-US" dirty="0"/>
              <a:t>包含纯虚函数的基类为抽象基类，不能说明抽象基类的对象，包括对象数组、对象指针。</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继承与多态主要问题</a:t>
            </a:r>
          </a:p>
        </p:txBody>
      </p:sp>
      <p:sp>
        <p:nvSpPr>
          <p:cNvPr id="3" name="内容占位符 2"/>
          <p:cNvSpPr>
            <a:spLocks noGrp="1"/>
          </p:cNvSpPr>
          <p:nvPr>
            <p:ph idx="1"/>
          </p:nvPr>
        </p:nvSpPr>
        <p:spPr/>
        <p:txBody>
          <a:bodyPr/>
          <a:lstStyle/>
          <a:p>
            <a:pPr lvl="0"/>
            <a:r>
              <a:rPr lang="zh-CN" altLang="en-US" dirty="0"/>
              <a:t>定义基类及派生类</a:t>
            </a:r>
          </a:p>
          <a:p>
            <a:pPr lvl="1"/>
            <a:r>
              <a:rPr lang="zh-CN" altLang="en-US" dirty="0"/>
              <a:t>注意：要继承的成员，在基类中不能设置为私有成员</a:t>
            </a:r>
          </a:p>
          <a:p>
            <a:pPr lvl="0"/>
            <a:r>
              <a:rPr lang="zh-CN" altLang="en-US" dirty="0"/>
              <a:t>构造函数的定义与使用</a:t>
            </a:r>
          </a:p>
          <a:p>
            <a:pPr lvl="0"/>
            <a:r>
              <a:rPr lang="zh-CN" altLang="en-US" dirty="0"/>
              <a:t>构造函数与析构函数的调用顺序</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继承与多态主要问题</a:t>
            </a:r>
          </a:p>
        </p:txBody>
      </p:sp>
      <p:sp>
        <p:nvSpPr>
          <p:cNvPr id="3" name="内容占位符 2"/>
          <p:cNvSpPr>
            <a:spLocks noGrp="1"/>
          </p:cNvSpPr>
          <p:nvPr>
            <p:ph idx="1"/>
          </p:nvPr>
        </p:nvSpPr>
        <p:spPr/>
        <p:txBody>
          <a:bodyPr/>
          <a:lstStyle/>
          <a:p>
            <a:pPr lvl="0"/>
            <a:r>
              <a:rPr lang="zh-CN" altLang="en-US" dirty="0"/>
              <a:t>基类指针访问派生类对象，调用派生类的成员函数，实现多态性</a:t>
            </a:r>
          </a:p>
          <a:p>
            <a:pPr lvl="1"/>
            <a:r>
              <a:rPr lang="zh-CN" altLang="en-US" dirty="0"/>
              <a:t>设置基类指针，初始化为派生类对象，然后用基类指针调用派生类的成员函数（虚函数）</a:t>
            </a:r>
          </a:p>
          <a:p>
            <a:pPr lvl="1"/>
            <a:r>
              <a:rPr lang="zh-CN" altLang="en-US" dirty="0"/>
              <a:t>注意：用基类指针访问的派生类成员函数必须为虚函数，抽象基类和纯虚函数由特殊的要求</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a:t>
            </a:r>
          </a:p>
        </p:txBody>
      </p:sp>
      <p:sp>
        <p:nvSpPr>
          <p:cNvPr id="3" name="内容占位符 2"/>
          <p:cNvSpPr>
            <a:spLocks noGrp="1"/>
          </p:cNvSpPr>
          <p:nvPr>
            <p:ph idx="1"/>
          </p:nvPr>
        </p:nvSpPr>
        <p:spPr/>
        <p:txBody>
          <a:bodyPr/>
          <a:lstStyle/>
          <a:p>
            <a:r>
              <a:rPr lang="zh-CN" altLang="en-US" dirty="0"/>
              <a:t>函数模板的定义及调用方法</a:t>
            </a:r>
            <a:endParaRPr lang="en-US" altLang="zh-CN" dirty="0"/>
          </a:p>
          <a:p>
            <a:pPr lvl="1"/>
            <a:r>
              <a:rPr lang="zh-CN" altLang="en-US" dirty="0"/>
              <a:t>定义函数模板的格式</a:t>
            </a:r>
            <a:endParaRPr lang="en-US" altLang="zh-CN" dirty="0"/>
          </a:p>
          <a:p>
            <a:pPr lvl="1"/>
            <a:r>
              <a:rPr lang="zh-CN" altLang="en-US" dirty="0"/>
              <a:t>类型参数</a:t>
            </a:r>
            <a:endParaRPr lang="en-US" altLang="zh-CN" dirty="0"/>
          </a:p>
          <a:p>
            <a:pPr lvl="1"/>
            <a:r>
              <a:rPr lang="zh-CN" altLang="en-US" dirty="0"/>
              <a:t>调用时，以实参的类型作为类型参数的实例</a:t>
            </a:r>
            <a:endParaRPr lang="en-US" altLang="zh-CN" dirty="0"/>
          </a:p>
          <a:p>
            <a:r>
              <a:rPr lang="zh-CN" altLang="en-US" dirty="0"/>
              <a:t>类模板的定义及使用方法</a:t>
            </a:r>
            <a:endParaRPr lang="en-US" altLang="zh-CN" dirty="0"/>
          </a:p>
          <a:p>
            <a:pPr lvl="1"/>
            <a:r>
              <a:rPr lang="zh-CN" altLang="en-US" dirty="0"/>
              <a:t>类模板的定义方法</a:t>
            </a:r>
            <a:endParaRPr lang="en-US" altLang="zh-CN" dirty="0"/>
          </a:p>
          <a:p>
            <a:pPr lvl="1"/>
            <a:r>
              <a:rPr lang="zh-CN" altLang="en-US" dirty="0"/>
              <a:t>类模板的类型参数和普通参数</a:t>
            </a:r>
            <a:endParaRPr lang="en-US" altLang="zh-CN" dirty="0"/>
          </a:p>
          <a:p>
            <a:pPr lvl="1"/>
            <a:r>
              <a:rPr lang="zh-CN" altLang="en-US" dirty="0"/>
              <a:t>类模板的成员函数定义方法</a:t>
            </a:r>
            <a:endParaRPr lang="en-US" altLang="zh-CN" dirty="0"/>
          </a:p>
          <a:p>
            <a:pPr lvl="1"/>
            <a:r>
              <a:rPr lang="zh-CN" altLang="en-US" dirty="0"/>
              <a:t>类模板的实例化方法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a:t>
            </a:r>
          </a:p>
        </p:txBody>
      </p:sp>
      <p:sp>
        <p:nvSpPr>
          <p:cNvPr id="3" name="内容占位符 2"/>
          <p:cNvSpPr>
            <a:spLocks noGrp="1"/>
          </p:cNvSpPr>
          <p:nvPr>
            <p:ph idx="1"/>
          </p:nvPr>
        </p:nvSpPr>
        <p:spPr/>
        <p:txBody>
          <a:bodyPr/>
          <a:lstStyle/>
          <a:p>
            <a:r>
              <a:rPr lang="zh-CN" altLang="en-US" dirty="0"/>
              <a:t>类模板的特例版本</a:t>
            </a:r>
            <a:endParaRPr lang="en-US" altLang="zh-CN" dirty="0"/>
          </a:p>
          <a:p>
            <a:pPr lvl="1"/>
            <a:r>
              <a:rPr lang="zh-CN" altLang="en-US" dirty="0"/>
              <a:t>特例版本的含义</a:t>
            </a:r>
            <a:endParaRPr lang="en-US" altLang="zh-CN" dirty="0"/>
          </a:p>
          <a:p>
            <a:pPr lvl="1"/>
            <a:r>
              <a:rPr lang="zh-CN" altLang="en-US" dirty="0"/>
              <a:t>特例版本的定义方法</a:t>
            </a:r>
            <a:endParaRPr lang="en-US" altLang="zh-CN" dirty="0"/>
          </a:p>
          <a:p>
            <a:r>
              <a:rPr lang="zh-CN" altLang="en-US" dirty="0"/>
              <a:t>派生类模板的方法</a:t>
            </a:r>
            <a:endParaRPr lang="en-US" altLang="zh-CN" dirty="0"/>
          </a:p>
          <a:p>
            <a:pPr lvl="1"/>
            <a:r>
              <a:rPr lang="zh-CN" altLang="en-US" dirty="0"/>
              <a:t>一般类做基类，类模板做派生类</a:t>
            </a:r>
            <a:endParaRPr lang="en-US" altLang="zh-CN" dirty="0"/>
          </a:p>
          <a:p>
            <a:pPr lvl="1"/>
            <a:r>
              <a:rPr lang="zh-CN" altLang="en-US" dirty="0"/>
              <a:t>类模板做基类、派生出类模板，基类用参数</a:t>
            </a:r>
            <a:r>
              <a:rPr lang="en-US" altLang="zh-CN" dirty="0"/>
              <a:t>T</a:t>
            </a:r>
          </a:p>
          <a:p>
            <a:pPr lvl="1"/>
            <a:r>
              <a:rPr lang="zh-CN" altLang="en-US" dirty="0"/>
              <a:t>类模板做基类、派生出类模板，基类、派生类都用参数</a:t>
            </a:r>
            <a:r>
              <a:rPr lang="en-US" altLang="zh-CN" dirty="0"/>
              <a:t>T</a:t>
            </a:r>
          </a:p>
          <a:p>
            <a:pPr lvl="1"/>
            <a:r>
              <a:rPr lang="zh-CN" altLang="en-US" dirty="0"/>
              <a:t>类模板做基类、派生出类模板，基类与派生类的类型参数不同</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模板复习要点</a:t>
            </a:r>
          </a:p>
        </p:txBody>
      </p:sp>
      <p:sp>
        <p:nvSpPr>
          <p:cNvPr id="3" name="内容占位符 2"/>
          <p:cNvSpPr>
            <a:spLocks noGrp="1"/>
          </p:cNvSpPr>
          <p:nvPr>
            <p:ph idx="1"/>
          </p:nvPr>
        </p:nvSpPr>
        <p:spPr/>
        <p:txBody>
          <a:bodyPr/>
          <a:lstStyle/>
          <a:p>
            <a:pPr lvl="0"/>
            <a:r>
              <a:rPr lang="zh-CN" altLang="en-US" dirty="0"/>
              <a:t>函数模板的定义和调用</a:t>
            </a:r>
          </a:p>
          <a:p>
            <a:pPr lvl="1"/>
            <a:r>
              <a:rPr lang="zh-CN" altLang="en-US" dirty="0"/>
              <a:t>函数模板有类型参数和普通参数，在调用函数模板时，首先对类型参数进行实例化，实例化依据为类型参数对应实参的类型，实例化后的函数模板是一个具体的函数</a:t>
            </a:r>
          </a:p>
          <a:p>
            <a:pPr lvl="0"/>
            <a:r>
              <a:rPr lang="zh-CN" altLang="en-US" dirty="0"/>
              <a:t>类模板的定义</a:t>
            </a:r>
          </a:p>
          <a:p>
            <a:pPr lvl="1"/>
            <a:r>
              <a:rPr lang="zh-CN" altLang="en-US" dirty="0"/>
              <a:t>类模板有类型参数和普通参数，要设置类型参数名，然后与类模板名一起作为成员的限定：</a:t>
            </a:r>
          </a:p>
          <a:p>
            <a:pPr lvl="1"/>
            <a:r>
              <a:rPr lang="zh-CN" altLang="en-US" dirty="0"/>
              <a:t>类模板名</a:t>
            </a:r>
            <a:r>
              <a:rPr lang="en-US" dirty="0"/>
              <a:t>&lt;</a:t>
            </a:r>
            <a:r>
              <a:rPr lang="zh-CN" altLang="en-US" dirty="0"/>
              <a:t>类型参数名</a:t>
            </a:r>
            <a:r>
              <a:rPr lang="en-US" dirty="0"/>
              <a:t>&gt;</a:t>
            </a:r>
            <a:endParaRPr lang="zh-CN" altLang="en-US" dirty="0"/>
          </a:p>
          <a:p>
            <a:pPr lvl="1"/>
            <a:r>
              <a:rPr lang="zh-CN" altLang="en-US" dirty="0"/>
              <a:t>在类模板中，使用类型参数定义变量或成员，直接使用普通参数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模板复习要点</a:t>
            </a:r>
          </a:p>
        </p:txBody>
      </p:sp>
      <p:sp>
        <p:nvSpPr>
          <p:cNvPr id="3" name="内容占位符 2"/>
          <p:cNvSpPr>
            <a:spLocks noGrp="1"/>
          </p:cNvSpPr>
          <p:nvPr>
            <p:ph idx="1"/>
          </p:nvPr>
        </p:nvSpPr>
        <p:spPr/>
        <p:txBody>
          <a:bodyPr/>
          <a:lstStyle/>
          <a:p>
            <a:pPr lvl="0"/>
            <a:r>
              <a:rPr lang="zh-CN" altLang="en-US" dirty="0"/>
              <a:t>类模板的实例化</a:t>
            </a:r>
          </a:p>
          <a:p>
            <a:pPr lvl="1"/>
            <a:r>
              <a:rPr lang="zh-CN" altLang="en-US" dirty="0"/>
              <a:t>类模板只有经过实例化采用成为一个具体类，因此，使用类模板首先要进行实例化，方法为：类模板名</a:t>
            </a:r>
            <a:r>
              <a:rPr lang="en-US" dirty="0"/>
              <a:t>&lt;</a:t>
            </a:r>
            <a:r>
              <a:rPr lang="zh-CN" altLang="en-US" dirty="0"/>
              <a:t>类型实参</a:t>
            </a:r>
            <a:r>
              <a:rPr lang="en-US" dirty="0"/>
              <a:t>,</a:t>
            </a:r>
            <a:r>
              <a:rPr lang="zh-CN" altLang="en-US" dirty="0"/>
              <a:t>普通实参</a:t>
            </a:r>
            <a:r>
              <a:rPr lang="en-US" dirty="0"/>
              <a:t>&gt;</a:t>
            </a:r>
            <a:r>
              <a:rPr lang="zh-CN" altLang="en-US" dirty="0"/>
              <a:t>，其中普通实参为常量。实例化后的类模板成为具体类，说明对象时，以“类模板名</a:t>
            </a:r>
            <a:r>
              <a:rPr lang="en-US" dirty="0"/>
              <a:t>&lt;</a:t>
            </a:r>
            <a:r>
              <a:rPr lang="zh-CN" altLang="en-US" dirty="0"/>
              <a:t>类型实参</a:t>
            </a:r>
            <a:r>
              <a:rPr lang="en-US" dirty="0"/>
              <a:t>,</a:t>
            </a:r>
            <a:r>
              <a:rPr lang="zh-CN" altLang="en-US" dirty="0"/>
              <a:t>普通实参</a:t>
            </a:r>
            <a:r>
              <a:rPr lang="en-US" dirty="0"/>
              <a:t>&gt;</a:t>
            </a:r>
            <a:r>
              <a:rPr lang="zh-CN" altLang="en-US" dirty="0"/>
              <a:t>”作为类名</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模板主要问题</a:t>
            </a:r>
          </a:p>
        </p:txBody>
      </p:sp>
      <p:sp>
        <p:nvSpPr>
          <p:cNvPr id="3" name="内容占位符 2"/>
          <p:cNvSpPr>
            <a:spLocks noGrp="1"/>
          </p:cNvSpPr>
          <p:nvPr>
            <p:ph idx="1"/>
          </p:nvPr>
        </p:nvSpPr>
        <p:spPr/>
        <p:txBody>
          <a:bodyPr/>
          <a:lstStyle/>
          <a:p>
            <a:pPr lvl="0"/>
            <a:r>
              <a:rPr lang="zh-CN" altLang="en-US" dirty="0"/>
              <a:t>定义函数模板并调用</a:t>
            </a:r>
          </a:p>
          <a:p>
            <a:pPr lvl="1"/>
            <a:r>
              <a:rPr lang="zh-CN" altLang="en-US" dirty="0"/>
              <a:t>类似于普通函数调用，通过实参设置类型参数</a:t>
            </a:r>
          </a:p>
          <a:p>
            <a:pPr lvl="0"/>
            <a:r>
              <a:rPr lang="zh-CN" altLang="en-US" dirty="0"/>
              <a:t>定义类模板</a:t>
            </a:r>
          </a:p>
          <a:p>
            <a:pPr lvl="1"/>
            <a:r>
              <a:rPr lang="zh-CN" altLang="en-US" dirty="0"/>
              <a:t>注意写法</a:t>
            </a:r>
          </a:p>
          <a:p>
            <a:pPr lvl="0"/>
            <a:r>
              <a:rPr lang="zh-CN" altLang="en-US" dirty="0"/>
              <a:t>类模板实例化</a:t>
            </a:r>
          </a:p>
          <a:p>
            <a:pPr lvl="1"/>
            <a:r>
              <a:rPr lang="zh-CN" altLang="en-US" dirty="0"/>
              <a:t>注意写法</a:t>
            </a:r>
          </a:p>
          <a:p>
            <a:pPr lvl="0"/>
            <a:r>
              <a:rPr lang="zh-CN" altLang="en-US" dirty="0"/>
              <a:t>实例化类模板的使用</a:t>
            </a:r>
          </a:p>
          <a:p>
            <a:pPr lvl="1"/>
            <a:r>
              <a:rPr lang="zh-CN" altLang="en-US" dirty="0"/>
              <a:t>将实例化后的类模板当做普通类，注意类名的写法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流的概念</a:t>
            </a:r>
            <a:endParaRPr lang="en-US" altLang="zh-CN" dirty="0"/>
          </a:p>
          <a:p>
            <a:r>
              <a:rPr lang="zh-CN" altLang="en-US" dirty="0"/>
              <a:t>流的含义</a:t>
            </a:r>
            <a:endParaRPr lang="en-US" altLang="zh-CN" dirty="0"/>
          </a:p>
          <a:p>
            <a:r>
              <a:rPr lang="zh-CN" altLang="en-US" dirty="0"/>
              <a:t>主要的流类</a:t>
            </a:r>
            <a:endParaRPr lang="en-US" altLang="zh-CN" dirty="0"/>
          </a:p>
          <a:p>
            <a:pPr lvl="1"/>
            <a:r>
              <a:rPr lang="en-US" altLang="zh-CN" dirty="0" err="1"/>
              <a:t>ios</a:t>
            </a:r>
            <a:endParaRPr lang="en-US" altLang="zh-CN" dirty="0"/>
          </a:p>
          <a:p>
            <a:pPr lvl="1"/>
            <a:r>
              <a:rPr lang="en-US" altLang="zh-CN" dirty="0" err="1"/>
              <a:t>istream</a:t>
            </a:r>
            <a:endParaRPr lang="en-US" altLang="zh-CN" dirty="0"/>
          </a:p>
          <a:p>
            <a:pPr lvl="1"/>
            <a:r>
              <a:rPr lang="en-US" altLang="zh-CN" dirty="0" err="1"/>
              <a:t>ostream</a:t>
            </a:r>
            <a:endParaRPr lang="en-US" altLang="zh-CN" dirty="0"/>
          </a:p>
          <a:p>
            <a:pPr lvl="1"/>
            <a:r>
              <a:rPr lang="en-US" altLang="zh-CN" dirty="0" err="1"/>
              <a:t>iostream</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期末复习</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100860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题型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5" name="Text Box 15"/>
          <p:cNvSpPr txBox="1">
            <a:spLocks noChangeArrowheads="1"/>
          </p:cNvSpPr>
          <p:nvPr/>
        </p:nvSpPr>
        <p:spPr bwMode="auto">
          <a:xfrm>
            <a:off x="2667000" y="3014663"/>
            <a:ext cx="2244525"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复习知识点</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
        <p:nvSpPr>
          <p:cNvPr id="18"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主要流类对象</a:t>
            </a:r>
            <a:endParaRPr lang="en-US" altLang="zh-CN" dirty="0"/>
          </a:p>
          <a:p>
            <a:pPr lvl="1"/>
            <a:r>
              <a:rPr lang="en-US" altLang="zh-CN" dirty="0" err="1"/>
              <a:t>cin</a:t>
            </a:r>
            <a:endParaRPr lang="en-US" altLang="zh-CN" dirty="0"/>
          </a:p>
          <a:p>
            <a:pPr lvl="1"/>
            <a:r>
              <a:rPr lang="en-US" altLang="zh-CN" dirty="0" err="1"/>
              <a:t>cout</a:t>
            </a:r>
            <a:endParaRPr lang="en-US" altLang="zh-CN" dirty="0"/>
          </a:p>
          <a:p>
            <a:pPr lvl="1"/>
            <a:r>
              <a:rPr lang="en-US" altLang="zh-CN" dirty="0" err="1"/>
              <a:t>cerr</a:t>
            </a:r>
            <a:endParaRPr lang="en-US" altLang="zh-CN" dirty="0"/>
          </a:p>
          <a:p>
            <a:pPr lvl="1"/>
            <a:r>
              <a:rPr lang="en-US" altLang="zh-CN" dirty="0"/>
              <a:t>clog</a:t>
            </a:r>
          </a:p>
          <a:p>
            <a:r>
              <a:rPr lang="zh-CN" altLang="en-US" dirty="0"/>
              <a:t>提取运算符和插入运算符</a:t>
            </a:r>
            <a:endParaRPr lang="en-US" altLang="zh-CN" dirty="0"/>
          </a:p>
          <a:p>
            <a:pPr lvl="1"/>
            <a:r>
              <a:rPr lang="zh-CN" altLang="en-US" dirty="0"/>
              <a:t>有些情况下需重载</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格式控制</a:t>
            </a:r>
            <a:endParaRPr lang="en-US" altLang="zh-CN" dirty="0"/>
          </a:p>
          <a:p>
            <a:pPr lvl="1"/>
            <a:r>
              <a:rPr lang="zh-CN" altLang="en-US" dirty="0"/>
              <a:t>格式控制符</a:t>
            </a:r>
            <a:endParaRPr lang="en-US" altLang="zh-CN" dirty="0"/>
          </a:p>
          <a:p>
            <a:pPr lvl="2"/>
            <a:r>
              <a:rPr lang="zh-CN" altLang="en-US" dirty="0"/>
              <a:t>直接在</a:t>
            </a:r>
            <a:r>
              <a:rPr lang="en-US" altLang="zh-CN" dirty="0"/>
              <a:t>&lt;&lt;</a:t>
            </a:r>
            <a:r>
              <a:rPr lang="zh-CN" altLang="en-US" dirty="0"/>
              <a:t>或</a:t>
            </a:r>
            <a:r>
              <a:rPr lang="en-US" altLang="zh-CN" dirty="0"/>
              <a:t>&gt;&gt;</a:t>
            </a:r>
            <a:r>
              <a:rPr lang="zh-CN" altLang="en-US" dirty="0"/>
              <a:t>表达式中使用</a:t>
            </a:r>
            <a:endParaRPr lang="en-US" altLang="zh-CN" dirty="0"/>
          </a:p>
          <a:p>
            <a:pPr lvl="3"/>
            <a:r>
              <a:rPr lang="en-US" altLang="zh-CN" dirty="0" err="1"/>
              <a:t>cout</a:t>
            </a:r>
            <a:r>
              <a:rPr lang="en-US" altLang="zh-CN" dirty="0"/>
              <a:t>&lt;&lt;</a:t>
            </a:r>
            <a:r>
              <a:rPr lang="en-US" altLang="zh-CN" dirty="0" err="1"/>
              <a:t>setw</a:t>
            </a:r>
            <a:r>
              <a:rPr lang="en-US" altLang="zh-CN" dirty="0"/>
              <a:t>(5)&lt;&lt;a;</a:t>
            </a:r>
          </a:p>
          <a:p>
            <a:pPr lvl="1"/>
            <a:r>
              <a:rPr lang="zh-CN" altLang="en-US" dirty="0"/>
              <a:t>格式控制函数</a:t>
            </a:r>
            <a:endParaRPr lang="en-US" altLang="zh-CN" dirty="0"/>
          </a:p>
          <a:p>
            <a:pPr lvl="2"/>
            <a:r>
              <a:rPr lang="zh-CN" altLang="en-US" dirty="0"/>
              <a:t>需要流类对象进行调用</a:t>
            </a:r>
            <a:endParaRPr lang="en-US" altLang="zh-CN" dirty="0"/>
          </a:p>
          <a:p>
            <a:pPr lvl="3"/>
            <a:r>
              <a:rPr lang="en-US" altLang="zh-CN" dirty="0" err="1"/>
              <a:t>cout.width</a:t>
            </a:r>
            <a:r>
              <a:rPr lang="en-US" altLang="zh-CN" dirty="0"/>
              <a:t>(5);</a:t>
            </a:r>
          </a:p>
          <a:p>
            <a:pPr lvl="3"/>
            <a:r>
              <a:rPr lang="en-US" altLang="zh-CN" dirty="0" err="1"/>
              <a:t>cout</a:t>
            </a:r>
            <a:r>
              <a:rPr lang="en-US" altLang="zh-CN" dirty="0"/>
              <a:t>&lt;&lt;a;</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常用的格式控制函数或控制符</a:t>
            </a:r>
            <a:endParaRPr lang="en-US" altLang="zh-CN" dirty="0"/>
          </a:p>
          <a:p>
            <a:pPr lvl="1"/>
            <a:r>
              <a:rPr lang="zh-CN" altLang="en-US" dirty="0"/>
              <a:t>输出宽度</a:t>
            </a:r>
            <a:endParaRPr lang="en-US" altLang="zh-CN" dirty="0"/>
          </a:p>
          <a:p>
            <a:pPr lvl="1"/>
            <a:r>
              <a:rPr lang="zh-CN" altLang="en-US" dirty="0"/>
              <a:t>输出精度</a:t>
            </a:r>
            <a:endParaRPr lang="en-US" altLang="zh-CN" dirty="0"/>
          </a:p>
          <a:p>
            <a:pPr lvl="1"/>
            <a:r>
              <a:rPr lang="zh-CN" altLang="en-US" dirty="0"/>
              <a:t>填充字符</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格式控制函数</a:t>
            </a:r>
          </a:p>
          <a:p>
            <a:pPr lvl="1"/>
            <a:r>
              <a:rPr lang="en-US" dirty="0" err="1"/>
              <a:t>ios</a:t>
            </a:r>
            <a:r>
              <a:rPr lang="en-US" dirty="0"/>
              <a:t>::width(</a:t>
            </a:r>
            <a:r>
              <a:rPr lang="en-US" dirty="0" err="1"/>
              <a:t>int</a:t>
            </a:r>
            <a:r>
              <a:rPr lang="en-US" dirty="0"/>
              <a:t>)</a:t>
            </a:r>
            <a:r>
              <a:rPr lang="zh-CN" altLang="en-US" dirty="0"/>
              <a:t>，</a:t>
            </a:r>
            <a:r>
              <a:rPr lang="en-US" dirty="0" err="1"/>
              <a:t>ios</a:t>
            </a:r>
            <a:r>
              <a:rPr lang="en-US" dirty="0"/>
              <a:t>::precision(</a:t>
            </a:r>
            <a:r>
              <a:rPr lang="en-US" dirty="0" err="1"/>
              <a:t>int</a:t>
            </a:r>
            <a:r>
              <a:rPr lang="en-US" dirty="0"/>
              <a:t>)</a:t>
            </a:r>
            <a:r>
              <a:rPr lang="zh-CN" altLang="en-US" dirty="0"/>
              <a:t>，</a:t>
            </a:r>
            <a:r>
              <a:rPr lang="en-US" dirty="0" err="1"/>
              <a:t>ios</a:t>
            </a:r>
            <a:r>
              <a:rPr lang="en-US" dirty="0"/>
              <a:t>::fill(char)</a:t>
            </a:r>
            <a:r>
              <a:rPr lang="zh-CN" altLang="en-US" dirty="0"/>
              <a:t>的使用方法：</a:t>
            </a:r>
          </a:p>
          <a:p>
            <a:pPr lvl="1"/>
            <a:r>
              <a:rPr lang="en-US" dirty="0" err="1"/>
              <a:t>cout.width</a:t>
            </a:r>
            <a:r>
              <a:rPr lang="en-US" dirty="0"/>
              <a:t>(5); </a:t>
            </a:r>
            <a:r>
              <a:rPr lang="en-US" dirty="0" err="1"/>
              <a:t>cout</a:t>
            </a:r>
            <a:r>
              <a:rPr lang="en-US" dirty="0"/>
              <a:t>&lt;&lt;”</a:t>
            </a:r>
            <a:r>
              <a:rPr lang="en-US" dirty="0" err="1"/>
              <a:t>abc</a:t>
            </a:r>
            <a:r>
              <a:rPr lang="en-US" dirty="0"/>
              <a:t>”&lt;&lt;</a:t>
            </a:r>
            <a:r>
              <a:rPr lang="en-US" dirty="0" err="1"/>
              <a:t>endl</a:t>
            </a:r>
            <a:r>
              <a:rPr lang="en-US" dirty="0"/>
              <a:t>;</a:t>
            </a:r>
            <a:endParaRPr lang="zh-CN" altLang="en-US" dirty="0"/>
          </a:p>
          <a:p>
            <a:pPr lvl="1"/>
            <a:r>
              <a:rPr lang="zh-CN" altLang="en-US" dirty="0"/>
              <a:t>格式控制函数只对下一个要输出</a:t>
            </a:r>
            <a:r>
              <a:rPr lang="en-US" dirty="0"/>
              <a:t>/</a:t>
            </a:r>
            <a:r>
              <a:rPr lang="zh-CN" altLang="en-US" dirty="0"/>
              <a:t>输入的内容有效</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格式控制符</a:t>
            </a:r>
          </a:p>
          <a:p>
            <a:pPr lvl="1"/>
            <a:r>
              <a:rPr lang="en-US" dirty="0" err="1"/>
              <a:t>setw</a:t>
            </a:r>
            <a:r>
              <a:rPr lang="en-US" dirty="0"/>
              <a:t> (</a:t>
            </a:r>
            <a:r>
              <a:rPr lang="en-US" dirty="0" err="1"/>
              <a:t>int</a:t>
            </a:r>
            <a:r>
              <a:rPr lang="en-US" dirty="0"/>
              <a:t>)</a:t>
            </a:r>
            <a:r>
              <a:rPr lang="zh-CN" altLang="en-US" dirty="0"/>
              <a:t>，</a:t>
            </a:r>
            <a:r>
              <a:rPr lang="en-US" dirty="0" err="1"/>
              <a:t>setprecision</a:t>
            </a:r>
            <a:r>
              <a:rPr lang="en-US" dirty="0"/>
              <a:t>(</a:t>
            </a:r>
            <a:r>
              <a:rPr lang="en-US" dirty="0" err="1"/>
              <a:t>int</a:t>
            </a:r>
            <a:r>
              <a:rPr lang="en-US" dirty="0"/>
              <a:t>)</a:t>
            </a:r>
            <a:r>
              <a:rPr lang="zh-CN" altLang="en-US" dirty="0"/>
              <a:t>，</a:t>
            </a:r>
            <a:r>
              <a:rPr lang="en-US" dirty="0" err="1"/>
              <a:t>setfill</a:t>
            </a:r>
            <a:r>
              <a:rPr lang="en-US" dirty="0"/>
              <a:t>(char)</a:t>
            </a:r>
            <a:r>
              <a:rPr lang="zh-CN" altLang="en-US" dirty="0"/>
              <a:t>的使用方法：</a:t>
            </a:r>
          </a:p>
          <a:p>
            <a:pPr lvl="1"/>
            <a:r>
              <a:rPr lang="en-US" dirty="0" err="1"/>
              <a:t>cout</a:t>
            </a:r>
            <a:r>
              <a:rPr lang="en-US" dirty="0"/>
              <a:t>&lt;&lt;</a:t>
            </a:r>
            <a:r>
              <a:rPr lang="en-US" dirty="0" err="1"/>
              <a:t>setw</a:t>
            </a:r>
            <a:r>
              <a:rPr lang="en-US" dirty="0"/>
              <a:t>(5)&lt;&lt;”</a:t>
            </a:r>
            <a:r>
              <a:rPr lang="en-US" dirty="0" err="1"/>
              <a:t>abc</a:t>
            </a:r>
            <a:r>
              <a:rPr lang="en-US" dirty="0"/>
              <a:t>”&lt;&lt;</a:t>
            </a:r>
            <a:r>
              <a:rPr lang="en-US" dirty="0" err="1"/>
              <a:t>endl</a:t>
            </a:r>
            <a:r>
              <a:rPr lang="en-US" dirty="0"/>
              <a:t>;</a:t>
            </a:r>
            <a:endParaRPr lang="zh-CN" altLang="en-US" dirty="0"/>
          </a:p>
          <a:p>
            <a:pPr lvl="1"/>
            <a:r>
              <a:rPr lang="zh-CN" altLang="en-US" dirty="0"/>
              <a:t>格式控制符只对下一个要输出</a:t>
            </a:r>
            <a:r>
              <a:rPr lang="en-US" dirty="0"/>
              <a:t>/</a:t>
            </a:r>
            <a:r>
              <a:rPr lang="zh-CN" altLang="en-US" dirty="0"/>
              <a:t>输入的内容有效，头文件：</a:t>
            </a:r>
            <a:r>
              <a:rPr lang="en-US" dirty="0" err="1"/>
              <a:t>iomanip.h</a:t>
            </a:r>
            <a:endParaRPr lang="zh-CN" altLang="en-US" dirty="0"/>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插入提取运算符的重载函数</a:t>
            </a:r>
          </a:p>
          <a:p>
            <a:pPr lvl="1"/>
            <a:r>
              <a:rPr lang="zh-CN" altLang="en-US" dirty="0"/>
              <a:t>掌握返回值类型、参数类型，具体实现根据输入输出不同的类对象灵活设计</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输入输出流主要问题</a:t>
            </a:r>
          </a:p>
        </p:txBody>
      </p:sp>
      <p:sp>
        <p:nvSpPr>
          <p:cNvPr id="3" name="内容占位符 2"/>
          <p:cNvSpPr>
            <a:spLocks noGrp="1"/>
          </p:cNvSpPr>
          <p:nvPr>
            <p:ph idx="1"/>
          </p:nvPr>
        </p:nvSpPr>
        <p:spPr/>
        <p:txBody>
          <a:bodyPr/>
          <a:lstStyle/>
          <a:p>
            <a:pPr lvl="0"/>
            <a:r>
              <a:rPr lang="zh-CN" altLang="en-US" dirty="0"/>
              <a:t>按照指定的格式输入</a:t>
            </a:r>
            <a:r>
              <a:rPr lang="en-US" dirty="0"/>
              <a:t>/</a:t>
            </a:r>
            <a:r>
              <a:rPr lang="zh-CN" altLang="en-US" dirty="0"/>
              <a:t>输出数据</a:t>
            </a:r>
          </a:p>
          <a:p>
            <a:pPr lvl="1"/>
            <a:r>
              <a:rPr lang="zh-CN" altLang="en-US" dirty="0"/>
              <a:t>区分格式控制函数和格式控制符</a:t>
            </a:r>
          </a:p>
          <a:p>
            <a:pPr lvl="0"/>
            <a:r>
              <a:rPr lang="zh-CN" altLang="en-US" dirty="0"/>
              <a:t>为某个类设计插入、提取运算符重载函数</a:t>
            </a:r>
          </a:p>
          <a:p>
            <a:pPr lvl="1"/>
            <a:r>
              <a:rPr lang="zh-CN" altLang="en-US" dirty="0"/>
              <a:t>注意函数的返回值类型、参数类型</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a:t>
            </a:r>
          </a:p>
        </p:txBody>
      </p:sp>
      <p:sp>
        <p:nvSpPr>
          <p:cNvPr id="3" name="内容占位符 2"/>
          <p:cNvSpPr>
            <a:spLocks noGrp="1"/>
          </p:cNvSpPr>
          <p:nvPr>
            <p:ph idx="1"/>
          </p:nvPr>
        </p:nvSpPr>
        <p:spPr/>
        <p:txBody>
          <a:bodyPr/>
          <a:lstStyle/>
          <a:p>
            <a:r>
              <a:rPr lang="zh-CN" altLang="en-US" dirty="0"/>
              <a:t>文本文件与二进制文件的区别</a:t>
            </a:r>
            <a:endParaRPr lang="en-US" altLang="zh-CN" dirty="0"/>
          </a:p>
          <a:p>
            <a:pPr lvl="1"/>
            <a:r>
              <a:rPr lang="en-US" altLang="zh-CN" dirty="0"/>
              <a:t>ASCII</a:t>
            </a:r>
            <a:r>
              <a:rPr lang="zh-CN" altLang="en-US" dirty="0"/>
              <a:t>方式</a:t>
            </a:r>
            <a:endParaRPr lang="en-US" altLang="zh-CN" dirty="0"/>
          </a:p>
          <a:p>
            <a:pPr lvl="1"/>
            <a:r>
              <a:rPr lang="zh-CN" altLang="en-US" dirty="0"/>
              <a:t>二进制数方式</a:t>
            </a:r>
            <a:endParaRPr lang="en-US" altLang="zh-CN" dirty="0"/>
          </a:p>
          <a:p>
            <a:r>
              <a:rPr lang="zh-CN" altLang="en-US" dirty="0"/>
              <a:t>文件的读写过程</a:t>
            </a:r>
            <a:endParaRPr lang="en-US" altLang="zh-CN" dirty="0"/>
          </a:p>
          <a:p>
            <a:pPr lvl="1"/>
            <a:r>
              <a:rPr lang="zh-CN" altLang="en-US" dirty="0"/>
              <a:t>打开文件</a:t>
            </a:r>
            <a:endParaRPr lang="en-US" altLang="zh-CN" dirty="0"/>
          </a:p>
          <a:p>
            <a:pPr lvl="2"/>
            <a:r>
              <a:rPr lang="zh-CN" altLang="en-US" dirty="0"/>
              <a:t>打开方式：</a:t>
            </a:r>
            <a:r>
              <a:rPr lang="en-US" altLang="zh-CN" dirty="0"/>
              <a:t>P342</a:t>
            </a:r>
          </a:p>
          <a:p>
            <a:pPr lvl="1"/>
            <a:r>
              <a:rPr lang="zh-CN" altLang="en-US" dirty="0"/>
              <a:t>读写文件</a:t>
            </a:r>
            <a:endParaRPr lang="en-US" altLang="zh-CN" dirty="0"/>
          </a:p>
          <a:p>
            <a:pPr lvl="1"/>
            <a:r>
              <a:rPr lang="zh-CN" altLang="en-US" dirty="0"/>
              <a:t>关闭文件</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a:t>
            </a:r>
          </a:p>
        </p:txBody>
      </p:sp>
      <p:sp>
        <p:nvSpPr>
          <p:cNvPr id="3" name="内容占位符 2"/>
          <p:cNvSpPr>
            <a:spLocks noGrp="1"/>
          </p:cNvSpPr>
          <p:nvPr>
            <p:ph idx="1"/>
          </p:nvPr>
        </p:nvSpPr>
        <p:spPr>
          <a:xfrm>
            <a:off x="457200" y="1295400"/>
            <a:ext cx="8153400" cy="5301952"/>
          </a:xfrm>
        </p:spPr>
        <p:txBody>
          <a:bodyPr/>
          <a:lstStyle/>
          <a:p>
            <a:r>
              <a:rPr lang="zh-CN" altLang="en-US" dirty="0"/>
              <a:t>文本文件的读写</a:t>
            </a:r>
            <a:endParaRPr lang="en-US" altLang="zh-CN" dirty="0"/>
          </a:p>
          <a:p>
            <a:pPr lvl="1"/>
            <a:r>
              <a:rPr lang="zh-CN" altLang="en-US" dirty="0"/>
              <a:t>插入运算符和提取运算符</a:t>
            </a:r>
            <a:endParaRPr lang="en-US" altLang="zh-CN" dirty="0"/>
          </a:p>
          <a:p>
            <a:pPr lvl="1"/>
            <a:r>
              <a:rPr lang="en-US" altLang="zh-CN" dirty="0"/>
              <a:t>get</a:t>
            </a:r>
            <a:r>
              <a:rPr lang="zh-CN" altLang="en-US" dirty="0"/>
              <a:t>函数和</a:t>
            </a:r>
            <a:r>
              <a:rPr lang="en-US" altLang="zh-CN" dirty="0"/>
              <a:t>put</a:t>
            </a:r>
            <a:r>
              <a:rPr lang="zh-CN" altLang="en-US" dirty="0"/>
              <a:t>函数</a:t>
            </a:r>
            <a:endParaRPr lang="en-US" altLang="zh-CN" dirty="0"/>
          </a:p>
          <a:p>
            <a:pPr lvl="1"/>
            <a:r>
              <a:rPr lang="en-US" altLang="zh-CN" dirty="0" err="1"/>
              <a:t>getline</a:t>
            </a:r>
            <a:r>
              <a:rPr lang="zh-CN" altLang="en-US" dirty="0"/>
              <a:t>函数</a:t>
            </a:r>
            <a:endParaRPr lang="en-US" altLang="zh-CN" dirty="0"/>
          </a:p>
          <a:p>
            <a:pPr lvl="1"/>
            <a:r>
              <a:rPr lang="en-US" altLang="zh-CN" dirty="0"/>
              <a:t>gets</a:t>
            </a:r>
            <a:r>
              <a:rPr lang="zh-CN" altLang="en-US" dirty="0"/>
              <a:t>函数（</a:t>
            </a:r>
            <a:r>
              <a:rPr lang="en-US" altLang="zh-CN" dirty="0"/>
              <a:t>C</a:t>
            </a:r>
            <a:r>
              <a:rPr lang="zh-CN" altLang="en-US" dirty="0"/>
              <a:t>语言的库函数）</a:t>
            </a:r>
            <a:endParaRPr lang="en-US" altLang="zh-CN" dirty="0"/>
          </a:p>
          <a:p>
            <a:r>
              <a:rPr lang="zh-CN" altLang="en-US" dirty="0"/>
              <a:t>二进制文件的读写</a:t>
            </a:r>
            <a:endParaRPr lang="en-US" altLang="zh-CN" dirty="0"/>
          </a:p>
          <a:p>
            <a:pPr lvl="1"/>
            <a:r>
              <a:rPr lang="en-US" altLang="zh-CN" dirty="0"/>
              <a:t>read</a:t>
            </a:r>
            <a:r>
              <a:rPr lang="zh-CN" altLang="en-US" dirty="0"/>
              <a:t>函数和</a:t>
            </a:r>
            <a:r>
              <a:rPr lang="en-US" altLang="zh-CN" dirty="0"/>
              <a:t>write</a:t>
            </a:r>
            <a:r>
              <a:rPr lang="zh-CN" altLang="en-US" dirty="0"/>
              <a:t>函数</a:t>
            </a:r>
            <a:endParaRPr lang="en-US" altLang="zh-CN" dirty="0"/>
          </a:p>
          <a:p>
            <a:r>
              <a:rPr lang="zh-CN" altLang="en-US" dirty="0"/>
              <a:t>文件的随机访问</a:t>
            </a:r>
            <a:endParaRPr lang="en-US" altLang="zh-CN" dirty="0"/>
          </a:p>
          <a:p>
            <a:pPr lvl="1"/>
            <a:r>
              <a:rPr lang="en-US" altLang="zh-CN" dirty="0" err="1"/>
              <a:t>seekp</a:t>
            </a:r>
            <a:r>
              <a:rPr lang="zh-CN" altLang="en-US" dirty="0"/>
              <a:t>函数与</a:t>
            </a:r>
            <a:r>
              <a:rPr lang="en-US" altLang="zh-CN" dirty="0" err="1"/>
              <a:t>seekg</a:t>
            </a:r>
            <a:r>
              <a:rPr lang="zh-CN" altLang="en-US" dirty="0"/>
              <a:t>函数</a:t>
            </a:r>
            <a:endParaRPr lang="en-US" altLang="zh-CN" dirty="0"/>
          </a:p>
          <a:p>
            <a:pPr lvl="1"/>
            <a:r>
              <a:rPr lang="en-US" altLang="zh-CN" dirty="0" err="1"/>
              <a:t>tellp</a:t>
            </a:r>
            <a:r>
              <a:rPr lang="zh-CN" altLang="en-US" dirty="0"/>
              <a:t>函数与</a:t>
            </a:r>
            <a:r>
              <a:rPr lang="en-US" altLang="zh-CN" dirty="0" err="1"/>
              <a:t>tellg</a:t>
            </a:r>
            <a:r>
              <a:rPr lang="zh-CN" altLang="en-US" dirty="0"/>
              <a:t>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文件读写复习要点</a:t>
            </a:r>
          </a:p>
        </p:txBody>
      </p:sp>
      <p:sp>
        <p:nvSpPr>
          <p:cNvPr id="3" name="内容占位符 2"/>
          <p:cNvSpPr>
            <a:spLocks noGrp="1"/>
          </p:cNvSpPr>
          <p:nvPr>
            <p:ph idx="1"/>
          </p:nvPr>
        </p:nvSpPr>
        <p:spPr/>
        <p:txBody>
          <a:bodyPr/>
          <a:lstStyle/>
          <a:p>
            <a:pPr lvl="0"/>
            <a:r>
              <a:rPr lang="en-US" dirty="0"/>
              <a:t>get</a:t>
            </a:r>
            <a:r>
              <a:rPr lang="zh-CN" altLang="en-US" dirty="0"/>
              <a:t>函数与</a:t>
            </a:r>
            <a:r>
              <a:rPr lang="en-US" dirty="0"/>
              <a:t>put</a:t>
            </a:r>
            <a:r>
              <a:rPr lang="zh-CN" altLang="en-US" dirty="0"/>
              <a:t>函数</a:t>
            </a:r>
          </a:p>
          <a:p>
            <a:pPr lvl="1"/>
            <a:r>
              <a:rPr lang="zh-CN" altLang="en-US" dirty="0"/>
              <a:t>按字符读写文本文件</a:t>
            </a:r>
          </a:p>
          <a:p>
            <a:pPr lvl="0"/>
            <a:r>
              <a:rPr lang="en-US" dirty="0"/>
              <a:t>read</a:t>
            </a:r>
            <a:r>
              <a:rPr lang="zh-CN" altLang="en-US" dirty="0"/>
              <a:t>函数与</a:t>
            </a:r>
            <a:r>
              <a:rPr lang="en-US" dirty="0"/>
              <a:t>write</a:t>
            </a:r>
            <a:r>
              <a:rPr lang="zh-CN" altLang="en-US" dirty="0"/>
              <a:t>函数</a:t>
            </a:r>
          </a:p>
          <a:p>
            <a:pPr lvl="1"/>
            <a:r>
              <a:rPr lang="zh-CN" altLang="en-US" dirty="0"/>
              <a:t>按字节读写二进制文件</a:t>
            </a:r>
          </a:p>
          <a:p>
            <a:pPr lvl="0"/>
            <a:r>
              <a:rPr lang="en-US" dirty="0" err="1"/>
              <a:t>getline</a:t>
            </a:r>
            <a:r>
              <a:rPr lang="zh-CN" altLang="en-US" dirty="0"/>
              <a:t>函数</a:t>
            </a:r>
          </a:p>
          <a:p>
            <a:pPr lvl="1"/>
            <a:r>
              <a:rPr lang="zh-CN" altLang="en-US" dirty="0"/>
              <a:t>按行读取文本文件，以</a:t>
            </a:r>
            <a:r>
              <a:rPr lang="en-US" dirty="0"/>
              <a:t>’\n’</a:t>
            </a:r>
            <a:r>
              <a:rPr lang="zh-CN" altLang="en-US" dirty="0"/>
              <a:t>为行结束符</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指针、指针变量的含义</a:t>
            </a:r>
            <a:endParaRPr lang="en-US" altLang="zh-CN" dirty="0"/>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文件读写复习要点</a:t>
            </a:r>
          </a:p>
        </p:txBody>
      </p:sp>
      <p:sp>
        <p:nvSpPr>
          <p:cNvPr id="3" name="内容占位符 2"/>
          <p:cNvSpPr>
            <a:spLocks noGrp="1"/>
          </p:cNvSpPr>
          <p:nvPr>
            <p:ph idx="1"/>
          </p:nvPr>
        </p:nvSpPr>
        <p:spPr/>
        <p:txBody>
          <a:bodyPr/>
          <a:lstStyle/>
          <a:p>
            <a:pPr lvl="0"/>
            <a:r>
              <a:rPr lang="en-US" dirty="0" err="1"/>
              <a:t>tellg</a:t>
            </a:r>
            <a:r>
              <a:rPr lang="zh-CN" altLang="en-US" dirty="0"/>
              <a:t>与</a:t>
            </a:r>
            <a:r>
              <a:rPr lang="en-US" dirty="0" err="1"/>
              <a:t>tellp</a:t>
            </a:r>
            <a:r>
              <a:rPr lang="zh-CN" altLang="en-US" dirty="0"/>
              <a:t>函数</a:t>
            </a:r>
          </a:p>
          <a:p>
            <a:pPr lvl="1"/>
            <a:r>
              <a:rPr lang="zh-CN" altLang="en-US" dirty="0"/>
              <a:t>获取二进制文件读</a:t>
            </a:r>
            <a:r>
              <a:rPr lang="en-US" dirty="0"/>
              <a:t>/</a:t>
            </a:r>
            <a:r>
              <a:rPr lang="zh-CN" altLang="en-US" dirty="0"/>
              <a:t>写指针的位置，以字节为单位</a:t>
            </a:r>
          </a:p>
          <a:p>
            <a:pPr lvl="0"/>
            <a:r>
              <a:rPr lang="en-US" dirty="0" err="1"/>
              <a:t>seekg</a:t>
            </a:r>
            <a:r>
              <a:rPr lang="zh-CN" altLang="en-US" dirty="0"/>
              <a:t>与</a:t>
            </a:r>
            <a:r>
              <a:rPr lang="en-US" dirty="0" err="1"/>
              <a:t>seekp</a:t>
            </a:r>
            <a:r>
              <a:rPr lang="zh-CN" altLang="en-US" dirty="0"/>
              <a:t>函数</a:t>
            </a:r>
          </a:p>
          <a:p>
            <a:pPr lvl="1"/>
            <a:r>
              <a:rPr lang="zh-CN" altLang="en-US" dirty="0"/>
              <a:t>设置二进制文件读</a:t>
            </a:r>
            <a:r>
              <a:rPr lang="en-US" dirty="0"/>
              <a:t>/</a:t>
            </a:r>
            <a:r>
              <a:rPr lang="zh-CN" altLang="en-US" dirty="0"/>
              <a:t>写指针的位置，以字节为单位</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文件读写主要问题</a:t>
            </a:r>
          </a:p>
        </p:txBody>
      </p:sp>
      <p:sp>
        <p:nvSpPr>
          <p:cNvPr id="3" name="内容占位符 2"/>
          <p:cNvSpPr>
            <a:spLocks noGrp="1"/>
          </p:cNvSpPr>
          <p:nvPr>
            <p:ph idx="1"/>
          </p:nvPr>
        </p:nvSpPr>
        <p:spPr/>
        <p:txBody>
          <a:bodyPr/>
          <a:lstStyle/>
          <a:p>
            <a:pPr lvl="0"/>
            <a:r>
              <a:rPr lang="zh-CN" altLang="en-US" dirty="0"/>
              <a:t>读写文本文件</a:t>
            </a:r>
            <a:endParaRPr lang="en-US" altLang="zh-CN" dirty="0"/>
          </a:p>
          <a:p>
            <a:pPr>
              <a:spcBef>
                <a:spcPts val="0"/>
              </a:spcBef>
              <a:buNone/>
            </a:pPr>
            <a:r>
              <a:rPr lang="en-US" altLang="zh-CN" sz="2400" u="heavy" dirty="0">
                <a:solidFill>
                  <a:schemeClr val="tx2"/>
                </a:solidFill>
                <a:uFill>
                  <a:solidFill>
                    <a:srgbClr val="FF0000"/>
                  </a:solidFill>
                </a:u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fin.get</a:t>
            </a:r>
            <a:r>
              <a:rPr lang="en-US" altLang="zh-CN" sz="2400" u="heavy" dirty="0">
                <a:solidFill>
                  <a:schemeClr val="tx2"/>
                </a:solidFill>
                <a:uFill>
                  <a:solidFill>
                    <a:srgbClr val="FF0000"/>
                  </a:solidFill>
                </a:uFill>
                <a:latin typeface="Courier New" pitchFamily="49" charset="0"/>
                <a:cs typeface="Courier New" pitchFamily="49" charset="0"/>
              </a:rPr>
              <a:t>(</a:t>
            </a:r>
            <a:r>
              <a:rPr lang="en-US" altLang="zh-CN" sz="2400" u="heavy" dirty="0" err="1">
                <a:solidFill>
                  <a:schemeClr val="tx2"/>
                </a:solidFill>
                <a:uFill>
                  <a:solidFill>
                    <a:srgbClr val="FF0000"/>
                  </a:solidFill>
                </a:uFill>
                <a:latin typeface="Courier New" pitchFamily="49" charset="0"/>
                <a:cs typeface="Courier New" pitchFamily="49" charset="0"/>
              </a:rPr>
              <a:t>ch</a:t>
            </a:r>
            <a:r>
              <a:rPr lang="en-US" altLang="zh-CN" sz="2400" u="heavy" dirty="0">
                <a:solidFill>
                  <a:schemeClr val="tx2"/>
                </a:solidFill>
                <a:uFill>
                  <a:solidFill>
                    <a:srgbClr val="FF0000"/>
                  </a:solidFill>
                </a:u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while</a:t>
            </a:r>
            <a:r>
              <a:rPr lang="en-US" altLang="zh-CN" sz="2400" dirty="0">
                <a:solidFill>
                  <a:schemeClr val="tx2"/>
                </a:solidFill>
                <a:latin typeface="Courier New" pitchFamily="49" charset="0"/>
                <a:cs typeface="Courier New" pitchFamily="49" charset="0"/>
              </a:rPr>
              <a:t>(!fin.eof()){</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使用</a:t>
            </a:r>
            <a:r>
              <a:rPr lang="en-US" altLang="zh-CN" sz="2400" dirty="0" err="1">
                <a:solidFill>
                  <a:srgbClr val="00B050"/>
                </a:solidFill>
                <a:latin typeface="Courier New" pitchFamily="49" charset="0"/>
                <a:cs typeface="Courier New" pitchFamily="49" charset="0"/>
              </a:rPr>
              <a:t>ch</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fin.get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向文件中写字符</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fout.put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文件读写主要问题</a:t>
            </a:r>
          </a:p>
        </p:txBody>
      </p:sp>
      <p:sp>
        <p:nvSpPr>
          <p:cNvPr id="3" name="内容占位符 2"/>
          <p:cNvSpPr>
            <a:spLocks noGrp="1"/>
          </p:cNvSpPr>
          <p:nvPr>
            <p:ph idx="1"/>
          </p:nvPr>
        </p:nvSpPr>
        <p:spPr>
          <a:xfrm>
            <a:off x="457200" y="1295400"/>
            <a:ext cx="8507288" cy="5029200"/>
          </a:xfrm>
        </p:spPr>
        <p:txBody>
          <a:bodyPr/>
          <a:lstStyle/>
          <a:p>
            <a:pPr lvl="0"/>
            <a:r>
              <a:rPr lang="zh-CN" altLang="en-US" dirty="0"/>
              <a:t>读写二进制文件</a:t>
            </a:r>
            <a:endParaRPr lang="en-US" altLang="zh-CN" dirty="0"/>
          </a:p>
          <a:p>
            <a:pPr lvl="1">
              <a:buNone/>
            </a:pPr>
            <a:r>
              <a:rPr lang="en-US" altLang="zh-CN" u="heavy" dirty="0" err="1">
                <a:solidFill>
                  <a:schemeClr val="tx2"/>
                </a:solidFill>
                <a:uFill>
                  <a:solidFill>
                    <a:srgbClr val="FF0000"/>
                  </a:solidFill>
                </a:uFill>
                <a:latin typeface="Courier New" pitchFamily="49" charset="0"/>
                <a:cs typeface="Courier New" pitchFamily="49" charset="0"/>
              </a:rPr>
              <a:t>fout.write</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uFill>
                  <a:solidFill>
                    <a:srgbClr val="FF0000"/>
                  </a:solidFill>
                </a:uFill>
                <a:latin typeface="Courier New" pitchFamily="49" charset="0"/>
                <a:cs typeface="Courier New" pitchFamily="49" charset="0"/>
              </a:rPr>
              <a:t>char</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solidFill>
                  <a:srgbClr val="FF0000"/>
                </a:solidFill>
                <a:uFill>
                  <a:solidFill>
                    <a:srgbClr val="FF0000"/>
                  </a:solidFill>
                </a:uFill>
                <a:latin typeface="Courier New" pitchFamily="49" charset="0"/>
                <a:cs typeface="Courier New" pitchFamily="49" charset="0"/>
              </a:rPr>
              <a:t>&amp;</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r>
              <a:rPr lang="en-US" altLang="zh-CN" u="heavy" dirty="0" err="1">
                <a:uFill>
                  <a:solidFill>
                    <a:srgbClr val="FF0000"/>
                  </a:solidFill>
                </a:uFill>
                <a:latin typeface="Courier New" pitchFamily="49" charset="0"/>
                <a:cs typeface="Courier New" pitchFamily="49" charset="0"/>
              </a:rPr>
              <a:t>sizeof</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a:t>
            </a:r>
          </a:p>
          <a:p>
            <a:pPr lvl="1">
              <a:buNone/>
            </a:pPr>
            <a:r>
              <a:rPr lang="en-US" altLang="zh-CN" u="heavy" dirty="0" err="1">
                <a:solidFill>
                  <a:schemeClr val="tx2"/>
                </a:solidFill>
                <a:uFill>
                  <a:solidFill>
                    <a:srgbClr val="FF0000"/>
                  </a:solidFill>
                </a:uFill>
                <a:latin typeface="Courier New" pitchFamily="49" charset="0"/>
                <a:cs typeface="Courier New" pitchFamily="49" charset="0"/>
              </a:rPr>
              <a:t>fin.read</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uFill>
                  <a:solidFill>
                    <a:srgbClr val="FF0000"/>
                  </a:solidFill>
                </a:uFill>
                <a:latin typeface="Courier New" pitchFamily="49" charset="0"/>
                <a:cs typeface="Courier New" pitchFamily="49" charset="0"/>
              </a:rPr>
              <a:t>char</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solidFill>
                  <a:srgbClr val="FF0000"/>
                </a:solidFill>
                <a:uFill>
                  <a:solidFill>
                    <a:srgbClr val="FF0000"/>
                  </a:solidFill>
                </a:uFill>
                <a:latin typeface="Courier New" pitchFamily="49" charset="0"/>
                <a:cs typeface="Courier New" pitchFamily="49" charset="0"/>
              </a:rPr>
              <a:t>&amp;</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r>
              <a:rPr lang="en-US" altLang="zh-CN" u="heavy" dirty="0" err="1">
                <a:uFill>
                  <a:solidFill>
                    <a:srgbClr val="FF0000"/>
                  </a:solidFill>
                </a:uFill>
                <a:latin typeface="Courier New" pitchFamily="49" charset="0"/>
                <a:cs typeface="Courier New" pitchFamily="49" charset="0"/>
              </a:rPr>
              <a:t>sizeof</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endParaRPr lang="zh-CN" altLang="en-US" dirty="0"/>
          </a:p>
          <a:p>
            <a:pPr lvl="0"/>
            <a:r>
              <a:rPr lang="zh-CN" altLang="en-US" dirty="0"/>
              <a:t>按行读取文本文件</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line[81];</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ifstream</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infile</a:t>
            </a:r>
            <a:r>
              <a:rPr lang="en-US" altLang="zh-CN" sz="2400" dirty="0">
                <a:solidFill>
                  <a:schemeClr val="tx2"/>
                </a:solidFill>
                <a:latin typeface="Courier New" pitchFamily="49" charset="0"/>
                <a:cs typeface="Courier New" pitchFamily="49" charset="0"/>
              </a:rPr>
              <a:t>(“getline_1.cpp”);</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打开文件用于读</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infile.getline</a:t>
            </a:r>
            <a:r>
              <a:rPr lang="en-US" altLang="zh-CN" sz="2400" u="heavy" dirty="0">
                <a:solidFill>
                  <a:schemeClr val="tx2"/>
                </a:solidFill>
                <a:uFill>
                  <a:solidFill>
                    <a:srgbClr val="FF0000"/>
                  </a:solidFill>
                </a:uFill>
                <a:latin typeface="Courier New" pitchFamily="49" charset="0"/>
                <a:cs typeface="Courier New" pitchFamily="49" charset="0"/>
              </a:rPr>
              <a:t>(line, 80); </a:t>
            </a:r>
          </a:p>
          <a:p>
            <a:pPr>
              <a:spcBef>
                <a:spcPts val="0"/>
              </a:spcBef>
              <a:buNone/>
            </a:pPr>
            <a:r>
              <a:rPr lang="en-US" altLang="zh-CN" sz="2400" dirty="0">
                <a:solidFill>
                  <a:srgbClr val="0000FF"/>
                </a:solidFill>
                <a:latin typeface="Courier New" pitchFamily="49" charset="0"/>
                <a:cs typeface="Courier New" pitchFamily="49" charset="0"/>
              </a:rPr>
              <a:t>	while</a:t>
            </a:r>
            <a:r>
              <a:rPr lang="en-US" altLang="zh-CN" sz="2400" dirty="0">
                <a:solidFill>
                  <a:schemeClr val="tx2"/>
                </a:solidFill>
                <a:latin typeface="Courier New" pitchFamily="49" charset="0"/>
                <a:cs typeface="Courier New" pitchFamily="49" charset="0"/>
              </a:rPr>
              <a:t>(!infile.eof()) { </a:t>
            </a: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尚未读到文件结束则继续循环(处理)</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&lt;&lt;line&lt;&lt;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显示在屏幕上</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infile.getline</a:t>
            </a:r>
            <a:r>
              <a:rPr lang="en-US" altLang="zh-CN" sz="2400" u="heavy" dirty="0">
                <a:solidFill>
                  <a:schemeClr val="tx2"/>
                </a:solidFill>
                <a:uFill>
                  <a:solidFill>
                    <a:srgbClr val="FF0000"/>
                  </a:solidFill>
                </a:uFill>
                <a:latin typeface="Courier New" pitchFamily="49" charset="0"/>
                <a:cs typeface="Courier New" pitchFamily="49" charset="0"/>
              </a:rPr>
              <a:t>(line,80);</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再读一行</a:t>
            </a:r>
          </a:p>
          <a:p>
            <a:pPr>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cxnSp>
        <p:nvCxnSpPr>
          <p:cNvPr id="7" name="直接连接符 6"/>
          <p:cNvCxnSpPr/>
          <p:nvPr/>
        </p:nvCxnSpPr>
        <p:spPr>
          <a:xfrm>
            <a:off x="1979712" y="5229200"/>
            <a:ext cx="2376264"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指针与一维数组</a:t>
            </a:r>
            <a:endParaRPr lang="en-US" altLang="zh-CN" dirty="0"/>
          </a:p>
          <a:p>
            <a:r>
              <a:rPr lang="zh-CN" altLang="en-US" dirty="0"/>
              <a:t>指针与二维数组</a:t>
            </a:r>
            <a:endParaRPr lang="en-US" altLang="zh-CN" dirty="0"/>
          </a:p>
          <a:p>
            <a:r>
              <a:rPr lang="zh-CN" altLang="en-US" dirty="0"/>
              <a:t>指针与字符数组</a:t>
            </a:r>
            <a:endParaRPr lang="en-US" altLang="zh-CN" dirty="0"/>
          </a:p>
          <a:p>
            <a:r>
              <a:rPr lang="zh-CN" altLang="en-US" dirty="0"/>
              <a:t>指针与字符串</a:t>
            </a:r>
            <a:endParaRPr lang="en-US" altLang="zh-CN" dirty="0"/>
          </a:p>
          <a:p>
            <a:r>
              <a:rPr lang="zh-CN" altLang="en-US" dirty="0"/>
              <a:t>二重指针</a:t>
            </a:r>
            <a:endParaRPr lang="en-US" altLang="zh-CN" dirty="0"/>
          </a:p>
          <a:p>
            <a:r>
              <a:rPr lang="zh-CN" altLang="en-US" dirty="0"/>
              <a:t>数组指针</a:t>
            </a:r>
            <a:endParaRPr lang="en-US" altLang="zh-CN" dirty="0"/>
          </a:p>
          <a:p>
            <a:pPr lvl="1"/>
            <a:r>
              <a:rPr lang="zh-CN" altLang="en-US" dirty="0"/>
              <a:t>指向数组的指针</a:t>
            </a:r>
            <a:endParaRPr lang="en-US" altLang="zh-CN" dirty="0"/>
          </a:p>
          <a:p>
            <a:r>
              <a:rPr lang="zh-CN" altLang="en-US" dirty="0"/>
              <a:t>指针数组</a:t>
            </a:r>
            <a:endParaRPr lang="en-US" altLang="zh-CN" dirty="0"/>
          </a:p>
          <a:p>
            <a:pPr lvl="1"/>
            <a:r>
              <a:rPr lang="zh-CN" altLang="en-US" dirty="0"/>
              <a:t>元素全部为指针的数组</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数组指针和二重指针都可以描述二维数组</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pic>
        <p:nvPicPr>
          <p:cNvPr id="6" name="Picture 4"/>
          <p:cNvPicPr>
            <a:picLocks noChangeAspect="1" noChangeArrowheads="1"/>
          </p:cNvPicPr>
          <p:nvPr/>
        </p:nvPicPr>
        <p:blipFill>
          <a:blip r:embed="rId2" cstate="print"/>
          <a:srcRect/>
          <a:stretch>
            <a:fillRect/>
          </a:stretch>
        </p:blipFill>
        <p:spPr bwMode="auto">
          <a:xfrm>
            <a:off x="1115616" y="1988840"/>
            <a:ext cx="6858048" cy="43924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动态变量</a:t>
            </a:r>
            <a:endParaRPr lang="en-US" altLang="zh-CN" dirty="0"/>
          </a:p>
          <a:p>
            <a:r>
              <a:rPr lang="zh-CN" altLang="en-US" dirty="0"/>
              <a:t>动态数组</a:t>
            </a:r>
            <a:endParaRPr lang="en-US" altLang="zh-CN" dirty="0"/>
          </a:p>
          <a:p>
            <a:pPr lvl="1"/>
            <a:r>
              <a:rPr lang="zh-CN" altLang="en-US" dirty="0"/>
              <a:t>一维数组</a:t>
            </a:r>
            <a:endParaRPr lang="en-US" altLang="zh-CN" dirty="0"/>
          </a:p>
          <a:p>
            <a:pPr lvl="1"/>
            <a:r>
              <a:rPr lang="zh-CN" altLang="en-US" dirty="0"/>
              <a:t>二维数组（二重指针）</a:t>
            </a:r>
            <a:endParaRPr lang="en-US" altLang="zh-CN" dirty="0"/>
          </a:p>
          <a:p>
            <a:pPr lvl="2"/>
            <a:r>
              <a:rPr lang="zh-CN" altLang="en-US" dirty="0"/>
              <a:t>分维度进行动态内存分配</a:t>
            </a:r>
            <a:endParaRPr lang="en-US" altLang="zh-CN" dirty="0"/>
          </a:p>
          <a:p>
            <a:pPr lvl="1"/>
            <a:r>
              <a:rPr lang="zh-CN" altLang="en-US" dirty="0"/>
              <a:t>字符数组</a:t>
            </a:r>
            <a:endParaRPr lang="en-US" altLang="zh-CN" dirty="0"/>
          </a:p>
          <a:p>
            <a:r>
              <a:rPr lang="zh-CN" altLang="en-US" dirty="0"/>
              <a:t>对象指针</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指针与字符串复习要点</a:t>
            </a:r>
          </a:p>
        </p:txBody>
      </p:sp>
      <p:sp>
        <p:nvSpPr>
          <p:cNvPr id="3" name="内容占位符 2"/>
          <p:cNvSpPr>
            <a:spLocks noGrp="1"/>
          </p:cNvSpPr>
          <p:nvPr>
            <p:ph idx="1"/>
          </p:nvPr>
        </p:nvSpPr>
        <p:spPr/>
        <p:txBody>
          <a:bodyPr/>
          <a:lstStyle/>
          <a:p>
            <a:r>
              <a:rPr lang="zh-CN" altLang="en-US" dirty="0"/>
              <a:t>字符指针初始化</a:t>
            </a:r>
            <a:endParaRPr lang="en-US" altLang="zh-CN" dirty="0"/>
          </a:p>
          <a:p>
            <a:pPr lvl="1"/>
            <a:r>
              <a:rPr lang="zh-CN" altLang="en-US" dirty="0"/>
              <a:t>用字符串常量或者动态分配内存，定义字符指针后，一定要注意初始化问题，建议在说明语句中进行初始化</a:t>
            </a:r>
            <a:endParaRPr lang="en-US" altLang="zh-CN" dirty="0"/>
          </a:p>
          <a:p>
            <a:r>
              <a:rPr lang="zh-CN" altLang="en-US" dirty="0"/>
              <a:t>按下标访问字符串</a:t>
            </a:r>
            <a:endParaRPr lang="en-US" altLang="zh-CN" dirty="0"/>
          </a:p>
          <a:p>
            <a:pPr lvl="1"/>
            <a:r>
              <a:rPr lang="zh-CN" altLang="en-US" dirty="0"/>
              <a:t>可以直接使用“字符指针</a:t>
            </a:r>
            <a:r>
              <a:rPr lang="en-US" dirty="0"/>
              <a:t>[</a:t>
            </a:r>
            <a:r>
              <a:rPr lang="zh-CN" altLang="en-US" dirty="0"/>
              <a:t>下标</a:t>
            </a:r>
            <a:r>
              <a:rPr lang="en-US" dirty="0"/>
              <a:t>]</a:t>
            </a:r>
            <a:r>
              <a:rPr lang="zh-CN" altLang="en-US" dirty="0"/>
              <a:t>”的方式访问字符串中的每一个字符，注意循环条件，即字符串结束条件</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Tree>
  </p:cSld>
  <p:clrMapOvr>
    <a:masterClrMapping/>
  </p:clrMapOvr>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10815</TotalTime>
  <Words>2740</Words>
  <Application>Microsoft Office PowerPoint</Application>
  <PresentationFormat>全屏显示(4:3)</PresentationFormat>
  <Paragraphs>377</Paragraphs>
  <Slides>52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黑体</vt:lpstr>
      <vt:lpstr>楷体_GB2312</vt:lpstr>
      <vt:lpstr>宋体</vt:lpstr>
      <vt:lpstr>Arial</vt:lpstr>
      <vt:lpstr>Calibri</vt:lpstr>
      <vt:lpstr>Courier New</vt:lpstr>
      <vt:lpstr>Verdana</vt:lpstr>
      <vt:lpstr>Wingdings</vt:lpstr>
      <vt:lpstr>Default Design</vt:lpstr>
      <vt:lpstr>高级语言程序设计C++</vt:lpstr>
      <vt:lpstr>期末复习</vt:lpstr>
      <vt:lpstr>考试题型</vt:lpstr>
      <vt:lpstr>期末复习</vt:lpstr>
      <vt:lpstr>指针</vt:lpstr>
      <vt:lpstr>指针</vt:lpstr>
      <vt:lpstr>指针</vt:lpstr>
      <vt:lpstr>动态内存分配</vt:lpstr>
      <vt:lpstr>指针与字符串复习要点</vt:lpstr>
      <vt:lpstr>指针与字符串复习要点</vt:lpstr>
      <vt:lpstr>指针与字符串主要问题</vt:lpstr>
      <vt:lpstr>指针与字符串主要问题</vt:lpstr>
      <vt:lpstr>指针与字符串主要问题</vt:lpstr>
      <vt:lpstr>引用</vt:lpstr>
      <vt:lpstr>引用复习要点</vt:lpstr>
      <vt:lpstr>引用主要问题</vt:lpstr>
      <vt:lpstr>类和对象</vt:lpstr>
      <vt:lpstr>类和对象</vt:lpstr>
      <vt:lpstr>类和对象</vt:lpstr>
      <vt:lpstr>类和对象复习要点</vt:lpstr>
      <vt:lpstr>类和对象复习要点</vt:lpstr>
      <vt:lpstr>类和对象主要问题</vt:lpstr>
      <vt:lpstr>类和对象主要问题</vt:lpstr>
      <vt:lpstr>运算符重载复习要点</vt:lpstr>
      <vt:lpstr>运算符重载复习要点</vt:lpstr>
      <vt:lpstr>运算符重载主要问题</vt:lpstr>
      <vt:lpstr>运算符重载主要问题</vt:lpstr>
      <vt:lpstr>类的继承与多态性</vt:lpstr>
      <vt:lpstr>类的继承与多态性</vt:lpstr>
      <vt:lpstr>继承与多态复习要点</vt:lpstr>
      <vt:lpstr>继承与多态复习要点</vt:lpstr>
      <vt:lpstr>继承与多态主要问题</vt:lpstr>
      <vt:lpstr>继承与多态主要问题</vt:lpstr>
      <vt:lpstr>模板</vt:lpstr>
      <vt:lpstr>模板</vt:lpstr>
      <vt:lpstr>模板复习要点</vt:lpstr>
      <vt:lpstr>模板复习要点</vt:lpstr>
      <vt:lpstr>模板主要问题</vt:lpstr>
      <vt:lpstr>输入输出流</vt:lpstr>
      <vt:lpstr>输入输出流</vt:lpstr>
      <vt:lpstr>输入输出流</vt:lpstr>
      <vt:lpstr>输入输出流</vt:lpstr>
      <vt:lpstr>输入输出流复习要点</vt:lpstr>
      <vt:lpstr>输入输出流复习要点</vt:lpstr>
      <vt:lpstr>输入输出流复习要点</vt:lpstr>
      <vt:lpstr>输入输出流主要问题</vt:lpstr>
      <vt:lpstr>文件读写</vt:lpstr>
      <vt:lpstr>文件读写</vt:lpstr>
      <vt:lpstr>文件读写复习要点</vt:lpstr>
      <vt:lpstr>文件读写复习要点</vt:lpstr>
      <vt:lpstr>文件读写主要问题</vt:lpstr>
      <vt:lpstr>文件读写主要问题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zhhaiwei</cp:lastModifiedBy>
  <cp:revision>1629</cp:revision>
  <dcterms:created xsi:type="dcterms:W3CDTF">2009-09-27T06:34:47Z</dcterms:created>
  <dcterms:modified xsi:type="dcterms:W3CDTF">2021-06-17T14:47:52Z</dcterms:modified>
</cp:coreProperties>
</file>