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61" r:id="rId3"/>
    <p:sldId id="256" r:id="rId4"/>
    <p:sldId id="278" r:id="rId5"/>
    <p:sldId id="262" r:id="rId6"/>
    <p:sldId id="279" r:id="rId7"/>
    <p:sldId id="264" r:id="rId8"/>
    <p:sldId id="265" r:id="rId9"/>
    <p:sldId id="266" r:id="rId10"/>
    <p:sldId id="267" r:id="rId11"/>
    <p:sldId id="283" r:id="rId12"/>
    <p:sldId id="258" r:id="rId13"/>
    <p:sldId id="268" r:id="rId14"/>
    <p:sldId id="269" r:id="rId15"/>
    <p:sldId id="270" r:id="rId16"/>
    <p:sldId id="263" r:id="rId17"/>
    <p:sldId id="272" r:id="rId18"/>
    <p:sldId id="273" r:id="rId19"/>
    <p:sldId id="274" r:id="rId20"/>
    <p:sldId id="275" r:id="rId21"/>
    <p:sldId id="276" r:id="rId22"/>
    <p:sldId id="277" r:id="rId23"/>
    <p:sldId id="271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44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F6-2E67-4575-9C07-B755280C3DA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9DB0-5C3B-41D3-A048-3153763B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F6-2E67-4575-9C07-B755280C3DA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9DB0-5C3B-41D3-A048-3153763B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F6-2E67-4575-9C07-B755280C3DA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9DB0-5C3B-41D3-A048-3153763B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6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F6-2E67-4575-9C07-B755280C3DA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9DB0-5C3B-41D3-A048-3153763B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F6-2E67-4575-9C07-B755280C3DA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9DB0-5C3B-41D3-A048-3153763B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F6-2E67-4575-9C07-B755280C3DA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9DB0-5C3B-41D3-A048-3153763B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F6-2E67-4575-9C07-B755280C3DA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9DB0-5C3B-41D3-A048-3153763B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4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F6-2E67-4575-9C07-B755280C3DA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9DB0-5C3B-41D3-A048-3153763B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0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F6-2E67-4575-9C07-B755280C3DA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9DB0-5C3B-41D3-A048-3153763B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F6-2E67-4575-9C07-B755280C3DA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9DB0-5C3B-41D3-A048-3153763B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F6-2E67-4575-9C07-B755280C3DA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9DB0-5C3B-41D3-A048-3153763B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56F6-2E67-4575-9C07-B755280C3DA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9DB0-5C3B-41D3-A048-3153763B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of Visualization Tool-  </a:t>
            </a:r>
            <a:r>
              <a:rPr lang="en-US" dirty="0" smtClean="0">
                <a:solidFill>
                  <a:srgbClr val="00B050"/>
                </a:solidFill>
              </a:rPr>
              <a:t>Tableau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Requirements: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XAMPP Control Panel for database connectivity.</a:t>
            </a:r>
          </a:p>
          <a:p>
            <a:pPr lvl="2"/>
            <a:r>
              <a:rPr lang="en-US" dirty="0"/>
              <a:t>Tableau Desktop Profession Edition Trial version</a:t>
            </a:r>
          </a:p>
          <a:p>
            <a:pPr lvl="2"/>
            <a:r>
              <a:rPr lang="en-US" dirty="0" err="1" smtClean="0"/>
              <a:t>Dump.sql</a:t>
            </a:r>
            <a:r>
              <a:rPr lang="en-US" dirty="0" smtClean="0"/>
              <a:t> file</a:t>
            </a:r>
          </a:p>
          <a:p>
            <a:pPr lvl="2"/>
            <a:r>
              <a:rPr lang="en-US" dirty="0" smtClean="0"/>
              <a:t>Indiancrime.csv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8333" y="155087"/>
            <a:ext cx="10077575" cy="808892"/>
          </a:xfrm>
        </p:spPr>
        <p:txBody>
          <a:bodyPr>
            <a:normAutofit/>
          </a:bodyPr>
          <a:lstStyle/>
          <a:p>
            <a:r>
              <a:rPr lang="en-US" dirty="0" smtClean="0"/>
              <a:t>Exploration of  filter pane, marks pane, show me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75" y="987425"/>
            <a:ext cx="7157793" cy="5741147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57907" y="1436077"/>
            <a:ext cx="3932237" cy="3811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Drag and drop sales measure into marks pane.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371385" y="234462"/>
            <a:ext cx="52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7" y="574431"/>
            <a:ext cx="11758245" cy="67993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Reflection spot: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Question:  1.Display the report per category , by orderdate and              		  	sales wise. </a:t>
            </a:r>
            <a:br>
              <a:rPr lang="en-US" sz="2800" dirty="0" smtClean="0"/>
            </a:br>
            <a:r>
              <a:rPr lang="en-US" sz="2800" dirty="0" smtClean="0"/>
              <a:t>		2. </a:t>
            </a:r>
            <a:r>
              <a:rPr lang="en-US" sz="2800" dirty="0"/>
              <a:t>Display quarter and month wise too.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733692" y="1641231"/>
            <a:ext cx="345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new  worksheet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Drag dimension category name to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Drag date field  and  sales measure to rows.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3" y="1406770"/>
            <a:ext cx="7396045" cy="5533292"/>
          </a:xfrm>
        </p:spPr>
      </p:pic>
      <p:sp>
        <p:nvSpPr>
          <p:cNvPr id="10" name="TextBox 9"/>
          <p:cNvSpPr txBox="1"/>
          <p:nvPr/>
        </p:nvSpPr>
        <p:spPr>
          <a:xfrm>
            <a:off x="222740" y="961238"/>
            <a:ext cx="34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+ sign of year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40523" y="1330569"/>
            <a:ext cx="1887415" cy="386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Prob.2: Sales and quantity growth chart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dimension section  drag </a:t>
            </a:r>
            <a:r>
              <a:rPr lang="en-US" b="1" dirty="0"/>
              <a:t>Order </a:t>
            </a:r>
            <a:r>
              <a:rPr lang="en-US" b="1" dirty="0" smtClean="0"/>
              <a:t>Date </a:t>
            </a:r>
            <a:r>
              <a:rPr lang="en-US" dirty="0" smtClean="0"/>
              <a:t> </a:t>
            </a:r>
            <a:r>
              <a:rPr lang="en-US" dirty="0"/>
              <a:t>over the </a:t>
            </a:r>
            <a:r>
              <a:rPr lang="en-US" b="1" dirty="0"/>
              <a:t>Columns</a:t>
            </a:r>
            <a:r>
              <a:rPr lang="en-US" dirty="0"/>
              <a:t>, </a:t>
            </a:r>
            <a:r>
              <a:rPr lang="en-US" dirty="0" smtClean="0"/>
              <a:t>and from measures section </a:t>
            </a:r>
            <a:r>
              <a:rPr lang="en-US" b="1" dirty="0" smtClean="0"/>
              <a:t>Sales</a:t>
            </a:r>
            <a:r>
              <a:rPr lang="en-US" dirty="0" smtClean="0"/>
              <a:t> </a:t>
            </a:r>
            <a:r>
              <a:rPr lang="en-US" dirty="0"/>
              <a:t>over </a:t>
            </a:r>
            <a:r>
              <a:rPr lang="en-US" b="1" dirty="0"/>
              <a:t>Rows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measures section </a:t>
            </a:r>
            <a:r>
              <a:rPr lang="en-US" dirty="0" smtClean="0"/>
              <a:t>drag </a:t>
            </a:r>
            <a:r>
              <a:rPr lang="en-US" b="1" dirty="0" smtClean="0"/>
              <a:t>quantity</a:t>
            </a:r>
            <a:r>
              <a:rPr lang="en-US" dirty="0" smtClean="0"/>
              <a:t> measure over </a:t>
            </a:r>
            <a:r>
              <a:rPr lang="en-US" dirty="0"/>
              <a:t>the </a:t>
            </a:r>
            <a:r>
              <a:rPr lang="en-US" dirty="0" smtClean="0"/>
              <a:t>left side of axis.</a:t>
            </a:r>
          </a:p>
          <a:p>
            <a:r>
              <a:rPr lang="en-US" dirty="0" smtClean="0"/>
              <a:t>Click on                              to see the result Q,M,W.</a:t>
            </a:r>
          </a:p>
          <a:p>
            <a:r>
              <a:rPr lang="en-US" b="0" dirty="0" smtClean="0">
                <a:effectLst/>
              </a:rPr>
              <a:t>Label the worksheet as </a:t>
            </a:r>
            <a:r>
              <a:rPr lang="en-US" b="0" i="1" dirty="0" smtClean="0">
                <a:effectLst/>
              </a:rPr>
              <a:t>SQG</a:t>
            </a:r>
            <a:r>
              <a:rPr lang="en-US" b="0" dirty="0" smtClean="0">
                <a:effectLst/>
              </a:rPr>
              <a:t> sheet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12277"/>
            <a:ext cx="5589472" cy="4639483"/>
          </a:xfrm>
        </p:spPr>
      </p:pic>
      <p:sp>
        <p:nvSpPr>
          <p:cNvPr id="4" name="TextBox 3"/>
          <p:cNvSpPr txBox="1"/>
          <p:nvPr/>
        </p:nvSpPr>
        <p:spPr>
          <a:xfrm>
            <a:off x="11453446" y="365125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646" y="4455502"/>
            <a:ext cx="2239108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396"/>
          </a:xfrm>
        </p:spPr>
        <p:txBody>
          <a:bodyPr/>
          <a:lstStyle/>
          <a:p>
            <a:r>
              <a:rPr lang="en-US" dirty="0" smtClean="0"/>
              <a:t>Prob.3: </a:t>
            </a:r>
            <a:r>
              <a:rPr lang="en-US" b="1" dirty="0"/>
              <a:t>Peak Sales and quantity </a:t>
            </a:r>
            <a:r>
              <a:rPr lang="en-US" b="1" dirty="0" err="1" smtClean="0"/>
              <a:t>Monthwise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646" y="1438765"/>
            <a:ext cx="6334670" cy="17381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Repeat the same to find the </a:t>
            </a:r>
            <a:r>
              <a:rPr lang="en-US" b="1" dirty="0"/>
              <a:t>Peak Sales and </a:t>
            </a:r>
            <a:r>
              <a:rPr lang="en-US" b="1" dirty="0" smtClean="0"/>
              <a:t>quantity </a:t>
            </a:r>
            <a:r>
              <a:rPr lang="en-US" b="1" dirty="0"/>
              <a:t>Months</a:t>
            </a:r>
            <a:r>
              <a:rPr lang="en-US" dirty="0"/>
              <a:t>, but </a:t>
            </a:r>
            <a:r>
              <a:rPr lang="en-US" dirty="0" smtClean="0"/>
              <a:t>change </a:t>
            </a:r>
            <a:r>
              <a:rPr lang="en-US" dirty="0"/>
              <a:t>the format of </a:t>
            </a:r>
            <a:r>
              <a:rPr lang="en-US" b="1" dirty="0"/>
              <a:t>Order Date</a:t>
            </a:r>
            <a:r>
              <a:rPr lang="en-US" dirty="0"/>
              <a:t>, from </a:t>
            </a:r>
            <a:r>
              <a:rPr lang="en-US" b="1" dirty="0"/>
              <a:t>Year to </a:t>
            </a:r>
            <a:r>
              <a:rPr lang="en-US" b="1" dirty="0" smtClean="0"/>
              <a:t>Month.</a:t>
            </a:r>
          </a:p>
          <a:p>
            <a:r>
              <a:rPr lang="en-US" dirty="0" smtClean="0"/>
              <a:t>See the effects of changing the year into column.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16" y="2028093"/>
            <a:ext cx="5181600" cy="457417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1" y="3176955"/>
            <a:ext cx="5134109" cy="3681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76892" y="365126"/>
            <a:ext cx="53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682154" y="726831"/>
            <a:ext cx="5509846" cy="6131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018" y="-23447"/>
            <a:ext cx="11996981" cy="715108"/>
          </a:xfrm>
        </p:spPr>
        <p:txBody>
          <a:bodyPr>
            <a:noAutofit/>
          </a:bodyPr>
          <a:lstStyle/>
          <a:p>
            <a:r>
              <a:rPr lang="en-US" sz="3000" dirty="0" smtClean="0"/>
              <a:t>Prob. 4: To understand the pattern of sales and quantity  yearwise(Analytics )</a:t>
            </a:r>
            <a:endParaRPr lang="en-US" sz="3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0" y="726832"/>
            <a:ext cx="6682154" cy="2203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</a:t>
            </a:r>
            <a:r>
              <a:rPr lang="en-US" sz="1800" b="1" dirty="0"/>
              <a:t>trend line</a:t>
            </a:r>
            <a:r>
              <a:rPr lang="en-US" sz="1800" dirty="0"/>
              <a:t> is a straight </a:t>
            </a:r>
            <a:r>
              <a:rPr lang="en-US" sz="1800" b="1" dirty="0"/>
              <a:t>line</a:t>
            </a:r>
            <a:r>
              <a:rPr lang="en-US" sz="1800" dirty="0"/>
              <a:t> that connects two or more price points and </a:t>
            </a:r>
            <a:r>
              <a:rPr lang="en-US" sz="1800" dirty="0" smtClean="0"/>
              <a:t>Straight </a:t>
            </a:r>
            <a:r>
              <a:rPr lang="en-US" sz="1800" dirty="0"/>
              <a:t>or curved </a:t>
            </a:r>
            <a:r>
              <a:rPr lang="en-US" sz="1800" b="1" dirty="0"/>
              <a:t>line</a:t>
            </a:r>
            <a:r>
              <a:rPr lang="en-US" sz="1800" dirty="0"/>
              <a:t> in a </a:t>
            </a:r>
            <a:r>
              <a:rPr lang="en-US" sz="1800" b="1" dirty="0"/>
              <a:t>trend</a:t>
            </a:r>
            <a:r>
              <a:rPr lang="en-US" sz="1800" dirty="0"/>
              <a:t> chart that indicates the general pattern or direction of a time series data (information in sequence over </a:t>
            </a:r>
            <a:r>
              <a:rPr lang="en-US" sz="1800" dirty="0" smtClean="0"/>
              <a:t>time) </a:t>
            </a:r>
            <a:r>
              <a:rPr lang="en-US" sz="1800" dirty="0"/>
              <a:t>then extends into the future to act as a </a:t>
            </a:r>
            <a:r>
              <a:rPr lang="en-US" sz="1800" b="1" dirty="0"/>
              <a:t>line</a:t>
            </a:r>
            <a:r>
              <a:rPr lang="en-US" sz="1800" dirty="0"/>
              <a:t> of support or resistance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Make a duplicate copy of  the yearly sales/quantity growth sheet (SQG)rename to </a:t>
            </a:r>
            <a:r>
              <a:rPr lang="en-US" sz="1800" dirty="0" smtClean="0">
                <a:solidFill>
                  <a:srgbClr val="FF0000"/>
                </a:solidFill>
              </a:rPr>
              <a:t>trend line</a:t>
            </a:r>
            <a:r>
              <a:rPr lang="en-US" sz="1800" dirty="0" smtClean="0"/>
              <a:t>.  Go </a:t>
            </a:r>
            <a:r>
              <a:rPr lang="en-US" sz="1800" dirty="0"/>
              <a:t>to </a:t>
            </a:r>
            <a:r>
              <a:rPr lang="en-US" sz="1800" b="1" dirty="0"/>
              <a:t>Show Me</a:t>
            </a:r>
            <a:r>
              <a:rPr lang="en-US" sz="1800" dirty="0"/>
              <a:t> and choose the </a:t>
            </a:r>
            <a:r>
              <a:rPr lang="en-US" sz="1800" b="1" dirty="0"/>
              <a:t>Dual Combination</a:t>
            </a:r>
            <a:r>
              <a:rPr lang="en-US" sz="1800" dirty="0"/>
              <a:t> chart, to get this chart 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15" y="1958601"/>
            <a:ext cx="4431323" cy="49785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87662" y="837419"/>
            <a:ext cx="52988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the </a:t>
            </a:r>
            <a:r>
              <a:rPr lang="en-US" b="1" dirty="0"/>
              <a:t>Trend Line</a:t>
            </a:r>
            <a:r>
              <a:rPr lang="en-US" dirty="0"/>
              <a:t>, go to </a:t>
            </a:r>
            <a:r>
              <a:rPr lang="en-US" b="1" dirty="0" smtClean="0"/>
              <a:t>Analytics tab</a:t>
            </a:r>
            <a:r>
              <a:rPr lang="en-US" dirty="0" smtClean="0"/>
              <a:t>, </a:t>
            </a:r>
            <a:r>
              <a:rPr lang="en-US" dirty="0"/>
              <a:t>and simply drag </a:t>
            </a:r>
            <a:r>
              <a:rPr lang="en-US" b="1" dirty="0"/>
              <a:t>Trend Line </a:t>
            </a:r>
            <a:r>
              <a:rPr lang="en-US" dirty="0"/>
              <a:t>over the chart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Scroll the mouse on line to determine/ understand the values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9" y="2965941"/>
            <a:ext cx="4513384" cy="3892059"/>
          </a:xfrm>
        </p:spPr>
      </p:pic>
    </p:spTree>
    <p:extLst>
      <p:ext uri="{BB962C8B-B14F-4D97-AF65-F5344CB8AC3E}">
        <p14:creationId xmlns:p14="http://schemas.microsoft.com/office/powerpoint/2010/main" val="14550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70" y="746639"/>
            <a:ext cx="3932237" cy="591771"/>
          </a:xfrm>
        </p:spPr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76" y="867508"/>
            <a:ext cx="6810719" cy="5662245"/>
          </a:xfrm>
          <a:ln>
            <a:solidFill>
              <a:srgbClr val="F8F8F8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069" y="1224817"/>
            <a:ext cx="3932237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Make a Duplicate of the SQG Sheet  </a:t>
            </a:r>
            <a:r>
              <a:rPr lang="en-US" sz="2000" dirty="0" smtClean="0">
                <a:solidFill>
                  <a:srgbClr val="FF0000"/>
                </a:solidFill>
              </a:rPr>
              <a:t>rename to </a:t>
            </a:r>
            <a:r>
              <a:rPr lang="en-US" sz="2000" dirty="0" smtClean="0"/>
              <a:t>forecast: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Drag </a:t>
            </a:r>
            <a:r>
              <a:rPr lang="en-US" sz="2000" b="1" dirty="0"/>
              <a:t>Forecast </a:t>
            </a:r>
            <a:r>
              <a:rPr lang="en-US" sz="2000" dirty="0"/>
              <a:t>over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can also change the time frame of the Forecast, by right clicking on the Forecast Area and opting for </a:t>
            </a:r>
            <a:r>
              <a:rPr lang="en-US" sz="2000" b="1" dirty="0"/>
              <a:t>Forecast Options, </a:t>
            </a:r>
            <a:r>
              <a:rPr lang="en-US" sz="2000" dirty="0"/>
              <a:t>after which you can make your </a:t>
            </a:r>
            <a:r>
              <a:rPr lang="en-US" sz="2000" dirty="0" smtClean="0"/>
              <a:t>customizations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Click on label from the mark pane to display the proper values.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more filter option for any field. Right click on orderdate field     go to show filter - uncheck the year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Understand the difference in forecasted values over the line.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22031" y="187325"/>
            <a:ext cx="1111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Prob. 5 : Sales </a:t>
            </a:r>
            <a:r>
              <a:rPr lang="en-US" sz="3200" dirty="0"/>
              <a:t>and quantity Growth </a:t>
            </a:r>
            <a:r>
              <a:rPr lang="en-US" sz="3200" dirty="0" smtClean="0"/>
              <a:t>chart (Analytics- forecast)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60431" y="3024554"/>
            <a:ext cx="4056184" cy="844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1512277" y="5709138"/>
            <a:ext cx="187569" cy="82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528646" y="5709138"/>
            <a:ext cx="375139" cy="82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60431" y="3868615"/>
            <a:ext cx="5099538" cy="785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4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4619" y="0"/>
            <a:ext cx="3932237" cy="679938"/>
          </a:xfrm>
        </p:spPr>
        <p:txBody>
          <a:bodyPr/>
          <a:lstStyle/>
          <a:p>
            <a:r>
              <a:rPr lang="en-US" dirty="0" smtClean="0"/>
              <a:t>Analytics - Clustering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19" y="2497504"/>
            <a:ext cx="5382185" cy="4501173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85823" y="679938"/>
            <a:ext cx="5900981" cy="197851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Make duplicate sheet of  </a:t>
            </a:r>
            <a:r>
              <a:rPr lang="en-US" sz="2000" b="1" dirty="0" smtClean="0"/>
              <a:t>year-wise Analysis </a:t>
            </a:r>
            <a:r>
              <a:rPr lang="en-US" sz="2000" dirty="0"/>
              <a:t>chart </a:t>
            </a:r>
            <a:r>
              <a:rPr lang="en-US" sz="2000" dirty="0" smtClean="0"/>
              <a:t>for </a:t>
            </a:r>
            <a:r>
              <a:rPr lang="en-US" sz="2000" b="1" dirty="0" smtClean="0"/>
              <a:t>Clusters </a:t>
            </a:r>
            <a:r>
              <a:rPr lang="en-US" sz="2000" b="1" dirty="0" smtClean="0">
                <a:solidFill>
                  <a:srgbClr val="FF0000"/>
                </a:solidFill>
              </a:rPr>
              <a:t>rename to </a:t>
            </a:r>
            <a:r>
              <a:rPr lang="en-US" sz="2000" b="1" dirty="0" smtClean="0"/>
              <a:t>cluster.</a:t>
            </a:r>
            <a:r>
              <a:rPr lang="en-US" sz="2000" b="1" dirty="0"/>
              <a:t> 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 to </a:t>
            </a:r>
            <a:r>
              <a:rPr lang="en-US" sz="2000" b="1" dirty="0" smtClean="0"/>
              <a:t>Analytics tab </a:t>
            </a:r>
            <a:r>
              <a:rPr lang="en-US" sz="2000" dirty="0"/>
              <a:t> and choose </a:t>
            </a:r>
            <a:r>
              <a:rPr lang="en-US" sz="2000" b="1" dirty="0"/>
              <a:t>Clusters.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can format the Cluster formation as per your wishes. Here we are clustering based on the </a:t>
            </a:r>
            <a:r>
              <a:rPr lang="en-US" sz="2000" b="1" dirty="0"/>
              <a:t>Sum of Sales </a:t>
            </a:r>
            <a:r>
              <a:rPr lang="en-US" sz="2000" dirty="0" smtClean="0"/>
              <a:t>choosing </a:t>
            </a:r>
            <a:r>
              <a:rPr lang="en-US" sz="2000" dirty="0"/>
              <a:t>the </a:t>
            </a:r>
            <a:r>
              <a:rPr lang="en-US" sz="2000" b="1" dirty="0"/>
              <a:t>number of clusters to be 4</a:t>
            </a:r>
            <a:r>
              <a:rPr lang="en-US" sz="2000" dirty="0"/>
              <a:t> 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705600" y="679938"/>
            <a:ext cx="5380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view the Cluster information, right click on </a:t>
            </a:r>
            <a:r>
              <a:rPr lang="en-US" b="1" dirty="0"/>
              <a:t>Clusters</a:t>
            </a:r>
            <a:r>
              <a:rPr lang="en-US" dirty="0"/>
              <a:t> in the </a:t>
            </a:r>
            <a:r>
              <a:rPr lang="en-US" b="1" dirty="0"/>
              <a:t>Marks</a:t>
            </a:r>
            <a:r>
              <a:rPr lang="en-US" dirty="0"/>
              <a:t> Pane, and select </a:t>
            </a:r>
            <a:r>
              <a:rPr lang="en-US" b="1" dirty="0"/>
              <a:t>Describe Clusters,</a:t>
            </a:r>
            <a:r>
              <a:rPr lang="en-US" dirty="0"/>
              <a:t> to get this pop up : </a:t>
            </a:r>
            <a:r>
              <a:rPr lang="en-US" dirty="0" smtClean="0"/>
              <a:t> understand both summary and model tab.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62" y="1852247"/>
            <a:ext cx="6554227" cy="51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5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64" y="278027"/>
            <a:ext cx="5900981" cy="65649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Sharing the sales-quantity Story 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80" y="1235990"/>
            <a:ext cx="3932237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Story </a:t>
            </a:r>
            <a:r>
              <a:rPr lang="en-US" sz="2000" dirty="0"/>
              <a:t>is where you combine all the dashboards</a:t>
            </a:r>
            <a:r>
              <a:rPr lang="en-US" sz="2000" dirty="0" smtClean="0"/>
              <a:t>, or worksheets  </a:t>
            </a:r>
            <a:r>
              <a:rPr lang="en-US" sz="2000" dirty="0"/>
              <a:t>and if need be individual Sheets as well, to </a:t>
            </a:r>
            <a:r>
              <a:rPr lang="en-US" sz="2000" dirty="0" smtClean="0"/>
              <a:t>convey.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Select the story from menu bar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Click on new story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Add </a:t>
            </a:r>
            <a:r>
              <a:rPr lang="en-US" sz="2000" b="1" dirty="0"/>
              <a:t>a Caption</a:t>
            </a:r>
            <a:r>
              <a:rPr lang="en-US" sz="2000" dirty="0"/>
              <a:t> to all of your </a:t>
            </a:r>
            <a:r>
              <a:rPr lang="en-US" sz="2000" dirty="0" smtClean="0"/>
              <a:t>Dashboards/worksheets </a:t>
            </a:r>
            <a:r>
              <a:rPr lang="en-US" sz="2000" dirty="0"/>
              <a:t>to convey your message clearly 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add new story point</a:t>
            </a:r>
          </a:p>
          <a:p>
            <a:r>
              <a:rPr lang="en-US" sz="2000" dirty="0" smtClean="0"/>
              <a:t>  click on     blank       drag the worksheet/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 end it may look like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Click  to view the </a:t>
            </a:r>
            <a:r>
              <a:rPr lang="en-US" sz="2000" dirty="0" smtClean="0">
                <a:solidFill>
                  <a:srgbClr val="00B050"/>
                </a:solidFill>
              </a:rPr>
              <a:t>story/dashboard</a:t>
            </a:r>
            <a:r>
              <a:rPr lang="en-US" sz="2000" dirty="0" smtClean="0"/>
              <a:t>  in presentation mode or share with other if u have tableau server.</a:t>
            </a:r>
          </a:p>
        </p:txBody>
      </p:sp>
      <p:sp>
        <p:nvSpPr>
          <p:cNvPr id="3" name="Right Arrow 2"/>
          <p:cNvSpPr/>
          <p:nvPr/>
        </p:nvSpPr>
        <p:spPr>
          <a:xfrm>
            <a:off x="1406769" y="4806462"/>
            <a:ext cx="28135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239108" y="4760156"/>
            <a:ext cx="4263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91" y="1083591"/>
            <a:ext cx="7535109" cy="5497949"/>
          </a:xfrm>
        </p:spPr>
      </p:pic>
      <p:sp>
        <p:nvSpPr>
          <p:cNvPr id="9" name="TextBox 8"/>
          <p:cNvSpPr txBox="1"/>
          <p:nvPr/>
        </p:nvSpPr>
        <p:spPr>
          <a:xfrm>
            <a:off x="9906000" y="457201"/>
            <a:ext cx="188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with others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988062" y="785447"/>
            <a:ext cx="140676" cy="29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42739" y="457201"/>
            <a:ext cx="28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Presentation mode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9284677" y="826533"/>
            <a:ext cx="398585" cy="25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715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Connectivity with files- </a:t>
            </a:r>
            <a:r>
              <a:rPr lang="en-US" dirty="0"/>
              <a:t>Text Files(.CSV)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74785" y="662781"/>
            <a:ext cx="6415575" cy="3684588"/>
          </a:xfrm>
        </p:spPr>
        <p:txBody>
          <a:bodyPr/>
          <a:lstStyle/>
          <a:p>
            <a:r>
              <a:rPr lang="en-US" dirty="0"/>
              <a:t>Open Tableau,  Select </a:t>
            </a:r>
            <a:r>
              <a:rPr lang="en-US" dirty="0" smtClean="0"/>
              <a:t>.</a:t>
            </a:r>
            <a:r>
              <a:rPr lang="en-US" dirty="0" err="1" smtClean="0"/>
              <a:t>csv</a:t>
            </a:r>
            <a:r>
              <a:rPr lang="en-US" dirty="0" smtClean="0"/>
              <a:t> file </a:t>
            </a:r>
          </a:p>
          <a:p>
            <a:r>
              <a:rPr lang="en-US" dirty="0" smtClean="0"/>
              <a:t>Change to </a:t>
            </a:r>
            <a:r>
              <a:rPr lang="en-US" dirty="0" smtClean="0">
                <a:solidFill>
                  <a:srgbClr val="FF0000"/>
                </a:solidFill>
              </a:rPr>
              <a:t>extract.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Observe the data – filtering needed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44" y="662781"/>
            <a:ext cx="4035500" cy="3684588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92" y="4347369"/>
            <a:ext cx="5096586" cy="23625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46" y="2093119"/>
            <a:ext cx="5742141" cy="376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9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Changing data type from window pane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sz="half" idx="1"/>
          </p:nvPr>
        </p:nvSpPr>
        <p:spPr>
          <a:xfrm>
            <a:off x="750277" y="1150510"/>
            <a:ext cx="10603523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Change the data type of field </a:t>
            </a:r>
            <a:r>
              <a:rPr lang="en-US" sz="2400" dirty="0" smtClean="0">
                <a:solidFill>
                  <a:srgbClr val="FF0000"/>
                </a:solidFill>
              </a:rPr>
              <a:t>category, state/UT </a:t>
            </a:r>
            <a:r>
              <a:rPr lang="en-US" sz="2400" dirty="0" smtClean="0"/>
              <a:t>i.e. string to geographical location.</a:t>
            </a:r>
          </a:p>
          <a:p>
            <a:r>
              <a:rPr lang="en-US" sz="2400" dirty="0" smtClean="0"/>
              <a:t>It lets to identify </a:t>
            </a:r>
            <a:r>
              <a:rPr lang="en-US" sz="2400" dirty="0"/>
              <a:t>geographical locations which will help in plotting maps.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change the data </a:t>
            </a:r>
            <a:r>
              <a:rPr lang="en-US" sz="2400" dirty="0" smtClean="0"/>
              <a:t>type, </a:t>
            </a:r>
            <a:r>
              <a:rPr lang="en-US" sz="2400" dirty="0"/>
              <a:t>click on the current data type (such as </a:t>
            </a:r>
            <a:r>
              <a:rPr lang="en-US" sz="2400" dirty="0" err="1" smtClean="0"/>
              <a:t>Abc</a:t>
            </a:r>
            <a:r>
              <a:rPr lang="en-US" sz="2400" dirty="0" smtClean="0"/>
              <a:t>) , select </a:t>
            </a:r>
            <a:r>
              <a:rPr lang="en-US" sz="2400" dirty="0"/>
              <a:t>a new type from the drop-down. </a:t>
            </a:r>
            <a:r>
              <a:rPr lang="en-US" sz="2400" dirty="0" smtClean="0"/>
              <a:t>– Geographic Role</a:t>
            </a:r>
            <a:endParaRPr lang="en-US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2773"/>
            <a:ext cx="2276793" cy="241968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706" y="3326179"/>
            <a:ext cx="3918003" cy="32221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877" y="3326179"/>
            <a:ext cx="3100945" cy="33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Connectivity with </a:t>
            </a:r>
            <a:r>
              <a:rPr lang="en-US" dirty="0" err="1" smtClean="0"/>
              <a:t>db</a:t>
            </a:r>
            <a:r>
              <a:rPr lang="en-US" dirty="0" smtClean="0"/>
              <a:t> Server-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Connectivity with files</a:t>
            </a:r>
          </a:p>
          <a:p>
            <a:pPr marL="914400" lvl="2" indent="0">
              <a:buNone/>
            </a:pPr>
            <a:r>
              <a:rPr lang="en-US" dirty="0" smtClean="0"/>
              <a:t>- Text </a:t>
            </a:r>
            <a:r>
              <a:rPr lang="en-US" dirty="0"/>
              <a:t>Files(Indiancrime.CSV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8741" y="0"/>
            <a:ext cx="9546859" cy="6371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Prob.1: Display  State/UT/City </a:t>
            </a:r>
            <a:r>
              <a:rPr lang="en-US" dirty="0"/>
              <a:t>Wise Burglary Incidents In India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68400" y="1688067"/>
            <a:ext cx="4343400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Drag and drop the </a:t>
            </a:r>
            <a:r>
              <a:rPr lang="en-US" sz="2000" dirty="0">
                <a:solidFill>
                  <a:srgbClr val="FF0000"/>
                </a:solidFill>
              </a:rPr>
              <a:t>Category</a:t>
            </a:r>
            <a:r>
              <a:rPr lang="en-US" sz="2000" dirty="0"/>
              <a:t> feature from the </a:t>
            </a:r>
            <a:r>
              <a:rPr lang="en-US" sz="2000" b="1" u="sng" dirty="0"/>
              <a:t>Dimensions</a:t>
            </a:r>
            <a:r>
              <a:rPr lang="en-US" sz="2000" dirty="0"/>
              <a:t> tab to the </a:t>
            </a:r>
            <a:r>
              <a:rPr lang="en-US" sz="2000" dirty="0">
                <a:solidFill>
                  <a:srgbClr val="FF0000"/>
                </a:solidFill>
              </a:rPr>
              <a:t>Columns area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Drag and drop the </a:t>
            </a:r>
            <a:r>
              <a:rPr lang="en-US" sz="2000" dirty="0">
                <a:solidFill>
                  <a:schemeClr val="accent1"/>
                </a:solidFill>
              </a:rPr>
              <a:t>Burglary Incidence </a:t>
            </a:r>
            <a:r>
              <a:rPr lang="en-US" sz="2000" dirty="0"/>
              <a:t>feature from the </a:t>
            </a:r>
            <a:r>
              <a:rPr lang="en-US" sz="2000" b="1" u="sng" dirty="0"/>
              <a:t>Measures </a:t>
            </a:r>
            <a:r>
              <a:rPr lang="en-US" sz="2000" dirty="0"/>
              <a:t>tab to the </a:t>
            </a:r>
            <a:r>
              <a:rPr lang="en-US" sz="2000" dirty="0">
                <a:solidFill>
                  <a:schemeClr val="accent1"/>
                </a:solidFill>
              </a:rPr>
              <a:t>Rows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add </a:t>
            </a:r>
            <a:r>
              <a:rPr lang="en-US" sz="2000" dirty="0" err="1"/>
              <a:t>colour</a:t>
            </a:r>
            <a:r>
              <a:rPr lang="en-US" sz="2000" dirty="0"/>
              <a:t> to the graphs, </a:t>
            </a:r>
            <a:r>
              <a:rPr lang="en-US" sz="2000" b="1" u="sng" dirty="0"/>
              <a:t>drag</a:t>
            </a:r>
            <a:r>
              <a:rPr lang="en-US" sz="2000" dirty="0"/>
              <a:t> the feature Category (or Burglary Incidence) to the </a:t>
            </a:r>
            <a:r>
              <a:rPr lang="en-US" sz="2000" dirty="0">
                <a:solidFill>
                  <a:schemeClr val="accent1"/>
                </a:solidFill>
              </a:rPr>
              <a:t>Color button</a:t>
            </a:r>
            <a:r>
              <a:rPr lang="en-US" sz="2000" dirty="0"/>
              <a:t> in the </a:t>
            </a:r>
            <a:r>
              <a:rPr lang="en-US" sz="2000" b="1" u="sng" dirty="0"/>
              <a:t>Marks Tab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 label to the bars by dragging the feature Burglary Incidence into the </a:t>
            </a:r>
            <a:r>
              <a:rPr lang="en-US" sz="2000" dirty="0">
                <a:solidFill>
                  <a:schemeClr val="accent1"/>
                </a:solidFill>
              </a:rPr>
              <a:t>Label button </a:t>
            </a:r>
            <a:r>
              <a:rPr lang="en-US" sz="2000" dirty="0"/>
              <a:t>in the Marks Tab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Rename </a:t>
            </a:r>
            <a:r>
              <a:rPr lang="en-US" sz="2000" dirty="0"/>
              <a:t>the worksheet as </a:t>
            </a:r>
            <a:r>
              <a:rPr lang="en-US" sz="2000" dirty="0" err="1"/>
              <a:t>burgelary</a:t>
            </a:r>
            <a:r>
              <a:rPr lang="en-US" sz="2000" dirty="0"/>
              <a:t> report</a:t>
            </a:r>
          </a:p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620883" y="977919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Bar Chart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048" y="1455355"/>
            <a:ext cx="6985617" cy="5144737"/>
          </a:xfrm>
        </p:spPr>
      </p:pic>
    </p:spTree>
    <p:extLst>
      <p:ext uri="{BB962C8B-B14F-4D97-AF65-F5344CB8AC3E}">
        <p14:creationId xmlns:p14="http://schemas.microsoft.com/office/powerpoint/2010/main" val="34783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80" y="79569"/>
            <a:ext cx="10766058" cy="106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Prob.2: Report of  </a:t>
            </a:r>
            <a:r>
              <a:rPr lang="en-US" dirty="0"/>
              <a:t>Most </a:t>
            </a:r>
            <a:r>
              <a:rPr lang="en-US" dirty="0" smtClean="0"/>
              <a:t>cheating </a:t>
            </a:r>
            <a:r>
              <a:rPr lang="en-US" dirty="0"/>
              <a:t>Incidents In India State/UT/City Wise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35" y="987425"/>
            <a:ext cx="6815488" cy="5493658"/>
          </a:xfrm>
        </p:spPr>
      </p:pic>
      <p:sp>
        <p:nvSpPr>
          <p:cNvPr id="6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34463" y="1264271"/>
            <a:ext cx="416169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Click on new worksheet rename to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cheating_inc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Drag and drop the States/UTs/Cities feature from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Dimensions tab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the Columns area.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Drag and drop the cheating Incidence feature from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Measures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tab to the Rows area.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Select the Packed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Bubbles graph from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Show Me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add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colour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the graphs based on intensity, drag the feature cheating Incidence to the Color button in the Marks Tab.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Add label for the count of cheats in each state by dragging the feature cheat Incidence into the Label button in the Marks Tab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92808" y="748752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Bubbles Chart</a:t>
            </a:r>
          </a:p>
        </p:txBody>
      </p:sp>
    </p:spTree>
    <p:extLst>
      <p:ext uri="{BB962C8B-B14F-4D97-AF65-F5344CB8AC3E}">
        <p14:creationId xmlns:p14="http://schemas.microsoft.com/office/powerpoint/2010/main" val="25309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85" y="96456"/>
            <a:ext cx="10794207" cy="1031630"/>
          </a:xfrm>
        </p:spPr>
        <p:txBody>
          <a:bodyPr>
            <a:normAutofit/>
          </a:bodyPr>
          <a:lstStyle/>
          <a:p>
            <a:r>
              <a:rPr lang="en-US" dirty="0" smtClean="0"/>
              <a:t>Prob.3: Display  </a:t>
            </a:r>
            <a:r>
              <a:rPr lang="en-US" dirty="0"/>
              <a:t>Most Cognizable Crimes Under IPC State-Wise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937846"/>
            <a:ext cx="6172200" cy="5453156"/>
          </a:xfrm>
        </p:spPr>
      </p:pic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27042" y="1703978"/>
            <a:ext cx="563019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Click on new worksheet rename to </a:t>
            </a:r>
            <a:r>
              <a:rPr lang="en-US" sz="2000" dirty="0" smtClean="0"/>
              <a:t>crimes _</a:t>
            </a:r>
            <a:r>
              <a:rPr lang="en-US" sz="2000" dirty="0" err="1" smtClean="0"/>
              <a:t>inc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Drag and drop the States/UTs/Cities feature from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Dimensions tab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the Columns area.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Drag and drop the Total Cognizable Crimes Under IPC – Incidence (I) feature from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Measures tab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the Color button in the Marks Tab.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u="sng" dirty="0">
                <a:solidFill>
                  <a:srgbClr val="00B050"/>
                </a:solidFill>
              </a:rPr>
              <a:t>Add a filter in the visualization worksheet by simply dropping the Category feature into the Filter Tab. Set the filter as states</a:t>
            </a:r>
            <a:r>
              <a:rPr lang="en-US" sz="2000" u="sng" dirty="0" smtClean="0">
                <a:solidFill>
                  <a:srgbClr val="00B050"/>
                </a:solidFill>
              </a:rPr>
              <a:t>..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Select symbol maps from the </a:t>
            </a:r>
            <a:r>
              <a:rPr lang="en-US" sz="2000" b="1" dirty="0"/>
              <a:t>Show 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Add label for the state wise count of Total Cognizable Crimes Under IPC by dragging the feature Total Cognizable Crimes Under IPC – Incidence (I) into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Label button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Marks Tab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7476" y="1040564"/>
            <a:ext cx="3669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Choropleth Plotting</a:t>
            </a:r>
          </a:p>
        </p:txBody>
      </p:sp>
    </p:spTree>
    <p:extLst>
      <p:ext uri="{BB962C8B-B14F-4D97-AF65-F5344CB8AC3E}">
        <p14:creationId xmlns:p14="http://schemas.microsoft.com/office/powerpoint/2010/main" val="12199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064"/>
            <a:ext cx="10515600" cy="4672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1195388"/>
            <a:ext cx="4502150" cy="467360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Dashboard </a:t>
            </a:r>
            <a:r>
              <a:rPr lang="en-US" dirty="0"/>
              <a:t>is simply a means of combining Worksheets together so that they convey some message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the </a:t>
            </a:r>
            <a:r>
              <a:rPr lang="en-US" b="1" dirty="0"/>
              <a:t>window like icon</a:t>
            </a:r>
            <a:r>
              <a:rPr lang="en-US" dirty="0"/>
              <a:t> next to the ‘New Worksheet’ icon in the bottom pane to get the </a:t>
            </a:r>
            <a:r>
              <a:rPr lang="en-US" dirty="0" smtClean="0"/>
              <a:t>following/menu- new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the multiple Worksheets that we had made </a:t>
            </a:r>
            <a:r>
              <a:rPr lang="en-US" dirty="0" smtClean="0"/>
              <a:t>is to drag </a:t>
            </a:r>
            <a:r>
              <a:rPr lang="en-US" dirty="0"/>
              <a:t>these sheets from the pane to the empty area </a:t>
            </a:r>
            <a:r>
              <a:rPr lang="en-US" dirty="0" smtClean="0"/>
              <a:t>‘</a:t>
            </a:r>
            <a:r>
              <a:rPr lang="en-US" b="1" dirty="0" smtClean="0"/>
              <a:t>Drop </a:t>
            </a:r>
            <a:r>
              <a:rPr lang="en-US" b="1" dirty="0"/>
              <a:t>sheets here</a:t>
            </a:r>
            <a:r>
              <a:rPr lang="en-US" b="1" dirty="0" smtClean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Arrange the worksheets horizontal/ vertical/ shown in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changes done in individual worksheets are reflected in dashboard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8" y="968375"/>
            <a:ext cx="7167562" cy="5502275"/>
          </a:xfrm>
        </p:spPr>
      </p:pic>
    </p:spTree>
    <p:extLst>
      <p:ext uri="{BB962C8B-B14F-4D97-AF65-F5344CB8AC3E}">
        <p14:creationId xmlns:p14="http://schemas.microsoft.com/office/powerpoint/2010/main" val="15070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Making dashboard Interactive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7215" y="2279204"/>
            <a:ext cx="5181600" cy="427399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287215" y="1076001"/>
            <a:ext cx="5181600" cy="10156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Select the </a:t>
            </a:r>
            <a:r>
              <a:rPr lang="en-US" sz="2400" dirty="0" err="1" smtClean="0"/>
              <a:t>cheating_rep</a:t>
            </a:r>
            <a:r>
              <a:rPr lang="en-US" sz="2400" dirty="0" smtClean="0"/>
              <a:t> worksheet from dashboard</a:t>
            </a:r>
          </a:p>
          <a:p>
            <a:r>
              <a:rPr lang="en-US" sz="2400" dirty="0" smtClean="0"/>
              <a:t>Go to     symbol then select use as filter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158" y="2279204"/>
            <a:ext cx="6437465" cy="42739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5782" y="923601"/>
            <a:ext cx="5444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Click on any one bubble of state from </a:t>
            </a:r>
            <a:r>
              <a:rPr lang="en-US" sz="2400" dirty="0" err="1" smtClean="0"/>
              <a:t>cheating_rep</a:t>
            </a:r>
            <a:r>
              <a:rPr lang="en-US" sz="2400" dirty="0" smtClean="0"/>
              <a:t> , other worksheets data gets changed to match with the selected filter..</a:t>
            </a:r>
            <a:endParaRPr lang="en-US" sz="2400" dirty="0"/>
          </a:p>
        </p:txBody>
      </p:sp>
      <p:sp>
        <p:nvSpPr>
          <p:cNvPr id="9" name="Action Button: Forward or Next 8">
            <a:hlinkClick r:id="" action="ppaction://hlinkshowjump?jump=nextslide" highlightClick="1"/>
          </p:cNvPr>
          <p:cNvSpPr/>
          <p:nvPr/>
        </p:nvSpPr>
        <p:spPr>
          <a:xfrm>
            <a:off x="1266092" y="1758462"/>
            <a:ext cx="187570" cy="1172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4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7786" y="2603920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52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323" y="0"/>
            <a:ext cx="10515600" cy="1325563"/>
          </a:xfrm>
        </p:spPr>
        <p:txBody>
          <a:bodyPr/>
          <a:lstStyle/>
          <a:p>
            <a:r>
              <a:rPr lang="en-US" dirty="0" smtClean="0"/>
              <a:t>Tableau Connectivity with MYSQL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84285" y="1450487"/>
            <a:ext cx="5181600" cy="4351338"/>
          </a:xfrm>
        </p:spPr>
        <p:txBody>
          <a:bodyPr/>
          <a:lstStyle/>
          <a:p>
            <a:r>
              <a:rPr lang="en-US" dirty="0" smtClean="0"/>
              <a:t>Open XAMPP Control Panel -Start XAMPP services, open Browser for MYSQL  DATABASE.</a:t>
            </a:r>
          </a:p>
          <a:p>
            <a:r>
              <a:rPr lang="en-US" dirty="0" smtClean="0"/>
              <a:t>Open Tableau,  Select </a:t>
            </a:r>
            <a:r>
              <a:rPr lang="en-US" dirty="0"/>
              <a:t>dbserver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MYSQL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Copy n paste </a:t>
            </a:r>
            <a:r>
              <a:rPr lang="en-US" i="1" dirty="0" smtClean="0"/>
              <a:t>INITIAL SQL </a:t>
            </a:r>
            <a:r>
              <a:rPr lang="en-US" i="1" dirty="0" smtClean="0">
                <a:solidFill>
                  <a:srgbClr val="00B050"/>
                </a:solidFill>
              </a:rPr>
              <a:t>string  from </a:t>
            </a:r>
            <a:r>
              <a:rPr lang="en-US" i="1" dirty="0" err="1" smtClean="0">
                <a:solidFill>
                  <a:srgbClr val="00B050"/>
                </a:solidFill>
              </a:rPr>
              <a:t>dump.sql</a:t>
            </a:r>
            <a:r>
              <a:rPr lang="en-US" i="1" dirty="0" smtClean="0">
                <a:solidFill>
                  <a:srgbClr val="00B050"/>
                </a:solidFill>
              </a:rPr>
              <a:t> file </a:t>
            </a:r>
          </a:p>
          <a:p>
            <a:r>
              <a:rPr lang="en-US" dirty="0" smtClean="0"/>
              <a:t>Click on Sign in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21" y="1087071"/>
            <a:ext cx="5325593" cy="5821370"/>
          </a:xfrm>
        </p:spPr>
      </p:pic>
    </p:spTree>
    <p:extLst>
      <p:ext uri="{BB962C8B-B14F-4D97-AF65-F5344CB8AC3E}">
        <p14:creationId xmlns:p14="http://schemas.microsoft.com/office/powerpoint/2010/main" val="33734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82" y="2114361"/>
            <a:ext cx="9368158" cy="40128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27936" y="5757834"/>
            <a:ext cx="2363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 database name-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6768" y="1690688"/>
            <a:ext cx="16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Undo symbol 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1570893" y="2060020"/>
            <a:ext cx="644768" cy="39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 Visualization of  the 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Select database name- </a:t>
            </a:r>
            <a:r>
              <a:rPr lang="en-US" dirty="0" err="1" smtClean="0"/>
              <a:t>movedb</a:t>
            </a:r>
            <a:endParaRPr lang="en-US" dirty="0" smtClean="0"/>
          </a:p>
          <a:p>
            <a:r>
              <a:rPr lang="en-US" dirty="0" smtClean="0"/>
              <a:t>Drag n drop </a:t>
            </a:r>
            <a:r>
              <a:rPr lang="en-US" dirty="0"/>
              <a:t>tables- album, </a:t>
            </a:r>
            <a:r>
              <a:rPr lang="en-US" dirty="0" err="1" smtClean="0"/>
              <a:t>orderdetails</a:t>
            </a:r>
            <a:r>
              <a:rPr lang="en-US" dirty="0" smtClean="0"/>
              <a:t>, orders</a:t>
            </a:r>
          </a:p>
          <a:p>
            <a:r>
              <a:rPr lang="en-US" dirty="0" smtClean="0"/>
              <a:t>Click on –extract and update now</a:t>
            </a:r>
          </a:p>
          <a:p>
            <a:pPr lvl="1"/>
            <a:r>
              <a:rPr lang="en-US" dirty="0" smtClean="0"/>
              <a:t>Dataset will appear in window pane.</a:t>
            </a:r>
          </a:p>
          <a:p>
            <a:r>
              <a:rPr lang="en-US" dirty="0" smtClean="0"/>
              <a:t>Explore the different buttons in window pane.</a:t>
            </a:r>
          </a:p>
          <a:p>
            <a:r>
              <a:rPr lang="en-US" dirty="0" smtClean="0"/>
              <a:t>click on </a:t>
            </a:r>
            <a:r>
              <a:rPr lang="en-US" dirty="0" smtClean="0">
                <a:solidFill>
                  <a:srgbClr val="FF0000"/>
                </a:solidFill>
              </a:rPr>
              <a:t>Go to Worksheet 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Save the worksheet by double click on it.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06" y="1368425"/>
            <a:ext cx="5031794" cy="4351338"/>
          </a:xfrm>
        </p:spPr>
      </p:pic>
    </p:spTree>
    <p:extLst>
      <p:ext uri="{BB962C8B-B14F-4D97-AF65-F5344CB8AC3E}">
        <p14:creationId xmlns:p14="http://schemas.microsoft.com/office/powerpoint/2010/main" val="16291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7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for selected dimension and measure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2" y="1395575"/>
            <a:ext cx="8223738" cy="48612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197399"/>
            <a:ext cx="13071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/Measure notation </a:t>
            </a:r>
            <a:r>
              <a:rPr lang="en-US" dirty="0" smtClean="0">
                <a:solidFill>
                  <a:srgbClr val="FF0000"/>
                </a:solidFill>
              </a:rPr>
              <a:t>ABC</a:t>
            </a:r>
            <a:r>
              <a:rPr lang="en-US" dirty="0" smtClean="0"/>
              <a:t>= string data type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 smtClean="0"/>
              <a:t> = integer</a:t>
            </a:r>
          </a:p>
          <a:p>
            <a:r>
              <a:rPr lang="en-US" dirty="0" smtClean="0"/>
              <a:t>Date data type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47383" y="1207478"/>
            <a:ext cx="234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displaying various types of maps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413631" y="1336431"/>
            <a:ext cx="433752" cy="19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02169" y="4962296"/>
            <a:ext cx="99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types of Panes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2989384" y="4155828"/>
            <a:ext cx="422029" cy="8064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85846" y="894386"/>
            <a:ext cx="100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37538" y="1178169"/>
            <a:ext cx="82062" cy="37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173415" y="1207478"/>
            <a:ext cx="58616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97723" y="894386"/>
            <a:ext cx="132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70739" y="1144981"/>
            <a:ext cx="715107" cy="40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add user defined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add new measure </a:t>
            </a:r>
            <a:r>
              <a:rPr lang="en-US" dirty="0" smtClean="0">
                <a:solidFill>
                  <a:srgbClr val="FF0000"/>
                </a:solidFill>
              </a:rPr>
              <a:t>Sales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Select menu Analysis from tool bar</a:t>
            </a:r>
            <a:endParaRPr lang="en-US" dirty="0"/>
          </a:p>
          <a:p>
            <a:pPr lvl="2"/>
            <a:r>
              <a:rPr lang="en-US" dirty="0" smtClean="0"/>
              <a:t>Go to Create </a:t>
            </a:r>
            <a:r>
              <a:rPr lang="en-US" dirty="0"/>
              <a:t>calculated </a:t>
            </a:r>
            <a:r>
              <a:rPr lang="en-US" dirty="0" smtClean="0"/>
              <a:t>field</a:t>
            </a:r>
          </a:p>
          <a:p>
            <a:pPr lvl="2"/>
            <a:r>
              <a:rPr lang="en-US" dirty="0" smtClean="0"/>
              <a:t>Drag and drop the measures from </a:t>
            </a:r>
            <a:r>
              <a:rPr lang="en-US" dirty="0" err="1" smtClean="0"/>
              <a:t>orderdetails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18" y="3774831"/>
            <a:ext cx="4390563" cy="2975922"/>
          </a:xfrm>
        </p:spPr>
      </p:pic>
      <p:grpSp>
        <p:nvGrpSpPr>
          <p:cNvPr id="12" name="Group 11"/>
          <p:cNvGrpSpPr/>
          <p:nvPr/>
        </p:nvGrpSpPr>
        <p:grpSpPr>
          <a:xfrm>
            <a:off x="3165071" y="3498654"/>
            <a:ext cx="5476210" cy="1005280"/>
            <a:chOff x="3059723" y="3590165"/>
            <a:chExt cx="5476210" cy="1005280"/>
          </a:xfrm>
        </p:grpSpPr>
        <p:sp>
          <p:nvSpPr>
            <p:cNvPr id="6" name="TextBox 5"/>
            <p:cNvSpPr txBox="1"/>
            <p:nvPr/>
          </p:nvSpPr>
          <p:spPr>
            <a:xfrm>
              <a:off x="5698948" y="3590165"/>
              <a:ext cx="2836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Change name to  </a:t>
              </a:r>
              <a:r>
                <a:rPr lang="en-US" dirty="0" smtClean="0">
                  <a:solidFill>
                    <a:srgbClr val="FF0000"/>
                  </a:solidFill>
                </a:rPr>
                <a:t>Sales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193323" y="4021837"/>
              <a:ext cx="457200" cy="111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59723" y="4001294"/>
              <a:ext cx="700318" cy="594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481" y="2555461"/>
            <a:ext cx="228631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9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Prob.1- </a:t>
            </a:r>
            <a:r>
              <a:rPr lang="en-US" dirty="0"/>
              <a:t>Analysis of yearwise </a:t>
            </a:r>
            <a:r>
              <a:rPr lang="en-US" dirty="0" smtClean="0"/>
              <a:t>sales [increasing/ decreasing]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 Go to dimension section </a:t>
            </a:r>
          </a:p>
          <a:p>
            <a:r>
              <a:rPr lang="en-US" dirty="0" smtClean="0"/>
              <a:t>Select </a:t>
            </a:r>
            <a:r>
              <a:rPr lang="en-US" dirty="0"/>
              <a:t>orderdate(Order) from dimension </a:t>
            </a:r>
            <a:r>
              <a:rPr lang="en-US" dirty="0" smtClean="0"/>
              <a:t>, Drag and drop it TO column section.</a:t>
            </a:r>
          </a:p>
          <a:p>
            <a:r>
              <a:rPr lang="en-US" dirty="0"/>
              <a:t>Go to </a:t>
            </a:r>
            <a:r>
              <a:rPr lang="en-US" dirty="0" smtClean="0"/>
              <a:t>measure </a:t>
            </a:r>
            <a:r>
              <a:rPr lang="en-US" dirty="0"/>
              <a:t>section </a:t>
            </a:r>
            <a:endParaRPr lang="en-US" dirty="0" smtClean="0"/>
          </a:p>
          <a:p>
            <a:r>
              <a:rPr lang="en-US" dirty="0" smtClean="0"/>
              <a:t>Select the measure </a:t>
            </a:r>
            <a:r>
              <a:rPr lang="en-US" dirty="0"/>
              <a:t>sales Drag and drop it </a:t>
            </a:r>
            <a:r>
              <a:rPr lang="en-US" dirty="0" smtClean="0"/>
              <a:t>TO rows section.</a:t>
            </a:r>
          </a:p>
          <a:p>
            <a:r>
              <a:rPr lang="en-US" dirty="0" smtClean="0"/>
              <a:t>Default is line graph. </a:t>
            </a:r>
          </a:p>
          <a:p>
            <a:r>
              <a:rPr lang="en-US" dirty="0" smtClean="0"/>
              <a:t>Select  symbol             from menu bar to display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values on graph. Also available in marks pane.</a:t>
            </a:r>
          </a:p>
          <a:p>
            <a:r>
              <a:rPr lang="en-US" dirty="0" smtClean="0"/>
              <a:t>Click on                                         to display the </a:t>
            </a:r>
          </a:p>
          <a:p>
            <a:pPr marL="0" indent="0">
              <a:buNone/>
            </a:pPr>
            <a:r>
              <a:rPr lang="en-US" dirty="0" smtClean="0"/>
              <a:t>levels(Q,M,W) in date.</a:t>
            </a:r>
          </a:p>
          <a:p>
            <a:r>
              <a:rPr lang="en-US" dirty="0"/>
              <a:t>The different colors of the fields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Blue indicates </a:t>
            </a:r>
            <a:r>
              <a:rPr lang="en-US" b="1" dirty="0"/>
              <a:t>Discrete</a:t>
            </a:r>
            <a:r>
              <a:rPr lang="en-US" dirty="0"/>
              <a:t> </a:t>
            </a:r>
            <a:r>
              <a:rPr lang="en-US" dirty="0" smtClean="0"/>
              <a:t>values</a:t>
            </a:r>
          </a:p>
          <a:p>
            <a:pPr marL="0" indent="0">
              <a:buNone/>
            </a:pPr>
            <a:r>
              <a:rPr lang="en-US" dirty="0" smtClean="0"/>
              <a:t>   Green indicates </a:t>
            </a:r>
            <a:r>
              <a:rPr lang="en-US" b="1" dirty="0" smtClean="0"/>
              <a:t>Continuous </a:t>
            </a:r>
            <a:r>
              <a:rPr lang="en-US" dirty="0" smtClean="0"/>
              <a:t>values</a:t>
            </a:r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21" y="1825625"/>
            <a:ext cx="4531357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24" y="3740392"/>
            <a:ext cx="511054" cy="395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537" y="4466492"/>
            <a:ext cx="1989798" cy="3165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3801" y="365125"/>
            <a:ext cx="58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46" y="1116622"/>
            <a:ext cx="6876684" cy="5694727"/>
          </a:xfrm>
        </p:spPr>
      </p:pic>
      <p:cxnSp>
        <p:nvCxnSpPr>
          <p:cNvPr id="12" name="Straight Arrow Connector 11"/>
          <p:cNvCxnSpPr/>
          <p:nvPr/>
        </p:nvCxnSpPr>
        <p:spPr>
          <a:xfrm>
            <a:off x="2438400" y="902677"/>
            <a:ext cx="574431" cy="24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0892" y="656492"/>
            <a:ext cx="132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Swapping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12831" y="410253"/>
            <a:ext cx="100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23846" y="824984"/>
            <a:ext cx="187569" cy="29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99692" y="802284"/>
            <a:ext cx="117231" cy="3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87545" y="594919"/>
            <a:ext cx="3240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Explore the </a:t>
            </a:r>
            <a:r>
              <a:rPr lang="en-US" dirty="0" smtClean="0"/>
              <a:t>data using show me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8299938" y="779585"/>
            <a:ext cx="487607" cy="24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" y="2414954"/>
            <a:ext cx="126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types of Panes, drag 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>
            <a:off x="1254370" y="1477108"/>
            <a:ext cx="362242" cy="22039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21016" y="199292"/>
            <a:ext cx="4555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Various functionalities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8154" y="1312985"/>
            <a:ext cx="3223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show 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horizontal bars graph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swap from menu 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76892" y="199292"/>
            <a:ext cx="7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1355</Words>
  <Application>Microsoft Office PowerPoint</Application>
  <PresentationFormat>Custom</PresentationFormat>
  <Paragraphs>156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Study of Visualization Tool-  Tableau</vt:lpstr>
      <vt:lpstr>Topics</vt:lpstr>
      <vt:lpstr>Tableau Connectivity with MYSQL</vt:lpstr>
      <vt:lpstr>Basic View</vt:lpstr>
      <vt:lpstr>Task- Visualization of  the  report</vt:lpstr>
      <vt:lpstr>View for selected dimension and measure</vt:lpstr>
      <vt:lpstr>To add user defined measure</vt:lpstr>
      <vt:lpstr>Prob.1- Analysis of yearwise sales [increasing/ decreasing] </vt:lpstr>
      <vt:lpstr>PowerPoint Presentation</vt:lpstr>
      <vt:lpstr>Exploration of  filter pane, marks pane, show me menu.</vt:lpstr>
      <vt:lpstr>Reflection spot:  Question:  1.Display the report per category , by orderdate and                   sales wise.    2. Display quarter and month wise too. </vt:lpstr>
      <vt:lpstr>Prob.2: Sales and quantity growth chart </vt:lpstr>
      <vt:lpstr>Prob.3: Peak Sales and quantity Monthwise </vt:lpstr>
      <vt:lpstr>Prob. 4: To understand the pattern of sales and quantity  yearwise(Analytics )</vt:lpstr>
      <vt:lpstr>Forecasting</vt:lpstr>
      <vt:lpstr>Analytics - Clustering</vt:lpstr>
      <vt:lpstr>Sharing the sales-quantity Story </vt:lpstr>
      <vt:lpstr>Connectivity with files- Text Files(.CSV) </vt:lpstr>
      <vt:lpstr>Changing data type from window pane</vt:lpstr>
      <vt:lpstr>Prob.1: Display  State/UT/City Wise Burglary Incidents In India</vt:lpstr>
      <vt:lpstr>Prob.2: Report of  Most cheating Incidents In India State/UT/City Wise </vt:lpstr>
      <vt:lpstr>Prob.3: Display  Most Cognizable Crimes Under IPC State-Wise </vt:lpstr>
      <vt:lpstr>Dashboard</vt:lpstr>
      <vt:lpstr>Making dashboard Interactive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with MYSQL</dc:title>
  <dc:creator>Suryawanshi, Vaishali</dc:creator>
  <cp:lastModifiedBy>IBM</cp:lastModifiedBy>
  <cp:revision>96</cp:revision>
  <dcterms:created xsi:type="dcterms:W3CDTF">2019-11-28T04:29:09Z</dcterms:created>
  <dcterms:modified xsi:type="dcterms:W3CDTF">2019-12-09T04:12:15Z</dcterms:modified>
</cp:coreProperties>
</file>