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0" r:id="rId5"/>
    <p:sldId id="270" r:id="rId6"/>
    <p:sldId id="268" r:id="rId7"/>
    <p:sldId id="259" r:id="rId8"/>
    <p:sldId id="271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438" y="2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377D-A0E8-4172-8B6F-8319EC5BE96E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B80AE-8FDE-4AF1-8949-A5B0D599D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5E0EE9-B44A-41B3-85CF-B36FEDBCE968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77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A275-240B-4006-B720-A8881F51ADB8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10" Type="http://schemas.openxmlformats.org/officeDocument/2006/relationships/oleObject" Target="../embeddings/Microsoft_Excel_97-2003_Worksheet2.xls"/><Relationship Id="rId4" Type="http://schemas.openxmlformats.org/officeDocument/2006/relationships/image" Target="../media/image3.wmf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DWDM Assignment : 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Thank You !!!!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Problem Statement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Trip History Analysis: Use trip history dataset that is from a bike sharing service in the United States. The data is provided quarter-wise from 2010 (Q4) onwards. Each file has 7 columns. Predict the class of user. Sample </a:t>
            </a:r>
            <a:endParaRPr lang="en-US" dirty="0" smtClean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Test </a:t>
            </a:r>
            <a:r>
              <a:rPr lang="en-US" dirty="0"/>
              <a:t>data set available here </a:t>
            </a:r>
            <a:r>
              <a:rPr lang="en-US" dirty="0">
                <a:solidFill>
                  <a:srgbClr val="FF0000"/>
                </a:solidFill>
              </a:rPr>
              <a:t>https://www.capitalbikeshare.com/trip-history-data</a:t>
            </a:r>
          </a:p>
        </p:txBody>
      </p:sp>
    </p:spTree>
    <p:extLst>
      <p:ext uri="{BB962C8B-B14F-4D97-AF65-F5344CB8AC3E}">
        <p14:creationId xmlns:p14="http://schemas.microsoft.com/office/powerpoint/2010/main" val="20472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DataSet</a:t>
            </a:r>
            <a:r>
              <a:rPr lang="en-IN" dirty="0">
                <a:solidFill>
                  <a:srgbClr val="FF0000"/>
                </a:solidFill>
              </a:rPr>
              <a:t> : </a:t>
            </a:r>
            <a:r>
              <a:rPr lang="en-IN" sz="3200" dirty="0" smtClean="0"/>
              <a:t>2010-capitalbikeshare-tripdata.CSV</a:t>
            </a:r>
            <a:endParaRPr lang="en-IN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41667"/>
              </p:ext>
            </p:extLst>
          </p:nvPr>
        </p:nvGraphicFramePr>
        <p:xfrm>
          <a:off x="838200" y="2579424"/>
          <a:ext cx="10776045" cy="5289024"/>
        </p:xfrm>
        <a:graphic>
          <a:graphicData uri="http://schemas.openxmlformats.org/drawingml/2006/table">
            <a:tbl>
              <a:tblPr/>
              <a:tblGrid>
                <a:gridCol w="809417"/>
                <a:gridCol w="798017"/>
                <a:gridCol w="923420"/>
                <a:gridCol w="866419"/>
                <a:gridCol w="2060817"/>
                <a:gridCol w="983048"/>
                <a:gridCol w="1276828"/>
                <a:gridCol w="1083025"/>
                <a:gridCol w="1975054"/>
              </a:tblGrid>
              <a:tr h="611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Start station number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Start station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End station number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End station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Bike number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Member type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11:27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11:43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31208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St &amp; New Jersey Ave SE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31108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&amp; M St SW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W00742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11:41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11:42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31209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&amp; N St  SE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31209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&amp; N St  SE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W00032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12:05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12:50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31600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5th &amp; K St NW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31100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19th St &amp; Pennsylvania Ave NW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W00993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1406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12:06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9/20/2010 12:29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31600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5th &amp; K St NW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31602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 Rd &amp; Holmead Pl NW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W00344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8952" marR="8952" marT="89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7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2" marR="8952" marT="8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Problem </a:t>
            </a:r>
            <a:r>
              <a:rPr lang="en-IN" dirty="0" err="1" smtClean="0">
                <a:solidFill>
                  <a:srgbClr val="FF0000"/>
                </a:solidFill>
              </a:rPr>
              <a:t>Modeling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Classification Problem</a:t>
            </a:r>
            <a:r>
              <a:rPr lang="en-IN" dirty="0" smtClean="0"/>
              <a:t>: Prediction of </a:t>
            </a:r>
            <a:r>
              <a:rPr lang="en-IN" dirty="0"/>
              <a:t>the biker’s class Label : Member / </a:t>
            </a:r>
            <a:r>
              <a:rPr lang="en-IN" dirty="0" smtClean="0"/>
              <a:t>Casual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/>
              <a:t>Classification </a:t>
            </a:r>
            <a:r>
              <a:rPr lang="en-US" dirty="0" smtClean="0"/>
              <a:t>: predicts </a:t>
            </a:r>
            <a:r>
              <a:rPr lang="en-US" dirty="0"/>
              <a:t>categorical class labels (discrete or nominal)</a:t>
            </a:r>
          </a:p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lassifies </a:t>
            </a:r>
            <a:r>
              <a:rPr lang="en-US" dirty="0"/>
              <a:t>data (constructs a model) based on the training set and the values (class labels) in a classifying attribute and uses it in classifying new data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B4FF4F-E450-4DE3-A80E-6BDFC578D82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47" y="159545"/>
            <a:ext cx="9853684" cy="762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Classification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8247" y="1815878"/>
            <a:ext cx="6095398" cy="3636120"/>
            <a:chOff x="1812925" y="1600561"/>
            <a:chExt cx="9087171" cy="4938785"/>
          </a:xfrm>
        </p:grpSpPr>
        <p:grpSp>
          <p:nvGrpSpPr>
            <p:cNvPr id="9220" name="Group 3"/>
            <p:cNvGrpSpPr>
              <a:grpSpLocks/>
            </p:cNvGrpSpPr>
            <p:nvPr/>
          </p:nvGrpSpPr>
          <p:grpSpPr bwMode="auto">
            <a:xfrm>
              <a:off x="3560764" y="1774825"/>
              <a:ext cx="1698625" cy="1506538"/>
              <a:chOff x="1283" y="1118"/>
              <a:chExt cx="1070" cy="949"/>
            </a:xfrm>
          </p:grpSpPr>
          <p:pic>
            <p:nvPicPr>
              <p:cNvPr id="9233" name="Picture 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3" y="1118"/>
                <a:ext cx="1070" cy="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4" name="Rectangle 5"/>
              <p:cNvSpPr>
                <a:spLocks noChangeArrowheads="1"/>
              </p:cNvSpPr>
              <p:nvPr/>
            </p:nvSpPr>
            <p:spPr bwMode="auto">
              <a:xfrm>
                <a:off x="1347" y="1406"/>
                <a:ext cx="934" cy="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</a:rPr>
                  <a:t>Training</a:t>
                </a:r>
              </a:p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</a:rPr>
                  <a:t>Data</a:t>
                </a:r>
              </a:p>
            </p:txBody>
          </p:sp>
        </p:grpSp>
        <p:graphicFrame>
          <p:nvGraphicFramePr>
            <p:cNvPr id="9221" name="Object 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243507"/>
                </p:ext>
              </p:extLst>
            </p:nvPr>
          </p:nvGraphicFramePr>
          <p:xfrm>
            <a:off x="1812925" y="3825875"/>
            <a:ext cx="5437188" cy="249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Worksheet" r:id="rId5" imgW="5437188" imgH="2495550" progId="Excel.Sheet.8">
                    <p:embed/>
                  </p:oleObj>
                </mc:Choice>
                <mc:Fallback>
                  <p:oleObj name="Worksheet" r:id="rId5" imgW="5437188" imgH="2495550" progId="Excel.Sheet.8">
                    <p:embed/>
                    <p:pic>
                      <p:nvPicPr>
                        <p:cNvPr id="0" name="Picture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925" y="3825875"/>
                          <a:ext cx="5437188" cy="2495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Line 7"/>
            <p:cNvSpPr>
              <a:spLocks noChangeShapeType="1"/>
            </p:cNvSpPr>
            <p:nvPr/>
          </p:nvSpPr>
          <p:spPr bwMode="auto">
            <a:xfrm flipH="1">
              <a:off x="1830388" y="3111500"/>
              <a:ext cx="1644650" cy="700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8"/>
            <p:cNvSpPr>
              <a:spLocks noChangeShapeType="1"/>
            </p:cNvSpPr>
            <p:nvPr/>
          </p:nvSpPr>
          <p:spPr bwMode="auto">
            <a:xfrm>
              <a:off x="5260975" y="3111500"/>
              <a:ext cx="2025650" cy="700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9"/>
            <p:cNvSpPr>
              <a:spLocks noChangeArrowheads="1"/>
            </p:cNvSpPr>
            <p:nvPr/>
          </p:nvSpPr>
          <p:spPr bwMode="auto">
            <a:xfrm>
              <a:off x="7855833" y="1600561"/>
              <a:ext cx="2169936" cy="87875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dirty="0">
                  <a:latin typeface="Times New Roman" panose="02020603050405020304" pitchFamily="18" charset="0"/>
                </a:rPr>
                <a:t>Classification</a:t>
              </a:r>
            </a:p>
            <a:p>
              <a:pPr algn="ctr"/>
              <a:r>
                <a:rPr lang="en-US" altLang="en-US" dirty="0">
                  <a:latin typeface="Times New Roman" panose="02020603050405020304" pitchFamily="18" charset="0"/>
                </a:rPr>
                <a:t>Algorithms</a:t>
              </a:r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rot="-1140000">
              <a:off x="5759450" y="2074864"/>
              <a:ext cx="1657350" cy="484187"/>
            </a:xfrm>
            <a:prstGeom prst="rightArrow">
              <a:avLst>
                <a:gd name="adj1" fmla="val 50000"/>
                <a:gd name="adj2" fmla="val 85606"/>
              </a:avLst>
            </a:prstGeom>
            <a:solidFill>
              <a:srgbClr val="2597B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Rectangle 11"/>
            <p:cNvSpPr>
              <a:spLocks noChangeArrowheads="1"/>
            </p:cNvSpPr>
            <p:nvPr/>
          </p:nvSpPr>
          <p:spPr bwMode="auto">
            <a:xfrm>
              <a:off x="7472363" y="5284355"/>
              <a:ext cx="3427733" cy="125499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dirty="0">
                  <a:latin typeface="Times New Roman" panose="02020603050405020304" pitchFamily="18" charset="0"/>
                </a:rPr>
                <a:t>IF rank = ‘professor’</a:t>
              </a:r>
            </a:p>
            <a:p>
              <a:r>
                <a:rPr lang="en-US" altLang="en-US" dirty="0">
                  <a:latin typeface="Times New Roman" panose="02020603050405020304" pitchFamily="18" charset="0"/>
                </a:rPr>
                <a:t>OR years &gt; 6</a:t>
              </a:r>
            </a:p>
            <a:p>
              <a:r>
                <a:rPr lang="en-US" altLang="en-US" dirty="0">
                  <a:latin typeface="Times New Roman" panose="02020603050405020304" pitchFamily="18" charset="0"/>
                </a:rPr>
                <a:t>THEN tenured = ‘yes’ </a:t>
              </a:r>
            </a:p>
          </p:txBody>
        </p:sp>
        <p:grpSp>
          <p:nvGrpSpPr>
            <p:cNvPr id="9227" name="Group 12"/>
            <p:cNvGrpSpPr>
              <a:grpSpLocks/>
            </p:cNvGrpSpPr>
            <p:nvPr/>
          </p:nvGrpSpPr>
          <p:grpSpPr bwMode="auto">
            <a:xfrm>
              <a:off x="8002589" y="3216275"/>
              <a:ext cx="1889125" cy="1506538"/>
              <a:chOff x="4081" y="2026"/>
              <a:chExt cx="1190" cy="949"/>
            </a:xfrm>
          </p:grpSpPr>
          <p:pic>
            <p:nvPicPr>
              <p:cNvPr id="9231" name="Picture 13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" y="2026"/>
                <a:ext cx="1190" cy="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2" name="Rectangle 14"/>
              <p:cNvSpPr>
                <a:spLocks noChangeArrowheads="1"/>
              </p:cNvSpPr>
              <p:nvPr/>
            </p:nvSpPr>
            <p:spPr bwMode="auto">
              <a:xfrm>
                <a:off x="4228" y="2312"/>
                <a:ext cx="1006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</a:rPr>
                  <a:t>Classifier</a:t>
                </a:r>
              </a:p>
              <a:p>
                <a:pPr algn="ctr"/>
                <a:r>
                  <a:rPr lang="en-US" altLang="en-US" dirty="0">
                    <a:latin typeface="Times New Roman" panose="02020603050405020304" pitchFamily="18" charset="0"/>
                  </a:rPr>
                  <a:t>(Model)</a:t>
                </a:r>
              </a:p>
            </p:txBody>
          </p:sp>
        </p:grpSp>
        <p:sp>
          <p:nvSpPr>
            <p:cNvPr id="9228" name="Line 15"/>
            <p:cNvSpPr>
              <a:spLocks noChangeShapeType="1"/>
            </p:cNvSpPr>
            <p:nvPr/>
          </p:nvSpPr>
          <p:spPr bwMode="auto">
            <a:xfrm flipH="1">
              <a:off x="7470776" y="4621214"/>
              <a:ext cx="531813" cy="714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9893300" y="4543426"/>
              <a:ext cx="577850" cy="790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AutoShape 17"/>
            <p:cNvSpPr>
              <a:spLocks noChangeArrowheads="1"/>
            </p:cNvSpPr>
            <p:nvPr/>
          </p:nvSpPr>
          <p:spPr bwMode="auto">
            <a:xfrm>
              <a:off x="8667750" y="2576514"/>
              <a:ext cx="546100" cy="592137"/>
            </a:xfrm>
            <a:prstGeom prst="downArrow">
              <a:avLst>
                <a:gd name="adj1" fmla="val 50000"/>
                <a:gd name="adj2" fmla="val 27118"/>
              </a:avLst>
            </a:prstGeom>
            <a:solidFill>
              <a:srgbClr val="2597B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40062" y="1408256"/>
            <a:ext cx="4571796" cy="4091964"/>
            <a:chOff x="427038" y="1570038"/>
            <a:chExt cx="8736094" cy="4982365"/>
          </a:xfrm>
        </p:grpSpPr>
        <p:grpSp>
          <p:nvGrpSpPr>
            <p:cNvPr id="21" name="Group 3"/>
            <p:cNvGrpSpPr>
              <a:grpSpLocks/>
            </p:cNvGrpSpPr>
            <p:nvPr/>
          </p:nvGrpSpPr>
          <p:grpSpPr bwMode="auto">
            <a:xfrm>
              <a:off x="4445000" y="1570038"/>
              <a:ext cx="1889125" cy="1506537"/>
              <a:chOff x="2800" y="989"/>
              <a:chExt cx="1190" cy="949"/>
            </a:xfrm>
          </p:grpSpPr>
          <p:pic>
            <p:nvPicPr>
              <p:cNvPr id="39" name="Picture 4"/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0" y="989"/>
                <a:ext cx="1190" cy="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2802" y="1398"/>
                <a:ext cx="117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>
                    <a:latin typeface="Times New Roman" panose="02020603050405020304" pitchFamily="18" charset="0"/>
                  </a:rPr>
                  <a:t>Classifier</a:t>
                </a:r>
              </a:p>
            </p:txBody>
          </p:sp>
        </p:grp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2047876" y="2735263"/>
              <a:ext cx="1808163" cy="1506537"/>
              <a:chOff x="1290" y="1723"/>
              <a:chExt cx="1139" cy="949"/>
            </a:xfrm>
          </p:grpSpPr>
          <p:pic>
            <p:nvPicPr>
              <p:cNvPr id="37" name="Picture 7"/>
              <p:cNvPicPr>
                <a:picLocks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9" y="1723"/>
                <a:ext cx="1070" cy="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1290" y="2038"/>
                <a:ext cx="1067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</a:rPr>
                  <a:t>Testing</a:t>
                </a:r>
              </a:p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</a:rPr>
                  <a:t>Data</a:t>
                </a:r>
              </a:p>
            </p:txBody>
          </p:sp>
        </p:grpSp>
        <p:graphicFrame>
          <p:nvGraphicFramePr>
            <p:cNvPr id="23" name="Object 10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5939017"/>
                </p:ext>
              </p:extLst>
            </p:nvPr>
          </p:nvGraphicFramePr>
          <p:xfrm>
            <a:off x="458378" y="4801163"/>
            <a:ext cx="5372330" cy="1751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Worksheet" r:id="rId10" imgW="5372093" imgH="1752679" progId="Excel.Sheet.8">
                    <p:embed/>
                  </p:oleObj>
                </mc:Choice>
                <mc:Fallback>
                  <p:oleObj name="Worksheet" r:id="rId10" imgW="5372093" imgH="1752679" progId="Excel.Sheet.8">
                    <p:embed/>
                    <p:pic>
                      <p:nvPicPr>
                        <p:cNvPr id="0" name="Picture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78" y="4801163"/>
                          <a:ext cx="5372330" cy="1751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427038" y="4071938"/>
              <a:ext cx="1644650" cy="700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3857625" y="4071938"/>
              <a:ext cx="2025650" cy="7000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>
              <a:off x="7793038" y="5000625"/>
              <a:ext cx="546100" cy="592138"/>
            </a:xfrm>
            <a:prstGeom prst="downArrow">
              <a:avLst>
                <a:gd name="adj1" fmla="val 50000"/>
                <a:gd name="adj2" fmla="val 27118"/>
              </a:avLst>
            </a:prstGeom>
            <a:solidFill>
              <a:srgbClr val="2597B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200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6523038" y="2173288"/>
              <a:ext cx="941387" cy="766762"/>
            </a:xfrm>
            <a:custGeom>
              <a:avLst/>
              <a:gdLst>
                <a:gd name="T0" fmla="*/ 0 w 593"/>
                <a:gd name="T1" fmla="*/ 2147483647 h 483"/>
                <a:gd name="T2" fmla="*/ 2147483647 w 593"/>
                <a:gd name="T3" fmla="*/ 0 h 483"/>
                <a:gd name="T4" fmla="*/ 2147483647 w 593"/>
                <a:gd name="T5" fmla="*/ 2147483647 h 483"/>
                <a:gd name="T6" fmla="*/ 2147483647 w 593"/>
                <a:gd name="T7" fmla="*/ 2147483647 h 483"/>
                <a:gd name="T8" fmla="*/ 2147483647 w 593"/>
                <a:gd name="T9" fmla="*/ 2147483647 h 483"/>
                <a:gd name="T10" fmla="*/ 2147483647 w 593"/>
                <a:gd name="T11" fmla="*/ 2147483647 h 483"/>
                <a:gd name="T12" fmla="*/ 2147483647 w 593"/>
                <a:gd name="T13" fmla="*/ 2147483647 h 483"/>
                <a:gd name="T14" fmla="*/ 2147483647 w 593"/>
                <a:gd name="T15" fmla="*/ 2147483647 h 483"/>
                <a:gd name="T16" fmla="*/ 2147483647 w 593"/>
                <a:gd name="T17" fmla="*/ 2147483647 h 483"/>
                <a:gd name="T18" fmla="*/ 2147483647 w 593"/>
                <a:gd name="T19" fmla="*/ 2147483647 h 483"/>
                <a:gd name="T20" fmla="*/ 0 w 593"/>
                <a:gd name="T21" fmla="*/ 2147483647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93"/>
                <a:gd name="T34" fmla="*/ 0 h 483"/>
                <a:gd name="T35" fmla="*/ 593 w 593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93" h="483">
                  <a:moveTo>
                    <a:pt x="0" y="34"/>
                  </a:moveTo>
                  <a:lnTo>
                    <a:pt x="200" y="0"/>
                  </a:lnTo>
                  <a:lnTo>
                    <a:pt x="159" y="58"/>
                  </a:lnTo>
                  <a:lnTo>
                    <a:pt x="515" y="306"/>
                  </a:lnTo>
                  <a:lnTo>
                    <a:pt x="555" y="248"/>
                  </a:lnTo>
                  <a:lnTo>
                    <a:pt x="592" y="448"/>
                  </a:lnTo>
                  <a:lnTo>
                    <a:pt x="392" y="482"/>
                  </a:lnTo>
                  <a:lnTo>
                    <a:pt x="433" y="424"/>
                  </a:lnTo>
                  <a:lnTo>
                    <a:pt x="77" y="176"/>
                  </a:lnTo>
                  <a:lnTo>
                    <a:pt x="37" y="234"/>
                  </a:lnTo>
                  <a:lnTo>
                    <a:pt x="0" y="34"/>
                  </a:lnTo>
                </a:path>
              </a:pathLst>
            </a:custGeom>
            <a:solidFill>
              <a:srgbClr val="2597B8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28" name="Group 14"/>
            <p:cNvGrpSpPr>
              <a:grpSpLocks/>
            </p:cNvGrpSpPr>
            <p:nvPr/>
          </p:nvGrpSpPr>
          <p:grpSpPr bwMode="auto">
            <a:xfrm>
              <a:off x="6345240" y="3187700"/>
              <a:ext cx="2370138" cy="815975"/>
              <a:chOff x="3997" y="2008"/>
              <a:chExt cx="1493" cy="514"/>
            </a:xfrm>
          </p:grpSpPr>
          <p:pic>
            <p:nvPicPr>
              <p:cNvPr id="35" name="Picture 15"/>
              <p:cNvPicPr>
                <a:picLocks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" y="2008"/>
                <a:ext cx="1122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3997" y="2165"/>
                <a:ext cx="1493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600" dirty="0">
                    <a:latin typeface="Times New Roman" panose="02020603050405020304" pitchFamily="18" charset="0"/>
                  </a:rPr>
                  <a:t>Unseen Data</a:t>
                </a:r>
              </a:p>
            </p:txBody>
          </p:sp>
        </p:grp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902249" y="4262438"/>
              <a:ext cx="3260883" cy="41300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imes New Roman" panose="02020603050405020304" pitchFamily="18" charset="0"/>
                </a:rPr>
                <a:t>(Jeff, Professor, 4)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>
              <a:off x="6167438" y="3903663"/>
              <a:ext cx="471487" cy="393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8448675" y="3903663"/>
              <a:ext cx="363538" cy="349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3360738" y="2032000"/>
              <a:ext cx="901700" cy="593725"/>
            </a:xfrm>
            <a:custGeom>
              <a:avLst/>
              <a:gdLst>
                <a:gd name="T0" fmla="*/ 2147483647 w 568"/>
                <a:gd name="T1" fmla="*/ 2147483647 h 374"/>
                <a:gd name="T2" fmla="*/ 2147483647 w 568"/>
                <a:gd name="T3" fmla="*/ 2147483647 h 374"/>
                <a:gd name="T4" fmla="*/ 2147483647 w 568"/>
                <a:gd name="T5" fmla="*/ 2147483647 h 374"/>
                <a:gd name="T6" fmla="*/ 2147483647 w 568"/>
                <a:gd name="T7" fmla="*/ 2147483647 h 374"/>
                <a:gd name="T8" fmla="*/ 2147483647 w 568"/>
                <a:gd name="T9" fmla="*/ 2147483647 h 374"/>
                <a:gd name="T10" fmla="*/ 0 w 568"/>
                <a:gd name="T11" fmla="*/ 2147483647 h 374"/>
                <a:gd name="T12" fmla="*/ 2147483647 w 568"/>
                <a:gd name="T13" fmla="*/ 2147483647 h 374"/>
                <a:gd name="T14" fmla="*/ 2147483647 w 568"/>
                <a:gd name="T15" fmla="*/ 2147483647 h 374"/>
                <a:gd name="T16" fmla="*/ 2147483647 w 568"/>
                <a:gd name="T17" fmla="*/ 2147483647 h 374"/>
                <a:gd name="T18" fmla="*/ 2147483647 w 568"/>
                <a:gd name="T19" fmla="*/ 0 h 374"/>
                <a:gd name="T20" fmla="*/ 2147483647 w 568"/>
                <a:gd name="T21" fmla="*/ 2147483647 h 3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8"/>
                <a:gd name="T34" fmla="*/ 0 h 374"/>
                <a:gd name="T35" fmla="*/ 568 w 568"/>
                <a:gd name="T36" fmla="*/ 374 h 3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8" h="374">
                  <a:moveTo>
                    <a:pt x="567" y="59"/>
                  </a:moveTo>
                  <a:lnTo>
                    <a:pt x="503" y="220"/>
                  </a:lnTo>
                  <a:lnTo>
                    <a:pt x="478" y="165"/>
                  </a:lnTo>
                  <a:lnTo>
                    <a:pt x="138" y="318"/>
                  </a:lnTo>
                  <a:lnTo>
                    <a:pt x="163" y="373"/>
                  </a:lnTo>
                  <a:lnTo>
                    <a:pt x="0" y="314"/>
                  </a:lnTo>
                  <a:lnTo>
                    <a:pt x="64" y="153"/>
                  </a:lnTo>
                  <a:lnTo>
                    <a:pt x="89" y="208"/>
                  </a:lnTo>
                  <a:lnTo>
                    <a:pt x="429" y="55"/>
                  </a:lnTo>
                  <a:lnTo>
                    <a:pt x="404" y="0"/>
                  </a:lnTo>
                  <a:lnTo>
                    <a:pt x="567" y="59"/>
                  </a:lnTo>
                </a:path>
              </a:pathLst>
            </a:custGeom>
            <a:solidFill>
              <a:srgbClr val="2597B8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pic>
          <p:nvPicPr>
            <p:cNvPr id="33" name="Picture 21"/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0013" y="5738813"/>
              <a:ext cx="720725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5988754" y="4959350"/>
              <a:ext cx="1990909" cy="450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Tenured?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4163" y="5619878"/>
            <a:ext cx="330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Step 1: Training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4560" y="5579673"/>
            <a:ext cx="401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Step 2 : Testing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Language Used : Python with </a:t>
            </a:r>
            <a:r>
              <a:rPr lang="en-IN" dirty="0" smtClean="0">
                <a:solidFill>
                  <a:srgbClr val="FF0000"/>
                </a:solidFill>
              </a:rPr>
              <a:t>Pandas,Scikit learn library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Functions </a:t>
            </a:r>
            <a:r>
              <a:rPr lang="en-IN" dirty="0" err="1" smtClean="0"/>
              <a:t>LableEncoder</a:t>
            </a:r>
            <a:r>
              <a:rPr lang="en-IN" dirty="0" smtClean="0"/>
              <a:t> : </a:t>
            </a:r>
            <a:r>
              <a:rPr lang="en-IN" dirty="0" smtClean="0">
                <a:solidFill>
                  <a:srgbClr val="FF0000"/>
                </a:solidFill>
              </a:rPr>
              <a:t>Alphanumeric </a:t>
            </a:r>
            <a:r>
              <a:rPr lang="en-IN" dirty="0">
                <a:solidFill>
                  <a:srgbClr val="FF0000"/>
                </a:solidFill>
              </a:rPr>
              <a:t>to Numeric Data conversion </a:t>
            </a:r>
            <a:endParaRPr lang="en-IN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Classifier Selection and Training</a:t>
            </a:r>
            <a:r>
              <a:rPr lang="en-IN" dirty="0" smtClean="0"/>
              <a:t> </a:t>
            </a:r>
            <a:r>
              <a:rPr lang="en-IN" dirty="0"/>
              <a:t>: </a:t>
            </a:r>
            <a:r>
              <a:rPr lang="en-IN" dirty="0" smtClean="0"/>
              <a:t>Decision </a:t>
            </a:r>
            <a:r>
              <a:rPr lang="en-IN" dirty="0"/>
              <a:t>Tree </a:t>
            </a:r>
            <a:endParaRPr lang="en-I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Classifier Usage to </a:t>
            </a:r>
            <a:r>
              <a:rPr lang="en-IN" dirty="0" smtClean="0">
                <a:solidFill>
                  <a:srgbClr val="FF0000"/>
                </a:solidFill>
              </a:rPr>
              <a:t>Predict the class La</a:t>
            </a:r>
            <a:r>
              <a:rPr lang="en-IN" dirty="0" smtClean="0"/>
              <a:t>bel of Unseen 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Find Accuracy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Steps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57" y="2022571"/>
            <a:ext cx="3275427" cy="40779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sz="2000" dirty="0" smtClean="0"/>
              <a:t>import </a:t>
            </a:r>
            <a:r>
              <a:rPr lang="en-US" sz="2000" dirty="0"/>
              <a:t>pandas as </a:t>
            </a:r>
            <a:r>
              <a:rPr lang="en-US" sz="2000" dirty="0" smtClean="0">
                <a:solidFill>
                  <a:srgbClr val="FF0000"/>
                </a:solidFill>
              </a:rPr>
              <a:t>pd</a:t>
            </a:r>
          </a:p>
          <a:p>
            <a:pPr marL="457200" indent="-457200"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sklearn.tree</a:t>
            </a:r>
            <a:r>
              <a:rPr lang="en-US" sz="2000" dirty="0" smtClean="0"/>
              <a:t> import </a:t>
            </a:r>
            <a:r>
              <a:rPr lang="en-US" sz="2000" dirty="0" err="1" smtClean="0">
                <a:solidFill>
                  <a:srgbClr val="FF0000"/>
                </a:solidFill>
              </a:rPr>
              <a:t>DecisionTreeClassifier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from </a:t>
            </a:r>
            <a:r>
              <a:rPr lang="en-US" sz="2000" dirty="0" err="1" smtClean="0">
                <a:solidFill>
                  <a:prstClr val="black"/>
                </a:solidFill>
              </a:rPr>
              <a:t>sklearn.preprocessing</a:t>
            </a:r>
            <a:r>
              <a:rPr lang="en-US" sz="2000" dirty="0" smtClean="0">
                <a:solidFill>
                  <a:prstClr val="black"/>
                </a:solidFill>
              </a:rPr>
              <a:t> import </a:t>
            </a:r>
            <a:r>
              <a:rPr lang="en-US" sz="2000" dirty="0" err="1" smtClean="0">
                <a:solidFill>
                  <a:srgbClr val="FF0000"/>
                </a:solidFill>
              </a:rPr>
              <a:t>LabelEncoder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sklearn.metrics</a:t>
            </a:r>
            <a:r>
              <a:rPr lang="en-US" sz="2000" dirty="0" smtClean="0"/>
              <a:t> import </a:t>
            </a:r>
            <a:r>
              <a:rPr lang="en-US" sz="2000" dirty="0" err="1" smtClean="0">
                <a:solidFill>
                  <a:srgbClr val="FF0000"/>
                </a:solidFill>
              </a:rPr>
              <a:t>confusion_matrix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en-US" sz="2000" dirty="0" smtClean="0"/>
              <a:t>from </a:t>
            </a:r>
            <a:r>
              <a:rPr lang="en-US" sz="2000" dirty="0" err="1" smtClean="0"/>
              <a:t>sklearn.model_selection</a:t>
            </a:r>
            <a:r>
              <a:rPr lang="en-US" sz="2000" dirty="0" smtClean="0"/>
              <a:t> import </a:t>
            </a:r>
            <a:r>
              <a:rPr lang="en-US" sz="2000" dirty="0" err="1" smtClean="0">
                <a:solidFill>
                  <a:srgbClr val="FF0000"/>
                </a:solidFill>
              </a:rPr>
              <a:t>train_test_split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 algn="ctr">
              <a:buNone/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457200" indent="-457200">
              <a:buNone/>
            </a:pPr>
            <a:r>
              <a:rPr lang="en-US" sz="2000" dirty="0" err="1" smtClean="0"/>
              <a:t>df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pd.read_csv</a:t>
            </a:r>
            <a:r>
              <a:rPr lang="en-US" sz="2000" dirty="0" smtClean="0"/>
              <a:t>(2010-capitalbikeshare-tripdata.csv</a:t>
            </a:r>
            <a:r>
              <a:rPr lang="en-US" sz="2000" dirty="0"/>
              <a:t>')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Right Arrow 4"/>
          <p:cNvSpPr/>
          <p:nvPr/>
        </p:nvSpPr>
        <p:spPr>
          <a:xfrm>
            <a:off x="3498732" y="3266806"/>
            <a:ext cx="1135400" cy="161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4132" y="2022571"/>
            <a:ext cx="3100754" cy="4077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sz="2000" b="1" dirty="0" smtClean="0"/>
          </a:p>
          <a:p>
            <a:pPr marL="228600" lvl="0" indent="-228600" algn="ctr">
              <a:lnSpc>
                <a:spcPct val="90000"/>
              </a:lnSpc>
              <a:spcBef>
                <a:spcPts val="1000"/>
              </a:spcBef>
              <a:defRPr/>
            </a:pPr>
            <a:endParaRPr lang="en-US" sz="2000" b="1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</a:rPr>
              <a:t>train_test_split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164" y="1210078"/>
            <a:ext cx="286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 Packages and data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34132" y="492370"/>
            <a:ext cx="313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Pre-process Data [ Convert Non Numeric to Numeric], Split Data as test dataset  and train dataset</a:t>
            </a:r>
            <a:endParaRPr lang="en-IN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992773" y="2008502"/>
            <a:ext cx="2844379" cy="407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</a:rPr>
              <a:t>DecisionTreeClassifier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FF0000"/>
                </a:solidFill>
              </a:rPr>
              <a:t>fit() and Predict ()</a:t>
            </a:r>
            <a:r>
              <a:rPr lang="en-US" sz="2000" dirty="0" smtClean="0"/>
              <a:t>Function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US" sz="20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</a:rPr>
              <a:t>confusion_matrix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IN" sz="2000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7600070" y="3252667"/>
            <a:ext cx="1406770" cy="161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054616" y="1104133"/>
            <a:ext cx="31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b="1" dirty="0" smtClean="0"/>
              <a:t>Classifier Testing Unseen Data, Check Accuracy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28272" y="2405576"/>
            <a:ext cx="2420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LabelEncoder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9994" y="0"/>
            <a:ext cx="831400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Importing Libraries</a:t>
            </a:r>
          </a:p>
          <a:p>
            <a:r>
              <a:rPr lang="en-US" dirty="0" smtClean="0"/>
              <a:t>import pandas as pd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Importing Dataset</a:t>
            </a:r>
          </a:p>
          <a:p>
            <a:r>
              <a:rPr lang="en-US" dirty="0" err="1" smtClean="0"/>
              <a:t>data_set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('201805-capitalbikeshare-tripdata.csv')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Data set summary</a:t>
            </a:r>
          </a:p>
          <a:p>
            <a:r>
              <a:rPr lang="en-US" dirty="0" smtClean="0"/>
              <a:t>print(data_set.info())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Separation of Features, Class Label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data_set.iloc</a:t>
            </a:r>
            <a:r>
              <a:rPr lang="en-US" dirty="0" smtClean="0"/>
              <a:t>[:, [0, 3, 5]].values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data_set.iloc</a:t>
            </a:r>
            <a:r>
              <a:rPr lang="en-US" dirty="0" smtClean="0"/>
              <a:t>[:, -1].values</a:t>
            </a:r>
          </a:p>
          <a:p>
            <a:r>
              <a:rPr lang="en-US" dirty="0" smtClean="0"/>
              <a:t>print(X[:5])</a:t>
            </a:r>
          </a:p>
          <a:p>
            <a:r>
              <a:rPr lang="en-US" dirty="0" smtClean="0"/>
              <a:t>print(y[:5])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y has Categorical data hence needs Encoding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LabelEncoder</a:t>
            </a:r>
            <a:endParaRPr lang="en-US" dirty="0" smtClean="0"/>
          </a:p>
          <a:p>
            <a:r>
              <a:rPr lang="en-US" dirty="0" err="1" smtClean="0"/>
              <a:t>labelencoder_y</a:t>
            </a:r>
            <a:r>
              <a:rPr lang="en-US" dirty="0" smtClean="0"/>
              <a:t> =</a:t>
            </a:r>
            <a:r>
              <a:rPr lang="en-US" dirty="0" err="1" smtClean="0"/>
              <a:t>LabelEncoder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labelencoder_y.fit_transform</a:t>
            </a:r>
            <a:r>
              <a:rPr lang="en-US" dirty="0" smtClean="0"/>
              <a:t>(y)</a:t>
            </a:r>
          </a:p>
          <a:p>
            <a:r>
              <a:rPr lang="en-US" dirty="0" smtClean="0"/>
              <a:t>print("Sample y:",y[:5])</a:t>
            </a:r>
          </a:p>
          <a:p>
            <a:r>
              <a:rPr lang="en-US" dirty="0" smtClean="0"/>
              <a:t>print("0 :",</a:t>
            </a:r>
            <a:r>
              <a:rPr lang="en-US" dirty="0" err="1" smtClean="0"/>
              <a:t>labelencoder_y.classes</a:t>
            </a:r>
            <a:r>
              <a:rPr lang="en-US" dirty="0" smtClean="0"/>
              <a:t>_[0])</a:t>
            </a:r>
          </a:p>
          <a:p>
            <a:r>
              <a:rPr lang="en-US" dirty="0" smtClean="0"/>
              <a:t>print("1 :",</a:t>
            </a:r>
            <a:r>
              <a:rPr lang="en-US" dirty="0" err="1" smtClean="0"/>
              <a:t>labelencoder_y.classes</a:t>
            </a:r>
            <a:r>
              <a:rPr lang="en-US" dirty="0" smtClean="0"/>
              <a:t>_[1])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8807" y="946115"/>
            <a:ext cx="95519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Splitting of Data into Training &amp; Testing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(X, y, </a:t>
            </a:r>
            <a:r>
              <a:rPr lang="en-US" dirty="0" err="1" smtClean="0"/>
              <a:t>test_size</a:t>
            </a:r>
            <a:r>
              <a:rPr lang="en-US" dirty="0" smtClean="0"/>
              <a:t>=0.25, </a:t>
            </a:r>
            <a:r>
              <a:rPr lang="en-US" dirty="0" err="1" smtClean="0"/>
              <a:t>random_state</a:t>
            </a:r>
            <a:r>
              <a:rPr lang="en-US" dirty="0" smtClean="0"/>
              <a:t>=0)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Machine: Classifier | Classifier: Decision Tree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r>
              <a:rPr lang="en-US" dirty="0" smtClean="0"/>
              <a:t>classifier = </a:t>
            </a:r>
            <a:r>
              <a:rPr lang="en-US" dirty="0" err="1" smtClean="0"/>
              <a:t>DecisionTreeClassifier</a:t>
            </a:r>
            <a:r>
              <a:rPr lang="en-US" dirty="0" smtClean="0"/>
              <a:t>(criterion='entropy', </a:t>
            </a:r>
            <a:r>
              <a:rPr lang="en-US" dirty="0" err="1" smtClean="0"/>
              <a:t>min_samples_leaf</a:t>
            </a:r>
            <a:r>
              <a:rPr lang="en-US" dirty="0" smtClean="0"/>
              <a:t>=4, </a:t>
            </a:r>
            <a:r>
              <a:rPr lang="en-US" dirty="0" err="1" smtClean="0"/>
              <a:t>random_state</a:t>
            </a:r>
            <a:r>
              <a:rPr lang="en-US" dirty="0" smtClean="0"/>
              <a:t>=0)</a:t>
            </a:r>
          </a:p>
          <a:p>
            <a:r>
              <a:rPr lang="en-US" dirty="0" smtClean="0"/>
              <a:t>classifier.fit(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Predicting the Test set results</a:t>
            </a:r>
          </a:p>
          <a:p>
            <a:r>
              <a:rPr lang="en-US" dirty="0" err="1" smtClean="0"/>
              <a:t>y_pred</a:t>
            </a:r>
            <a:r>
              <a:rPr lang="en-US" dirty="0" smtClean="0"/>
              <a:t> = </a:t>
            </a:r>
            <a:r>
              <a:rPr lang="en-US" dirty="0" err="1" smtClean="0"/>
              <a:t>classifier.predict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# Making the Confusion Matrix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r>
              <a:rPr lang="en-US" dirty="0" smtClean="0"/>
              <a:t>cm = 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print(cm)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566</Words>
  <Application>Microsoft Office PowerPoint</Application>
  <PresentationFormat>Custom</PresentationFormat>
  <Paragraphs>155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Worksheet</vt:lpstr>
      <vt:lpstr> DWDM Assignment : Decision Tree</vt:lpstr>
      <vt:lpstr>PowerPoint Presentation</vt:lpstr>
      <vt:lpstr>DataSet : 2010-capitalbikeshare-tripdata.CSV</vt:lpstr>
      <vt:lpstr>Problem Modeling</vt:lpstr>
      <vt:lpstr>Classification</vt:lpstr>
      <vt:lpstr>Programming</vt:lpstr>
      <vt:lpstr>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IBM</cp:lastModifiedBy>
  <cp:revision>34</cp:revision>
  <dcterms:created xsi:type="dcterms:W3CDTF">2017-09-18T05:15:35Z</dcterms:created>
  <dcterms:modified xsi:type="dcterms:W3CDTF">2020-01-01T03:50:21Z</dcterms:modified>
</cp:coreProperties>
</file>