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7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85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4355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12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02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84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31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0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9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8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1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5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2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6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4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DAF61AA-5A98-4049-A93E-477E5505141A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93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hulvarshasingh10@gmail.co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C864BAEC-D8A6-4AC5-9C53-F1DBDD8826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r="311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BB6A62-7BC9-4263-92C6-DEA4D76E0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MY"/>
              <a:t>AnZ – Task 2</a:t>
            </a:r>
            <a:br>
              <a:rPr lang="en-MY"/>
            </a:br>
            <a:r>
              <a:rPr lang="en-MY"/>
              <a:t>Synthesised Transaction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27DBF-1827-4231-A18C-F218B8C58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MY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 Mehul Varsha Singh</a:t>
            </a:r>
          </a:p>
          <a:p>
            <a:r>
              <a:rPr lang="en-MY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Email : </a:t>
            </a:r>
            <a:r>
              <a:rPr lang="en-MY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mehulvarshasingh10@gmail.com</a:t>
            </a:r>
            <a:endParaRPr lang="en-MY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MY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en-MY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 https://github.com/githubmehul</a:t>
            </a:r>
          </a:p>
        </p:txBody>
      </p:sp>
    </p:spTree>
    <p:extLst>
      <p:ext uri="{BB962C8B-B14F-4D97-AF65-F5344CB8AC3E}">
        <p14:creationId xmlns:p14="http://schemas.microsoft.com/office/powerpoint/2010/main" val="257344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875D-A0C0-404D-8C46-78E5C34F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AnZ</a:t>
            </a:r>
            <a:r>
              <a:rPr lang="en-MY" dirty="0"/>
              <a:t> 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A7D9-F3D5-4B77-8100-3D2AC995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MY" b="1" u="sng" dirty="0"/>
              <a:t>5. Some Data Insight</a:t>
            </a:r>
          </a:p>
          <a:p>
            <a:pPr marL="36900" indent="0">
              <a:buNone/>
            </a:pPr>
            <a:r>
              <a:rPr lang="en-MY" dirty="0"/>
              <a:t>b.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AB449-8BAC-4063-B1E7-276F1D54E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174" y="2257425"/>
            <a:ext cx="6336665" cy="429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1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875D-A0C0-404D-8C46-78E5C34F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AnZ</a:t>
            </a:r>
            <a:r>
              <a:rPr lang="en-MY" dirty="0"/>
              <a:t> 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A7D9-F3D5-4B77-8100-3D2AC995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MY" b="1" u="sng" dirty="0"/>
              <a:t>6. Creating Predictor Variables</a:t>
            </a:r>
          </a:p>
          <a:p>
            <a:r>
              <a:rPr lang="en-MY" dirty="0"/>
              <a:t>Predictor Variables : Variables that will help us predict the Target Variable</a:t>
            </a:r>
          </a:p>
          <a:p>
            <a:r>
              <a:rPr lang="en-MY" u="sng" dirty="0"/>
              <a:t>Some Predictor Variables are:</a:t>
            </a:r>
          </a:p>
          <a:p>
            <a:pPr marL="494100" indent="-457200">
              <a:buFont typeface="+mj-lt"/>
              <a:buAutoNum type="arabicPeriod"/>
            </a:pPr>
            <a:r>
              <a:rPr lang="en-MY" dirty="0"/>
              <a:t>Average Number of Weekly Transactions</a:t>
            </a:r>
          </a:p>
          <a:p>
            <a:pPr marL="494100" indent="-457200">
              <a:buFont typeface="+mj-lt"/>
              <a:buAutoNum type="arabicPeriod"/>
            </a:pPr>
            <a:r>
              <a:rPr lang="en-MY" dirty="0"/>
              <a:t>Maximum Transaction Amount</a:t>
            </a:r>
          </a:p>
          <a:p>
            <a:pPr marL="494100" indent="-457200">
              <a:buFont typeface="+mj-lt"/>
              <a:buAutoNum type="arabicPeriod"/>
            </a:pPr>
            <a:r>
              <a:rPr lang="en-MY" dirty="0"/>
              <a:t>Number of Large Transactions ( &gt;100 AUD)</a:t>
            </a:r>
          </a:p>
          <a:p>
            <a:pPr marL="494100" indent="-457200">
              <a:buFont typeface="+mj-lt"/>
              <a:buAutoNum type="arabicPeriod"/>
            </a:pPr>
            <a:r>
              <a:rPr lang="en-MY" dirty="0"/>
              <a:t>Average Transaction Amount</a:t>
            </a:r>
          </a:p>
          <a:p>
            <a:pPr marL="494100" indent="-457200">
              <a:buFont typeface="+mj-lt"/>
              <a:buAutoNum type="arabicPeriod"/>
            </a:pPr>
            <a:r>
              <a:rPr lang="en-MY" dirty="0"/>
              <a:t>Median Balance</a:t>
            </a:r>
          </a:p>
          <a:p>
            <a:pPr marL="494100" indent="-457200">
              <a:buFont typeface="+mj-lt"/>
              <a:buAutoNum type="arabicPeriod"/>
            </a:pPr>
            <a:r>
              <a:rPr lang="en-MY" dirty="0"/>
              <a:t>State of Residence</a:t>
            </a:r>
          </a:p>
          <a:p>
            <a:pPr marL="494100" indent="-457200">
              <a:buFont typeface="+mj-lt"/>
              <a:buAutoNum type="arabicPeriod"/>
            </a:pPr>
            <a:r>
              <a:rPr lang="en-MY" dirty="0"/>
              <a:t>Age</a:t>
            </a:r>
          </a:p>
          <a:p>
            <a:pPr marL="494100" indent="-457200">
              <a:buFont typeface="+mj-lt"/>
              <a:buAutoNum type="arabicPeriod"/>
            </a:pPr>
            <a:r>
              <a:rPr lang="en-MY" dirty="0"/>
              <a:t>Gender</a:t>
            </a:r>
          </a:p>
          <a:p>
            <a:pPr marL="494100" indent="-457200">
              <a:buFont typeface="+mj-lt"/>
              <a:buAutoNum type="arabicPeriod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8499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875D-A0C0-404D-8C46-78E5C34F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AnZ</a:t>
            </a:r>
            <a:r>
              <a:rPr lang="en-MY" dirty="0"/>
              <a:t> 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A7D9-F3D5-4B77-8100-3D2AC995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MY" dirty="0"/>
              <a:t>6. Creating Predictor Variables – </a:t>
            </a:r>
            <a:r>
              <a:rPr lang="en-MY" dirty="0" err="1"/>
              <a:t>Unique_id</a:t>
            </a:r>
            <a:r>
              <a:rPr lang="en-MY" dirty="0"/>
              <a:t> is the </a:t>
            </a:r>
            <a:r>
              <a:rPr lang="en-MY" dirty="0" err="1"/>
              <a:t>dataframe</a:t>
            </a:r>
            <a:r>
              <a:rPr lang="en-MY" dirty="0"/>
              <a:t> of all the Unique Customers</a:t>
            </a:r>
          </a:p>
          <a:p>
            <a:pPr marL="36900" indent="0">
              <a:buNone/>
            </a:pPr>
            <a:r>
              <a:rPr lang="en-MY" b="1" u="sng" dirty="0"/>
              <a:t>Average Weekly Transactions</a:t>
            </a:r>
          </a:p>
          <a:p>
            <a:pPr marL="36900" indent="0">
              <a:buNone/>
            </a:pPr>
            <a:endParaRPr lang="en-MY" dirty="0"/>
          </a:p>
          <a:p>
            <a:pPr marL="36900" indent="0">
              <a:buNone/>
            </a:pPr>
            <a:endParaRPr lang="en-MY" dirty="0"/>
          </a:p>
          <a:p>
            <a:pPr marL="36900" indent="0">
              <a:buNone/>
            </a:pPr>
            <a:endParaRPr lang="en-MY" dirty="0"/>
          </a:p>
          <a:p>
            <a:pPr marL="36900" indent="0">
              <a:buNone/>
            </a:pPr>
            <a:endParaRPr lang="en-MY" dirty="0"/>
          </a:p>
          <a:p>
            <a:pPr marL="36900" indent="0">
              <a:buNone/>
            </a:pPr>
            <a:r>
              <a:rPr lang="en-MY" b="1" u="sng" dirty="0"/>
              <a:t>Maximum Transaction Amount</a:t>
            </a:r>
          </a:p>
          <a:p>
            <a:pPr marL="36900" indent="0">
              <a:buNone/>
            </a:pP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A576E-51A8-4714-9ED9-4F18F42F53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310"/>
          <a:stretch/>
        </p:blipFill>
        <p:spPr>
          <a:xfrm>
            <a:off x="924443" y="2652304"/>
            <a:ext cx="7128510" cy="1553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87B3B7-DCAC-49AD-9FA8-975B5BD9CC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25" b="8489"/>
          <a:stretch/>
        </p:blipFill>
        <p:spPr>
          <a:xfrm>
            <a:off x="1004008" y="4772025"/>
            <a:ext cx="6657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7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875D-A0C0-404D-8C46-78E5C34F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AnZ</a:t>
            </a:r>
            <a:r>
              <a:rPr lang="en-MY" dirty="0"/>
              <a:t> 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A7D9-F3D5-4B77-8100-3D2AC995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MY" dirty="0"/>
              <a:t>6. Creating Predictor Variables – </a:t>
            </a:r>
            <a:r>
              <a:rPr lang="en-MY" dirty="0" err="1"/>
              <a:t>Unique_id</a:t>
            </a:r>
            <a:r>
              <a:rPr lang="en-MY" dirty="0"/>
              <a:t> is the </a:t>
            </a:r>
            <a:r>
              <a:rPr lang="en-MY" dirty="0" err="1"/>
              <a:t>dataframe</a:t>
            </a:r>
            <a:r>
              <a:rPr lang="en-MY" dirty="0"/>
              <a:t> of all the Unique Customers</a:t>
            </a:r>
          </a:p>
          <a:p>
            <a:pPr marL="36900" indent="0">
              <a:buNone/>
            </a:pPr>
            <a:r>
              <a:rPr lang="en-MY" b="1" u="sng" dirty="0"/>
              <a:t>Number of Large Transactions</a:t>
            </a:r>
          </a:p>
          <a:p>
            <a:pPr marL="36900" indent="0">
              <a:buNone/>
            </a:pPr>
            <a:endParaRPr lang="en-MY" dirty="0"/>
          </a:p>
          <a:p>
            <a:pPr marL="36900" indent="0">
              <a:buNone/>
            </a:pPr>
            <a:endParaRPr lang="en-MY" dirty="0"/>
          </a:p>
          <a:p>
            <a:pPr marL="36900" indent="0">
              <a:buNone/>
            </a:pPr>
            <a:endParaRPr lang="en-MY" dirty="0"/>
          </a:p>
          <a:p>
            <a:pPr marL="36900" indent="0">
              <a:buNone/>
            </a:pPr>
            <a:endParaRPr lang="en-MY" dirty="0"/>
          </a:p>
          <a:p>
            <a:pPr marL="36900" indent="0">
              <a:buNone/>
            </a:pPr>
            <a:r>
              <a:rPr lang="en-MY" b="1" u="sng" dirty="0"/>
              <a:t>Average Transaction Amount</a:t>
            </a:r>
          </a:p>
          <a:p>
            <a:pPr marL="36900" indent="0">
              <a:buNone/>
            </a:pP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EC59BE-6DC1-4546-ABC4-36583BA1B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13"/>
          <a:stretch/>
        </p:blipFill>
        <p:spPr>
          <a:xfrm>
            <a:off x="1004008" y="2552383"/>
            <a:ext cx="6372225" cy="180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D14DD3-8B5E-41D7-B7E8-158C21976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08" y="4913947"/>
            <a:ext cx="64579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63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875D-A0C0-404D-8C46-78E5C34F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AnZ</a:t>
            </a:r>
            <a:r>
              <a:rPr lang="en-MY" dirty="0"/>
              <a:t> 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A7D9-F3D5-4B77-8100-3D2AC995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MY" dirty="0"/>
              <a:t>6. Creating Predictor Variables – </a:t>
            </a:r>
            <a:r>
              <a:rPr lang="en-MY" dirty="0" err="1"/>
              <a:t>Unique_id</a:t>
            </a:r>
            <a:r>
              <a:rPr lang="en-MY" dirty="0"/>
              <a:t> is the </a:t>
            </a:r>
            <a:r>
              <a:rPr lang="en-MY" dirty="0" err="1"/>
              <a:t>dataframe</a:t>
            </a:r>
            <a:r>
              <a:rPr lang="en-MY" dirty="0"/>
              <a:t> of all the Unique Customers</a:t>
            </a:r>
          </a:p>
          <a:p>
            <a:pPr marL="36900" indent="0">
              <a:buNone/>
            </a:pPr>
            <a:r>
              <a:rPr lang="en-MY" b="1" u="sng" dirty="0"/>
              <a:t>Median Balance</a:t>
            </a:r>
          </a:p>
          <a:p>
            <a:pPr marL="36900" indent="0">
              <a:buNone/>
            </a:pPr>
            <a:endParaRPr lang="en-MY" dirty="0"/>
          </a:p>
          <a:p>
            <a:pPr marL="36900" indent="0">
              <a:buNone/>
            </a:pPr>
            <a:endParaRPr lang="en-MY" dirty="0"/>
          </a:p>
          <a:p>
            <a:pPr marL="36900" indent="0">
              <a:buNone/>
            </a:pPr>
            <a:endParaRPr lang="en-MY" dirty="0"/>
          </a:p>
          <a:p>
            <a:pPr marL="36900" indent="0">
              <a:buNone/>
            </a:pPr>
            <a:endParaRPr lang="en-MY" dirty="0"/>
          </a:p>
          <a:p>
            <a:pPr marL="36900" indent="0">
              <a:buNone/>
            </a:pPr>
            <a:r>
              <a:rPr lang="en-MY" b="1" u="sng" dirty="0"/>
              <a:t>State of Residence </a:t>
            </a:r>
          </a:p>
          <a:p>
            <a:pPr marL="36900" indent="0">
              <a:buNone/>
            </a:pP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6F80A-5CAF-4E62-BAC8-02BD872F1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08" y="2724150"/>
            <a:ext cx="6534150" cy="1409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177AB8-074A-410C-ABFE-CE16778E9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08" y="5019675"/>
            <a:ext cx="71723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875D-A0C0-404D-8C46-78E5C34F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AnZ</a:t>
            </a:r>
            <a:r>
              <a:rPr lang="en-MY" dirty="0"/>
              <a:t> 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A7D9-F3D5-4B77-8100-3D2AC995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MY" dirty="0"/>
              <a:t>6. Creating Predictor Variables – </a:t>
            </a:r>
            <a:r>
              <a:rPr lang="en-MY" dirty="0" err="1"/>
              <a:t>Unique_id</a:t>
            </a:r>
            <a:r>
              <a:rPr lang="en-MY" dirty="0"/>
              <a:t> is the </a:t>
            </a:r>
            <a:r>
              <a:rPr lang="en-MY" dirty="0" err="1"/>
              <a:t>dataframe</a:t>
            </a:r>
            <a:r>
              <a:rPr lang="en-MY" dirty="0"/>
              <a:t> of all the Unique Customers</a:t>
            </a:r>
          </a:p>
          <a:p>
            <a:pPr marL="36900" indent="0">
              <a:buNone/>
            </a:pPr>
            <a:r>
              <a:rPr lang="en-MY" b="1" u="sng" dirty="0"/>
              <a:t>Age</a:t>
            </a:r>
          </a:p>
          <a:p>
            <a:pPr marL="36900" indent="0">
              <a:buNone/>
            </a:pPr>
            <a:endParaRPr lang="en-MY" dirty="0"/>
          </a:p>
          <a:p>
            <a:pPr marL="36900" indent="0">
              <a:buNone/>
            </a:pPr>
            <a:endParaRPr lang="en-MY" dirty="0"/>
          </a:p>
          <a:p>
            <a:pPr marL="36900" indent="0">
              <a:buNone/>
            </a:pPr>
            <a:endParaRPr lang="en-MY" dirty="0"/>
          </a:p>
          <a:p>
            <a:pPr marL="36900" indent="0">
              <a:buNone/>
            </a:pPr>
            <a:endParaRPr lang="en-MY" dirty="0"/>
          </a:p>
          <a:p>
            <a:pPr marL="36900" indent="0">
              <a:buNone/>
            </a:pPr>
            <a:r>
              <a:rPr lang="en-MY" b="1" u="sng" dirty="0"/>
              <a:t>Gender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BEF25-D886-4640-BB3B-9B5B726EB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" y="2671763"/>
            <a:ext cx="6019800" cy="15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0C7E2B-30E1-4E16-A1E3-B0CA304D7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" y="5038725"/>
            <a:ext cx="63341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13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875D-A0C0-404D-8C46-78E5C34F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AnZ</a:t>
            </a:r>
            <a:r>
              <a:rPr lang="en-MY" dirty="0"/>
              <a:t> 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A7D9-F3D5-4B77-8100-3D2AC995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MY" b="1" u="sng" dirty="0"/>
              <a:t>7. Creating the Features </a:t>
            </a:r>
            <a:r>
              <a:rPr lang="en-MY" b="1" u="sng" dirty="0" err="1"/>
              <a:t>Dataframe</a:t>
            </a:r>
            <a:r>
              <a:rPr lang="en-MY" dirty="0"/>
              <a:t>  : No missing values found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02810-C8F9-415C-978B-2AD170F39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475843"/>
            <a:ext cx="9265920" cy="257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57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875D-A0C0-404D-8C46-78E5C34F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AnZ</a:t>
            </a:r>
            <a:r>
              <a:rPr lang="en-MY" dirty="0"/>
              <a:t> 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A7D9-F3D5-4B77-8100-3D2AC995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MY" b="1" u="sng" dirty="0"/>
              <a:t>8. Machine Learning Part</a:t>
            </a:r>
          </a:p>
          <a:p>
            <a:pPr marL="36900" indent="0">
              <a:buNone/>
            </a:pPr>
            <a:r>
              <a:rPr lang="en-MY" dirty="0"/>
              <a:t>We split the </a:t>
            </a:r>
            <a:r>
              <a:rPr lang="en-MY" dirty="0" err="1"/>
              <a:t>Dataframe</a:t>
            </a:r>
            <a:r>
              <a:rPr lang="en-MY" dirty="0"/>
              <a:t> into 70% Training Set and 30% Test Set</a:t>
            </a:r>
          </a:p>
          <a:p>
            <a:pPr marL="36900" indent="0">
              <a:buNone/>
            </a:pP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9A74C5-50E5-4BB4-AF9D-187D98B6F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963" y="2712751"/>
            <a:ext cx="7655878" cy="353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6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875D-A0C0-404D-8C46-78E5C34F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AnZ</a:t>
            </a:r>
            <a:r>
              <a:rPr lang="en-MY" dirty="0"/>
              <a:t> 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A7D9-F3D5-4B77-8100-3D2AC995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MY" b="1" u="sng" dirty="0"/>
              <a:t>8. Machine Learning Part</a:t>
            </a:r>
          </a:p>
          <a:p>
            <a:pPr marL="36900" indent="0">
              <a:buNone/>
            </a:pPr>
            <a:r>
              <a:rPr lang="en-MY" dirty="0"/>
              <a:t>Since , “State” and “Gender” are </a:t>
            </a:r>
            <a:r>
              <a:rPr lang="en-MY" u="sng" dirty="0"/>
              <a:t>text variables</a:t>
            </a:r>
            <a:r>
              <a:rPr lang="en-MY" dirty="0"/>
              <a:t> , the </a:t>
            </a:r>
            <a:r>
              <a:rPr lang="en-MY" u="sng" dirty="0"/>
              <a:t>Model cannot train on them</a:t>
            </a:r>
            <a:r>
              <a:rPr lang="en-MY" dirty="0"/>
              <a:t>.</a:t>
            </a:r>
          </a:p>
          <a:p>
            <a:pPr marL="36900" indent="0">
              <a:buNone/>
            </a:pPr>
            <a:r>
              <a:rPr lang="en-MY" dirty="0"/>
              <a:t>So , we encode the “State” and “Gender” into </a:t>
            </a:r>
            <a:r>
              <a:rPr lang="en-MY" u="sng" dirty="0"/>
              <a:t>one-hot encoder</a:t>
            </a:r>
            <a:r>
              <a:rPr lang="en-MY" dirty="0"/>
              <a:t>.</a:t>
            </a:r>
          </a:p>
          <a:p>
            <a:pPr marL="36900" indent="0">
              <a:buNone/>
            </a:pPr>
            <a:r>
              <a:rPr lang="en-MY" dirty="0"/>
              <a:t>Furthermore , to ensure that the </a:t>
            </a:r>
            <a:r>
              <a:rPr lang="en-MY" u="sng" dirty="0"/>
              <a:t>features contributes </a:t>
            </a:r>
            <a:r>
              <a:rPr lang="en-MY" u="sng" dirty="0" err="1"/>
              <a:t>propotionally</a:t>
            </a:r>
            <a:r>
              <a:rPr lang="en-MY" u="sng" dirty="0"/>
              <a:t> </a:t>
            </a:r>
            <a:r>
              <a:rPr lang="en-MY" dirty="0"/>
              <a:t>to the </a:t>
            </a:r>
            <a:r>
              <a:rPr lang="en-MY" u="sng" dirty="0"/>
              <a:t>final prediction </a:t>
            </a:r>
            <a:r>
              <a:rPr lang="en-MY" dirty="0"/>
              <a:t>, we scale the </a:t>
            </a:r>
            <a:r>
              <a:rPr lang="en-MY" u="sng" dirty="0"/>
              <a:t>numerical variables</a:t>
            </a:r>
            <a:r>
              <a:rPr lang="en-MY" dirty="0"/>
              <a:t> using a </a:t>
            </a:r>
            <a:r>
              <a:rPr lang="en-MY" u="sng" dirty="0"/>
              <a:t>standard scaler</a:t>
            </a:r>
            <a:r>
              <a:rPr lang="en-MY" dirty="0"/>
              <a:t>.</a:t>
            </a:r>
          </a:p>
          <a:p>
            <a:pPr marL="36900" indent="0">
              <a:buNone/>
            </a:pP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74DA3-B19C-48FB-BC5E-413101663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4304905"/>
            <a:ext cx="9519920" cy="90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21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875D-A0C0-404D-8C46-78E5C34F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AnZ</a:t>
            </a:r>
            <a:r>
              <a:rPr lang="en-MY" dirty="0"/>
              <a:t> 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A7D9-F3D5-4B77-8100-3D2AC995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MY" b="1" u="sng" dirty="0"/>
              <a:t>9.Predicting the Annual Salary of Customers.</a:t>
            </a:r>
          </a:p>
          <a:p>
            <a:pPr marL="494100" indent="-457200">
              <a:buAutoNum type="alphaLcPeriod"/>
            </a:pPr>
            <a:r>
              <a:rPr lang="en-MY" dirty="0"/>
              <a:t>Linear Regression Model</a:t>
            </a:r>
          </a:p>
          <a:p>
            <a:pPr marL="36900" indent="0">
              <a:buNone/>
            </a:pP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2B9112-0414-4D1E-8FB5-64B6296D8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25" y="2724149"/>
            <a:ext cx="76009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2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BA7F-DBC9-4E49-AC84-7ACD0C1C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AnZ</a:t>
            </a:r>
            <a:r>
              <a:rPr lang="en-MY" dirty="0"/>
              <a:t> Task 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BD2E38-B402-402F-A826-8C590C3AB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MY" b="1" u="sng" dirty="0"/>
              <a:t>1. Import the Libraries</a:t>
            </a:r>
          </a:p>
          <a:p>
            <a:pPr marL="36900" indent="0">
              <a:buNone/>
            </a:pPr>
            <a:endParaRPr lang="en-MY" b="1" u="sng" dirty="0"/>
          </a:p>
          <a:p>
            <a:pPr marL="36900" indent="0">
              <a:buNone/>
            </a:pPr>
            <a:endParaRPr lang="en-MY" b="1" u="sng" dirty="0"/>
          </a:p>
          <a:p>
            <a:pPr marL="36900" indent="0">
              <a:buNone/>
            </a:pPr>
            <a:endParaRPr lang="en-MY" b="1" u="sng" dirty="0"/>
          </a:p>
          <a:p>
            <a:pPr marL="36900" indent="0">
              <a:buNone/>
            </a:pPr>
            <a:endParaRPr lang="en-MY" b="1" u="sng" dirty="0"/>
          </a:p>
          <a:p>
            <a:pPr marL="36900" indent="0">
              <a:buNone/>
            </a:pPr>
            <a:endParaRPr lang="en-MY" b="1" u="sng" dirty="0"/>
          </a:p>
          <a:p>
            <a:pPr marL="36900" indent="0">
              <a:buNone/>
            </a:pPr>
            <a:endParaRPr lang="en-MY" b="1" u="sng" dirty="0"/>
          </a:p>
          <a:p>
            <a:pPr marL="36900" indent="0">
              <a:buNone/>
            </a:pPr>
            <a:r>
              <a:rPr lang="en-MY" b="1" u="sng" dirty="0"/>
              <a:t>2. Load the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FEB08F-647C-466B-8B5E-78912DEE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440" y="2349510"/>
            <a:ext cx="7429802" cy="20091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343B9C-6F61-45C3-BC7F-617DEA751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93" y="5330438"/>
            <a:ext cx="9371965" cy="92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1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875D-A0C0-404D-8C46-78E5C34F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AnZ</a:t>
            </a:r>
            <a:r>
              <a:rPr lang="en-MY" dirty="0"/>
              <a:t> 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A7D9-F3D5-4B77-8100-3D2AC995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MY" b="1" u="sng" dirty="0"/>
              <a:t>9.Predicting the Annual Salary of Customers.</a:t>
            </a:r>
          </a:p>
          <a:p>
            <a:pPr marL="494100" indent="-457200">
              <a:buAutoNum type="alphaLcPeriod"/>
            </a:pPr>
            <a:r>
              <a:rPr lang="en-MY" dirty="0"/>
              <a:t>Linear Regression</a:t>
            </a:r>
          </a:p>
          <a:p>
            <a:r>
              <a:rPr lang="en-MY" dirty="0"/>
              <a:t>Since , the RMSE is over 20000 , the model is highly inaccurate.</a:t>
            </a:r>
          </a:p>
          <a:p>
            <a:r>
              <a:rPr lang="en-MY" dirty="0"/>
              <a:t>So , model would require more data to develop a better model.</a:t>
            </a:r>
          </a:p>
          <a:p>
            <a:endParaRPr lang="en-MY" dirty="0"/>
          </a:p>
          <a:p>
            <a:pPr marL="36900" indent="0">
              <a:buNone/>
            </a:pP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6494C-F241-4200-9D7C-CB303832E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426" y="3474720"/>
            <a:ext cx="4315097" cy="313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3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875D-A0C0-404D-8C46-78E5C34F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AnZ</a:t>
            </a:r>
            <a:r>
              <a:rPr lang="en-MY" dirty="0"/>
              <a:t> 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A7D9-F3D5-4B77-8100-3D2AC995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MY" b="1" u="sng" dirty="0"/>
              <a:t>9.Predicting the Annual Salary of Customers.</a:t>
            </a:r>
          </a:p>
          <a:p>
            <a:pPr marL="494100" indent="-457200">
              <a:buAutoNum type="alphaLcPeriod"/>
            </a:pPr>
            <a:r>
              <a:rPr lang="en-MY" dirty="0"/>
              <a:t>Decision Tree</a:t>
            </a:r>
          </a:p>
          <a:p>
            <a:pPr marL="36900" indent="0">
              <a:buNone/>
            </a:pPr>
            <a:endParaRPr lang="en-MY" dirty="0"/>
          </a:p>
          <a:p>
            <a:pPr marL="36900" indent="0">
              <a:buNone/>
            </a:pP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8222F-8810-48FF-8B34-44E457177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17" y="2784792"/>
            <a:ext cx="78581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64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875D-A0C0-404D-8C46-78E5C34F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AnZ</a:t>
            </a:r>
            <a:r>
              <a:rPr lang="en-MY" dirty="0"/>
              <a:t> 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A7D9-F3D5-4B77-8100-3D2AC995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MY" b="1" u="sng" dirty="0"/>
              <a:t>9.Predicting the Annual Salary of Customers.</a:t>
            </a:r>
          </a:p>
          <a:p>
            <a:pPr marL="494100" indent="-457200">
              <a:buAutoNum type="alphaLcPeriod"/>
            </a:pPr>
            <a:r>
              <a:rPr lang="en-MY" dirty="0"/>
              <a:t>Decision Tree</a:t>
            </a:r>
          </a:p>
          <a:p>
            <a:r>
              <a:rPr lang="en-MY" dirty="0"/>
              <a:t>Since , the RMSE is over 20000 , slightly better than the Linear Regression Model.</a:t>
            </a:r>
          </a:p>
          <a:p>
            <a:r>
              <a:rPr lang="en-MY" dirty="0"/>
              <a:t>The model is still inaccurate , and requires more data.</a:t>
            </a:r>
          </a:p>
          <a:p>
            <a:endParaRPr lang="en-MY" dirty="0"/>
          </a:p>
          <a:p>
            <a:pPr marL="36900" indent="0">
              <a:buNone/>
            </a:pPr>
            <a:endParaRPr lang="en-MY" dirty="0"/>
          </a:p>
          <a:p>
            <a:pPr marL="36900" indent="0">
              <a:buNone/>
            </a:pP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6157F-514B-4B69-96EF-E180873B3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1" y="3514724"/>
            <a:ext cx="4538326" cy="324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6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5B66-4741-47DC-9F22-B8BD0D1F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AnZ</a:t>
            </a:r>
            <a:r>
              <a:rPr lang="en-MY" dirty="0"/>
              <a:t> 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A39B-76F7-47C2-9355-A664BBE24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MY" b="1" u="sng" dirty="0"/>
              <a:t>3.  The columns of the Existing </a:t>
            </a:r>
            <a:r>
              <a:rPr lang="en-MY" b="1" u="sng" dirty="0" err="1"/>
              <a:t>Dataframe</a:t>
            </a:r>
            <a:endParaRPr lang="en-MY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EB577F-374B-4005-818A-E8FC75B3E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725" y="1732448"/>
            <a:ext cx="2256155" cy="485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1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875D-A0C0-404D-8C46-78E5C34F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AnZ</a:t>
            </a:r>
            <a:r>
              <a:rPr lang="en-MY" dirty="0"/>
              <a:t> 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A7D9-F3D5-4B77-8100-3D2AC995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MY" b="1" u="sng" dirty="0"/>
              <a:t>4. Creating the Target Variable</a:t>
            </a:r>
          </a:p>
          <a:p>
            <a:r>
              <a:rPr lang="en-MY" dirty="0"/>
              <a:t> Target Variable  : </a:t>
            </a:r>
            <a:r>
              <a:rPr lang="en-MY" b="1" u="sng" dirty="0"/>
              <a:t>Annual Salary For Each Customer</a:t>
            </a:r>
          </a:p>
          <a:p>
            <a:r>
              <a:rPr lang="en-MY" dirty="0"/>
              <a:t>To find Target Variable  : The most frequently appeared amount / The Salary Frequency * 365.25 ( We find the Weekly Salary and multiply that by 365.25 to find the Annual Salary</a:t>
            </a:r>
          </a:p>
          <a:p>
            <a:pPr marL="36900" indent="0">
              <a:buNone/>
            </a:pPr>
            <a:r>
              <a:rPr lang="en-MY" dirty="0"/>
              <a:t>a. Find the Unique Customers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C70E4-5762-4642-A2E5-E1CBABE55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65" y="3891104"/>
            <a:ext cx="5290820" cy="23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5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875D-A0C0-404D-8C46-78E5C34F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AnZ</a:t>
            </a:r>
            <a:r>
              <a:rPr lang="en-MY" dirty="0"/>
              <a:t> 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A7D9-F3D5-4B77-8100-3D2AC995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MY" b="1" u="sng" dirty="0"/>
              <a:t>4. Creating the Target Variable</a:t>
            </a:r>
          </a:p>
          <a:p>
            <a:pPr marL="36900" indent="0">
              <a:buNone/>
            </a:pPr>
            <a:r>
              <a:rPr lang="en-MY" dirty="0"/>
              <a:t>b. Find the Date of Pay and Salary Transactions and the Amount associated with each unique Customer.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E790BC-F540-431B-A508-23030D85A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80" y="2906712"/>
            <a:ext cx="6329045" cy="36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8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875D-A0C0-404D-8C46-78E5C34F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AnZ</a:t>
            </a:r>
            <a:r>
              <a:rPr lang="en-MY" dirty="0"/>
              <a:t> 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A7D9-F3D5-4B77-8100-3D2AC995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MY" b="1" u="sng" dirty="0"/>
              <a:t>4. Creating the Target Variable</a:t>
            </a:r>
          </a:p>
          <a:p>
            <a:pPr marL="36900" indent="0">
              <a:buNone/>
            </a:pPr>
            <a:r>
              <a:rPr lang="en-MY" dirty="0"/>
              <a:t>c. For each customer in the table of Unique Customer , and the Date of Pay and Salary Transactions and the Amount associated with each unique Customer , the count is the length of the salary(100).</a:t>
            </a:r>
          </a:p>
          <a:p>
            <a:pPr marL="36900" indent="0">
              <a:buNone/>
            </a:pPr>
            <a:r>
              <a:rPr lang="en-MY" dirty="0"/>
              <a:t>If the  count == 0 , then append null on </a:t>
            </a:r>
            <a:r>
              <a:rPr lang="en-MY" dirty="0" err="1"/>
              <a:t>df_amount</a:t>
            </a:r>
            <a:r>
              <a:rPr lang="en-MY" dirty="0"/>
              <a:t> and </a:t>
            </a:r>
            <a:r>
              <a:rPr lang="en-MY" dirty="0" err="1"/>
              <a:t>df_freq</a:t>
            </a:r>
            <a:r>
              <a:rPr lang="en-MY" dirty="0"/>
              <a:t>.</a:t>
            </a:r>
          </a:p>
          <a:p>
            <a:pPr marL="36900" indent="0">
              <a:buNone/>
            </a:pPr>
            <a:r>
              <a:rPr lang="en-MY" dirty="0"/>
              <a:t>Else , if count !=0 , for each date in the </a:t>
            </a:r>
            <a:r>
              <a:rPr lang="en-MY" dirty="0" err="1"/>
              <a:t>len</a:t>
            </a:r>
            <a:r>
              <a:rPr lang="en-MY" dirty="0"/>
              <a:t>(salary) – 1 , find the days between the each payment ((date +1(date +1) – (date(current date).days) . Append the maximum days in </a:t>
            </a:r>
            <a:r>
              <a:rPr lang="en-MY" dirty="0" err="1"/>
              <a:t>df_freq</a:t>
            </a:r>
            <a:r>
              <a:rPr lang="en-MY" dirty="0"/>
              <a:t> , and append the mode of the amount in </a:t>
            </a:r>
            <a:r>
              <a:rPr lang="en-MY" dirty="0" err="1"/>
              <a:t>df_amount</a:t>
            </a:r>
            <a:r>
              <a:rPr lang="en-MY" dirty="0"/>
              <a:t>.</a:t>
            </a:r>
          </a:p>
          <a:p>
            <a:pPr marL="36900" indent="0">
              <a:buNone/>
            </a:pPr>
            <a:r>
              <a:rPr lang="en-MY" dirty="0"/>
              <a:t>The annual salary is then calculated.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9EB48-71E7-42F3-A13C-B3F2E8F94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4639238"/>
            <a:ext cx="6067424" cy="207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875D-A0C0-404D-8C46-78E5C34F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AnZ</a:t>
            </a:r>
            <a:r>
              <a:rPr lang="en-MY" dirty="0"/>
              <a:t> 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A7D9-F3D5-4B77-8100-3D2AC995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MY" b="1" u="sng" dirty="0"/>
              <a:t>4. Creating the Target Variable</a:t>
            </a:r>
          </a:p>
          <a:p>
            <a:pPr marL="36900" indent="0">
              <a:buNone/>
            </a:pPr>
            <a:r>
              <a:rPr lang="en-MY" b="1" u="sng" dirty="0"/>
              <a:t>c.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94EBC-3DC2-4969-82F8-B829BD972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2328862"/>
            <a:ext cx="6257113" cy="253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0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875D-A0C0-404D-8C46-78E5C34F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AnZ</a:t>
            </a:r>
            <a:r>
              <a:rPr lang="en-MY" dirty="0"/>
              <a:t> 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A7D9-F3D5-4B77-8100-3D2AC995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MY" b="1" u="sng" dirty="0"/>
              <a:t>5. Some Data Insight</a:t>
            </a:r>
          </a:p>
          <a:p>
            <a:pPr marL="36900" indent="0">
              <a:buNone/>
            </a:pPr>
            <a:r>
              <a:rPr lang="en-MY" dirty="0"/>
              <a:t>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2DCD2-5547-432E-A7A5-C804C7EA1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558" y="2189648"/>
            <a:ext cx="7723684" cy="40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1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875D-A0C0-404D-8C46-78E5C34F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AnZ</a:t>
            </a:r>
            <a:r>
              <a:rPr lang="en-MY" dirty="0"/>
              <a:t> 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A7D9-F3D5-4B77-8100-3D2AC995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MY" b="1" u="sng" dirty="0"/>
              <a:t>5. Some Data Insight</a:t>
            </a:r>
          </a:p>
          <a:p>
            <a:pPr marL="36900" indent="0">
              <a:buNone/>
            </a:pPr>
            <a:r>
              <a:rPr lang="en-MY" dirty="0"/>
              <a:t>b.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E48F0D-3DE5-4D9B-BB53-E335FC0B5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2333625"/>
            <a:ext cx="6307138" cy="40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81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797</TotalTime>
  <Words>685</Words>
  <Application>Microsoft Office PowerPoint</Application>
  <PresentationFormat>Widescreen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Calisto MT</vt:lpstr>
      <vt:lpstr>Wingdings 2</vt:lpstr>
      <vt:lpstr>Slate</vt:lpstr>
      <vt:lpstr>AnZ – Task 2 Synthesised Transaction Data</vt:lpstr>
      <vt:lpstr>AnZ Task 2</vt:lpstr>
      <vt:lpstr>AnZ Task 2</vt:lpstr>
      <vt:lpstr>AnZ Task 2</vt:lpstr>
      <vt:lpstr>AnZ Task 2</vt:lpstr>
      <vt:lpstr>AnZ Task 2</vt:lpstr>
      <vt:lpstr>AnZ Task 2</vt:lpstr>
      <vt:lpstr>AnZ Task 2</vt:lpstr>
      <vt:lpstr>AnZ Task 2</vt:lpstr>
      <vt:lpstr>AnZ Task 2</vt:lpstr>
      <vt:lpstr>AnZ Task 2</vt:lpstr>
      <vt:lpstr>AnZ Task 2</vt:lpstr>
      <vt:lpstr>AnZ Task 2</vt:lpstr>
      <vt:lpstr>AnZ Task 2</vt:lpstr>
      <vt:lpstr>AnZ Task 2</vt:lpstr>
      <vt:lpstr>AnZ Task 2</vt:lpstr>
      <vt:lpstr>AnZ Task 2</vt:lpstr>
      <vt:lpstr>AnZ Task 2</vt:lpstr>
      <vt:lpstr>AnZ Task 2</vt:lpstr>
      <vt:lpstr>AnZ Task 2</vt:lpstr>
      <vt:lpstr>AnZ Task 2</vt:lpstr>
      <vt:lpstr>AnZ Task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AnZ – Task 2 Synthesised Transaction Data</dc:title>
  <dc:creator>Yashveer Singh</dc:creator>
  <cp:lastModifiedBy>Yashveer Singh</cp:lastModifiedBy>
  <cp:revision>2</cp:revision>
  <dcterms:created xsi:type="dcterms:W3CDTF">2021-06-16T12:14:10Z</dcterms:created>
  <dcterms:modified xsi:type="dcterms:W3CDTF">2021-06-17T09:21:50Z</dcterms:modified>
</cp:coreProperties>
</file>