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4" r:id="rId6"/>
    <p:sldId id="258" r:id="rId7"/>
    <p:sldId id="259" r:id="rId8"/>
    <p:sldId id="268" r:id="rId9"/>
    <p:sldId id="269" r:id="rId10"/>
    <p:sldId id="270" r:id="rId11"/>
    <p:sldId id="271" r:id="rId12"/>
    <p:sldId id="272" r:id="rId13"/>
    <p:sldId id="260" r:id="rId14"/>
    <p:sldId id="273" r:id="rId15"/>
    <p:sldId id="274" r:id="rId16"/>
    <p:sldId id="275" r:id="rId17"/>
    <p:sldId id="282" r:id="rId18"/>
    <p:sldId id="276" r:id="rId19"/>
    <p:sldId id="277" r:id="rId20"/>
    <p:sldId id="278" r:id="rId21"/>
    <p:sldId id="279" r:id="rId22"/>
    <p:sldId id="289" r:id="rId23"/>
    <p:sldId id="280" r:id="rId24"/>
    <p:sldId id="281" r:id="rId25"/>
    <p:sldId id="290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>
        <p:scale>
          <a:sx n="66" d="100"/>
          <a:sy n="66" d="100"/>
        </p:scale>
        <p:origin x="7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7DB4E-EDCD-4E88-80F5-E99DF9F379F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4BC80E-CEB9-4817-82F2-08C4F765ED6F}">
      <dgm:prSet/>
      <dgm:spPr/>
      <dgm:t>
        <a:bodyPr/>
        <a:lstStyle/>
        <a:p>
          <a:r>
            <a:rPr lang="en-US" b="0" i="0" dirty="0"/>
            <a:t>This task is based on a </a:t>
          </a:r>
          <a:r>
            <a:rPr lang="en-US" b="1" i="0" dirty="0"/>
            <a:t>synthesized transaction dataset containing 3 months worth of transactions for 100 hypothetical customers</a:t>
          </a:r>
          <a:r>
            <a:rPr lang="en-US" b="0" i="0" dirty="0"/>
            <a:t>. </a:t>
          </a:r>
          <a:endParaRPr lang="en-US" dirty="0"/>
        </a:p>
      </dgm:t>
    </dgm:pt>
    <dgm:pt modelId="{A663051E-7C99-4D1B-A053-3F7536C04CAE}" type="parTrans" cxnId="{2F476F2B-5F6D-4E40-9C35-606CF963C680}">
      <dgm:prSet/>
      <dgm:spPr/>
      <dgm:t>
        <a:bodyPr/>
        <a:lstStyle/>
        <a:p>
          <a:endParaRPr lang="en-US"/>
        </a:p>
      </dgm:t>
    </dgm:pt>
    <dgm:pt modelId="{A1652D92-07DD-4756-ACF9-EF46FDD1F51A}" type="sibTrans" cxnId="{2F476F2B-5F6D-4E40-9C35-606CF963C680}">
      <dgm:prSet/>
      <dgm:spPr/>
      <dgm:t>
        <a:bodyPr/>
        <a:lstStyle/>
        <a:p>
          <a:endParaRPr lang="en-US"/>
        </a:p>
      </dgm:t>
    </dgm:pt>
    <dgm:pt modelId="{3524B069-9642-4E8E-951E-F9ECD0F61DF5}">
      <dgm:prSet/>
      <dgm:spPr/>
      <dgm:t>
        <a:bodyPr/>
        <a:lstStyle/>
        <a:p>
          <a:r>
            <a:rPr lang="en-US" b="0" i="0" dirty="0"/>
            <a:t>It contains </a:t>
          </a:r>
          <a:r>
            <a:rPr lang="en-US" b="1" i="0" dirty="0"/>
            <a:t>purchases</a:t>
          </a:r>
          <a:r>
            <a:rPr lang="en-US" b="0" i="0" dirty="0"/>
            <a:t>, </a:t>
          </a:r>
          <a:r>
            <a:rPr lang="en-US" b="1" i="0" dirty="0"/>
            <a:t>recurring transactions</a:t>
          </a:r>
          <a:r>
            <a:rPr lang="en-US" b="0" i="0" dirty="0"/>
            <a:t>, and </a:t>
          </a:r>
          <a:r>
            <a:rPr lang="en-US" b="1" i="0" dirty="0"/>
            <a:t>salary transactions</a:t>
          </a:r>
          <a:r>
            <a:rPr lang="en-US" b="0" i="0" dirty="0"/>
            <a:t>.</a:t>
          </a:r>
          <a:endParaRPr lang="en-US" dirty="0"/>
        </a:p>
      </dgm:t>
    </dgm:pt>
    <dgm:pt modelId="{5618D7D9-61D6-43D5-AA2F-C791DA9FB035}" type="parTrans" cxnId="{F43F2B2F-55F5-4932-AC97-C595BCCAAACE}">
      <dgm:prSet/>
      <dgm:spPr/>
      <dgm:t>
        <a:bodyPr/>
        <a:lstStyle/>
        <a:p>
          <a:endParaRPr lang="en-US"/>
        </a:p>
      </dgm:t>
    </dgm:pt>
    <dgm:pt modelId="{307657C8-11D5-412F-B069-C1E195D85BB5}" type="sibTrans" cxnId="{F43F2B2F-55F5-4932-AC97-C595BCCAAACE}">
      <dgm:prSet/>
      <dgm:spPr/>
      <dgm:t>
        <a:bodyPr/>
        <a:lstStyle/>
        <a:p>
          <a:endParaRPr lang="en-US"/>
        </a:p>
      </dgm:t>
    </dgm:pt>
    <dgm:pt modelId="{E8673CA8-3AB0-4F51-92AF-E1CE562B0C70}">
      <dgm:prSet/>
      <dgm:spPr/>
      <dgm:t>
        <a:bodyPr/>
        <a:lstStyle/>
        <a:p>
          <a:r>
            <a:rPr lang="en-US" b="0" i="0" dirty="0"/>
            <a:t>The dataset is designed to </a:t>
          </a:r>
          <a:r>
            <a:rPr lang="en-US" b="1" i="0" dirty="0"/>
            <a:t>simulate realistic transaction behaviors </a:t>
          </a:r>
          <a:r>
            <a:rPr lang="en-US" b="0" i="0" dirty="0"/>
            <a:t>that are observed in ANZ’s real transaction data.</a:t>
          </a:r>
          <a:endParaRPr lang="en-US" dirty="0"/>
        </a:p>
      </dgm:t>
    </dgm:pt>
    <dgm:pt modelId="{6C39D527-1866-44E1-A997-8766314CB785}" type="parTrans" cxnId="{3739659A-E1AB-46F1-896C-D60AABA44E57}">
      <dgm:prSet/>
      <dgm:spPr/>
      <dgm:t>
        <a:bodyPr/>
        <a:lstStyle/>
        <a:p>
          <a:endParaRPr lang="en-US"/>
        </a:p>
      </dgm:t>
    </dgm:pt>
    <dgm:pt modelId="{8C29168F-BAC6-414D-A3BB-1124D50AFE84}" type="sibTrans" cxnId="{3739659A-E1AB-46F1-896C-D60AABA44E57}">
      <dgm:prSet/>
      <dgm:spPr/>
      <dgm:t>
        <a:bodyPr/>
        <a:lstStyle/>
        <a:p>
          <a:endParaRPr lang="en-US"/>
        </a:p>
      </dgm:t>
    </dgm:pt>
    <dgm:pt modelId="{B10A7A1A-1345-49D8-84C3-5C5F10086296}">
      <dgm:prSet/>
      <dgm:spPr/>
      <dgm:t>
        <a:bodyPr/>
        <a:lstStyle/>
        <a:p>
          <a:r>
            <a:rPr lang="en-US" b="1" dirty="0"/>
            <a:t>Tools Used </a:t>
          </a:r>
          <a:r>
            <a:rPr lang="en-US" dirty="0"/>
            <a:t>: Excel , </a:t>
          </a:r>
          <a:r>
            <a:rPr lang="en-US" dirty="0" err="1"/>
            <a:t>Jupyter</a:t>
          </a:r>
          <a:r>
            <a:rPr lang="en-US" dirty="0"/>
            <a:t> Notebook(Python) and Tableau</a:t>
          </a:r>
        </a:p>
      </dgm:t>
    </dgm:pt>
    <dgm:pt modelId="{680C6077-85FF-40CB-8EDE-27B099374F33}" type="parTrans" cxnId="{18BE1B3F-AD31-425D-AD9C-3B696047287D}">
      <dgm:prSet/>
      <dgm:spPr/>
      <dgm:t>
        <a:bodyPr/>
        <a:lstStyle/>
        <a:p>
          <a:endParaRPr lang="en-US"/>
        </a:p>
      </dgm:t>
    </dgm:pt>
    <dgm:pt modelId="{72F39114-0E41-4E88-8E18-404892C6369E}" type="sibTrans" cxnId="{18BE1B3F-AD31-425D-AD9C-3B696047287D}">
      <dgm:prSet/>
      <dgm:spPr/>
      <dgm:t>
        <a:bodyPr/>
        <a:lstStyle/>
        <a:p>
          <a:endParaRPr lang="en-US"/>
        </a:p>
      </dgm:t>
    </dgm:pt>
    <dgm:pt modelId="{36BB01A1-73B7-498C-A8FC-1F8C9F0F222A}" type="pres">
      <dgm:prSet presAssocID="{EE17DB4E-EDCD-4E88-80F5-E99DF9F379F4}" presName="vert0" presStyleCnt="0">
        <dgm:presLayoutVars>
          <dgm:dir/>
          <dgm:animOne val="branch"/>
          <dgm:animLvl val="lvl"/>
        </dgm:presLayoutVars>
      </dgm:prSet>
      <dgm:spPr/>
    </dgm:pt>
    <dgm:pt modelId="{5CF56E1E-B116-424D-9EDF-5D26A8CFF44B}" type="pres">
      <dgm:prSet presAssocID="{854BC80E-CEB9-4817-82F2-08C4F765ED6F}" presName="thickLine" presStyleLbl="alignNode1" presStyleIdx="0" presStyleCnt="4"/>
      <dgm:spPr/>
    </dgm:pt>
    <dgm:pt modelId="{EBBEA22F-3E3A-40FE-BFA2-071085A79BA2}" type="pres">
      <dgm:prSet presAssocID="{854BC80E-CEB9-4817-82F2-08C4F765ED6F}" presName="horz1" presStyleCnt="0"/>
      <dgm:spPr/>
    </dgm:pt>
    <dgm:pt modelId="{E5B61CF2-0A3D-473C-B1B7-C94B6B00FE9B}" type="pres">
      <dgm:prSet presAssocID="{854BC80E-CEB9-4817-82F2-08C4F765ED6F}" presName="tx1" presStyleLbl="revTx" presStyleIdx="0" presStyleCnt="4"/>
      <dgm:spPr/>
    </dgm:pt>
    <dgm:pt modelId="{7C390F5B-C6B7-4DB2-8951-4DB9027B1245}" type="pres">
      <dgm:prSet presAssocID="{854BC80E-CEB9-4817-82F2-08C4F765ED6F}" presName="vert1" presStyleCnt="0"/>
      <dgm:spPr/>
    </dgm:pt>
    <dgm:pt modelId="{FB447A2D-AD62-4E71-972C-FB55D7BCA22E}" type="pres">
      <dgm:prSet presAssocID="{3524B069-9642-4E8E-951E-F9ECD0F61DF5}" presName="thickLine" presStyleLbl="alignNode1" presStyleIdx="1" presStyleCnt="4"/>
      <dgm:spPr/>
    </dgm:pt>
    <dgm:pt modelId="{D8FFFDF8-282C-46D4-9F2C-DFAEDBAB2297}" type="pres">
      <dgm:prSet presAssocID="{3524B069-9642-4E8E-951E-F9ECD0F61DF5}" presName="horz1" presStyleCnt="0"/>
      <dgm:spPr/>
    </dgm:pt>
    <dgm:pt modelId="{55A1A849-DD09-46F2-8CB2-A82152A94366}" type="pres">
      <dgm:prSet presAssocID="{3524B069-9642-4E8E-951E-F9ECD0F61DF5}" presName="tx1" presStyleLbl="revTx" presStyleIdx="1" presStyleCnt="4"/>
      <dgm:spPr/>
    </dgm:pt>
    <dgm:pt modelId="{780848A0-0BBC-4D20-8FDE-64AD64D33C9B}" type="pres">
      <dgm:prSet presAssocID="{3524B069-9642-4E8E-951E-F9ECD0F61DF5}" presName="vert1" presStyleCnt="0"/>
      <dgm:spPr/>
    </dgm:pt>
    <dgm:pt modelId="{529CC862-D840-4F31-A919-E0DBCABCCB6C}" type="pres">
      <dgm:prSet presAssocID="{E8673CA8-3AB0-4F51-92AF-E1CE562B0C70}" presName="thickLine" presStyleLbl="alignNode1" presStyleIdx="2" presStyleCnt="4"/>
      <dgm:spPr/>
    </dgm:pt>
    <dgm:pt modelId="{1AE42720-513D-4A1C-A2B1-460F94754AD1}" type="pres">
      <dgm:prSet presAssocID="{E8673CA8-3AB0-4F51-92AF-E1CE562B0C70}" presName="horz1" presStyleCnt="0"/>
      <dgm:spPr/>
    </dgm:pt>
    <dgm:pt modelId="{EE3B5F28-6EA5-4D9F-B07B-B6E02E3F9F36}" type="pres">
      <dgm:prSet presAssocID="{E8673CA8-3AB0-4F51-92AF-E1CE562B0C70}" presName="tx1" presStyleLbl="revTx" presStyleIdx="2" presStyleCnt="4"/>
      <dgm:spPr/>
    </dgm:pt>
    <dgm:pt modelId="{7F397CF8-6DF8-4035-8F6B-36C1846F3D7F}" type="pres">
      <dgm:prSet presAssocID="{E8673CA8-3AB0-4F51-92AF-E1CE562B0C70}" presName="vert1" presStyleCnt="0"/>
      <dgm:spPr/>
    </dgm:pt>
    <dgm:pt modelId="{58ECB61B-8E4C-4960-925F-581484314396}" type="pres">
      <dgm:prSet presAssocID="{B10A7A1A-1345-49D8-84C3-5C5F10086296}" presName="thickLine" presStyleLbl="alignNode1" presStyleIdx="3" presStyleCnt="4"/>
      <dgm:spPr/>
    </dgm:pt>
    <dgm:pt modelId="{2CB9BBC2-D8A6-4EA9-A412-A043192625FE}" type="pres">
      <dgm:prSet presAssocID="{B10A7A1A-1345-49D8-84C3-5C5F10086296}" presName="horz1" presStyleCnt="0"/>
      <dgm:spPr/>
    </dgm:pt>
    <dgm:pt modelId="{ACB01E2E-B7A4-4A5C-B852-58CCC98F917C}" type="pres">
      <dgm:prSet presAssocID="{B10A7A1A-1345-49D8-84C3-5C5F10086296}" presName="tx1" presStyleLbl="revTx" presStyleIdx="3" presStyleCnt="4"/>
      <dgm:spPr/>
    </dgm:pt>
    <dgm:pt modelId="{2CB4D656-50A6-4853-B560-800E32D49290}" type="pres">
      <dgm:prSet presAssocID="{B10A7A1A-1345-49D8-84C3-5C5F10086296}" presName="vert1" presStyleCnt="0"/>
      <dgm:spPr/>
    </dgm:pt>
  </dgm:ptLst>
  <dgm:cxnLst>
    <dgm:cxn modelId="{D5F9DE26-BA9B-4B08-B358-4A13D64AFE8C}" type="presOf" srcId="{854BC80E-CEB9-4817-82F2-08C4F765ED6F}" destId="{E5B61CF2-0A3D-473C-B1B7-C94B6B00FE9B}" srcOrd="0" destOrd="0" presId="urn:microsoft.com/office/officeart/2008/layout/LinedList"/>
    <dgm:cxn modelId="{2F476F2B-5F6D-4E40-9C35-606CF963C680}" srcId="{EE17DB4E-EDCD-4E88-80F5-E99DF9F379F4}" destId="{854BC80E-CEB9-4817-82F2-08C4F765ED6F}" srcOrd="0" destOrd="0" parTransId="{A663051E-7C99-4D1B-A053-3F7536C04CAE}" sibTransId="{A1652D92-07DD-4756-ACF9-EF46FDD1F51A}"/>
    <dgm:cxn modelId="{F43F2B2F-55F5-4932-AC97-C595BCCAAACE}" srcId="{EE17DB4E-EDCD-4E88-80F5-E99DF9F379F4}" destId="{3524B069-9642-4E8E-951E-F9ECD0F61DF5}" srcOrd="1" destOrd="0" parTransId="{5618D7D9-61D6-43D5-AA2F-C791DA9FB035}" sibTransId="{307657C8-11D5-412F-B069-C1E195D85BB5}"/>
    <dgm:cxn modelId="{18BE1B3F-AD31-425D-AD9C-3B696047287D}" srcId="{EE17DB4E-EDCD-4E88-80F5-E99DF9F379F4}" destId="{B10A7A1A-1345-49D8-84C3-5C5F10086296}" srcOrd="3" destOrd="0" parTransId="{680C6077-85FF-40CB-8EDE-27B099374F33}" sibTransId="{72F39114-0E41-4E88-8E18-404892C6369E}"/>
    <dgm:cxn modelId="{8818A578-001D-4F07-B4F1-5A02F239715B}" type="presOf" srcId="{EE17DB4E-EDCD-4E88-80F5-E99DF9F379F4}" destId="{36BB01A1-73B7-498C-A8FC-1F8C9F0F222A}" srcOrd="0" destOrd="0" presId="urn:microsoft.com/office/officeart/2008/layout/LinedList"/>
    <dgm:cxn modelId="{54E1C480-B7B2-4BAC-ACA3-8361F72F2989}" type="presOf" srcId="{B10A7A1A-1345-49D8-84C3-5C5F10086296}" destId="{ACB01E2E-B7A4-4A5C-B852-58CCC98F917C}" srcOrd="0" destOrd="0" presId="urn:microsoft.com/office/officeart/2008/layout/LinedList"/>
    <dgm:cxn modelId="{D45B5494-8B18-475C-A45B-159F06A4E97F}" type="presOf" srcId="{3524B069-9642-4E8E-951E-F9ECD0F61DF5}" destId="{55A1A849-DD09-46F2-8CB2-A82152A94366}" srcOrd="0" destOrd="0" presId="urn:microsoft.com/office/officeart/2008/layout/LinedList"/>
    <dgm:cxn modelId="{3739659A-E1AB-46F1-896C-D60AABA44E57}" srcId="{EE17DB4E-EDCD-4E88-80F5-E99DF9F379F4}" destId="{E8673CA8-3AB0-4F51-92AF-E1CE562B0C70}" srcOrd="2" destOrd="0" parTransId="{6C39D527-1866-44E1-A997-8766314CB785}" sibTransId="{8C29168F-BAC6-414D-A3BB-1124D50AFE84}"/>
    <dgm:cxn modelId="{0DD250D3-DC86-494F-BD33-E8546BD04DBA}" type="presOf" srcId="{E8673CA8-3AB0-4F51-92AF-E1CE562B0C70}" destId="{EE3B5F28-6EA5-4D9F-B07B-B6E02E3F9F36}" srcOrd="0" destOrd="0" presId="urn:microsoft.com/office/officeart/2008/layout/LinedList"/>
    <dgm:cxn modelId="{E42F693C-6879-4F34-AD21-AE1BF97F6000}" type="presParOf" srcId="{36BB01A1-73B7-498C-A8FC-1F8C9F0F222A}" destId="{5CF56E1E-B116-424D-9EDF-5D26A8CFF44B}" srcOrd="0" destOrd="0" presId="urn:microsoft.com/office/officeart/2008/layout/LinedList"/>
    <dgm:cxn modelId="{E159F2C2-0919-444A-BD24-DDA97585245A}" type="presParOf" srcId="{36BB01A1-73B7-498C-A8FC-1F8C9F0F222A}" destId="{EBBEA22F-3E3A-40FE-BFA2-071085A79BA2}" srcOrd="1" destOrd="0" presId="urn:microsoft.com/office/officeart/2008/layout/LinedList"/>
    <dgm:cxn modelId="{7AFBB313-D015-4477-8E67-0E50551FD814}" type="presParOf" srcId="{EBBEA22F-3E3A-40FE-BFA2-071085A79BA2}" destId="{E5B61CF2-0A3D-473C-B1B7-C94B6B00FE9B}" srcOrd="0" destOrd="0" presId="urn:microsoft.com/office/officeart/2008/layout/LinedList"/>
    <dgm:cxn modelId="{72036BF8-7978-4661-893A-FE7AF25D9C87}" type="presParOf" srcId="{EBBEA22F-3E3A-40FE-BFA2-071085A79BA2}" destId="{7C390F5B-C6B7-4DB2-8951-4DB9027B1245}" srcOrd="1" destOrd="0" presId="urn:microsoft.com/office/officeart/2008/layout/LinedList"/>
    <dgm:cxn modelId="{BDF8BDB4-5350-463B-AA7C-5656EF40B4C2}" type="presParOf" srcId="{36BB01A1-73B7-498C-A8FC-1F8C9F0F222A}" destId="{FB447A2D-AD62-4E71-972C-FB55D7BCA22E}" srcOrd="2" destOrd="0" presId="urn:microsoft.com/office/officeart/2008/layout/LinedList"/>
    <dgm:cxn modelId="{1F54B85E-621E-4CAE-9342-259B62A77C2E}" type="presParOf" srcId="{36BB01A1-73B7-498C-A8FC-1F8C9F0F222A}" destId="{D8FFFDF8-282C-46D4-9F2C-DFAEDBAB2297}" srcOrd="3" destOrd="0" presId="urn:microsoft.com/office/officeart/2008/layout/LinedList"/>
    <dgm:cxn modelId="{081B586B-B347-4482-ACB8-2C978946E8A5}" type="presParOf" srcId="{D8FFFDF8-282C-46D4-9F2C-DFAEDBAB2297}" destId="{55A1A849-DD09-46F2-8CB2-A82152A94366}" srcOrd="0" destOrd="0" presId="urn:microsoft.com/office/officeart/2008/layout/LinedList"/>
    <dgm:cxn modelId="{F076959D-3ECB-450F-B0F3-80C54A1759FA}" type="presParOf" srcId="{D8FFFDF8-282C-46D4-9F2C-DFAEDBAB2297}" destId="{780848A0-0BBC-4D20-8FDE-64AD64D33C9B}" srcOrd="1" destOrd="0" presId="urn:microsoft.com/office/officeart/2008/layout/LinedList"/>
    <dgm:cxn modelId="{8DED1BBD-3656-441D-A752-AA2F8816841B}" type="presParOf" srcId="{36BB01A1-73B7-498C-A8FC-1F8C9F0F222A}" destId="{529CC862-D840-4F31-A919-E0DBCABCCB6C}" srcOrd="4" destOrd="0" presId="urn:microsoft.com/office/officeart/2008/layout/LinedList"/>
    <dgm:cxn modelId="{C7591CAE-D413-4870-8522-B3575E4A9B7F}" type="presParOf" srcId="{36BB01A1-73B7-498C-A8FC-1F8C9F0F222A}" destId="{1AE42720-513D-4A1C-A2B1-460F94754AD1}" srcOrd="5" destOrd="0" presId="urn:microsoft.com/office/officeart/2008/layout/LinedList"/>
    <dgm:cxn modelId="{767940FB-42AE-4A91-86C8-626E65F4FB05}" type="presParOf" srcId="{1AE42720-513D-4A1C-A2B1-460F94754AD1}" destId="{EE3B5F28-6EA5-4D9F-B07B-B6E02E3F9F36}" srcOrd="0" destOrd="0" presId="urn:microsoft.com/office/officeart/2008/layout/LinedList"/>
    <dgm:cxn modelId="{EC55DB9D-2B4A-4A42-B1A8-30DF06ABE3D8}" type="presParOf" srcId="{1AE42720-513D-4A1C-A2B1-460F94754AD1}" destId="{7F397CF8-6DF8-4035-8F6B-36C1846F3D7F}" srcOrd="1" destOrd="0" presId="urn:microsoft.com/office/officeart/2008/layout/LinedList"/>
    <dgm:cxn modelId="{7A848764-5EBF-41A2-83AC-88748BBEAD68}" type="presParOf" srcId="{36BB01A1-73B7-498C-A8FC-1F8C9F0F222A}" destId="{58ECB61B-8E4C-4960-925F-581484314396}" srcOrd="6" destOrd="0" presId="urn:microsoft.com/office/officeart/2008/layout/LinedList"/>
    <dgm:cxn modelId="{7E9B5118-E783-4BF4-8888-7A66EE42423A}" type="presParOf" srcId="{36BB01A1-73B7-498C-A8FC-1F8C9F0F222A}" destId="{2CB9BBC2-D8A6-4EA9-A412-A043192625FE}" srcOrd="7" destOrd="0" presId="urn:microsoft.com/office/officeart/2008/layout/LinedList"/>
    <dgm:cxn modelId="{9BD0B6C8-7B92-48C0-B8FA-AB2FA542C87C}" type="presParOf" srcId="{2CB9BBC2-D8A6-4EA9-A412-A043192625FE}" destId="{ACB01E2E-B7A4-4A5C-B852-58CCC98F917C}" srcOrd="0" destOrd="0" presId="urn:microsoft.com/office/officeart/2008/layout/LinedList"/>
    <dgm:cxn modelId="{6306BDAB-0A65-4E2C-8B15-E9FA7F3D9B1E}" type="presParOf" srcId="{2CB9BBC2-D8A6-4EA9-A412-A043192625FE}" destId="{2CB4D656-50A6-4853-B560-800E32D49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56E1E-B116-424D-9EDF-5D26A8CFF44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61CF2-0A3D-473C-B1B7-C94B6B00FE9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This task is based on a </a:t>
          </a:r>
          <a:r>
            <a:rPr lang="en-US" sz="2700" b="1" i="0" kern="1200" dirty="0"/>
            <a:t>synthesized transaction dataset containing 3 months worth of transactions for 100 hypothetical customers</a:t>
          </a:r>
          <a:r>
            <a:rPr lang="en-US" sz="2700" b="0" i="0" kern="1200" dirty="0"/>
            <a:t>. </a:t>
          </a:r>
          <a:endParaRPr lang="en-US" sz="2700" kern="1200" dirty="0"/>
        </a:p>
      </dsp:txBody>
      <dsp:txXfrm>
        <a:off x="0" y="0"/>
        <a:ext cx="6900512" cy="1384035"/>
      </dsp:txXfrm>
    </dsp:sp>
    <dsp:sp modelId="{FB447A2D-AD62-4E71-972C-FB55D7BCA22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A849-DD09-46F2-8CB2-A82152A9436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It contains </a:t>
          </a:r>
          <a:r>
            <a:rPr lang="en-US" sz="2700" b="1" i="0" kern="1200" dirty="0"/>
            <a:t>purchases</a:t>
          </a:r>
          <a:r>
            <a:rPr lang="en-US" sz="2700" b="0" i="0" kern="1200" dirty="0"/>
            <a:t>, </a:t>
          </a:r>
          <a:r>
            <a:rPr lang="en-US" sz="2700" b="1" i="0" kern="1200" dirty="0"/>
            <a:t>recurring transactions</a:t>
          </a:r>
          <a:r>
            <a:rPr lang="en-US" sz="2700" b="0" i="0" kern="1200" dirty="0"/>
            <a:t>, and </a:t>
          </a:r>
          <a:r>
            <a:rPr lang="en-US" sz="2700" b="1" i="0" kern="1200" dirty="0"/>
            <a:t>salary transactions</a:t>
          </a:r>
          <a:r>
            <a:rPr lang="en-US" sz="2700" b="0" i="0" kern="1200" dirty="0"/>
            <a:t>.</a:t>
          </a:r>
          <a:endParaRPr lang="en-US" sz="2700" kern="1200" dirty="0"/>
        </a:p>
      </dsp:txBody>
      <dsp:txXfrm>
        <a:off x="0" y="1384035"/>
        <a:ext cx="6900512" cy="1384035"/>
      </dsp:txXfrm>
    </dsp:sp>
    <dsp:sp modelId="{529CC862-D840-4F31-A919-E0DBCABCCB6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B5F28-6EA5-4D9F-B07B-B6E02E3F9F3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The dataset is designed to </a:t>
          </a:r>
          <a:r>
            <a:rPr lang="en-US" sz="2700" b="1" i="0" kern="1200" dirty="0"/>
            <a:t>simulate realistic transaction behaviors </a:t>
          </a:r>
          <a:r>
            <a:rPr lang="en-US" sz="2700" b="0" i="0" kern="1200" dirty="0"/>
            <a:t>that are observed in ANZ’s real transaction data.</a:t>
          </a:r>
          <a:endParaRPr lang="en-US" sz="2700" kern="1200" dirty="0"/>
        </a:p>
      </dsp:txBody>
      <dsp:txXfrm>
        <a:off x="0" y="2768070"/>
        <a:ext cx="6900512" cy="1384035"/>
      </dsp:txXfrm>
    </dsp:sp>
    <dsp:sp modelId="{58ECB61B-8E4C-4960-925F-58148431439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1E2E-B7A4-4A5C-B852-58CCC98F917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Tools Used </a:t>
          </a:r>
          <a:r>
            <a:rPr lang="en-US" sz="2700" kern="1200" dirty="0"/>
            <a:t>: Excel , </a:t>
          </a:r>
          <a:r>
            <a:rPr lang="en-US" sz="2700" kern="1200" dirty="0" err="1"/>
            <a:t>Jupyter</a:t>
          </a:r>
          <a:r>
            <a:rPr lang="en-US" sz="2700" kern="1200" dirty="0"/>
            <a:t> Notebook(Python) and Tableau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B789-9943-4FCD-99A7-851AF09F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E5A3-B00A-472A-A1CA-458BD380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153F-24E6-4AB3-8C06-98894BF8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62CA-B5B2-43AC-850E-9F6CC287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DE0-C798-44B0-A8CA-DEC88328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022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FC16-B1A2-4ACA-9F25-28224B36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39A8-A756-4F06-B36D-7FD37603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0BED-4314-4752-94AF-F345ACE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F8DF-11B1-4509-9A63-646C063D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661-CFF8-44AE-AC41-5B3A4054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5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FDF1F-4EE8-42AF-AA91-8BB32D44B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FC01-907E-444E-BF4D-F15996DA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2F41-EF0C-41F7-9CB0-054A8685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2FBF-3D0A-4F45-82B2-18F3ABD2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2E25-89E8-4960-A5F7-F7808C0C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29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D9D3-C7D3-4483-9A58-AB4A5B1D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96C5-EC7B-43B9-85F4-699ADD2A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0ADD-8126-4CB4-B12C-39E1A23F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163E-6848-4489-8ABB-AA58E453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1813-3244-48FD-8CF6-C3433427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17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980-9DEE-4F6A-ADAE-0AE66AA5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5895-BDB4-4C07-B9E3-9F94D632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C55B-1B3E-4663-83F5-709DE69B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9AB2-0D7F-490D-B733-0E8F19F9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A62D-8999-4A9B-8E43-D4C92064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07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1E1D-89BF-40F0-A095-71BF4AE8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BEB0-0128-4534-9C4E-4AF8F73A0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4238-AF75-4EF6-AD3E-4843BD92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FFC3B-57C6-42EF-9512-756F1F18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802F-8169-4D1D-85E4-2A1501DE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0550-FB34-454D-8755-EF94C11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528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1E26-79A3-44F7-A739-0D791A7F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39F0-4CA9-438C-9182-789D7135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F20E7-FA4B-4FF4-AAAC-21EFEE35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3C68-E164-45E0-B696-88B3EA11C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3676-FA43-4C40-A740-A68AF58A8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C773-07D8-434A-89CA-5C3BDF09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5970B-0A4D-410A-B1E6-1071F8E5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9608E-E571-49D3-98B5-C77187A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647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0F7-6D4B-4605-8DEB-B80DE68B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0D9BE-2ED7-4A11-A890-2014383F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A8CF5-27E9-44DA-A400-B5052B5C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E669D-F1CC-45FA-8BC9-2744CDC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455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0C895-3C88-4608-B146-8111F13B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51495-CF45-4D49-9E65-913CACE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7AAD8-1DC4-4DFE-BE84-12529CFB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55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72A8-E8BF-46A4-9B3A-4359A5D5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B0CF-7685-4BE1-8508-B4BA31B7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0F559-91AA-4FB2-973A-81CD785C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7066B-0478-41DF-BB4A-0E50DBD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C6CC-8B58-4709-9577-FB8AA9F8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E2FA-84B7-49A7-870C-300DC25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36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3367-7204-41B0-B5A6-3774A89D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ECD74-D90A-430E-AFE2-899AFF696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553D3-E7BF-40A5-A0B0-D4297977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D521E-95BC-429C-B982-497F9E41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5F25-18F1-4357-B1F2-DAC88277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D9C3C-D787-4D19-929E-1147797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49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F9C53-6903-4373-927D-FEB592B4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372E-9978-42BD-95DF-A6EF9CDF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4C0A-F4E2-484F-A367-8FEF8B4B2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E110-75A9-4FA3-89EF-E8A4FB6CAF42}" type="datetimeFigureOut">
              <a:rPr lang="en-MY" smtClean="0"/>
              <a:t>10/6/2021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2818-FB44-47B8-9FA8-3B068EB0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285F-8445-47C5-8911-EEB70895A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3181-B948-497A-A6EB-F11C39FEA499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85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hulvarshasingh10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thubmehu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0.xml"/><Relationship Id="rId5" Type="http://schemas.openxmlformats.org/officeDocument/2006/relationships/slide" Target="slide7.xml"/><Relationship Id="rId15" Type="http://schemas.openxmlformats.org/officeDocument/2006/relationships/slide" Target="slide1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8.xml"/><Relationship Id="rId18" Type="http://schemas.openxmlformats.org/officeDocument/2006/relationships/image" Target="../media/image17.png"/><Relationship Id="rId3" Type="http://schemas.openxmlformats.org/officeDocument/2006/relationships/slide" Target="slide13.xml"/><Relationship Id="rId21" Type="http://schemas.openxmlformats.org/officeDocument/2006/relationships/slide" Target="slide22.xml"/><Relationship Id="rId7" Type="http://schemas.openxmlformats.org/officeDocument/2006/relationships/slide" Target="slide15.xml"/><Relationship Id="rId12" Type="http://schemas.openxmlformats.org/officeDocument/2006/relationships/image" Target="../media/image14.png"/><Relationship Id="rId17" Type="http://schemas.openxmlformats.org/officeDocument/2006/relationships/slide" Target="slide20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17.xml"/><Relationship Id="rId5" Type="http://schemas.openxmlformats.org/officeDocument/2006/relationships/slide" Target="slide14.xml"/><Relationship Id="rId15" Type="http://schemas.openxmlformats.org/officeDocument/2006/relationships/slide" Target="slide19.xml"/><Relationship Id="rId10" Type="http://schemas.openxmlformats.org/officeDocument/2006/relationships/image" Target="../media/image13.png"/><Relationship Id="rId19" Type="http://schemas.openxmlformats.org/officeDocument/2006/relationships/slide" Target="slide21.xml"/><Relationship Id="rId4" Type="http://schemas.openxmlformats.org/officeDocument/2006/relationships/image" Target="../media/image10.png"/><Relationship Id="rId9" Type="http://schemas.openxmlformats.org/officeDocument/2006/relationships/slide" Target="slide16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28.xml"/><Relationship Id="rId18" Type="http://schemas.openxmlformats.org/officeDocument/2006/relationships/image" Target="../media/image27.png"/><Relationship Id="rId3" Type="http://schemas.openxmlformats.org/officeDocument/2006/relationships/slide" Target="slide23.xml"/><Relationship Id="rId21" Type="http://schemas.openxmlformats.org/officeDocument/2006/relationships/slide" Target="slide32.xml"/><Relationship Id="rId7" Type="http://schemas.openxmlformats.org/officeDocument/2006/relationships/slide" Target="slide25.xml"/><Relationship Id="rId12" Type="http://schemas.openxmlformats.org/officeDocument/2006/relationships/image" Target="../media/image24.png"/><Relationship Id="rId17" Type="http://schemas.openxmlformats.org/officeDocument/2006/relationships/slide" Target="slide30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slide" Target="slide27.xml"/><Relationship Id="rId5" Type="http://schemas.openxmlformats.org/officeDocument/2006/relationships/slide" Target="slide24.xml"/><Relationship Id="rId15" Type="http://schemas.openxmlformats.org/officeDocument/2006/relationships/slide" Target="slide29.xml"/><Relationship Id="rId10" Type="http://schemas.openxmlformats.org/officeDocument/2006/relationships/image" Target="../media/image23.png"/><Relationship Id="rId19" Type="http://schemas.openxmlformats.org/officeDocument/2006/relationships/slide" Target="slide31.xml"/><Relationship Id="rId4" Type="http://schemas.openxmlformats.org/officeDocument/2006/relationships/image" Target="../media/image20.png"/><Relationship Id="rId9" Type="http://schemas.openxmlformats.org/officeDocument/2006/relationships/slide" Target="slide26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D098EA1-863E-471B-959F-557E17DD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7A5DF-D456-4736-B1E7-BDC6594E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MY" dirty="0">
                <a:solidFill>
                  <a:srgbClr val="FFFFFF"/>
                </a:solidFill>
              </a:rPr>
              <a:t>Task 1  </a:t>
            </a:r>
            <a:br>
              <a:rPr lang="en-MY" dirty="0">
                <a:solidFill>
                  <a:srgbClr val="FFFFFF"/>
                </a:solidFill>
              </a:rPr>
            </a:br>
            <a:r>
              <a:rPr lang="en-MY" dirty="0">
                <a:solidFill>
                  <a:srgbClr val="FFFFFF"/>
                </a:solidFill>
              </a:rPr>
              <a:t>Exploratory Data Analysis</a:t>
            </a:r>
            <a:br>
              <a:rPr lang="en-MY" dirty="0">
                <a:solidFill>
                  <a:srgbClr val="FFFFFF"/>
                </a:solidFill>
              </a:rPr>
            </a:br>
            <a:r>
              <a:rPr lang="en-MY" dirty="0">
                <a:solidFill>
                  <a:srgbClr val="FFFFFF"/>
                </a:solidFill>
              </a:rPr>
              <a:t>(ANZ Synthesized Transaction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2A01B-BA66-4262-B9E5-DB880BFA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19" y="4159404"/>
            <a:ext cx="10453035" cy="1098395"/>
          </a:xfrm>
        </p:spPr>
        <p:txBody>
          <a:bodyPr>
            <a:normAutofit fontScale="92500" lnSpcReduction="20000"/>
          </a:bodyPr>
          <a:lstStyle/>
          <a:p>
            <a:r>
              <a:rPr lang="en-MY" dirty="0">
                <a:solidFill>
                  <a:srgbClr val="FFFFFF"/>
                </a:solidFill>
              </a:rPr>
              <a:t>By: Mehul Varsha Singh</a:t>
            </a:r>
          </a:p>
          <a:p>
            <a:r>
              <a:rPr lang="en-MY" dirty="0">
                <a:solidFill>
                  <a:srgbClr val="FFFFFF"/>
                </a:solidFill>
              </a:rPr>
              <a:t>Email : </a:t>
            </a:r>
            <a:r>
              <a:rPr lang="en-MY" dirty="0">
                <a:solidFill>
                  <a:srgbClr val="FFFFFF"/>
                </a:solidFill>
                <a:hlinkClick r:id="rId3"/>
              </a:rPr>
              <a:t>mehulvarshasingh10@gmail.com</a:t>
            </a:r>
            <a:endParaRPr lang="en-MY" dirty="0">
              <a:solidFill>
                <a:srgbClr val="FFFFFF"/>
              </a:solidFill>
            </a:endParaRPr>
          </a:p>
          <a:p>
            <a:r>
              <a:rPr lang="en-MY" dirty="0" err="1">
                <a:solidFill>
                  <a:srgbClr val="FFFFFF"/>
                </a:solidFill>
              </a:rPr>
              <a:t>Github</a:t>
            </a:r>
            <a:r>
              <a:rPr lang="en-MY" dirty="0">
                <a:solidFill>
                  <a:srgbClr val="FFFFFF"/>
                </a:solidFill>
              </a:rPr>
              <a:t> : </a:t>
            </a:r>
            <a:r>
              <a:rPr lang="en-MY" dirty="0">
                <a:solidFill>
                  <a:srgbClr val="FFFFFF"/>
                </a:solidFill>
                <a:hlinkClick r:id="rId4"/>
              </a:rPr>
              <a:t>https://github.com/githubmehul</a:t>
            </a:r>
            <a:endParaRPr lang="en-MY" dirty="0">
              <a:solidFill>
                <a:srgbClr val="FFFFFF"/>
              </a:solidFill>
            </a:endParaRPr>
          </a:p>
          <a:p>
            <a:endParaRPr lang="en-MY" dirty="0">
              <a:solidFill>
                <a:srgbClr val="FFFFFF"/>
              </a:solidFill>
            </a:endParaRPr>
          </a:p>
          <a:p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2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8E01-25FD-4340-AE32-A64D34B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24256"/>
          </a:xfrm>
        </p:spPr>
        <p:txBody>
          <a:bodyPr anchor="b">
            <a:normAutofit fontScale="90000"/>
          </a:bodyPr>
          <a:lstStyle/>
          <a:p>
            <a:br>
              <a:rPr lang="en-MY" sz="3800" u="sng" dirty="0"/>
            </a:br>
            <a:r>
              <a:rPr lang="en-MY" sz="3800" u="sng" dirty="0"/>
              <a:t>Basic Checks</a:t>
            </a:r>
            <a:endParaRPr lang="en-MY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F813-35FE-4F10-B482-6F41688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18958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0370-3B74-464A-AC46-56BF8CD461DA}"/>
              </a:ext>
            </a:extLst>
          </p:cNvPr>
          <p:cNvSpPr txBox="1"/>
          <p:nvPr/>
        </p:nvSpPr>
        <p:spPr>
          <a:xfrm>
            <a:off x="469276" y="2748203"/>
            <a:ext cx="111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/>
              <a:t>4. Checked for Missing Values in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EE278-696E-4E7E-A9B7-4CBDA90D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117535"/>
            <a:ext cx="9220199" cy="36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8E01-25FD-4340-AE32-A64D34B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24256"/>
          </a:xfrm>
        </p:spPr>
        <p:txBody>
          <a:bodyPr anchor="b">
            <a:normAutofit fontScale="90000"/>
          </a:bodyPr>
          <a:lstStyle/>
          <a:p>
            <a:br>
              <a:rPr lang="en-MY" sz="3800" u="sng" dirty="0"/>
            </a:br>
            <a:r>
              <a:rPr lang="en-MY" sz="3800" u="sng" dirty="0"/>
              <a:t>Basic Checks</a:t>
            </a:r>
            <a:endParaRPr lang="en-MY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F813-35FE-4F10-B482-6F41688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18958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0370-3B74-464A-AC46-56BF8CD461DA}"/>
              </a:ext>
            </a:extLst>
          </p:cNvPr>
          <p:cNvSpPr txBox="1"/>
          <p:nvPr/>
        </p:nvSpPr>
        <p:spPr>
          <a:xfrm>
            <a:off x="507377" y="2715226"/>
            <a:ext cx="111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/>
              <a:t>4. Checked for Missing Values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299DA-7AF5-4372-95F6-112A74865EB9}"/>
              </a:ext>
            </a:extLst>
          </p:cNvPr>
          <p:cNvSpPr txBox="1"/>
          <p:nvPr/>
        </p:nvSpPr>
        <p:spPr>
          <a:xfrm>
            <a:off x="630935" y="3050332"/>
            <a:ext cx="1131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Was curious as to why were there missing values for the columns other than </a:t>
            </a:r>
            <a:r>
              <a:rPr lang="en-MY" dirty="0" err="1"/>
              <a:t>bpay_biller_code</a:t>
            </a:r>
            <a:r>
              <a:rPr lang="en-MY" dirty="0"/>
              <a:t> and </a:t>
            </a:r>
            <a:r>
              <a:rPr lang="en-MY" dirty="0" err="1"/>
              <a:t>merchant_code</a:t>
            </a:r>
            <a:r>
              <a:rPr lang="en-MY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Realised that , those columns were empty , when they were mapped to non – purchase transactions(nature of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6234A-652D-4088-91C5-25AEDB49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27" y="3915306"/>
            <a:ext cx="8803809" cy="27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6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2509-52F6-419A-A078-840977E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AAF1-ED49-4130-8522-9B2BD577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Descriptive Statistics on Numeric and Categorical Columns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4B840-8FDF-4766-B969-B8920BA5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736657"/>
            <a:ext cx="8232199" cy="54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75823"/>
            <a:ext cx="3429000" cy="3859731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MY" sz="2200" dirty="0"/>
              <a:t>Insight About the </a:t>
            </a:r>
            <a:r>
              <a:rPr lang="en-MY" sz="2200" b="1" u="sng" dirty="0"/>
              <a:t>Number of Transactions By Transaction Type</a:t>
            </a:r>
            <a:r>
              <a:rPr lang="en-MY" sz="2200" dirty="0"/>
              <a:t>:</a:t>
            </a:r>
          </a:p>
          <a:p>
            <a:r>
              <a:rPr lang="en-MY" sz="2200" dirty="0"/>
              <a:t>These are the Number of Transactions made by the Transaction Description</a:t>
            </a:r>
          </a:p>
          <a:p>
            <a:r>
              <a:rPr lang="en-MY" sz="2200" dirty="0"/>
              <a:t>We can see , that the Number Transactions mostly consists of </a:t>
            </a:r>
            <a:r>
              <a:rPr lang="en-MY" sz="2200" b="1" dirty="0"/>
              <a:t>Sales Payments.</a:t>
            </a:r>
          </a:p>
          <a:p>
            <a:r>
              <a:rPr lang="en-MY" sz="2200" dirty="0" err="1"/>
              <a:t>AnZ</a:t>
            </a:r>
            <a:r>
              <a:rPr lang="en-MY" sz="2200" dirty="0"/>
              <a:t> Could </a:t>
            </a:r>
            <a:r>
              <a:rPr lang="en-MY" sz="2200" b="1" dirty="0"/>
              <a:t>Seize Phone Banking Operations </a:t>
            </a:r>
            <a:r>
              <a:rPr lang="en-MY" sz="2200" dirty="0"/>
              <a:t>because the Number of Transactions are the lowest in that category.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2165188-D55D-4262-A840-6D6826C1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616149"/>
            <a:ext cx="8065229" cy="41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2. Insight About the </a:t>
            </a:r>
            <a:r>
              <a:rPr lang="en-MY" sz="2000" b="1" u="sng" dirty="0"/>
              <a:t>Average Transaction Volume By Transaction Type</a:t>
            </a:r>
            <a:r>
              <a:rPr lang="en-MY" sz="2000" dirty="0"/>
              <a:t>:</a:t>
            </a:r>
          </a:p>
          <a:p>
            <a:r>
              <a:rPr lang="en-MY" sz="2000" dirty="0"/>
              <a:t>These are the Average Transaction Volume made by the Transaction Description</a:t>
            </a:r>
          </a:p>
          <a:p>
            <a:r>
              <a:rPr lang="en-MY" sz="2000" dirty="0"/>
              <a:t>We can see , that </a:t>
            </a:r>
            <a:r>
              <a:rPr lang="en-MY" sz="2000" b="1" dirty="0"/>
              <a:t>Pay/Salary </a:t>
            </a:r>
            <a:r>
              <a:rPr lang="en-MY" sz="2000" dirty="0"/>
              <a:t>has the </a:t>
            </a:r>
            <a:r>
              <a:rPr lang="en-MY" sz="2000" b="1" dirty="0"/>
              <a:t>largest transaction </a:t>
            </a:r>
            <a:r>
              <a:rPr lang="en-MY" sz="2000" dirty="0"/>
              <a:t>volume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800A5-2A00-4A4A-BE47-2A8C272B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1549376"/>
            <a:ext cx="8010347" cy="3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MY" sz="2000" dirty="0"/>
              <a:t>3. Insight About </a:t>
            </a:r>
            <a:r>
              <a:rPr lang="en-MY" sz="2000" b="1" u="sng" dirty="0"/>
              <a:t>The Number of Transactions By Gender</a:t>
            </a:r>
            <a:r>
              <a:rPr lang="en-MY" sz="2000" dirty="0"/>
              <a:t>.</a:t>
            </a:r>
          </a:p>
          <a:p>
            <a:r>
              <a:rPr lang="en-MY" sz="2000" dirty="0"/>
              <a:t>These are the Number of Transactions that are made by each </a:t>
            </a:r>
            <a:r>
              <a:rPr lang="en-MY" sz="2000" b="1" dirty="0"/>
              <a:t>Gender (Male and Female)</a:t>
            </a:r>
          </a:p>
          <a:p>
            <a:r>
              <a:rPr lang="en-MY" sz="2000" dirty="0"/>
              <a:t>We can see that there are </a:t>
            </a:r>
            <a:r>
              <a:rPr lang="en-MY" sz="2000" b="1" dirty="0"/>
              <a:t>more Male Customer Transactions than</a:t>
            </a:r>
            <a:r>
              <a:rPr lang="en-MY" sz="2000" dirty="0"/>
              <a:t> Female Customer Transactions</a:t>
            </a:r>
          </a:p>
          <a:p>
            <a:r>
              <a:rPr lang="en-MY" sz="2000" dirty="0"/>
              <a:t>Bank should come out with programs to </a:t>
            </a:r>
            <a:r>
              <a:rPr lang="en-MY" sz="2000" b="1" dirty="0"/>
              <a:t>onboard female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29335-8A12-41CC-8D18-EAC5DCF19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151"/>
          <a:stretch/>
        </p:blipFill>
        <p:spPr>
          <a:xfrm>
            <a:off x="4703214" y="898772"/>
            <a:ext cx="2785730" cy="5319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8DD54-095A-4A86-835F-F75882AB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602" y="872191"/>
            <a:ext cx="2362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MY" sz="2000" dirty="0"/>
              <a:t>4.  Insight About </a:t>
            </a:r>
            <a:r>
              <a:rPr lang="en-MY" sz="2000" b="1" u="sng" dirty="0"/>
              <a:t>The Average Transaction Volume By Gender</a:t>
            </a:r>
            <a:r>
              <a:rPr lang="en-MY" sz="2000" dirty="0"/>
              <a:t>.</a:t>
            </a:r>
          </a:p>
          <a:p>
            <a:r>
              <a:rPr lang="en-MY" sz="2000" dirty="0"/>
              <a:t>These are the Average Transaction Volume by each </a:t>
            </a:r>
            <a:r>
              <a:rPr lang="en-MY" sz="2000" b="1" dirty="0"/>
              <a:t>Gender (Male and Female)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Males have a higher transaction volume </a:t>
            </a:r>
            <a:r>
              <a:rPr lang="en-MY" sz="2000" dirty="0"/>
              <a:t>than females</a:t>
            </a:r>
          </a:p>
          <a:p>
            <a:r>
              <a:rPr lang="en-MY" sz="2000" dirty="0"/>
              <a:t>Similarly , the Bank should come out with special </a:t>
            </a:r>
            <a:r>
              <a:rPr lang="en-MY" sz="2000" b="1" dirty="0"/>
              <a:t>programs to onboard female clients.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8DD54-095A-4A86-835F-F75882AB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02" y="872191"/>
            <a:ext cx="23622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A5AC9-00A8-409C-87A5-CF2CA0C9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92" y="872191"/>
            <a:ext cx="3457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MY" sz="2000" dirty="0"/>
              <a:t>5. Insight </a:t>
            </a:r>
            <a:r>
              <a:rPr lang="en-MY" sz="2000" b="1" u="sng" dirty="0"/>
              <a:t>About The Age of Customers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</a:t>
            </a:r>
            <a:r>
              <a:rPr lang="en-MY" sz="2000" dirty="0"/>
              <a:t>that Majority of the customers have the ages in the </a:t>
            </a:r>
            <a:r>
              <a:rPr lang="en-MY" sz="2000" b="1" dirty="0"/>
              <a:t>range 20 – 25</a:t>
            </a:r>
          </a:p>
          <a:p>
            <a:r>
              <a:rPr lang="en-MY" sz="2000" dirty="0" err="1"/>
              <a:t>AnZ</a:t>
            </a:r>
            <a:r>
              <a:rPr lang="en-MY" sz="2000" dirty="0"/>
              <a:t> is popular among </a:t>
            </a:r>
            <a:r>
              <a:rPr lang="en-MY" sz="2000" b="1" dirty="0"/>
              <a:t>younger customers . </a:t>
            </a:r>
          </a:p>
          <a:p>
            <a:r>
              <a:rPr lang="en-MY" sz="2000" dirty="0"/>
              <a:t>However , it is </a:t>
            </a:r>
            <a:r>
              <a:rPr lang="en-MY" sz="2000" b="1" dirty="0"/>
              <a:t>lacking</a:t>
            </a:r>
            <a:r>
              <a:rPr lang="en-MY" sz="2000" dirty="0"/>
              <a:t> severely in the </a:t>
            </a:r>
            <a:r>
              <a:rPr lang="en-MY" sz="2000" b="1" dirty="0"/>
              <a:t>middle-age and elderly customers </a:t>
            </a:r>
            <a:r>
              <a:rPr lang="en-MY" sz="2000" dirty="0"/>
              <a:t>, who usually have a </a:t>
            </a:r>
            <a:r>
              <a:rPr lang="en-MY" sz="2000" b="1" dirty="0"/>
              <a:t>higher spending</a:t>
            </a:r>
            <a:r>
              <a:rPr lang="en-MY" sz="2000" dirty="0"/>
              <a:t> and </a:t>
            </a:r>
            <a:r>
              <a:rPr lang="en-MY" sz="2000" b="1" dirty="0"/>
              <a:t>higher incomes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2D3C6-253C-4DC9-9F70-7F637F92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2358592"/>
            <a:ext cx="7953211" cy="35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66825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MY" sz="4800"/>
              <a:t>Data Insights</a:t>
            </a:r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MY" sz="2000" dirty="0"/>
              <a:t>6. Insight About </a:t>
            </a:r>
            <a:r>
              <a:rPr lang="en-MY" sz="2000" b="1" u="sng" dirty="0"/>
              <a:t>The Number of Transactions By State </a:t>
            </a:r>
          </a:p>
          <a:p>
            <a:r>
              <a:rPr lang="en-MY" sz="2000" dirty="0"/>
              <a:t>These are the Number of Transactions By State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that NSW and VIC </a:t>
            </a:r>
            <a:r>
              <a:rPr lang="en-MY" sz="2000" dirty="0"/>
              <a:t>are the states where </a:t>
            </a:r>
            <a:r>
              <a:rPr lang="en-MY" sz="2000" b="1" dirty="0"/>
              <a:t>more transaction has taken place.</a:t>
            </a:r>
          </a:p>
          <a:p>
            <a:r>
              <a:rPr lang="en-MY" sz="2000" dirty="0" err="1"/>
              <a:t>AnZ</a:t>
            </a:r>
            <a:r>
              <a:rPr lang="en-MY" sz="2000" dirty="0"/>
              <a:t> has a </a:t>
            </a:r>
            <a:r>
              <a:rPr lang="en-MY" sz="2000" b="1" dirty="0"/>
              <a:t>Strong foothold </a:t>
            </a:r>
            <a:r>
              <a:rPr lang="en-MY" sz="2000" dirty="0"/>
              <a:t>in </a:t>
            </a:r>
            <a:r>
              <a:rPr lang="en-MY" sz="2000" b="1" dirty="0"/>
              <a:t>larger states </a:t>
            </a:r>
            <a:r>
              <a:rPr lang="en-MY" sz="2000" dirty="0"/>
              <a:t>, especially those in the </a:t>
            </a:r>
            <a:r>
              <a:rPr lang="en-MY" sz="2000" b="1" dirty="0"/>
              <a:t>east side</a:t>
            </a:r>
            <a:r>
              <a:rPr lang="en-MY" sz="2000" dirty="0"/>
              <a:t>. </a:t>
            </a:r>
          </a:p>
          <a:p>
            <a:r>
              <a:rPr lang="en-MY" sz="2000" dirty="0" err="1"/>
              <a:t>AnZ</a:t>
            </a:r>
            <a:r>
              <a:rPr lang="en-MY" sz="2000" dirty="0"/>
              <a:t> Should target </a:t>
            </a:r>
            <a:r>
              <a:rPr lang="en-MY" sz="2000" b="1" dirty="0"/>
              <a:t>states </a:t>
            </a:r>
            <a:r>
              <a:rPr lang="en-MY" sz="2000" dirty="0"/>
              <a:t>such as Western Australia.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AE3E5-B60D-4114-8552-AAC9A90D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65"/>
          <a:stretch/>
        </p:blipFill>
        <p:spPr>
          <a:xfrm>
            <a:off x="1538318" y="2843784"/>
            <a:ext cx="1830755" cy="3678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FCE49-E2EF-470C-A4AA-8769E1B9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21" y="2340626"/>
            <a:ext cx="6391750" cy="44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6. Insight </a:t>
            </a:r>
            <a:r>
              <a:rPr lang="en-MY" sz="2000" b="1" u="sng" dirty="0"/>
              <a:t>About The Number of Transactions By State </a:t>
            </a:r>
          </a:p>
          <a:p>
            <a:r>
              <a:rPr lang="en-MY" sz="2000" dirty="0"/>
              <a:t>Same Insight , shown in a </a:t>
            </a:r>
            <a:r>
              <a:rPr lang="en-MY" sz="2000" b="1" dirty="0"/>
              <a:t>Map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9DF33-47BB-4D3E-83B3-5739F0D6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337141"/>
            <a:ext cx="7110243" cy="3832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B8D09-C363-4B85-8284-D4353E73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67" y="4852323"/>
            <a:ext cx="2324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7E69-D696-45D2-A870-B71A360A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MY" sz="5400" u="sng" dirty="0"/>
              <a:t>Given 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1181C9-DBA1-4A1A-92E9-9D28546C3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8441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51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7. Insight </a:t>
            </a:r>
            <a:r>
              <a:rPr lang="en-MY" sz="2000" b="1" u="sng" dirty="0"/>
              <a:t>About The Average Transaction Volume By State </a:t>
            </a:r>
          </a:p>
          <a:p>
            <a:r>
              <a:rPr lang="en-MY" sz="2000" dirty="0"/>
              <a:t>These are the Average Transaction Volume By State 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</a:t>
            </a:r>
            <a:r>
              <a:rPr lang="en-MY" sz="2000" dirty="0"/>
              <a:t>that </a:t>
            </a:r>
            <a:r>
              <a:rPr lang="en-MY" sz="2000" b="1" dirty="0"/>
              <a:t>ACT</a:t>
            </a:r>
            <a:r>
              <a:rPr lang="en-MY" sz="2000" dirty="0"/>
              <a:t> has the </a:t>
            </a:r>
            <a:r>
              <a:rPr lang="en-MY" sz="2000" b="1" dirty="0"/>
              <a:t>Highest Transaction Volume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BA1CA-3B00-4991-A893-14BE300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25" y="517411"/>
            <a:ext cx="6228215" cy="4511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3FBA0-835D-40ED-9F8D-47F7F954D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0760"/>
          <a:stretch/>
        </p:blipFill>
        <p:spPr>
          <a:xfrm>
            <a:off x="10528251" y="517411"/>
            <a:ext cx="134293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7. Insight </a:t>
            </a:r>
            <a:r>
              <a:rPr lang="en-MY" sz="2000" b="1" u="sng" dirty="0"/>
              <a:t>About The Average Transaction Volume By State </a:t>
            </a:r>
          </a:p>
          <a:p>
            <a:r>
              <a:rPr lang="en-MY" sz="2000" dirty="0"/>
              <a:t>Same Insight , shown in a </a:t>
            </a:r>
            <a:r>
              <a:rPr lang="en-MY" sz="2000" b="1" dirty="0"/>
              <a:t>Map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4967C-6EB1-413E-9955-ED15CB9B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366740"/>
            <a:ext cx="7970505" cy="4283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43CB1-C00E-474F-B56D-066B479B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53" y="5326612"/>
            <a:ext cx="2596418" cy="1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8. Insight </a:t>
            </a:r>
            <a:r>
              <a:rPr lang="en-MY" sz="2000" b="1" u="sng" dirty="0"/>
              <a:t>About The Number of Transactions Per Suburb</a:t>
            </a:r>
          </a:p>
          <a:p>
            <a:r>
              <a:rPr lang="en-MY" sz="2000" dirty="0"/>
              <a:t>We can see , that </a:t>
            </a:r>
            <a:r>
              <a:rPr lang="en-MY" sz="2000" b="1" dirty="0"/>
              <a:t>Melbourne </a:t>
            </a:r>
            <a:r>
              <a:rPr lang="en-MY" sz="2000" dirty="0"/>
              <a:t>and </a:t>
            </a:r>
            <a:r>
              <a:rPr lang="en-MY" sz="2000" b="1" dirty="0"/>
              <a:t>Sydney</a:t>
            </a:r>
            <a:r>
              <a:rPr lang="en-MY" sz="2000" dirty="0"/>
              <a:t> have the </a:t>
            </a:r>
            <a:r>
              <a:rPr lang="en-MY" sz="2000" b="1" dirty="0"/>
              <a:t>highest number of Transactions.</a:t>
            </a:r>
          </a:p>
          <a:p>
            <a:r>
              <a:rPr lang="en-MY" sz="2000" dirty="0"/>
              <a:t>Considering that they are the </a:t>
            </a:r>
            <a:r>
              <a:rPr lang="en-MY" sz="2000" b="1" dirty="0"/>
              <a:t>main sub Regions</a:t>
            </a:r>
            <a:r>
              <a:rPr lang="en-MY" sz="2000" dirty="0"/>
              <a:t> in Australia , this analysis makes sense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33322-DCE5-44DE-97DE-20F7B53D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67" y="233736"/>
            <a:ext cx="7810123" cy="3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9. Insight </a:t>
            </a:r>
            <a:r>
              <a:rPr lang="en-MY" sz="2000" b="1" u="sng" dirty="0"/>
              <a:t>About The Number of Transactions By Movement</a:t>
            </a:r>
          </a:p>
          <a:p>
            <a:r>
              <a:rPr lang="en-MY" sz="2000" dirty="0"/>
              <a:t>These are the Number of Transactions By Movement (Credit and Debit)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</a:t>
            </a:r>
            <a:r>
              <a:rPr lang="en-MY" sz="2000" dirty="0"/>
              <a:t>that most of the transactions are </a:t>
            </a:r>
            <a:r>
              <a:rPr lang="en-MY" sz="2000" b="1" dirty="0"/>
              <a:t>debit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63D88-99BC-43C9-822B-008D2906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642937"/>
            <a:ext cx="3590925" cy="557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B7401-3873-419C-83E9-F1B903A4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01" y="639519"/>
            <a:ext cx="2655150" cy="10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1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10. Insight </a:t>
            </a:r>
            <a:r>
              <a:rPr lang="en-MY" sz="2000" b="1" u="sng" dirty="0"/>
              <a:t>About The Average Transaction Volume By Movement</a:t>
            </a:r>
          </a:p>
          <a:p>
            <a:r>
              <a:rPr lang="en-MY" sz="2000" dirty="0"/>
              <a:t>These are the Average Transaction Volume By Movement (Credit and Debit)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average transaction amount </a:t>
            </a:r>
            <a:r>
              <a:rPr lang="en-MY" sz="2000" dirty="0"/>
              <a:t>that the for </a:t>
            </a:r>
            <a:r>
              <a:rPr lang="en-MY" sz="2000" b="1" dirty="0"/>
              <a:t>credit transactions are higher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B7401-3873-419C-83E9-F1B903A4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01" y="639519"/>
            <a:ext cx="2655150" cy="1088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7F9E2-C66C-4578-9DB7-C5585A83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639519"/>
            <a:ext cx="3629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11. Insight </a:t>
            </a:r>
            <a:r>
              <a:rPr lang="en-MY" sz="2000" b="1" u="sng" dirty="0"/>
              <a:t>About The Average Transaction Amount For the Year 2018</a:t>
            </a:r>
          </a:p>
          <a:p>
            <a:r>
              <a:rPr lang="en-MY" sz="2000" b="1" u="sng" dirty="0"/>
              <a:t>Average Amount For 2018 : 187.93 AUD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F24DA-C2B8-41E2-9F03-186359C6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347787"/>
            <a:ext cx="3429000" cy="48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12. Insight About the </a:t>
            </a:r>
            <a:r>
              <a:rPr lang="en-MY" sz="2000" b="1" u="sng" dirty="0"/>
              <a:t>Average Transaction Volume By Month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</a:t>
            </a:r>
            <a:r>
              <a:rPr lang="en-MY" sz="2000" dirty="0"/>
              <a:t>that the </a:t>
            </a:r>
            <a:r>
              <a:rPr lang="en-MY" sz="2000" b="1" dirty="0"/>
              <a:t>Average Transaction Volume </a:t>
            </a:r>
            <a:r>
              <a:rPr lang="en-MY" sz="2000" dirty="0"/>
              <a:t>is the </a:t>
            </a:r>
            <a:r>
              <a:rPr lang="en-MY" sz="2000" b="1" dirty="0"/>
              <a:t>Highest in October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8A2C-D73F-42AF-BEA0-19F6C1DF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661987"/>
            <a:ext cx="3857625" cy="553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7404D-9844-4B8D-8E77-8A1B6C32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820" y="1578483"/>
            <a:ext cx="2371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13. Insight About the </a:t>
            </a:r>
            <a:r>
              <a:rPr lang="en-MY" sz="2000" b="1" u="sng" dirty="0"/>
              <a:t>Number of Transactions Within the Week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</a:t>
            </a:r>
            <a:r>
              <a:rPr lang="en-MY" sz="2000" dirty="0"/>
              <a:t>that the </a:t>
            </a:r>
            <a:r>
              <a:rPr lang="en-MY" sz="2000" b="1" dirty="0"/>
              <a:t>Number of Transactions </a:t>
            </a:r>
            <a:r>
              <a:rPr lang="en-MY" sz="2000" dirty="0"/>
              <a:t>are </a:t>
            </a:r>
            <a:r>
              <a:rPr lang="en-MY" sz="2000" b="1" dirty="0"/>
              <a:t>Higher</a:t>
            </a:r>
            <a:r>
              <a:rPr lang="en-MY" sz="2000" dirty="0"/>
              <a:t> on </a:t>
            </a:r>
            <a:r>
              <a:rPr lang="en-MY" sz="2000" b="1" dirty="0"/>
              <a:t>Friday</a:t>
            </a:r>
            <a:r>
              <a:rPr lang="en-MY" sz="2000" dirty="0"/>
              <a:t> and </a:t>
            </a:r>
            <a:r>
              <a:rPr lang="en-MY" sz="2000" b="1" dirty="0"/>
              <a:t>Wednesday</a:t>
            </a:r>
          </a:p>
          <a:p>
            <a:r>
              <a:rPr lang="en-MY" sz="2000" dirty="0"/>
              <a:t>And the </a:t>
            </a:r>
            <a:r>
              <a:rPr lang="en-MY" sz="2000" b="1" dirty="0"/>
              <a:t>Lowest</a:t>
            </a:r>
            <a:r>
              <a:rPr lang="en-MY" sz="2000" dirty="0"/>
              <a:t> , on </a:t>
            </a:r>
            <a:r>
              <a:rPr lang="en-MY" sz="2000" b="1" dirty="0"/>
              <a:t>Monday</a:t>
            </a:r>
            <a:r>
              <a:rPr lang="en-MY" sz="2000" dirty="0"/>
              <a:t> and </a:t>
            </a:r>
            <a:r>
              <a:rPr lang="en-MY" sz="2000" b="1" dirty="0"/>
              <a:t>Tuesday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6CA97-1840-43A6-AAC2-D2456A55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339702"/>
            <a:ext cx="6286364" cy="4878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C5097-D1F0-44CE-9A1B-036680A34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80"/>
          <a:stretch/>
        </p:blipFill>
        <p:spPr>
          <a:xfrm>
            <a:off x="10422425" y="110990"/>
            <a:ext cx="1470557" cy="24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 dirty="0"/>
              <a:t>14. Insight About </a:t>
            </a:r>
            <a:r>
              <a:rPr lang="en-MY" sz="2000" b="1" u="sng" dirty="0"/>
              <a:t>the Number of Transactions Per Transaction Type in a Week</a:t>
            </a:r>
          </a:p>
          <a:p>
            <a:r>
              <a:rPr lang="en-MY" sz="2000" dirty="0"/>
              <a:t>We can see ,</a:t>
            </a:r>
            <a:r>
              <a:rPr lang="en-MY" sz="2000" b="1" dirty="0"/>
              <a:t> No</a:t>
            </a:r>
            <a:r>
              <a:rPr lang="en-MY" sz="2000" dirty="0"/>
              <a:t> </a:t>
            </a:r>
            <a:r>
              <a:rPr lang="en-MY" sz="2000" b="1" dirty="0"/>
              <a:t>salaries</a:t>
            </a:r>
            <a:r>
              <a:rPr lang="en-MY" sz="2000" dirty="0"/>
              <a:t> were paid on Saturday and Sunday .</a:t>
            </a:r>
          </a:p>
          <a:p>
            <a:r>
              <a:rPr lang="en-MY" sz="2000" b="1" dirty="0"/>
              <a:t>Sales-POS Transactions </a:t>
            </a:r>
            <a:r>
              <a:rPr lang="en-MY" sz="2000" dirty="0"/>
              <a:t>are the </a:t>
            </a:r>
            <a:r>
              <a:rPr lang="en-MY" sz="2000" b="1" dirty="0"/>
              <a:t>least</a:t>
            </a:r>
            <a:r>
              <a:rPr lang="en-MY" sz="2000" dirty="0"/>
              <a:t> on </a:t>
            </a:r>
            <a:r>
              <a:rPr lang="en-MY" sz="2000" b="1" dirty="0"/>
              <a:t>Monday</a:t>
            </a:r>
            <a:r>
              <a:rPr lang="en-MY" sz="2000" dirty="0"/>
              <a:t> and </a:t>
            </a:r>
            <a:r>
              <a:rPr lang="en-MY" sz="2000" b="1" dirty="0"/>
              <a:t>Tuesday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7C386-C8B3-4542-8F1F-22A07EF9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65" y="1498644"/>
            <a:ext cx="6569860" cy="5072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3CBF7-0DBB-470B-9336-A4AC28C3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13" y="263092"/>
            <a:ext cx="1695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5400" dirty="0"/>
              <a:t>Data Insights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MY" sz="2000" dirty="0"/>
              <a:t>15. Insight About </a:t>
            </a:r>
            <a:r>
              <a:rPr lang="en-MY" sz="2000" b="1" u="sng" dirty="0"/>
              <a:t>the Average Transaction Volume Per Hour</a:t>
            </a:r>
          </a:p>
          <a:p>
            <a:r>
              <a:rPr lang="en-MY" sz="2000" dirty="0"/>
              <a:t>As we can see , the </a:t>
            </a:r>
            <a:r>
              <a:rPr lang="en-MY" sz="2000" b="1" dirty="0"/>
              <a:t>Highest Transaction Volumes </a:t>
            </a:r>
            <a:r>
              <a:rPr lang="en-MY" sz="2000" dirty="0"/>
              <a:t>happen</a:t>
            </a:r>
            <a:r>
              <a:rPr lang="en-MY" sz="2000" b="1" dirty="0"/>
              <a:t> </a:t>
            </a:r>
            <a:r>
              <a:rPr lang="en-MY" sz="2000" dirty="0"/>
              <a:t>during</a:t>
            </a:r>
            <a:r>
              <a:rPr lang="en-MY" sz="2000" b="1" dirty="0"/>
              <a:t> </a:t>
            </a:r>
            <a:r>
              <a:rPr lang="en-MY" sz="2000" dirty="0"/>
              <a:t>the</a:t>
            </a:r>
            <a:r>
              <a:rPr lang="en-MY" sz="2000" b="1" dirty="0"/>
              <a:t> mid-day </a:t>
            </a:r>
            <a:r>
              <a:rPr lang="en-MY" sz="2000" dirty="0"/>
              <a:t>and</a:t>
            </a:r>
            <a:r>
              <a:rPr lang="en-MY" sz="2000" b="1" dirty="0"/>
              <a:t> late afternoon.</a:t>
            </a:r>
          </a:p>
          <a:p>
            <a:r>
              <a:rPr lang="en-MY" sz="2000" dirty="0"/>
              <a:t>Keep the IT Department of the Bank to maintain enough IT resources , so transactions can be smoothly conducted without any IT Breakdowns during that specific time.</a:t>
            </a:r>
          </a:p>
          <a:p>
            <a:r>
              <a:rPr lang="en-MY" sz="2000" dirty="0"/>
              <a:t>Provide incentives to customers for doing transactions on other hours.</a:t>
            </a:r>
          </a:p>
          <a:p>
            <a:endParaRPr lang="en-M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8469C-13CB-48E1-9868-C0AD9C4B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52" y="911848"/>
            <a:ext cx="7774869" cy="53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33417C-E9B6-4D20-BDCA-4D1D9DFE1B9F}"/>
              </a:ext>
            </a:extLst>
          </p:cNvPr>
          <p:cNvSpPr/>
          <p:nvPr/>
        </p:nvSpPr>
        <p:spPr>
          <a:xfrm>
            <a:off x="0" y="1758141"/>
            <a:ext cx="121920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8F9903-F6CB-49E9-BB3C-F47110832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19309"/>
              </p:ext>
            </p:extLst>
          </p:nvPr>
        </p:nvGraphicFramePr>
        <p:xfrm>
          <a:off x="0" y="2175584"/>
          <a:ext cx="12085955" cy="2665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70">
                  <a:extLst>
                    <a:ext uri="{9D8B030D-6E8A-4147-A177-3AD203B41FA5}">
                      <a16:colId xmlns:a16="http://schemas.microsoft.com/office/drawing/2014/main" val="3584202928"/>
                    </a:ext>
                  </a:extLst>
                </a:gridCol>
                <a:gridCol w="10025242">
                  <a:extLst>
                    <a:ext uri="{9D8B030D-6E8A-4147-A177-3AD203B41FA5}">
                      <a16:colId xmlns:a16="http://schemas.microsoft.com/office/drawing/2014/main" val="1795701281"/>
                    </a:ext>
                  </a:extLst>
                </a:gridCol>
                <a:gridCol w="1636643">
                  <a:extLst>
                    <a:ext uri="{9D8B030D-6E8A-4147-A177-3AD203B41FA5}">
                      <a16:colId xmlns:a16="http://schemas.microsoft.com/office/drawing/2014/main" val="1795891546"/>
                    </a:ext>
                  </a:extLst>
                </a:gridCol>
              </a:tblGrid>
              <a:tr h="12391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Checks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 To Slide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0066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Shape of Dataset , Columns Listed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33267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Check for Unique Customers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9766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US" sz="1600" dirty="0"/>
                        <a:t>3. 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Check for Unique Transactions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95654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Check if the Data is for 3 Months 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41849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r>
                        <a:rPr lang="en-US" sz="1600" dirty="0"/>
                        <a:t>5.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Check for Missing Data , Make Relevant Changes in Dataset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52624"/>
                  </a:ext>
                </a:extLst>
              </a:tr>
              <a:tr h="654251">
                <a:tc>
                  <a:txBody>
                    <a:bodyPr/>
                    <a:lstStyle/>
                    <a:p>
                      <a:r>
                        <a:rPr lang="en-US" sz="1600" dirty="0"/>
                        <a:t>6.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Numeric and Categorical Descriptive Statistics</a:t>
                      </a:r>
                      <a:endParaRPr lang="en-MY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265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454778-35A2-4914-9EF0-16FE0EF672B7}"/>
              </a:ext>
            </a:extLst>
          </p:cNvPr>
          <p:cNvSpPr txBox="1"/>
          <p:nvPr/>
        </p:nvSpPr>
        <p:spPr>
          <a:xfrm>
            <a:off x="-44726" y="1758141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 Basic Checks</a:t>
            </a:r>
            <a:endParaRPr lang="en-MY" b="1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0F14F-F135-4D29-BC9C-16687BF53E8C}"/>
              </a:ext>
            </a:extLst>
          </p:cNvPr>
          <p:cNvSpPr/>
          <p:nvPr/>
        </p:nvSpPr>
        <p:spPr>
          <a:xfrm>
            <a:off x="2070653" y="1758141"/>
            <a:ext cx="1012134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6C8F-EC1F-44C7-896F-12753CBF5EC4}"/>
              </a:ext>
            </a:extLst>
          </p:cNvPr>
          <p:cNvSpPr/>
          <p:nvPr/>
        </p:nvSpPr>
        <p:spPr>
          <a:xfrm>
            <a:off x="6500191" y="1758140"/>
            <a:ext cx="573653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C5971ECC-EE52-476C-A0AE-A6EB96B179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1925974"/>
                  </p:ext>
                </p:extLst>
              </p:nvPr>
            </p:nvGraphicFramePr>
            <p:xfrm>
              <a:off x="10989366" y="2503968"/>
              <a:ext cx="606287" cy="341036"/>
            </p:xfrm>
            <a:graphic>
              <a:graphicData uri="http://schemas.microsoft.com/office/powerpoint/2016/slidezoom">
                <pslz:sldZm>
                  <pslz:sldZmObj sldId="258" cId="1109730686">
                    <pslz:zmPr id="{E6EE9D4C-F3D7-4038-A3DD-0E801B82F10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287" cy="3410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971ECC-EE52-476C-A0AE-A6EB96B179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89366" y="2503968"/>
                <a:ext cx="606287" cy="3410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C5135599-516F-41D2-A5B6-98B3A0B9F7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6340265"/>
                  </p:ext>
                </p:extLst>
              </p:nvPr>
            </p:nvGraphicFramePr>
            <p:xfrm>
              <a:off x="10989366" y="2871014"/>
              <a:ext cx="606287" cy="314907"/>
            </p:xfrm>
            <a:graphic>
              <a:graphicData uri="http://schemas.microsoft.com/office/powerpoint/2016/slidezoom">
                <pslz:sldZm>
                  <pslz:sldZmObj sldId="259" cId="1062125625">
                    <pslz:zmPr id="{A1552729-FF64-4AC6-A2CF-220C9A9F927E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287" cy="3149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5135599-516F-41D2-A5B6-98B3A0B9F7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9366" y="2871014"/>
                <a:ext cx="606287" cy="3149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64F55E67-3D6A-4229-9B7D-0DDC36F9F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1694902"/>
                  </p:ext>
                </p:extLst>
              </p:nvPr>
            </p:nvGraphicFramePr>
            <p:xfrm>
              <a:off x="10989366" y="3505987"/>
              <a:ext cx="606288" cy="341037"/>
            </p:xfrm>
            <a:graphic>
              <a:graphicData uri="http://schemas.microsoft.com/office/powerpoint/2016/slidezoom">
                <pslz:sldZm>
                  <pslz:sldZmObj sldId="269" cId="1742094580">
                    <pslz:zmPr id="{7FC04740-39F8-4098-A2AF-D035585B3D6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288" cy="3410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4F55E67-3D6A-4229-9B7D-0DDC36F9F0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9366" y="3505987"/>
                <a:ext cx="606288" cy="3410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FC162542-754B-4579-BA31-417BB58331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6037306"/>
                  </p:ext>
                </p:extLst>
              </p:nvPr>
            </p:nvGraphicFramePr>
            <p:xfrm>
              <a:off x="10989367" y="3207482"/>
              <a:ext cx="606286" cy="341036"/>
            </p:xfrm>
            <a:graphic>
              <a:graphicData uri="http://schemas.microsoft.com/office/powerpoint/2016/slidezoom">
                <pslz:sldZm>
                  <pslz:sldZmObj sldId="268" cId="781521424">
                    <pslz:zmPr id="{BFC34A41-3756-4926-AB93-D1F67EB9793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286" cy="3410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C162542-754B-4579-BA31-417BB58331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89367" y="3207482"/>
                <a:ext cx="606286" cy="3410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7E3031E1-5FFE-477C-A7C9-5D31E0B446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9923952"/>
                  </p:ext>
                </p:extLst>
              </p:nvPr>
            </p:nvGraphicFramePr>
            <p:xfrm>
              <a:off x="10499065" y="3846904"/>
              <a:ext cx="742122" cy="298625"/>
            </p:xfrm>
            <a:graphic>
              <a:graphicData uri="http://schemas.microsoft.com/office/powerpoint/2016/slidezoom">
                <pslz:sldZm>
                  <pslz:sldZmObj sldId="270" cId="190083047">
                    <pslz:zmPr id="{926C4664-C79E-4B0D-99CA-DAC1228CA033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2122" cy="2986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E3031E1-5FFE-477C-A7C9-5D31E0B446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9065" y="3846904"/>
                <a:ext cx="742122" cy="2986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C8EDEBDF-D884-466B-9160-C37389D623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4516996"/>
                  </p:ext>
                </p:extLst>
              </p:nvPr>
            </p:nvGraphicFramePr>
            <p:xfrm>
              <a:off x="11343833" y="3859783"/>
              <a:ext cx="742122" cy="307307"/>
            </p:xfrm>
            <a:graphic>
              <a:graphicData uri="http://schemas.microsoft.com/office/powerpoint/2016/slidezoom">
                <pslz:sldZm>
                  <pslz:sldZmObj sldId="271" cId="3302162681">
                    <pslz:zmPr id="{FB16BEF0-3D20-4E6C-A5DB-3C4DE571AA68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2122" cy="3073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8EDEBDF-D884-466B-9160-C37389D623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43833" y="3859783"/>
                <a:ext cx="742122" cy="3073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F750D69D-D6B1-4607-A5A9-1886A9BBB6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261300"/>
                  </p:ext>
                </p:extLst>
              </p:nvPr>
            </p:nvGraphicFramePr>
            <p:xfrm>
              <a:off x="10921448" y="4235193"/>
              <a:ext cx="742122" cy="417444"/>
            </p:xfrm>
            <a:graphic>
              <a:graphicData uri="http://schemas.microsoft.com/office/powerpoint/2016/slidezoom">
                <pslz:sldZm>
                  <pslz:sldZmObj sldId="272" cId="313924486">
                    <pslz:zmPr id="{4D6253F0-3C54-4C40-8453-51C2F06EBF0C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2122" cy="4174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Slide Zoom 3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F750D69D-D6B1-4607-A5A9-1886A9BBB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21448" y="4235193"/>
                <a:ext cx="742122" cy="4174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5731F67-BA0A-4D0D-B8C2-320CC0B06855}"/>
              </a:ext>
            </a:extLst>
          </p:cNvPr>
          <p:cNvSpPr txBox="1"/>
          <p:nvPr/>
        </p:nvSpPr>
        <p:spPr>
          <a:xfrm>
            <a:off x="144379" y="221381"/>
            <a:ext cx="12047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u="sng" dirty="0"/>
              <a:t>Summary Slide - 1</a:t>
            </a:r>
          </a:p>
        </p:txBody>
      </p:sp>
    </p:spTree>
    <p:extLst>
      <p:ext uri="{BB962C8B-B14F-4D97-AF65-F5344CB8AC3E}">
        <p14:creationId xmlns:p14="http://schemas.microsoft.com/office/powerpoint/2010/main" val="327352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MY" sz="4800" dirty="0"/>
              <a:t>Data Insights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MY" sz="2200" dirty="0"/>
              <a:t>16. Insight About </a:t>
            </a:r>
            <a:r>
              <a:rPr lang="en-MY" sz="2200" b="1" u="sng" dirty="0"/>
              <a:t>the Average Transaction Volume Per Hour By Transaction Type</a:t>
            </a:r>
          </a:p>
          <a:p>
            <a:r>
              <a:rPr lang="en-MY" sz="2200" dirty="0"/>
              <a:t>As we can see , the </a:t>
            </a:r>
            <a:r>
              <a:rPr lang="en-MY" sz="2200" b="1" dirty="0"/>
              <a:t>Highest Transaction Volumes </a:t>
            </a:r>
            <a:r>
              <a:rPr lang="en-MY" sz="2200" dirty="0"/>
              <a:t>happen</a:t>
            </a:r>
            <a:r>
              <a:rPr lang="en-MY" sz="2200" b="1" dirty="0"/>
              <a:t> </a:t>
            </a:r>
            <a:r>
              <a:rPr lang="en-MY" sz="2200" dirty="0"/>
              <a:t>during</a:t>
            </a:r>
            <a:r>
              <a:rPr lang="en-MY" sz="2200" b="1" dirty="0"/>
              <a:t> </a:t>
            </a:r>
            <a:r>
              <a:rPr lang="en-MY" sz="2200" dirty="0"/>
              <a:t>the</a:t>
            </a:r>
            <a:r>
              <a:rPr lang="en-MY" sz="2200" b="1" dirty="0"/>
              <a:t> mid-day and late afternoon.</a:t>
            </a:r>
          </a:p>
          <a:p>
            <a:r>
              <a:rPr lang="en-MY" sz="2200" b="1" dirty="0"/>
              <a:t>Pay/Salary Transactions </a:t>
            </a:r>
            <a:r>
              <a:rPr lang="en-MY" sz="2200" dirty="0"/>
              <a:t>majority</a:t>
            </a:r>
            <a:r>
              <a:rPr lang="en-MY" sz="2200" b="1" dirty="0"/>
              <a:t> </a:t>
            </a:r>
            <a:r>
              <a:rPr lang="en-MY" sz="2200" dirty="0"/>
              <a:t>happen</a:t>
            </a:r>
            <a:r>
              <a:rPr lang="en-MY" sz="2200" b="1" dirty="0"/>
              <a:t> </a:t>
            </a:r>
            <a:r>
              <a:rPr lang="en-MY" sz="2200" dirty="0"/>
              <a:t>during</a:t>
            </a:r>
            <a:r>
              <a:rPr lang="en-MY" sz="2200" b="1" dirty="0"/>
              <a:t> </a:t>
            </a:r>
            <a:r>
              <a:rPr lang="en-MY" sz="2200" dirty="0"/>
              <a:t>the</a:t>
            </a:r>
            <a:r>
              <a:rPr lang="en-MY" sz="2200" b="1" dirty="0"/>
              <a:t> mid-day and late afternoon</a:t>
            </a:r>
          </a:p>
          <a:p>
            <a:endParaRPr lang="en-MY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AE173-F51A-4940-A688-527AD8E4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9" y="2386584"/>
            <a:ext cx="3253881" cy="2942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96FAE-5EF4-4520-AFB1-5E28BCDF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34" y="2343667"/>
            <a:ext cx="7536783" cy="42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3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r>
              <a:rPr lang="en-MY" sz="3600" dirty="0"/>
              <a:t>Data Insights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1E71D7B9-7638-4BAD-B236-100B3B07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75" b="-1"/>
          <a:stretch/>
        </p:blipFill>
        <p:spPr>
          <a:xfrm>
            <a:off x="4502746" y="2493124"/>
            <a:ext cx="4199253" cy="237357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9C6C16-9A5A-4323-9855-1D15B8D0B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47" b="-1"/>
          <a:stretch/>
        </p:blipFill>
        <p:spPr>
          <a:xfrm>
            <a:off x="755850" y="4871941"/>
            <a:ext cx="5227507" cy="189691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735" y="2399100"/>
            <a:ext cx="2812939" cy="3645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1900" dirty="0"/>
              <a:t>17. Distance Between the </a:t>
            </a:r>
            <a:r>
              <a:rPr lang="en-MY" sz="1900" b="1" dirty="0"/>
              <a:t>Customer and Merchant Location</a:t>
            </a:r>
            <a:endParaRPr lang="en-MY" sz="1900" b="1" u="sng" dirty="0"/>
          </a:p>
          <a:p>
            <a:r>
              <a:rPr lang="en-MY" sz="1900" dirty="0"/>
              <a:t>We </a:t>
            </a:r>
            <a:r>
              <a:rPr lang="en-MY" sz="1900" b="1" dirty="0"/>
              <a:t>split</a:t>
            </a:r>
            <a:r>
              <a:rPr lang="en-MY" sz="1900" dirty="0"/>
              <a:t> the Longitudes and Latitudes of the Customer and Merchant</a:t>
            </a:r>
          </a:p>
          <a:p>
            <a:r>
              <a:rPr lang="en-MY" sz="1900" dirty="0"/>
              <a:t>From the Analysis , we also found that there is </a:t>
            </a:r>
            <a:r>
              <a:rPr lang="en-MY" sz="1900" b="1" dirty="0"/>
              <a:t>one customer </a:t>
            </a:r>
            <a:r>
              <a:rPr lang="en-MY" sz="1900" dirty="0"/>
              <a:t>that </a:t>
            </a:r>
            <a:r>
              <a:rPr lang="en-MY" sz="1900" b="1" dirty="0"/>
              <a:t>does not reside</a:t>
            </a:r>
            <a:r>
              <a:rPr lang="en-MY" sz="1900" dirty="0"/>
              <a:t> in </a:t>
            </a:r>
            <a:r>
              <a:rPr lang="en-MY" sz="1900" b="1" dirty="0"/>
              <a:t>Australia</a:t>
            </a:r>
          </a:p>
          <a:p>
            <a:r>
              <a:rPr lang="en-MY" sz="1900" dirty="0"/>
              <a:t>In Order to Calculate the Haversine Distance , we used the following </a:t>
            </a:r>
            <a:r>
              <a:rPr lang="en-MY" sz="1900" dirty="0" err="1"/>
              <a:t>haversine_vectorize</a:t>
            </a:r>
            <a:r>
              <a:rPr lang="en-MY" sz="1900" dirty="0"/>
              <a:t> function and </a:t>
            </a:r>
            <a:r>
              <a:rPr lang="en-MY" sz="1900" b="1" dirty="0"/>
              <a:t>got the distance in km</a:t>
            </a:r>
            <a:r>
              <a:rPr lang="en-MY" sz="1900" dirty="0"/>
              <a:t>.</a:t>
            </a:r>
          </a:p>
          <a:p>
            <a:endParaRPr lang="en-MY" sz="1900" dirty="0"/>
          </a:p>
          <a:p>
            <a:endParaRPr lang="en-MY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1F5E-CE67-4526-B833-B7086E36B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31" y="89141"/>
            <a:ext cx="6016801" cy="24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1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E8D3-D317-4C92-B624-645BC893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r>
              <a:rPr lang="en-MY" sz="3600" dirty="0"/>
              <a:t>Data Insights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4E-127E-45CF-B800-ECB678D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735" y="2399100"/>
            <a:ext cx="2812939" cy="364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dirty="0"/>
              <a:t>17. Distance Between the Customer and Merchant Location</a:t>
            </a:r>
            <a:endParaRPr lang="en-MY" sz="1900" b="1" u="sng" dirty="0"/>
          </a:p>
          <a:p>
            <a:r>
              <a:rPr lang="en-MY" sz="1900" dirty="0"/>
              <a:t>For Customer ID CUS – 515066836 , the distance covered in </a:t>
            </a:r>
            <a:r>
              <a:rPr lang="en-MY" sz="1900" b="1" dirty="0"/>
              <a:t>QLD accounts for the greatest distance</a:t>
            </a:r>
            <a:r>
              <a:rPr lang="en-MY" sz="1900" dirty="0"/>
              <a:t>, and the </a:t>
            </a:r>
            <a:r>
              <a:rPr lang="en-MY" sz="1900" b="1" dirty="0"/>
              <a:t>least in SA.</a:t>
            </a:r>
          </a:p>
          <a:p>
            <a:endParaRPr lang="en-MY" sz="1900" b="1" dirty="0"/>
          </a:p>
          <a:p>
            <a:endParaRPr lang="en-MY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99050-3026-44B5-B008-4D534BCE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662214"/>
            <a:ext cx="6256014" cy="29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CD162-3E8E-4D98-AC7C-81047E90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MY" sz="48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600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127A0040-C5DB-43D9-96F6-CA3CA5394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41786"/>
              </p:ext>
            </p:extLst>
          </p:nvPr>
        </p:nvGraphicFramePr>
        <p:xfrm>
          <a:off x="0" y="958069"/>
          <a:ext cx="121920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84202928"/>
                    </a:ext>
                  </a:extLst>
                </a:gridCol>
                <a:gridCol w="5049079">
                  <a:extLst>
                    <a:ext uri="{9D8B030D-6E8A-4147-A177-3AD203B41FA5}">
                      <a16:colId xmlns:a16="http://schemas.microsoft.com/office/drawing/2014/main" val="1795701281"/>
                    </a:ext>
                  </a:extLst>
                </a:gridCol>
                <a:gridCol w="5049079">
                  <a:extLst>
                    <a:ext uri="{9D8B030D-6E8A-4147-A177-3AD203B41FA5}">
                      <a16:colId xmlns:a16="http://schemas.microsoft.com/office/drawing/2014/main" val="3735681052"/>
                    </a:ext>
                  </a:extLst>
                </a:gridCol>
                <a:gridCol w="1636643">
                  <a:extLst>
                    <a:ext uri="{9D8B030D-6E8A-4147-A177-3AD203B41FA5}">
                      <a16:colId xmlns:a16="http://schemas.microsoft.com/office/drawing/2014/main" val="1795891546"/>
                    </a:ext>
                  </a:extLst>
                </a:gridCol>
              </a:tblGrid>
              <a:tr h="12391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Data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Insights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To Slide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By Transaction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Mostly consists of </a:t>
                      </a:r>
                      <a:r>
                        <a:rPr lang="en-MY" sz="1800" b="1" dirty="0"/>
                        <a:t>Sales Payments</a:t>
                      </a:r>
                      <a:r>
                        <a:rPr lang="en-MY" sz="1800" b="0" dirty="0"/>
                        <a:t>.</a:t>
                      </a:r>
                      <a:r>
                        <a:rPr lang="en-MY" sz="1800" b="1" dirty="0"/>
                        <a:t> Seize Phone Banking Operations.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33267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u="sng" dirty="0"/>
                        <a:t>Average Transaction Volume By Transaction Type</a:t>
                      </a:r>
                      <a:endParaRPr lang="en-MY" sz="1800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Pay/Salary </a:t>
                      </a:r>
                      <a:r>
                        <a:rPr lang="en-MY" sz="1800" dirty="0"/>
                        <a:t>has the </a:t>
                      </a:r>
                      <a:r>
                        <a:rPr lang="en-MY" sz="1800" b="1" dirty="0"/>
                        <a:t>largest transaction </a:t>
                      </a:r>
                      <a:r>
                        <a:rPr lang="en-MY" sz="1800" dirty="0"/>
                        <a:t>volume 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9766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u="sng" dirty="0"/>
                        <a:t>Number of Transactions By Gender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More Male Customer Transactions </a:t>
                      </a:r>
                      <a:r>
                        <a:rPr lang="en-MY" sz="1800" dirty="0"/>
                        <a:t>than Female Customer Transactions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95654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u="sng" dirty="0"/>
                        <a:t>Average Transaction Volume By Gender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Male Customers have a higher transaction volume </a:t>
                      </a:r>
                      <a:r>
                        <a:rPr lang="en-MY" sz="1800" dirty="0"/>
                        <a:t>than Female Customers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41849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 Age of Customers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dirty="0"/>
                        <a:t>Majority of the Customers are in the </a:t>
                      </a:r>
                      <a:r>
                        <a:rPr lang="en-MY" sz="1800" b="1" dirty="0"/>
                        <a:t>range 20 – 25</a:t>
                      </a:r>
                    </a:p>
                    <a:p>
                      <a:r>
                        <a:rPr lang="en-MY" sz="1800" b="0" dirty="0"/>
                        <a:t>Lacking in the </a:t>
                      </a:r>
                      <a:r>
                        <a:rPr lang="en-MY" sz="1800" b="1" dirty="0"/>
                        <a:t>middle-age and elderly customers 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52624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By State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NSW</a:t>
                      </a:r>
                      <a:r>
                        <a:rPr lang="en-MY" sz="1800" b="0" dirty="0"/>
                        <a:t> and </a:t>
                      </a:r>
                      <a:r>
                        <a:rPr lang="en-MY" sz="1800" b="1" dirty="0"/>
                        <a:t>VIC</a:t>
                      </a:r>
                      <a:r>
                        <a:rPr lang="en-MY" sz="1800" b="0" dirty="0"/>
                        <a:t> is where </a:t>
                      </a:r>
                      <a:r>
                        <a:rPr lang="en-MY" sz="1800" b="1" dirty="0"/>
                        <a:t>most transactions </a:t>
                      </a:r>
                      <a:r>
                        <a:rPr lang="en-MY" sz="1800" b="0" dirty="0"/>
                        <a:t>have taken place. Has </a:t>
                      </a:r>
                      <a:r>
                        <a:rPr lang="en-MY" sz="1800" b="1" dirty="0"/>
                        <a:t>strong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foothold</a:t>
                      </a:r>
                      <a:r>
                        <a:rPr lang="en-MY" sz="1800" b="0" dirty="0"/>
                        <a:t> in </a:t>
                      </a:r>
                      <a:r>
                        <a:rPr lang="en-MY" sz="1800" b="1" dirty="0"/>
                        <a:t>larger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states</a:t>
                      </a:r>
                      <a:r>
                        <a:rPr lang="en-MY" sz="1800" b="0" dirty="0"/>
                        <a:t> .Target medium sized states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6013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Average Transaction Volume By State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ACT</a:t>
                      </a:r>
                      <a:r>
                        <a:rPr lang="en-MY" sz="1800" b="0" dirty="0"/>
                        <a:t> has the </a:t>
                      </a:r>
                      <a:r>
                        <a:rPr lang="en-MY" sz="1800" b="1" dirty="0"/>
                        <a:t>highest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Transaction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Volume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8288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Per Suburb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Melbourne</a:t>
                      </a:r>
                      <a:r>
                        <a:rPr lang="en-MY" sz="1800" b="0" dirty="0"/>
                        <a:t> and </a:t>
                      </a:r>
                      <a:r>
                        <a:rPr lang="en-MY" sz="1800" b="1" dirty="0"/>
                        <a:t>Sydney</a:t>
                      </a:r>
                      <a:r>
                        <a:rPr lang="en-MY" sz="1800" b="0" dirty="0"/>
                        <a:t> have the </a:t>
                      </a:r>
                      <a:r>
                        <a:rPr lang="en-MY" sz="1800" b="1" dirty="0"/>
                        <a:t>highest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No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of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Transactions</a:t>
                      </a:r>
                      <a:r>
                        <a:rPr lang="en-MY" sz="1800" b="0" dirty="0"/>
                        <a:t>.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7466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A73602F-BBA0-40C4-A980-2B446E8B881D}"/>
              </a:ext>
            </a:extLst>
          </p:cNvPr>
          <p:cNvSpPr/>
          <p:nvPr/>
        </p:nvSpPr>
        <p:spPr>
          <a:xfrm>
            <a:off x="-7028" y="567956"/>
            <a:ext cx="121920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799A7-775B-4F00-BA17-C445D4768812}"/>
              </a:ext>
            </a:extLst>
          </p:cNvPr>
          <p:cNvSpPr txBox="1"/>
          <p:nvPr/>
        </p:nvSpPr>
        <p:spPr>
          <a:xfrm>
            <a:off x="168754" y="574616"/>
            <a:ext cx="14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Insights</a:t>
            </a:r>
            <a:endParaRPr lang="en-MY" b="1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71BB3-FE6C-409E-80E0-7C2065CCB65B}"/>
              </a:ext>
            </a:extLst>
          </p:cNvPr>
          <p:cNvSpPr/>
          <p:nvPr/>
        </p:nvSpPr>
        <p:spPr>
          <a:xfrm>
            <a:off x="2025926" y="560494"/>
            <a:ext cx="1012134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595B12-DEC9-4109-9BE0-236C756C010E}"/>
              </a:ext>
            </a:extLst>
          </p:cNvPr>
          <p:cNvSpPr/>
          <p:nvPr/>
        </p:nvSpPr>
        <p:spPr>
          <a:xfrm>
            <a:off x="6455464" y="574615"/>
            <a:ext cx="573653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72AD3-8FA0-4978-BEE2-CBD5A3389CF4}"/>
              </a:ext>
            </a:extLst>
          </p:cNvPr>
          <p:cNvSpPr txBox="1"/>
          <p:nvPr/>
        </p:nvSpPr>
        <p:spPr>
          <a:xfrm>
            <a:off x="168754" y="191162"/>
            <a:ext cx="120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Summary Slide - 2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8D7A676-BF32-4F8C-B170-C2F14DE7E7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6320037"/>
                  </p:ext>
                </p:extLst>
              </p:nvPr>
            </p:nvGraphicFramePr>
            <p:xfrm>
              <a:off x="10800081" y="1354117"/>
              <a:ext cx="1058243" cy="595262"/>
            </p:xfrm>
            <a:graphic>
              <a:graphicData uri="http://schemas.microsoft.com/office/powerpoint/2016/slidezoom">
                <pslz:sldZm>
                  <pslz:sldZmObj sldId="260" cId="3619273411">
                    <pslz:zmPr id="{BDB393DD-EA79-4F8C-B20E-F9F57D76FE7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8243" cy="595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D7A676-BF32-4F8C-B170-C2F14DE7E7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00081" y="1354117"/>
                <a:ext cx="1058243" cy="595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DFE9855-EC95-478A-AC81-5356B964F5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055358"/>
                  </p:ext>
                </p:extLst>
              </p:nvPr>
            </p:nvGraphicFramePr>
            <p:xfrm>
              <a:off x="10800080" y="1970160"/>
              <a:ext cx="1058244" cy="595262"/>
            </p:xfrm>
            <a:graphic>
              <a:graphicData uri="http://schemas.microsoft.com/office/powerpoint/2016/slidezoom">
                <pslz:sldZm>
                  <pslz:sldZmObj sldId="273" cId="1586266733">
                    <pslz:zmPr id="{CDAB09BC-9304-43D3-9FA2-0BDF45DD508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8244" cy="595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DFE9855-EC95-478A-AC81-5356B964F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080" y="1970160"/>
                <a:ext cx="1058244" cy="595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A6A9208-06BB-47C3-A1A5-EDD9143A21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3228238"/>
                  </p:ext>
                </p:extLst>
              </p:nvPr>
            </p:nvGraphicFramePr>
            <p:xfrm>
              <a:off x="10800081" y="2620519"/>
              <a:ext cx="1058243" cy="595261"/>
            </p:xfrm>
            <a:graphic>
              <a:graphicData uri="http://schemas.microsoft.com/office/powerpoint/2016/slidezoom">
                <pslz:sldZm>
                  <pslz:sldZmObj sldId="274" cId="1063657767">
                    <pslz:zmPr id="{0723E740-356B-46F5-B46D-FF4E5906C88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8243" cy="5952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A6A9208-06BB-47C3-A1A5-EDD9143A21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0081" y="2620519"/>
                <a:ext cx="1058243" cy="5952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4A37A68-E089-407F-925B-AEA3AC6D2F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7182672"/>
                  </p:ext>
                </p:extLst>
              </p:nvPr>
            </p:nvGraphicFramePr>
            <p:xfrm>
              <a:off x="10800081" y="3263610"/>
              <a:ext cx="1058243" cy="595262"/>
            </p:xfrm>
            <a:graphic>
              <a:graphicData uri="http://schemas.microsoft.com/office/powerpoint/2016/slidezoom">
                <pslz:sldZm>
                  <pslz:sldZmObj sldId="275" cId="1275753475">
                    <pslz:zmPr id="{F737A5BD-33EE-4225-A3DB-A29142261E48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8243" cy="595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4A37A68-E089-407F-925B-AEA3AC6D2F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00081" y="3263610"/>
                <a:ext cx="1058243" cy="595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D795097F-FA36-4DCC-B706-010AFCEB46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66939"/>
                  </p:ext>
                </p:extLst>
              </p:nvPr>
            </p:nvGraphicFramePr>
            <p:xfrm>
              <a:off x="10800081" y="3937616"/>
              <a:ext cx="1058243" cy="595262"/>
            </p:xfrm>
            <a:graphic>
              <a:graphicData uri="http://schemas.microsoft.com/office/powerpoint/2016/slidezoom">
                <pslz:sldZm>
                  <pslz:sldZmObj sldId="282" cId="1169403576">
                    <pslz:zmPr id="{6BA9440A-8398-4784-8BA2-E751E0AC1D22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8243" cy="595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795097F-FA36-4DCC-B706-010AFCEB46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00081" y="3937616"/>
                <a:ext cx="1058243" cy="595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57DF6032-BD7D-49AB-9318-D401EC4EC8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8826412"/>
                  </p:ext>
                </p:extLst>
              </p:nvPr>
            </p:nvGraphicFramePr>
            <p:xfrm>
              <a:off x="10713836" y="4818170"/>
              <a:ext cx="666436" cy="374870"/>
            </p:xfrm>
            <a:graphic>
              <a:graphicData uri="http://schemas.microsoft.com/office/powerpoint/2016/slidezoom">
                <pslz:sldZm>
                  <pslz:sldZmObj sldId="276" cId="986510376">
                    <pslz:zmPr id="{EC37CF15-823A-4492-9D4F-5A35C6E4DB3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436" cy="3748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7DF6032-BD7D-49AB-9318-D401EC4EC8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13836" y="4818170"/>
                <a:ext cx="666436" cy="3748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C94870D2-7346-4AD0-B61B-493A1E8BDD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0696452"/>
                  </p:ext>
                </p:extLst>
              </p:nvPr>
            </p:nvGraphicFramePr>
            <p:xfrm>
              <a:off x="11344060" y="4797803"/>
              <a:ext cx="702644" cy="395237"/>
            </p:xfrm>
            <a:graphic>
              <a:graphicData uri="http://schemas.microsoft.com/office/powerpoint/2016/slidezoom">
                <pslz:sldZm>
                  <pslz:sldZmObj sldId="277" cId="3742138153">
                    <pslz:zmPr id="{C8DCC2D6-EEBD-4F3D-AE41-8C4C4A863B3B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2644" cy="3952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94870D2-7346-4AD0-B61B-493A1E8BDD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4060" y="4797803"/>
                <a:ext cx="702644" cy="3952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2AB1A163-2337-4724-895E-50E23FB500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9063371"/>
                  </p:ext>
                </p:extLst>
              </p:nvPr>
            </p:nvGraphicFramePr>
            <p:xfrm>
              <a:off x="10838314" y="5468530"/>
              <a:ext cx="548640" cy="308610"/>
            </p:xfrm>
            <a:graphic>
              <a:graphicData uri="http://schemas.microsoft.com/office/powerpoint/2016/slidezoom">
                <pslz:sldZm>
                  <pslz:sldZmObj sldId="278" cId="2727904078">
                    <pslz:zmPr id="{13CB2EE9-CB3B-422E-9789-79A88C438077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8640" cy="30861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AB1A163-2337-4724-895E-50E23FB500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38314" y="5468530"/>
                <a:ext cx="548640" cy="30861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EEFF9456-1453-4E7C-8389-C5364F361F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4970859"/>
                  </p:ext>
                </p:extLst>
              </p:nvPr>
            </p:nvGraphicFramePr>
            <p:xfrm>
              <a:off x="11386953" y="5448163"/>
              <a:ext cx="600569" cy="337820"/>
            </p:xfrm>
            <a:graphic>
              <a:graphicData uri="http://schemas.microsoft.com/office/powerpoint/2016/slidezoom">
                <pslz:sldZm>
                  <pslz:sldZmObj sldId="279" cId="410560684">
                    <pslz:zmPr id="{0E4095DC-2BF0-439B-B4B0-D515FD7CE6EE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0569" cy="3378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5" name="Slide Zoom 3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EEFF9456-1453-4E7C-8389-C5364F361F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86953" y="5448163"/>
                <a:ext cx="600569" cy="3378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54004680-75ED-4F33-BB38-F5838F7CC2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8956795"/>
                  </p:ext>
                </p:extLst>
              </p:nvPr>
            </p:nvGraphicFramePr>
            <p:xfrm>
              <a:off x="11086669" y="5918458"/>
              <a:ext cx="600569" cy="337820"/>
            </p:xfrm>
            <a:graphic>
              <a:graphicData uri="http://schemas.microsoft.com/office/powerpoint/2016/slidezoom">
                <pslz:sldZm>
                  <pslz:sldZmObj sldId="289" cId="3833138719">
                    <pslz:zmPr id="{D9E21915-327B-4878-A5F8-3684B58AC504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0569" cy="3378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54004680-75ED-4F33-BB38-F5838F7CC2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86669" y="5918458"/>
                <a:ext cx="600569" cy="3378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14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127A0040-C5DB-43D9-96F6-CA3CA5394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17854"/>
              </p:ext>
            </p:extLst>
          </p:nvPr>
        </p:nvGraphicFramePr>
        <p:xfrm>
          <a:off x="0" y="95806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14">
                  <a:extLst>
                    <a:ext uri="{9D8B030D-6E8A-4147-A177-3AD203B41FA5}">
                      <a16:colId xmlns:a16="http://schemas.microsoft.com/office/drawing/2014/main" val="3584202928"/>
                    </a:ext>
                  </a:extLst>
                </a:gridCol>
                <a:gridCol w="5005765">
                  <a:extLst>
                    <a:ext uri="{9D8B030D-6E8A-4147-A177-3AD203B41FA5}">
                      <a16:colId xmlns:a16="http://schemas.microsoft.com/office/drawing/2014/main" val="1795701281"/>
                    </a:ext>
                  </a:extLst>
                </a:gridCol>
                <a:gridCol w="5049079">
                  <a:extLst>
                    <a:ext uri="{9D8B030D-6E8A-4147-A177-3AD203B41FA5}">
                      <a16:colId xmlns:a16="http://schemas.microsoft.com/office/drawing/2014/main" val="3735681052"/>
                    </a:ext>
                  </a:extLst>
                </a:gridCol>
                <a:gridCol w="1636643">
                  <a:extLst>
                    <a:ext uri="{9D8B030D-6E8A-4147-A177-3AD203B41FA5}">
                      <a16:colId xmlns:a16="http://schemas.microsoft.com/office/drawing/2014/main" val="1795891546"/>
                    </a:ext>
                  </a:extLst>
                </a:gridCol>
              </a:tblGrid>
              <a:tr h="12391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Data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Insights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To Slide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By Movement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dirty="0"/>
                        <a:t>Majority of the </a:t>
                      </a:r>
                      <a:r>
                        <a:rPr lang="en-MY" sz="1800" b="1" dirty="0"/>
                        <a:t>no of transactions </a:t>
                      </a:r>
                      <a:r>
                        <a:rPr lang="en-MY" sz="1800" b="0" dirty="0"/>
                        <a:t>of </a:t>
                      </a:r>
                      <a:r>
                        <a:rPr lang="en-MY" sz="1800" b="1" dirty="0"/>
                        <a:t>are debit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33267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u="sng" dirty="0"/>
                        <a:t>Average Transaction Volume By Movement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Average Transaction Amount </a:t>
                      </a:r>
                      <a:r>
                        <a:rPr lang="en-MY" sz="1800" b="0" dirty="0"/>
                        <a:t>for </a:t>
                      </a:r>
                      <a:r>
                        <a:rPr lang="en-MY" sz="1800" b="1" dirty="0"/>
                        <a:t>credit transactions are higher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9766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MY" sz="1800" b="1" u="sng" dirty="0"/>
                        <a:t>Average Transaction Amount For the 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none" dirty="0"/>
                        <a:t>Average Amount For 2018 : 187.93 AUD</a:t>
                      </a:r>
                    </a:p>
                    <a:p>
                      <a:endParaRPr lang="en-MY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95654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MY" sz="1800" b="1" u="sng" dirty="0"/>
                        <a:t>Average Transaction Volume By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Average Transaction Volume </a:t>
                      </a:r>
                      <a:r>
                        <a:rPr lang="en-MY" sz="1800" b="0" dirty="0"/>
                        <a:t>is the </a:t>
                      </a:r>
                      <a:r>
                        <a:rPr lang="en-MY" sz="1800" b="1" dirty="0"/>
                        <a:t>Highest in Oct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41849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Within the Week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Number of Transactions </a:t>
                      </a:r>
                      <a:r>
                        <a:rPr lang="en-MY" sz="1800" b="0" dirty="0"/>
                        <a:t>are </a:t>
                      </a:r>
                      <a:r>
                        <a:rPr lang="en-MY" sz="1800" b="1" dirty="0"/>
                        <a:t>Higher</a:t>
                      </a:r>
                      <a:r>
                        <a:rPr lang="en-MY" sz="1800" b="0" dirty="0"/>
                        <a:t> on </a:t>
                      </a:r>
                      <a:r>
                        <a:rPr lang="en-MY" sz="1800" b="1" dirty="0"/>
                        <a:t>Fri</a:t>
                      </a:r>
                      <a:r>
                        <a:rPr lang="en-MY" sz="1800" b="0" dirty="0"/>
                        <a:t> and </a:t>
                      </a:r>
                      <a:r>
                        <a:rPr lang="en-MY" sz="1800" b="1" dirty="0"/>
                        <a:t>Wed</a:t>
                      </a:r>
                      <a:r>
                        <a:rPr lang="en-MY" sz="1800" b="0" dirty="0"/>
                        <a:t> , the </a:t>
                      </a:r>
                      <a:r>
                        <a:rPr lang="en-MY" sz="1800" b="1" dirty="0"/>
                        <a:t>Lowest</a:t>
                      </a:r>
                      <a:r>
                        <a:rPr lang="en-MY" sz="1800" b="0" dirty="0"/>
                        <a:t> , on </a:t>
                      </a:r>
                      <a:r>
                        <a:rPr lang="en-MY" sz="1800" b="1" dirty="0"/>
                        <a:t>Monday</a:t>
                      </a:r>
                      <a:r>
                        <a:rPr lang="en-MY" sz="1800" b="0" dirty="0"/>
                        <a:t> and </a:t>
                      </a:r>
                      <a:r>
                        <a:rPr lang="en-MY" sz="1800" b="1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52624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Number of Transactions Per Transaction Type in a Week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No</a:t>
                      </a:r>
                      <a:r>
                        <a:rPr lang="en-MY" sz="1800" b="0" dirty="0"/>
                        <a:t> </a:t>
                      </a:r>
                      <a:r>
                        <a:rPr lang="en-MY" sz="1800" b="1" dirty="0"/>
                        <a:t>salaries</a:t>
                      </a:r>
                      <a:r>
                        <a:rPr lang="en-MY" sz="1800" b="0" dirty="0"/>
                        <a:t> were paid on </a:t>
                      </a:r>
                      <a:r>
                        <a:rPr lang="en-MY" sz="1800" b="1" dirty="0"/>
                        <a:t>Saturday</a:t>
                      </a:r>
                      <a:r>
                        <a:rPr lang="en-MY" sz="1800" b="0" dirty="0"/>
                        <a:t> and </a:t>
                      </a:r>
                      <a:r>
                        <a:rPr lang="en-MY" sz="1800" b="1" dirty="0"/>
                        <a:t>Sunday</a:t>
                      </a:r>
                      <a:r>
                        <a:rPr lang="en-MY" sz="1800" b="0" dirty="0"/>
                        <a:t>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Sales-POS Transactions </a:t>
                      </a:r>
                      <a:r>
                        <a:rPr lang="en-MY" sz="1800" dirty="0"/>
                        <a:t>are the </a:t>
                      </a:r>
                      <a:r>
                        <a:rPr lang="en-MY" sz="1800" b="1" dirty="0"/>
                        <a:t>least</a:t>
                      </a:r>
                      <a:r>
                        <a:rPr lang="en-MY" sz="1800" dirty="0"/>
                        <a:t> on </a:t>
                      </a:r>
                      <a:r>
                        <a:rPr lang="en-MY" sz="1800" b="1" dirty="0"/>
                        <a:t>Mon</a:t>
                      </a:r>
                      <a:r>
                        <a:rPr lang="en-MY" sz="1800" dirty="0"/>
                        <a:t> &amp; </a:t>
                      </a:r>
                      <a:r>
                        <a:rPr lang="en-MY" sz="1800" b="1" dirty="0"/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6013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u="sng" dirty="0"/>
                        <a:t>Average Transaction Volume Per Hour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Highest Transaction Volumes </a:t>
                      </a:r>
                      <a:r>
                        <a:rPr lang="en-MY" sz="1800" b="1" dirty="0"/>
                        <a:t>happen during the mid-day &amp; late afternoon.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8288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MY" sz="1800" b="1" u="sng" dirty="0"/>
                        <a:t>Average Transaction Volume Per Hour By Transaction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dirty="0"/>
                        <a:t>Pay/Salary </a:t>
                      </a:r>
                      <a:r>
                        <a:rPr lang="en-MY" sz="1800" b="0" dirty="0"/>
                        <a:t>are the </a:t>
                      </a:r>
                      <a:r>
                        <a:rPr lang="en-MY" sz="1800" b="1" dirty="0"/>
                        <a:t>highest</a:t>
                      </a:r>
                      <a:r>
                        <a:rPr lang="en-MY" sz="1800" b="0" dirty="0"/>
                        <a:t> during the </a:t>
                      </a:r>
                      <a:r>
                        <a:rPr lang="en-MY" sz="1800" b="1" dirty="0"/>
                        <a:t>mid-day</a:t>
                      </a:r>
                      <a:r>
                        <a:rPr lang="en-MY" sz="1800" b="0" dirty="0"/>
                        <a:t> &amp; </a:t>
                      </a:r>
                      <a:r>
                        <a:rPr lang="en-MY" sz="1800" b="1" dirty="0"/>
                        <a:t>late 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74663"/>
                  </a:ext>
                </a:extLst>
              </a:tr>
              <a:tr h="123910">
                <a:tc>
                  <a:txBody>
                    <a:bodyPr/>
                    <a:lstStyle/>
                    <a:p>
                      <a:r>
                        <a:rPr lang="en-MY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u="sng" dirty="0"/>
                        <a:t>Distance Between the Customer and Merchant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For Customer ID CUS – 515066836 , the distance covered in </a:t>
                      </a:r>
                      <a:r>
                        <a:rPr lang="en-MY" sz="1800" b="1" dirty="0"/>
                        <a:t>QLD accounts for the greatest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33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A73602F-BBA0-40C4-A980-2B446E8B881D}"/>
              </a:ext>
            </a:extLst>
          </p:cNvPr>
          <p:cNvSpPr/>
          <p:nvPr/>
        </p:nvSpPr>
        <p:spPr>
          <a:xfrm>
            <a:off x="-7028" y="567956"/>
            <a:ext cx="121920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799A7-775B-4F00-BA17-C445D4768812}"/>
              </a:ext>
            </a:extLst>
          </p:cNvPr>
          <p:cNvSpPr txBox="1"/>
          <p:nvPr/>
        </p:nvSpPr>
        <p:spPr>
          <a:xfrm>
            <a:off x="168754" y="574616"/>
            <a:ext cx="14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Insights</a:t>
            </a:r>
            <a:endParaRPr lang="en-MY" b="1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71BB3-FE6C-409E-80E0-7C2065CCB65B}"/>
              </a:ext>
            </a:extLst>
          </p:cNvPr>
          <p:cNvSpPr/>
          <p:nvPr/>
        </p:nvSpPr>
        <p:spPr>
          <a:xfrm>
            <a:off x="2025926" y="560494"/>
            <a:ext cx="1012134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595B12-DEC9-4109-9BE0-236C756C010E}"/>
              </a:ext>
            </a:extLst>
          </p:cNvPr>
          <p:cNvSpPr/>
          <p:nvPr/>
        </p:nvSpPr>
        <p:spPr>
          <a:xfrm>
            <a:off x="6455464" y="574615"/>
            <a:ext cx="573653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72AD3-8FA0-4978-BEE2-CBD5A3389CF4}"/>
              </a:ext>
            </a:extLst>
          </p:cNvPr>
          <p:cNvSpPr txBox="1"/>
          <p:nvPr/>
        </p:nvSpPr>
        <p:spPr>
          <a:xfrm>
            <a:off x="168754" y="191162"/>
            <a:ext cx="120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Summary Slide - 3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1244B78-B345-443A-AA44-E21D1DD5B1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1864470"/>
                  </p:ext>
                </p:extLst>
              </p:nvPr>
            </p:nvGraphicFramePr>
            <p:xfrm>
              <a:off x="10800349" y="1327401"/>
              <a:ext cx="1057708" cy="594961"/>
            </p:xfrm>
            <a:graphic>
              <a:graphicData uri="http://schemas.microsoft.com/office/powerpoint/2016/slidezoom">
                <pslz:sldZm>
                  <pslz:sldZmObj sldId="280" cId="3116411427">
                    <pslz:zmPr id="{423CAE4D-0A47-4E01-9AA2-B6C4BB837DE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08" cy="5949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244B78-B345-443A-AA44-E21D1DD5B1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00349" y="1327401"/>
                <a:ext cx="1057708" cy="5949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DF2157E-4837-40B9-8753-0251099A61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1009491"/>
                  </p:ext>
                </p:extLst>
              </p:nvPr>
            </p:nvGraphicFramePr>
            <p:xfrm>
              <a:off x="10800346" y="1970045"/>
              <a:ext cx="1057711" cy="594962"/>
            </p:xfrm>
            <a:graphic>
              <a:graphicData uri="http://schemas.microsoft.com/office/powerpoint/2016/slidezoom">
                <pslz:sldZm>
                  <pslz:sldZmObj sldId="281" cId="890293078">
                    <pslz:zmPr id="{8359527C-B6AC-4E37-A6F3-B30F2D19BF0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11" cy="594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DF2157E-4837-40B9-8753-0251099A61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346" y="1970045"/>
                <a:ext cx="1057711" cy="594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97D82F4-9495-4117-93C8-09277C462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3283653"/>
                  </p:ext>
                </p:extLst>
              </p:nvPr>
            </p:nvGraphicFramePr>
            <p:xfrm>
              <a:off x="10800347" y="2641494"/>
              <a:ext cx="1057710" cy="594962"/>
            </p:xfrm>
            <a:graphic>
              <a:graphicData uri="http://schemas.microsoft.com/office/powerpoint/2016/slidezoom">
                <pslz:sldZm>
                  <pslz:sldZmObj sldId="290" cId="787823945">
                    <pslz:zmPr id="{73B4F229-FAF2-4B7A-AF38-11969549913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10" cy="594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97D82F4-9495-4117-93C8-09277C462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0347" y="2641494"/>
                <a:ext cx="1057710" cy="594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D8F7D30-392A-4E5C-8C45-2E140BF4B4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361754"/>
                  </p:ext>
                </p:extLst>
              </p:nvPr>
            </p:nvGraphicFramePr>
            <p:xfrm>
              <a:off x="11062120" y="3244630"/>
              <a:ext cx="594073" cy="334166"/>
            </p:xfrm>
            <a:graphic>
              <a:graphicData uri="http://schemas.microsoft.com/office/powerpoint/2016/slidezoom">
                <pslz:sldZm>
                  <pslz:sldZmObj sldId="283" cId="782839516">
                    <pslz:zmPr id="{8D956BC9-398D-4D0A-8B79-8D09A093587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4073" cy="3341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D8F7D30-392A-4E5C-8C45-2E140BF4B4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62120" y="3244630"/>
                <a:ext cx="594073" cy="3341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5C1C6CA2-BC2C-4983-8C52-560C3527E8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9677496"/>
                  </p:ext>
                </p:extLst>
              </p:nvPr>
            </p:nvGraphicFramePr>
            <p:xfrm>
              <a:off x="10800344" y="3598583"/>
              <a:ext cx="1057712" cy="594963"/>
            </p:xfrm>
            <a:graphic>
              <a:graphicData uri="http://schemas.microsoft.com/office/powerpoint/2016/slidezoom">
                <pslz:sldZm>
                  <pslz:sldZmObj sldId="284" cId="2381870690">
                    <pslz:zmPr id="{81A49A74-2A4D-484F-A27E-F6B1E7329D00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12" cy="5949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C1C6CA2-BC2C-4983-8C52-560C3527E8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00344" y="3598583"/>
                <a:ext cx="1057712" cy="5949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FA8B055-E0F6-45CF-BB35-A40DE02AD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6462732"/>
                  </p:ext>
                </p:extLst>
              </p:nvPr>
            </p:nvGraphicFramePr>
            <p:xfrm>
              <a:off x="10800345" y="4265395"/>
              <a:ext cx="1057709" cy="594961"/>
            </p:xfrm>
            <a:graphic>
              <a:graphicData uri="http://schemas.microsoft.com/office/powerpoint/2016/slidezoom">
                <pslz:sldZm>
                  <pslz:sldZmObj sldId="285" cId="3240880931">
                    <pslz:zmPr id="{3A2A73DF-6A73-41EE-96A5-1568A3538EF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09" cy="5949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FA8B055-E0F6-45CF-BB35-A40DE02AD6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0345" y="4265395"/>
                <a:ext cx="1057709" cy="5949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1CD0ABFF-1D97-4ADC-BA06-ADA31CA8A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089144"/>
                  </p:ext>
                </p:extLst>
              </p:nvPr>
            </p:nvGraphicFramePr>
            <p:xfrm>
              <a:off x="10800344" y="4874477"/>
              <a:ext cx="1057710" cy="594962"/>
            </p:xfrm>
            <a:graphic>
              <a:graphicData uri="http://schemas.microsoft.com/office/powerpoint/2016/slidezoom">
                <pslz:sldZm>
                  <pslz:sldZmObj sldId="286" cId="1319396622">
                    <pslz:zmPr id="{396068F8-0410-43EF-A9EE-555F833DEB6A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10" cy="594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CD0ABFF-1D97-4ADC-BA06-ADA31CA8A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0344" y="4874477"/>
                <a:ext cx="1057710" cy="594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C0DE7792-9D3D-464D-B0B9-EE6BEFD8FE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894688"/>
                  </p:ext>
                </p:extLst>
              </p:nvPr>
            </p:nvGraphicFramePr>
            <p:xfrm>
              <a:off x="10800344" y="5530599"/>
              <a:ext cx="1057710" cy="594962"/>
            </p:xfrm>
            <a:graphic>
              <a:graphicData uri="http://schemas.microsoft.com/office/powerpoint/2016/slidezoom">
                <pslz:sldZm>
                  <pslz:sldZmObj sldId="287" cId="1996023300">
                    <pslz:zmPr id="{4BA3FF0A-D5F9-48AF-85F1-672B8B4D412B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7710" cy="594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0DE7792-9D3D-464D-B0B9-EE6BEFD8FE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00344" y="5530599"/>
                <a:ext cx="1057710" cy="594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1629AB80-C81F-4CFB-A3EE-364F3D6B28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384179"/>
                  </p:ext>
                </p:extLst>
              </p:nvPr>
            </p:nvGraphicFramePr>
            <p:xfrm>
              <a:off x="10630833" y="6290044"/>
              <a:ext cx="698366" cy="392831"/>
            </p:xfrm>
            <a:graphic>
              <a:graphicData uri="http://schemas.microsoft.com/office/powerpoint/2016/slidezoom">
                <pslz:sldZm>
                  <pslz:sldZmObj sldId="288" cId="873111510">
                    <pslz:zmPr id="{B32698AA-DE47-4587-BF6D-4A34A10555CF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8366" cy="392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1629AB80-C81F-4CFB-A3EE-364F3D6B28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30833" y="6290044"/>
                <a:ext cx="698366" cy="392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6D9977D0-6881-48F4-AAD6-D45DB7430B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9763772"/>
                  </p:ext>
                </p:extLst>
              </p:nvPr>
            </p:nvGraphicFramePr>
            <p:xfrm>
              <a:off x="11411417" y="6280029"/>
              <a:ext cx="698366" cy="392831"/>
            </p:xfrm>
            <a:graphic>
              <a:graphicData uri="http://schemas.microsoft.com/office/powerpoint/2016/slidezoom">
                <pslz:sldZm>
                  <pslz:sldZmObj sldId="291" cId="3462499180">
                    <pslz:zmPr id="{E77EFD11-3856-4A18-B5B8-AF0AEBBEB826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8366" cy="392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6D9977D0-6881-48F4-AAD6-D45DB7430B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11417" y="6280029"/>
                <a:ext cx="698366" cy="392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2509-52F6-419A-A078-840977E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MY" sz="5000" u="sng" dirty="0"/>
              <a:t>Basic Checks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AAF1-ED49-4130-8522-9B2BD577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MY" sz="2200" b="1" dirty="0"/>
              <a:t>Shape of Dataset </a:t>
            </a:r>
            <a:r>
              <a:rPr lang="en-MY" sz="2200" dirty="0"/>
              <a:t>: 12043 rows and 23 features</a:t>
            </a:r>
          </a:p>
          <a:p>
            <a:r>
              <a:rPr lang="en-MY" sz="2200" dirty="0"/>
              <a:t>There are </a:t>
            </a:r>
            <a:r>
              <a:rPr lang="en-MY" sz="2200" b="1" dirty="0"/>
              <a:t>12043 transactions </a:t>
            </a:r>
            <a:r>
              <a:rPr lang="en-MY" sz="2200" dirty="0"/>
              <a:t>for </a:t>
            </a:r>
            <a:r>
              <a:rPr lang="en-MY" sz="2200" b="1" dirty="0"/>
              <a:t>100 customers</a:t>
            </a:r>
            <a:r>
              <a:rPr lang="en-MY" sz="2200" dirty="0"/>
              <a:t>(one bank account each) within the </a:t>
            </a:r>
            <a:r>
              <a:rPr lang="en-MY" sz="2200" b="1" dirty="0"/>
              <a:t>period of 3 months</a:t>
            </a:r>
            <a:r>
              <a:rPr lang="en-MY" sz="2200" dirty="0"/>
              <a:t> ( August , September and October) from </a:t>
            </a:r>
            <a:r>
              <a:rPr lang="en-MY" sz="2200" b="1" dirty="0"/>
              <a:t>01/08/2018 – 31/10/2018</a:t>
            </a:r>
            <a:r>
              <a:rPr lang="en-MY" sz="2200" dirty="0"/>
              <a:t>.</a:t>
            </a:r>
          </a:p>
          <a:p>
            <a:r>
              <a:rPr lang="en-MY" sz="2200" dirty="0"/>
              <a:t>Columns listed are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32B1-6711-438B-A136-B9DD46AE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65" y="71120"/>
            <a:ext cx="1632682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8E01-25FD-4340-AE32-A64D34B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br>
              <a:rPr lang="en-MY" sz="3800" u="sng" dirty="0"/>
            </a:br>
            <a:r>
              <a:rPr lang="en-MY" sz="3800" u="sng" dirty="0"/>
              <a:t>Basic Checks</a:t>
            </a:r>
            <a:endParaRPr lang="en-MY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F813-35FE-4F10-B482-6F41688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18958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0370-3B74-464A-AC46-56BF8CD461DA}"/>
              </a:ext>
            </a:extLst>
          </p:cNvPr>
          <p:cNvSpPr txBox="1"/>
          <p:nvPr/>
        </p:nvSpPr>
        <p:spPr>
          <a:xfrm>
            <a:off x="643278" y="2952750"/>
            <a:ext cx="1117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b="1" u="sng" dirty="0"/>
              <a:t>Check for Unique Customers </a:t>
            </a:r>
          </a:p>
          <a:p>
            <a:endParaRPr lang="en-MY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55727-042D-48A6-92A3-0A3D04E6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3429000"/>
            <a:ext cx="1138174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8E01-25FD-4340-AE32-A64D34B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br>
              <a:rPr lang="en-MY" sz="3800" u="sng" dirty="0"/>
            </a:br>
            <a:r>
              <a:rPr lang="en-MY" sz="3800" u="sng" dirty="0"/>
              <a:t>Basic Checks</a:t>
            </a:r>
            <a:endParaRPr lang="en-MY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F813-35FE-4F10-B482-6F41688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18958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0370-3B74-464A-AC46-56BF8CD461DA}"/>
              </a:ext>
            </a:extLst>
          </p:cNvPr>
          <p:cNvSpPr txBox="1"/>
          <p:nvPr/>
        </p:nvSpPr>
        <p:spPr>
          <a:xfrm>
            <a:off x="643278" y="2952750"/>
            <a:ext cx="1117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/>
              <a:t>2. Check for Unique Transactions </a:t>
            </a:r>
          </a:p>
          <a:p>
            <a:endParaRPr lang="en-MY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42A11-96CB-414A-BF87-F3330896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6" y="3691408"/>
            <a:ext cx="11515725" cy="23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8E01-25FD-4340-AE32-A64D34B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24256"/>
          </a:xfrm>
        </p:spPr>
        <p:txBody>
          <a:bodyPr anchor="b">
            <a:normAutofit fontScale="90000"/>
          </a:bodyPr>
          <a:lstStyle/>
          <a:p>
            <a:br>
              <a:rPr lang="en-MY" sz="3800" u="sng" dirty="0"/>
            </a:br>
            <a:r>
              <a:rPr lang="en-MY" sz="3800" u="sng" dirty="0"/>
              <a:t>Basic Checks</a:t>
            </a:r>
            <a:endParaRPr lang="en-MY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F813-35FE-4F10-B482-6F41688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18958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0370-3B74-464A-AC46-56BF8CD461DA}"/>
              </a:ext>
            </a:extLst>
          </p:cNvPr>
          <p:cNvSpPr txBox="1"/>
          <p:nvPr/>
        </p:nvSpPr>
        <p:spPr>
          <a:xfrm>
            <a:off x="643278" y="2755693"/>
            <a:ext cx="1117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/>
              <a:t>3. Checked If the Data is Indeed for 3 Months</a:t>
            </a:r>
          </a:p>
          <a:p>
            <a:endParaRPr lang="en-MY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01EFC-A782-45DE-B058-4EE04EFF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5"/>
          <a:stretch/>
        </p:blipFill>
        <p:spPr>
          <a:xfrm>
            <a:off x="295274" y="3181350"/>
            <a:ext cx="11525250" cy="35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1523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Task 1   Exploratory Data Analysis (ANZ Synthesized Transaction Data)</vt:lpstr>
      <vt:lpstr>Given :</vt:lpstr>
      <vt:lpstr>PowerPoint Presentation</vt:lpstr>
      <vt:lpstr>PowerPoint Presentation</vt:lpstr>
      <vt:lpstr>PowerPoint Presentation</vt:lpstr>
      <vt:lpstr>Basic Checks</vt:lpstr>
      <vt:lpstr> Basic Checks</vt:lpstr>
      <vt:lpstr> Basic Checks</vt:lpstr>
      <vt:lpstr> Basic Checks</vt:lpstr>
      <vt:lpstr> Basic Checks</vt:lpstr>
      <vt:lpstr> Basic Checks</vt:lpstr>
      <vt:lpstr> Basic Checks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Yashveer Singh</dc:creator>
  <cp:lastModifiedBy>Yashveer Singh</cp:lastModifiedBy>
  <cp:revision>237</cp:revision>
  <dcterms:created xsi:type="dcterms:W3CDTF">2021-06-07T08:34:49Z</dcterms:created>
  <dcterms:modified xsi:type="dcterms:W3CDTF">2021-06-10T11:44:45Z</dcterms:modified>
</cp:coreProperties>
</file>