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5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92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0630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58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9058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022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986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0759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549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29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566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64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00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672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54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33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78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8C5042-DBCA-D646-A953-48DEF4CD7B2A}" type="datetimeFigureOut">
              <a:rPr lang="en-FR" smtClean="0"/>
              <a:t>05/31/2024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BD96CE-5049-FF41-8173-F6EA3F104C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4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7125-4C41-DD77-CDBC-A3D64FF1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62453" y="92391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FR" dirty="0"/>
              <a:t>Systeme de recommandation et dashboard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87DB3-1229-26E2-4F3F-77F6444E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3" y="2307177"/>
            <a:ext cx="2630594" cy="2359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1D4BE-F934-C5D0-840A-89609866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81" y="389477"/>
            <a:ext cx="2832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452891-5B8C-C118-38B8-84FA64360869}"/>
              </a:ext>
            </a:extLst>
          </p:cNvPr>
          <p:cNvSpPr/>
          <p:nvPr/>
        </p:nvSpPr>
        <p:spPr>
          <a:xfrm>
            <a:off x="8488021" y="4421922"/>
            <a:ext cx="2164277" cy="7243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340BE9-ED0F-C5C6-F29C-2D67EDF99354}"/>
              </a:ext>
            </a:extLst>
          </p:cNvPr>
          <p:cNvSpPr/>
          <p:nvPr/>
        </p:nvSpPr>
        <p:spPr>
          <a:xfrm>
            <a:off x="4851812" y="4378668"/>
            <a:ext cx="2164277" cy="7243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E0CB4-0DD4-7A2F-4F1B-D082A5BC64A2}"/>
              </a:ext>
            </a:extLst>
          </p:cNvPr>
          <p:cNvSpPr/>
          <p:nvPr/>
        </p:nvSpPr>
        <p:spPr>
          <a:xfrm>
            <a:off x="1098372" y="4420017"/>
            <a:ext cx="2164277" cy="7243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480-5172-EEEA-F7F4-965693A5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2" y="483919"/>
            <a:ext cx="10396882" cy="1151965"/>
          </a:xfrm>
        </p:spPr>
        <p:txBody>
          <a:bodyPr>
            <a:normAutofit/>
          </a:bodyPr>
          <a:lstStyle/>
          <a:p>
            <a:r>
              <a:rPr lang="en-FR" sz="4400" dirty="0"/>
              <a:t>Notre Equipe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E5CE7-3FBF-C4FC-0800-EDEB37BEE606}"/>
              </a:ext>
            </a:extLst>
          </p:cNvPr>
          <p:cNvSpPr txBox="1"/>
          <p:nvPr/>
        </p:nvSpPr>
        <p:spPr>
          <a:xfrm>
            <a:off x="1497678" y="4498080"/>
            <a:ext cx="136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Mohamed</a:t>
            </a:r>
          </a:p>
          <a:p>
            <a:pPr algn="ctr"/>
            <a:r>
              <a:rPr lang="en-FR" dirty="0">
                <a:cs typeface="Al Bayan Plain" pitchFamily="2" charset="-78"/>
              </a:rPr>
              <a:t>Data Analyst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897C6-18BC-11B7-7C38-1F2F136C7DE3}"/>
              </a:ext>
            </a:extLst>
          </p:cNvPr>
          <p:cNvSpPr txBox="1"/>
          <p:nvPr/>
        </p:nvSpPr>
        <p:spPr>
          <a:xfrm>
            <a:off x="5121967" y="4452184"/>
            <a:ext cx="16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Vivien</a:t>
            </a:r>
          </a:p>
          <a:p>
            <a:pPr algn="ctr"/>
            <a:r>
              <a:rPr lang="en-FR" dirty="0"/>
              <a:t>Data Analyst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D90B-0399-603B-591A-6245F8C4D501}"/>
              </a:ext>
            </a:extLst>
          </p:cNvPr>
          <p:cNvSpPr txBox="1"/>
          <p:nvPr/>
        </p:nvSpPr>
        <p:spPr>
          <a:xfrm>
            <a:off x="8879411" y="4452183"/>
            <a:ext cx="138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Margaryta</a:t>
            </a:r>
          </a:p>
          <a:p>
            <a:pPr algn="ctr"/>
            <a:r>
              <a:rPr lang="en-FR" dirty="0"/>
              <a:t>Data Analyst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284C4-8FA3-DABE-5696-17E3D9B24C7A}"/>
              </a:ext>
            </a:extLst>
          </p:cNvPr>
          <p:cNvSpPr/>
          <p:nvPr/>
        </p:nvSpPr>
        <p:spPr>
          <a:xfrm>
            <a:off x="8494910" y="1708891"/>
            <a:ext cx="2025594" cy="231505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90E8D3-14A4-9266-057A-76E42F62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57" y="124205"/>
            <a:ext cx="1728085" cy="155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1FE7D8-9979-0BA2-401C-BC18B13C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90" y="1635199"/>
            <a:ext cx="1991937" cy="2515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68ACAD-D49A-35FC-C951-D0E810CB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43" y="1654702"/>
            <a:ext cx="1954167" cy="2515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929EAE-A16F-12FF-3F14-3412DB6A4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021" y="1654702"/>
            <a:ext cx="2025593" cy="24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46564-1F7C-6998-484C-5AD1FBF179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139013" y="1124137"/>
            <a:ext cx="6539688" cy="49619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81740-D724-3844-47BC-5C170FD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142875"/>
            <a:ext cx="10396882" cy="1023377"/>
          </a:xfrm>
        </p:spPr>
        <p:txBody>
          <a:bodyPr>
            <a:normAutofit/>
          </a:bodyPr>
          <a:lstStyle/>
          <a:p>
            <a:r>
              <a:rPr lang="en-FR" sz="4400" dirty="0"/>
              <a:t>LE senechal  :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25D11-5F5C-851C-CB19-C883D36492C9}"/>
              </a:ext>
            </a:extLst>
          </p:cNvPr>
          <p:cNvSpPr txBox="1">
            <a:spLocks/>
          </p:cNvSpPr>
          <p:nvPr/>
        </p:nvSpPr>
        <p:spPr>
          <a:xfrm>
            <a:off x="4916129" y="357190"/>
            <a:ext cx="6160651" cy="474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FFFFFF"/>
              </a:solidFill>
              <a:latin typeface="Work Sans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Inter Bold"/>
              </a:rPr>
              <a:t>Le SENECHAL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Inter Bold"/>
              </a:rPr>
              <a:t>Situé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à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Guéret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dans la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creuse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Inter Bold"/>
              </a:rPr>
              <a:t>Baisse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d’activité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Inter Bold"/>
            </a:endParaRPr>
          </a:p>
          <a:p>
            <a:r>
              <a:rPr lang="en-US" dirty="0">
                <a:solidFill>
                  <a:srgbClr val="000000"/>
                </a:solidFill>
                <a:latin typeface="Inter Bold"/>
              </a:rPr>
              <a:t>La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Creuse</a:t>
            </a:r>
            <a:endParaRPr lang="en-US" dirty="0">
              <a:solidFill>
                <a:srgbClr val="000000"/>
              </a:solidFill>
              <a:latin typeface="Inter Bold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Inter Bold"/>
              </a:rPr>
              <a:t>POPULATION VIEILLISSANTE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 Bold"/>
              </a:rPr>
              <a:t>Age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Moyen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de 47 </a:t>
            </a:r>
            <a:r>
              <a:rPr lang="en-US" dirty="0" err="1">
                <a:solidFill>
                  <a:srgbClr val="000000"/>
                </a:solidFill>
                <a:latin typeface="Inter Bold"/>
              </a:rPr>
              <a:t>ans</a:t>
            </a:r>
            <a:r>
              <a:rPr lang="en-US" dirty="0">
                <a:solidFill>
                  <a:srgbClr val="000000"/>
                </a:solidFill>
                <a:latin typeface="Inter Bold"/>
              </a:rPr>
              <a:t>  </a:t>
            </a:r>
          </a:p>
          <a:p>
            <a:pPr lvl="1"/>
            <a:endParaRPr lang="en-US" dirty="0">
              <a:solidFill>
                <a:srgbClr val="000000"/>
              </a:solidFill>
              <a:latin typeface="Inter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F37DF-8BBF-DDA3-9CA2-C783ED4A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17" y="985585"/>
            <a:ext cx="2832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AEE2-A0D0-385B-8009-0C792C7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96882" cy="1309128"/>
          </a:xfrm>
        </p:spPr>
        <p:txBody>
          <a:bodyPr>
            <a:normAutofit/>
          </a:bodyPr>
          <a:lstStyle/>
          <a:p>
            <a:r>
              <a:rPr lang="en-FR" sz="3600" dirty="0"/>
              <a:t>Industrie cinématographique</a:t>
            </a:r>
            <a:r>
              <a:rPr lang="en-GB" sz="3600" dirty="0"/>
              <a:t> (France 2013-2023)</a:t>
            </a:r>
            <a:r>
              <a:rPr lang="en-FR" sz="3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A284-009F-9515-EB9F-F079CC56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9129"/>
            <a:ext cx="5784486" cy="3455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0BDCE-C91A-3C4E-BA28-32A47F06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" y="1323019"/>
            <a:ext cx="5768542" cy="33416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99C0F5-E346-29A7-B2BD-262234DB9803}"/>
              </a:ext>
            </a:extLst>
          </p:cNvPr>
          <p:cNvSpPr txBox="1">
            <a:spLocks/>
          </p:cNvSpPr>
          <p:nvPr/>
        </p:nvSpPr>
        <p:spPr>
          <a:xfrm>
            <a:off x="6096000" y="1188774"/>
            <a:ext cx="5768542" cy="483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FR" sz="4400" dirty="0"/>
              <a:t>Part des entrées par nationalité de films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E8DFFD-4627-BBDA-AD1F-A3D675E03272}"/>
              </a:ext>
            </a:extLst>
          </p:cNvPr>
          <p:cNvSpPr txBox="1">
            <a:spLocks/>
          </p:cNvSpPr>
          <p:nvPr/>
        </p:nvSpPr>
        <p:spPr>
          <a:xfrm>
            <a:off x="48421" y="1188773"/>
            <a:ext cx="5784485" cy="483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FR" sz="4400" dirty="0"/>
              <a:t>Part d</a:t>
            </a:r>
            <a:r>
              <a:rPr lang="en-GB" sz="4400" dirty="0"/>
              <a:t>e </a:t>
            </a:r>
            <a:r>
              <a:rPr lang="en-GB" sz="4400" dirty="0" err="1"/>
              <a:t>marché</a:t>
            </a:r>
            <a:r>
              <a:rPr lang="en-GB" sz="4400" dirty="0"/>
              <a:t> des séances </a:t>
            </a:r>
            <a:r>
              <a:rPr lang="en-FR" sz="4400" dirty="0"/>
              <a:t>par nationalité de films </a:t>
            </a:r>
          </a:p>
        </p:txBody>
      </p:sp>
    </p:spTree>
    <p:extLst>
      <p:ext uri="{BB962C8B-B14F-4D97-AF65-F5344CB8AC3E}">
        <p14:creationId xmlns:p14="http://schemas.microsoft.com/office/powerpoint/2010/main" val="13211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F6B6-3357-3368-9306-76DBDB3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331450"/>
            <a:ext cx="10396882" cy="1151965"/>
          </a:xfrm>
        </p:spPr>
        <p:txBody>
          <a:bodyPr>
            <a:normAutofit/>
          </a:bodyPr>
          <a:lstStyle/>
          <a:p>
            <a:r>
              <a:rPr lang="en-FR" sz="4400" dirty="0"/>
              <a:t>Industrie cinématographique : audience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1C8CF-A97D-A4E5-FE92-3768651A5A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4516" y="1689994"/>
            <a:ext cx="5227659" cy="3149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C493D-CC72-0C28-FBB5-8AF8D25D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04" y="1714008"/>
            <a:ext cx="6174754" cy="31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A0AF-7551-8CEC-E517-D26C9548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11001374" cy="1151965"/>
          </a:xfrm>
        </p:spPr>
        <p:txBody>
          <a:bodyPr>
            <a:normAutofit fontScale="90000"/>
          </a:bodyPr>
          <a:lstStyle/>
          <a:p>
            <a:r>
              <a:rPr lang="en-FR" sz="4400" dirty="0"/>
              <a:t>Industrie cinématographique : Fréquentation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ED851-28D6-59E1-41E3-68F5DAC9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8" y="1266265"/>
            <a:ext cx="6861221" cy="419068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2EDC66-610B-A87B-143D-22B00113C15E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5153022" y="1215671"/>
            <a:ext cx="5491165" cy="83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400" dirty="0"/>
              <a:t>Nombre d’entrées par jour de la semaine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506A1-1BE2-A106-B6B0-67C54736A326}"/>
              </a:ext>
            </a:extLst>
          </p:cNvPr>
          <p:cNvSpPr txBox="1">
            <a:spLocks/>
          </p:cNvSpPr>
          <p:nvPr/>
        </p:nvSpPr>
        <p:spPr>
          <a:xfrm>
            <a:off x="150021" y="2227940"/>
            <a:ext cx="4420367" cy="151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FR" dirty="0"/>
              <a:t>Période de forte affluence : Samedi et Dimanche  </a:t>
            </a:r>
          </a:p>
        </p:txBody>
      </p:sp>
    </p:spTree>
    <p:extLst>
      <p:ext uri="{BB962C8B-B14F-4D97-AF65-F5344CB8AC3E}">
        <p14:creationId xmlns:p14="http://schemas.microsoft.com/office/powerpoint/2010/main" val="2476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E3CA-792F-E3AD-8065-7160AEA7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6418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FR" sz="4400" dirty="0"/>
              <a:t>Frequentations mensuelle </a:t>
            </a:r>
            <a:r>
              <a:rPr lang="en-GB" sz="4400" dirty="0" err="1"/>
              <a:t>en</a:t>
            </a:r>
            <a:r>
              <a:rPr lang="en-GB" sz="4400" dirty="0"/>
              <a:t> %</a:t>
            </a:r>
            <a:endParaRPr lang="en-FR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34101-DF4B-3BF2-6B13-11D06045CF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040"/>
          <a:stretch/>
        </p:blipFill>
        <p:spPr>
          <a:xfrm>
            <a:off x="757238" y="1209369"/>
            <a:ext cx="10396882" cy="4827766"/>
          </a:xfrm>
        </p:spPr>
      </p:pic>
    </p:spTree>
    <p:extLst>
      <p:ext uri="{BB962C8B-B14F-4D97-AF65-F5344CB8AC3E}">
        <p14:creationId xmlns:p14="http://schemas.microsoft.com/office/powerpoint/2010/main" val="7267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EFC4-694D-A106-255A-27F4660A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La problematique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7A47-DB7F-A087-53B3-6508689447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10394707" cy="2543175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FR" dirty="0"/>
              <a:t>opulation impactée par la crise Covid </a:t>
            </a:r>
          </a:p>
          <a:p>
            <a:r>
              <a:rPr lang="en-FR" dirty="0"/>
              <a:t>Perte d’habitu</a:t>
            </a:r>
            <a:r>
              <a:rPr lang="en-GB" dirty="0"/>
              <a:t>d</a:t>
            </a:r>
            <a:r>
              <a:rPr lang="en-FR" dirty="0"/>
              <a:t>e d’aller au cinéma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D8D73A-CB04-007F-D498-29E91A87E6E4}"/>
              </a:ext>
            </a:extLst>
          </p:cNvPr>
          <p:cNvSpPr txBox="1">
            <a:spLocks/>
          </p:cNvSpPr>
          <p:nvPr/>
        </p:nvSpPr>
        <p:spPr>
          <a:xfrm>
            <a:off x="2624139" y="3567392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Nos Solutions   </a:t>
            </a:r>
          </a:p>
        </p:txBody>
      </p:sp>
    </p:spTree>
    <p:extLst>
      <p:ext uri="{BB962C8B-B14F-4D97-AF65-F5344CB8AC3E}">
        <p14:creationId xmlns:p14="http://schemas.microsoft.com/office/powerpoint/2010/main" val="224410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{1CD536C3-5A9B-724C-96F8-526B194070CA}tf10001077</Template>
  <TotalTime>2014</TotalTime>
  <Words>107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Bayan Plain</vt:lpstr>
      <vt:lpstr>Arial</vt:lpstr>
      <vt:lpstr>Impact</vt:lpstr>
      <vt:lpstr>Inter Bold</vt:lpstr>
      <vt:lpstr>Work Sans</vt:lpstr>
      <vt:lpstr>Main Event</vt:lpstr>
      <vt:lpstr>Systeme de recommandation et dashboard </vt:lpstr>
      <vt:lpstr>Notre Equipe </vt:lpstr>
      <vt:lpstr>LE senechal  :  </vt:lpstr>
      <vt:lpstr>Industrie cinématographique (France 2013-2023) </vt:lpstr>
      <vt:lpstr>Industrie cinématographique : audience  </vt:lpstr>
      <vt:lpstr>Industrie cinématographique : Fréquentation  </vt:lpstr>
      <vt:lpstr>Frequentations mensuelle en %</vt:lpstr>
      <vt:lpstr>La problematique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Systeme de recommandation et dashboard </dc:title>
  <dc:creator>Microsoft Office User</dc:creator>
  <cp:lastModifiedBy>Vivien Da Silva</cp:lastModifiedBy>
  <cp:revision>6</cp:revision>
  <dcterms:created xsi:type="dcterms:W3CDTF">2024-05-29T19:17:45Z</dcterms:created>
  <dcterms:modified xsi:type="dcterms:W3CDTF">2024-05-31T15:09:38Z</dcterms:modified>
</cp:coreProperties>
</file>