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6a67e2592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6a67e2592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6a67e2592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6a67e2592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6a67e2592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6a67e2592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6a67e2592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6a67e2592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66a67e2592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66a67e2592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66a67e2592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66a67e2592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6a67e2592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6a67e2592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6a67e2592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6a67e2592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6a67e2592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6a67e2592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66a67e2592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66a67e2592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6a67e2592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6a67e2592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hyperlink" Target="https://docs.github.com/en/actions/using-workflows/workflow-commands-for-github-actions#setting-a-notice-message" TargetMode="External"/><Relationship Id="rId6" Type="http://schemas.openxmlformats.org/officeDocument/2006/relationships/hyperlink" Target="https://docs.github.com/en/actions/using-workflows/creating-starter-workflows-for-your-organization" TargetMode="External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55425" y="2054275"/>
            <a:ext cx="60495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GitHub Orgs  Webhooks/ Workflows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389125" y="678525"/>
            <a:ext cx="76338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We can configure Custom workflows under Actions to perform specific pre checks on PR creation/ Every Commits</a:t>
            </a: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Lint (Pylint - Python)</a:t>
            </a: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Code Scan - CodeQL Analysis</a:t>
            </a: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Vulnerability Assessments - Contrast Scan</a:t>
            </a: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Image Scanning - Synk Container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075" y="2389640"/>
            <a:ext cx="7633798" cy="2574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1290425" y="320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GitHub Webhooks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5" name="Google Shape;215;p23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August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16" name="Google Shape;216;p23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October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17" name="Google Shape;217;p23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November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18" name="Google Shape;218;p23"/>
          <p:cNvSpPr txBox="1"/>
          <p:nvPr>
            <p:ph type="title"/>
          </p:nvPr>
        </p:nvSpPr>
        <p:spPr>
          <a:xfrm>
            <a:off x="1230575" y="924750"/>
            <a:ext cx="7038900" cy="16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●"/>
            </a:pPr>
            <a:r>
              <a:rPr b="1" lang="en">
                <a:solidFill>
                  <a:srgbClr val="F1C232"/>
                </a:solidFill>
              </a:rPr>
              <a:t>Orgs Changes</a:t>
            </a:r>
            <a:endParaRPr b="1">
              <a:solidFill>
                <a:srgbClr val="F1C232"/>
              </a:solidFill>
            </a:endParaRPr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○"/>
            </a:pPr>
            <a:r>
              <a:rPr lang="en">
                <a:solidFill>
                  <a:srgbClr val="F1C232"/>
                </a:solidFill>
              </a:rPr>
              <a:t>The Organization webhooks can be triggered to a Specific repo(Infra Repo in our case) where we maintain all our workflows</a:t>
            </a:r>
            <a:endParaRPr>
              <a:solidFill>
                <a:srgbClr val="F1C232"/>
              </a:solidFill>
            </a:endParaRPr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○"/>
            </a:pPr>
            <a:r>
              <a:rPr b="1" lang="en">
                <a:solidFill>
                  <a:srgbClr val="F1C232"/>
                </a:solidFill>
              </a:rPr>
              <a:t>repository_dispatch Event </a:t>
            </a:r>
            <a:r>
              <a:rPr lang="en">
                <a:solidFill>
                  <a:srgbClr val="F1C232"/>
                </a:solidFill>
              </a:rPr>
              <a:t>can be triggered when there is a repo creation from organization webhook as mentioned below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C232"/>
              </a:solidFill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925" y="3861925"/>
            <a:ext cx="2946210" cy="105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396200" y="488075"/>
            <a:ext cx="76338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Under Webhooks we can provide the Infra repo action to trigger on repo creation 		</a:t>
            </a:r>
            <a:r>
              <a:rPr lang="en" sz="1200">
                <a:solidFill>
                  <a:srgbClr val="F08D4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curl</a:t>
            </a:r>
            <a:r>
              <a:rPr lang="en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-H </a:t>
            </a:r>
            <a:r>
              <a:rPr lang="en" sz="1200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"Authorization: token &lt;YOUR_GITHUB_TOKEN&gt;"</a:t>
            </a:r>
            <a:r>
              <a:rPr lang="en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  --request POST \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  --data </a:t>
            </a:r>
            <a:r>
              <a:rPr lang="en" sz="1200">
                <a:solidFill>
                  <a:srgbClr val="7EC699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'{"event_type": "&lt;YOUR_EVENT_TYPE&gt;"}'</a:t>
            </a:r>
            <a:r>
              <a:rPr lang="en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\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    https://api.github.com/repos/</a:t>
            </a:r>
            <a:r>
              <a:rPr lang="en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YOUR_GITHUB_USER</a:t>
            </a:r>
            <a:r>
              <a:rPr lang="en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YOUR_GITHUB_REPO</a:t>
            </a:r>
            <a:r>
              <a:rPr lang="en" sz="1200">
                <a:solidFill>
                  <a:srgbClr val="67CD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>
                <a:solidFill>
                  <a:srgbClr val="CCCCCC"/>
                </a:solidFill>
                <a:highlight>
                  <a:srgbClr val="2D2D2D"/>
                </a:highlight>
                <a:latin typeface="Courier New"/>
                <a:ea typeface="Courier New"/>
                <a:cs typeface="Courier New"/>
                <a:sym typeface="Courier New"/>
              </a:rPr>
              <a:t>/dispatches</a:t>
            </a:r>
            <a:endParaRPr sz="120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350" y="1331825"/>
            <a:ext cx="5447723" cy="33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/>
        </p:nvSpPr>
        <p:spPr>
          <a:xfrm>
            <a:off x="0" y="0"/>
            <a:ext cx="3000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92100" marR="292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CCCCCC"/>
              </a:solidFill>
              <a:highlight>
                <a:srgbClr val="2D2D2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1290425" y="320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Branch Protection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232" name="Google Shape;232;p25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August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October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34" name="Google Shape;234;p25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November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35" name="Google Shape;235;p25"/>
          <p:cNvSpPr txBox="1"/>
          <p:nvPr>
            <p:ph type="title"/>
          </p:nvPr>
        </p:nvSpPr>
        <p:spPr>
          <a:xfrm>
            <a:off x="1230575" y="924750"/>
            <a:ext cx="7038900" cy="16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60"/>
              <a:buChar char="●"/>
            </a:pPr>
            <a:r>
              <a:rPr b="1" lang="en" sz="1860">
                <a:solidFill>
                  <a:srgbClr val="F1C232"/>
                </a:solidFill>
              </a:rPr>
              <a:t>Orgs Changes</a:t>
            </a:r>
            <a:endParaRPr b="1" sz="1860">
              <a:solidFill>
                <a:srgbClr val="F1C232"/>
              </a:solidFill>
            </a:endParaRPr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60"/>
              <a:buChar char="○"/>
            </a:pPr>
            <a:r>
              <a:rPr lang="en" sz="1860">
                <a:solidFill>
                  <a:srgbClr val="F1C232"/>
                </a:solidFill>
              </a:rPr>
              <a:t>Repo creation hooks will be trigger the </a:t>
            </a:r>
            <a:r>
              <a:rPr b="1" lang="en" sz="1860">
                <a:solidFill>
                  <a:srgbClr val="F1C232"/>
                </a:solidFill>
              </a:rPr>
              <a:t>org-hook-action.yml</a:t>
            </a:r>
            <a:endParaRPr b="1" sz="1860">
              <a:solidFill>
                <a:srgbClr val="F1C232"/>
              </a:solidFill>
            </a:endParaRPr>
          </a:p>
          <a:p>
            <a:pPr indent="-34671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60"/>
              <a:buChar char="○"/>
            </a:pPr>
            <a:r>
              <a:rPr lang="en" sz="1860">
                <a:solidFill>
                  <a:srgbClr val="F1C232"/>
                </a:solidFill>
              </a:rPr>
              <a:t>Inside the workflow, The branch protection rules will be triggered to protect the branch specified on the config</a:t>
            </a:r>
            <a:endParaRPr sz="186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6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860">
              <a:solidFill>
                <a:srgbClr val="F1C232"/>
              </a:solidFill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188" y="2692063"/>
            <a:ext cx="39338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WebHook Workflow</a:t>
            </a:r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00" y="1307850"/>
            <a:ext cx="7608649" cy="33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WebHook Trigger</a:t>
            </a:r>
            <a:endParaRPr/>
          </a:p>
        </p:txBody>
      </p:sp>
      <p:sp>
        <p:nvSpPr>
          <p:cNvPr id="248" name="Google Shape;248;p27"/>
          <p:cNvSpPr txBox="1"/>
          <p:nvPr>
            <p:ph type="title"/>
          </p:nvPr>
        </p:nvSpPr>
        <p:spPr>
          <a:xfrm>
            <a:off x="1365450" y="1167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Webhook must be created with repo created with Repository as Event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Once Repo creation, The webhook will be triggered against the Workflow to perform the branch_protection workflow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 </a:t>
            </a:r>
            <a:r>
              <a:rPr lang="en"/>
              <a:t>Successful</a:t>
            </a:r>
            <a:r>
              <a:rPr lang="en"/>
              <a:t> run, The Branch protection will be applied and Branch will be protected.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Along with Protection, We can define custom rules to the branches along with the branch protection like reviewers count, etc.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54" name="Google Shape;254;p2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6" name="Google Shape;256;p28"/>
          <p:cNvSpPr txBox="1"/>
          <p:nvPr>
            <p:ph idx="4294967295" type="body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References: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https://docs.github.com/en/actions/using-workflows/workflow-commands-for-github-actions#setting-a-notice-message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https://docs.github.com/en/actions/using-workflows/creating-starter-workflows-for-your-organization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2825" y="3108000"/>
            <a:ext cx="1359950" cy="1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0" name="Google Shape;140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4"/>
          <p:cNvSpPr txBox="1"/>
          <p:nvPr>
            <p:ph idx="4294967295" type="body"/>
          </p:nvPr>
        </p:nvSpPr>
        <p:spPr>
          <a:xfrm>
            <a:off x="2855550" y="1377475"/>
            <a:ext cx="3696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Choose one approach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to grab the audience’s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GitHub Actions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Workflow Differences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GitHub WebHook Workflow Diagram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GitHub Webhook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for Org changes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GitHub Actions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1085275" y="1246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●"/>
            </a:pPr>
            <a:r>
              <a:rPr lang="en">
                <a:solidFill>
                  <a:srgbClr val="F1C232"/>
                </a:solidFill>
              </a:rPr>
              <a:t>Github actions helps us to Automate the tasks in the development workflow </a:t>
            </a:r>
            <a:endParaRPr>
              <a:solidFill>
                <a:srgbClr val="F1C232"/>
              </a:solidFill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●"/>
            </a:pPr>
            <a:r>
              <a:rPr lang="en">
                <a:solidFill>
                  <a:srgbClr val="F1C232"/>
                </a:solidFill>
              </a:rPr>
              <a:t>This can be Triggered based on Event or It can be scheduled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</a:rPr>
              <a:t>For Example:</a:t>
            </a:r>
            <a:endParaRPr b="1">
              <a:solidFill>
                <a:srgbClr val="F1C232"/>
              </a:solidFill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●"/>
            </a:pPr>
            <a:r>
              <a:rPr lang="en">
                <a:solidFill>
                  <a:srgbClr val="F1C232"/>
                </a:solidFill>
              </a:rPr>
              <a:t>The Action can be ran when some events happened on the Github repo while Performing commits to a specific branch or PR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GitHub Actions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August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October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November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1244725" y="1145325"/>
            <a:ext cx="7038900" cy="16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●"/>
            </a:pPr>
            <a:r>
              <a:rPr lang="en">
                <a:solidFill>
                  <a:srgbClr val="F1C232"/>
                </a:solidFill>
              </a:rPr>
              <a:t>GitHub Actions are Event driven automated procedures that can be added to the repository.</a:t>
            </a:r>
            <a:endParaRPr>
              <a:solidFill>
                <a:srgbClr val="F1C232"/>
              </a:solidFill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●"/>
            </a:pPr>
            <a:r>
              <a:rPr lang="en">
                <a:solidFill>
                  <a:srgbClr val="F1C232"/>
                </a:solidFill>
              </a:rPr>
              <a:t>We can use the GitHub actions to perform the code scan, </a:t>
            </a:r>
            <a:r>
              <a:rPr lang="en">
                <a:solidFill>
                  <a:srgbClr val="F1C232"/>
                </a:solidFill>
              </a:rPr>
              <a:t>Vulnerability</a:t>
            </a:r>
            <a:r>
              <a:rPr lang="en">
                <a:solidFill>
                  <a:srgbClr val="F1C232"/>
                </a:solidFill>
              </a:rPr>
              <a:t> scan and Lint</a:t>
            </a:r>
            <a:endParaRPr>
              <a:solidFill>
                <a:srgbClr val="F1C232"/>
              </a:solidFill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●"/>
            </a:pPr>
            <a:r>
              <a:rPr lang="en">
                <a:solidFill>
                  <a:srgbClr val="F1C232"/>
                </a:solidFill>
              </a:rPr>
              <a:t>Additionally we also add workflows to perform code checks to validate the Organizational standards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GitHub Actions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3" name="Google Shape;163;p17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August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October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5" name="Google Shape;165;p17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November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1244725" y="1373925"/>
            <a:ext cx="7038900" cy="16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●"/>
            </a:pPr>
            <a:r>
              <a:rPr b="1" lang="en">
                <a:solidFill>
                  <a:srgbClr val="F1C232"/>
                </a:solidFill>
              </a:rPr>
              <a:t>WORKFLOWS</a:t>
            </a:r>
            <a:endParaRPr b="1">
              <a:solidFill>
                <a:srgbClr val="F1C232"/>
              </a:solidFill>
            </a:endParaRPr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○"/>
            </a:pPr>
            <a:r>
              <a:rPr lang="en">
                <a:solidFill>
                  <a:srgbClr val="F1C232"/>
                </a:solidFill>
              </a:rPr>
              <a:t>Workflows can be Added to the repository itself under root </a:t>
            </a:r>
            <a:r>
              <a:rPr b="1" lang="en">
                <a:solidFill>
                  <a:srgbClr val="F1C232"/>
                </a:solidFill>
              </a:rPr>
              <a:t>.github/workflows/&lt;workflowname&gt;.yml</a:t>
            </a:r>
            <a:endParaRPr b="1">
              <a:solidFill>
                <a:srgbClr val="F1C232"/>
              </a:solidFill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●"/>
            </a:pPr>
            <a:r>
              <a:rPr b="1" lang="en">
                <a:solidFill>
                  <a:srgbClr val="F1C232"/>
                </a:solidFill>
              </a:rPr>
              <a:t>Events</a:t>
            </a:r>
            <a:endParaRPr b="1">
              <a:solidFill>
                <a:srgbClr val="F1C232"/>
              </a:solidFill>
            </a:endParaRPr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○"/>
            </a:pPr>
            <a:r>
              <a:rPr lang="en">
                <a:solidFill>
                  <a:srgbClr val="F1C232"/>
                </a:solidFill>
              </a:rPr>
              <a:t>Events are the triggers that can be added to the workflows</a:t>
            </a:r>
            <a:endParaRPr>
              <a:solidFill>
                <a:srgbClr val="F1C232"/>
              </a:solidFill>
            </a:endParaRPr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○"/>
            </a:pPr>
            <a:r>
              <a:rPr lang="en">
                <a:solidFill>
                  <a:srgbClr val="F1C232"/>
                </a:solidFill>
              </a:rPr>
              <a:t>The Events can be triggered on Pull Request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GitHub Actions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August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3" name="Google Shape;173;p18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October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November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5" name="Google Shape;175;p18"/>
          <p:cNvSpPr txBox="1"/>
          <p:nvPr>
            <p:ph type="title"/>
          </p:nvPr>
        </p:nvSpPr>
        <p:spPr>
          <a:xfrm>
            <a:off x="1244725" y="1373925"/>
            <a:ext cx="7038900" cy="16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●"/>
            </a:pPr>
            <a:r>
              <a:rPr b="1" lang="en">
                <a:solidFill>
                  <a:srgbClr val="F1C232"/>
                </a:solidFill>
              </a:rPr>
              <a:t>Jobs</a:t>
            </a:r>
            <a:endParaRPr b="1">
              <a:solidFill>
                <a:srgbClr val="F1C232"/>
              </a:solidFill>
            </a:endParaRPr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○"/>
            </a:pPr>
            <a:r>
              <a:rPr lang="en">
                <a:solidFill>
                  <a:srgbClr val="F1C232"/>
                </a:solidFill>
              </a:rPr>
              <a:t>We can add multiple jobs under a workflows, That can be run parallely</a:t>
            </a:r>
            <a:endParaRPr>
              <a:solidFill>
                <a:srgbClr val="F1C232"/>
              </a:solidFill>
            </a:endParaRPr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○"/>
            </a:pPr>
            <a:r>
              <a:rPr lang="en">
                <a:solidFill>
                  <a:srgbClr val="F1C232"/>
                </a:solidFill>
              </a:rPr>
              <a:t>Inside the Jobs, We can have multiple steps, Which can be shell script/Action</a:t>
            </a:r>
            <a:endParaRPr>
              <a:solidFill>
                <a:srgbClr val="F1C232"/>
              </a:solidFill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●"/>
            </a:pPr>
            <a:r>
              <a:rPr b="1" lang="en">
                <a:solidFill>
                  <a:srgbClr val="F1C232"/>
                </a:solidFill>
              </a:rPr>
              <a:t>Runners</a:t>
            </a:r>
            <a:endParaRPr b="1">
              <a:solidFill>
                <a:srgbClr val="F1C232"/>
              </a:solidFill>
            </a:endParaRPr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○"/>
            </a:pPr>
            <a:r>
              <a:rPr lang="en">
                <a:solidFill>
                  <a:srgbClr val="F1C232"/>
                </a:solidFill>
              </a:rPr>
              <a:t>Runners are the servers which has the Github runner application installed</a:t>
            </a:r>
            <a:endParaRPr>
              <a:solidFill>
                <a:srgbClr val="F1C232"/>
              </a:solidFill>
            </a:endParaRPr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○"/>
            </a:pPr>
            <a:r>
              <a:rPr lang="en">
                <a:solidFill>
                  <a:srgbClr val="F1C232"/>
                </a:solidFill>
              </a:rPr>
              <a:t>Runners can be self hosted/Github hosted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</a:rPr>
              <a:t>	</a:t>
            </a:r>
            <a:endParaRPr b="1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 Regular Workflow</a:t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/>
              <a:t>Merge with Develop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185" name="Google Shape;185;p19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Git Commit/Push from Develop Machine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86" name="Google Shape;186;p19"/>
          <p:cNvSpPr txBox="1"/>
          <p:nvPr>
            <p:ph type="title"/>
          </p:nvPr>
        </p:nvSpPr>
        <p:spPr>
          <a:xfrm>
            <a:off x="3284388" y="2342913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</a:t>
            </a:r>
            <a:r>
              <a:rPr b="1" lang="en" sz="2100"/>
              <a:t>PR Creation </a:t>
            </a:r>
            <a:endParaRPr b="1" sz="21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/>
              <a:t>+</a:t>
            </a:r>
            <a:endParaRPr b="1" sz="21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/>
              <a:t>Review</a:t>
            </a:r>
            <a:endParaRPr b="1"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Modified Workflow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/>
              <a:t>Merge with Develop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196" name="Google Shape;196;p20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Git Commit/Push from Develop Machine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3286613" y="2138088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</a:t>
            </a:r>
            <a:r>
              <a:rPr b="1" lang="en" sz="1877"/>
              <a:t>PR Creation </a:t>
            </a:r>
            <a:endParaRPr b="1" sz="18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77"/>
              <a:t>GitHub Workflow </a:t>
            </a:r>
            <a:endParaRPr b="1" sz="1877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77"/>
              <a:t>Review</a:t>
            </a:r>
            <a:endParaRPr b="1"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533775" y="1173100"/>
            <a:ext cx="8281500" cy="12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The Workflows created under the .github/workflows will be scanned on events and will be executed</a:t>
            </a: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The Workflows executions  will be visible under Actions</a:t>
            </a: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●"/>
            </a:pPr>
            <a:r>
              <a:rPr lang="en" sz="2020"/>
              <a:t>The executions can be configured using the Runners as well - Self Hosted/ Github Hosted</a:t>
            </a:r>
            <a:endParaRPr sz="20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0"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00" y="2535850"/>
            <a:ext cx="8807577" cy="22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