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74" r:id="rId13"/>
    <p:sldId id="275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6" r:id="rId22"/>
    <p:sldId id="265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4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88FD-B39A-4867-B460-0DE9B32827FE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D0B5-B926-48AD-B69B-086FB542DF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534400" cy="1698625"/>
          </a:xfrm>
        </p:spPr>
        <p:txBody>
          <a:bodyPr>
            <a:noAutofit/>
          </a:bodyPr>
          <a:lstStyle/>
          <a:p>
            <a:r>
              <a:rPr lang="en-US" sz="6000" b="1" u="sng" dirty="0" smtClean="0">
                <a:solidFill>
                  <a:schemeClr val="accent2">
                    <a:lumMod val="50000"/>
                  </a:schemeClr>
                </a:solidFill>
              </a:rPr>
              <a:t>SELF SUSTAINABLE GOALS </a:t>
            </a:r>
            <a:endParaRPr lang="en-US" sz="6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209800"/>
            <a:ext cx="56388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20412"/>
                </a:solidFill>
              </a:rPr>
              <a:t>ECONOMICS PROJECT</a:t>
            </a:r>
          </a:p>
          <a:p>
            <a:r>
              <a:rPr lang="en-US" dirty="0" smtClean="0">
                <a:solidFill>
                  <a:srgbClr val="C20412"/>
                </a:solidFill>
              </a:rPr>
              <a:t>By:-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C20412"/>
                </a:solidFill>
              </a:rPr>
              <a:t>Sidharth</a:t>
            </a:r>
            <a:r>
              <a:rPr lang="en-US" dirty="0" smtClean="0">
                <a:solidFill>
                  <a:srgbClr val="C20412"/>
                </a:solidFill>
              </a:rPr>
              <a:t> </a:t>
            </a:r>
            <a:r>
              <a:rPr lang="en-US" dirty="0" err="1">
                <a:solidFill>
                  <a:srgbClr val="C20412"/>
                </a:solidFill>
              </a:rPr>
              <a:t>B</a:t>
            </a:r>
            <a:r>
              <a:rPr lang="en-US" dirty="0" err="1" smtClean="0">
                <a:solidFill>
                  <a:srgbClr val="C20412"/>
                </a:solidFill>
              </a:rPr>
              <a:t>handari</a:t>
            </a:r>
            <a:r>
              <a:rPr lang="en-US" dirty="0" smtClean="0">
                <a:solidFill>
                  <a:srgbClr val="C20412"/>
                </a:solidFill>
              </a:rPr>
              <a:t> 16103001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C20412"/>
                </a:solidFill>
              </a:rPr>
              <a:t>Sanjana</a:t>
            </a:r>
            <a:r>
              <a:rPr lang="en-US" dirty="0" smtClean="0">
                <a:solidFill>
                  <a:srgbClr val="C20412"/>
                </a:solidFill>
              </a:rPr>
              <a:t> </a:t>
            </a:r>
            <a:r>
              <a:rPr lang="en-US" dirty="0" err="1">
                <a:solidFill>
                  <a:srgbClr val="C20412"/>
                </a:solidFill>
              </a:rPr>
              <a:t>K</a:t>
            </a:r>
            <a:r>
              <a:rPr lang="en-US" dirty="0" err="1" smtClean="0">
                <a:solidFill>
                  <a:srgbClr val="C20412"/>
                </a:solidFill>
              </a:rPr>
              <a:t>oul</a:t>
            </a:r>
            <a:r>
              <a:rPr lang="en-US" dirty="0" smtClean="0">
                <a:solidFill>
                  <a:srgbClr val="C20412"/>
                </a:solidFill>
              </a:rPr>
              <a:t> 16103006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C20412"/>
                </a:solidFill>
              </a:rPr>
              <a:t>Nikhat</a:t>
            </a:r>
            <a:r>
              <a:rPr lang="en-US" dirty="0" smtClean="0">
                <a:solidFill>
                  <a:srgbClr val="C20412"/>
                </a:solidFill>
              </a:rPr>
              <a:t> </a:t>
            </a:r>
            <a:r>
              <a:rPr lang="en-US" dirty="0" err="1" smtClean="0">
                <a:solidFill>
                  <a:srgbClr val="C20412"/>
                </a:solidFill>
              </a:rPr>
              <a:t>Parveen</a:t>
            </a:r>
            <a:r>
              <a:rPr lang="en-US" dirty="0" smtClean="0">
                <a:solidFill>
                  <a:srgbClr val="C20412"/>
                </a:solidFill>
              </a:rPr>
              <a:t> 16103007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C20412"/>
                </a:solidFill>
              </a:rPr>
              <a:t>Riyanka</a:t>
            </a:r>
            <a:r>
              <a:rPr lang="en-US" dirty="0" smtClean="0">
                <a:solidFill>
                  <a:srgbClr val="C20412"/>
                </a:solidFill>
              </a:rPr>
              <a:t> </a:t>
            </a:r>
            <a:r>
              <a:rPr lang="en-US" dirty="0" err="1">
                <a:solidFill>
                  <a:srgbClr val="C20412"/>
                </a:solidFill>
              </a:rPr>
              <a:t>M</a:t>
            </a:r>
            <a:r>
              <a:rPr lang="en-US" dirty="0" err="1" smtClean="0">
                <a:solidFill>
                  <a:srgbClr val="C20412"/>
                </a:solidFill>
              </a:rPr>
              <a:t>ondal</a:t>
            </a:r>
            <a:r>
              <a:rPr lang="en-US" dirty="0" smtClean="0">
                <a:solidFill>
                  <a:srgbClr val="C20412"/>
                </a:solidFill>
              </a:rPr>
              <a:t> 16103084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C20412"/>
                </a:solidFill>
              </a:rPr>
              <a:t>Prabhnoor</a:t>
            </a:r>
            <a:r>
              <a:rPr lang="en-US" dirty="0" smtClean="0">
                <a:solidFill>
                  <a:srgbClr val="C20412"/>
                </a:solidFill>
              </a:rPr>
              <a:t> </a:t>
            </a:r>
            <a:r>
              <a:rPr lang="en-US" dirty="0" err="1">
                <a:solidFill>
                  <a:srgbClr val="C20412"/>
                </a:solidFill>
              </a:rPr>
              <a:t>K</a:t>
            </a:r>
            <a:r>
              <a:rPr lang="en-US" dirty="0" err="1" smtClean="0">
                <a:solidFill>
                  <a:srgbClr val="C20412"/>
                </a:solidFill>
              </a:rPr>
              <a:t>aur</a:t>
            </a:r>
            <a:r>
              <a:rPr lang="en-US" dirty="0" smtClean="0">
                <a:solidFill>
                  <a:srgbClr val="C20412"/>
                </a:solidFill>
              </a:rPr>
              <a:t> 16103090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C20412"/>
                </a:solidFill>
              </a:rPr>
              <a:t>Sanyam</a:t>
            </a:r>
            <a:r>
              <a:rPr lang="en-US" dirty="0" smtClean="0">
                <a:solidFill>
                  <a:srgbClr val="C20412"/>
                </a:solidFill>
              </a:rPr>
              <a:t> </a:t>
            </a:r>
            <a:r>
              <a:rPr lang="en-US" dirty="0" err="1">
                <a:solidFill>
                  <a:srgbClr val="C20412"/>
                </a:solidFill>
              </a:rPr>
              <a:t>D</a:t>
            </a:r>
            <a:r>
              <a:rPr lang="en-US" dirty="0" err="1" smtClean="0">
                <a:solidFill>
                  <a:srgbClr val="C20412"/>
                </a:solidFill>
              </a:rPr>
              <a:t>hawan</a:t>
            </a:r>
            <a:r>
              <a:rPr lang="en-US" dirty="0" smtClean="0">
                <a:solidFill>
                  <a:srgbClr val="C20412"/>
                </a:solidFill>
              </a:rPr>
              <a:t> 16103122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73518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14600"/>
            <a:ext cx="3276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SURVEY</a:t>
            </a:r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&lt;20</a:t>
            </a:r>
          </a:p>
          <a:p>
            <a:r>
              <a:rPr lang="en-US" dirty="0" smtClean="0"/>
              <a:t>20-30</a:t>
            </a:r>
          </a:p>
          <a:p>
            <a:r>
              <a:rPr lang="en-US" dirty="0" smtClean="0"/>
              <a:t>&gt;30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67000"/>
            <a:ext cx="572844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Female</a:t>
            </a:r>
          </a:p>
          <a:p>
            <a:r>
              <a:rPr lang="en-US" dirty="0" smtClean="0"/>
              <a:t>Male</a:t>
            </a:r>
          </a:p>
          <a:p>
            <a:r>
              <a:rPr lang="en-US" dirty="0" smtClean="0"/>
              <a:t>Other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590800"/>
            <a:ext cx="6172200" cy="326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Q1. General awareness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about the sustainable development goals set by the UN?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971800"/>
            <a:ext cx="4746779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Q2. </a:t>
            </a:r>
            <a:r>
              <a:rPr lang="en-US" dirty="0"/>
              <a:t>V</a:t>
            </a:r>
            <a:r>
              <a:rPr lang="en-US" dirty="0" smtClean="0"/>
              <a:t>iews about women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stereotypical views about women in your country?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0"/>
            <a:ext cx="6172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Q3. Views on gender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600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people are equal</a:t>
            </a:r>
          </a:p>
          <a:p>
            <a:r>
              <a:rPr lang="en-US" dirty="0" smtClean="0"/>
              <a:t>Men make better leaders than women</a:t>
            </a:r>
          </a:p>
          <a:p>
            <a:r>
              <a:rPr lang="en-US" dirty="0" smtClean="0"/>
              <a:t>Women make better educators than men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124200"/>
            <a:ext cx="8905568" cy="327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Q4. Drinking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primary source of drinking water in your household?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595984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Q5. Availability of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often do you have running water?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95600"/>
            <a:ext cx="545938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Q6. Bathing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main source of heating water for bathing?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660" y="2743200"/>
            <a:ext cx="534059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are self sustainable goals?</a:t>
            </a:r>
          </a:p>
          <a:p>
            <a:r>
              <a:rPr lang="en-US" dirty="0" smtClean="0"/>
              <a:t>Gender Equality</a:t>
            </a:r>
          </a:p>
          <a:p>
            <a:r>
              <a:rPr lang="en-US" dirty="0" smtClean="0"/>
              <a:t>Clean </a:t>
            </a:r>
            <a:r>
              <a:rPr lang="en-US" dirty="0" smtClean="0"/>
              <a:t>water and sanitation </a:t>
            </a:r>
            <a:endParaRPr lang="en-US" dirty="0"/>
          </a:p>
          <a:p>
            <a:r>
              <a:rPr lang="en-US" dirty="0" smtClean="0"/>
              <a:t>Affordable and Clean Energy </a:t>
            </a:r>
            <a:endParaRPr lang="en-US" dirty="0" smtClean="0"/>
          </a:p>
          <a:p>
            <a:r>
              <a:rPr lang="en-US" dirty="0" smtClean="0"/>
              <a:t>Decent work and economic growth</a:t>
            </a:r>
            <a:endParaRPr lang="en-US" dirty="0" smtClean="0"/>
          </a:p>
          <a:p>
            <a:r>
              <a:rPr lang="en-US" dirty="0" smtClean="0"/>
              <a:t>Data analysis of the survey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Bibliography</a:t>
            </a:r>
          </a:p>
          <a:p>
            <a:r>
              <a:rPr lang="en-US" dirty="0" smtClean="0"/>
              <a:t>Annexure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Q7. </a:t>
            </a:r>
            <a:r>
              <a:rPr lang="en-US" dirty="0" smtClean="0"/>
              <a:t>renewable energy(charity)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contribute to a renewable energy(charity) project or own renewable energy source?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399" y="3124200"/>
            <a:ext cx="445363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Q8. </a:t>
            </a:r>
            <a:r>
              <a:rPr lang="en-US" dirty="0"/>
              <a:t>M</a:t>
            </a:r>
            <a:r>
              <a:rPr lang="en-US" dirty="0" smtClean="0"/>
              <a:t>ore expensive energy supplier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switch to a more expensive energy supplier if they were more environment friendly?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276599"/>
            <a:ext cx="4953000" cy="270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Q9. </a:t>
            </a:r>
            <a:r>
              <a:rPr lang="en-US" dirty="0" smtClean="0"/>
              <a:t>concern for renewable energy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concerned about low amounts of renewable energy being produced?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19400"/>
            <a:ext cx="4810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Q10. City’s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city's greatest challenge?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708694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Q11. </a:t>
            </a:r>
            <a:r>
              <a:rPr lang="en-US" dirty="0"/>
              <a:t>C</a:t>
            </a:r>
            <a:r>
              <a:rPr lang="en-US" dirty="0" smtClean="0"/>
              <a:t>ity's greatest 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city's greatest asset?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667000"/>
            <a:ext cx="6371359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Q12. </a:t>
            </a:r>
            <a:r>
              <a:rPr lang="en-US" dirty="0"/>
              <a:t>C</a:t>
            </a:r>
            <a:r>
              <a:rPr lang="en-US" dirty="0" smtClean="0"/>
              <a:t>apital improvements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capital improvements should the city prioritize?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971800"/>
            <a:ext cx="7306327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Q13.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op economic development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be the top economic development priority?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3603" y="2819400"/>
            <a:ext cx="66473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these 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goals for sustainable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193 </a:t>
            </a:r>
            <a:r>
              <a:rPr lang="en-US" dirty="0"/>
              <a:t>United Nations member states on September 25th </a:t>
            </a:r>
            <a:r>
              <a:rPr lang="en-US" dirty="0" smtClean="0"/>
              <a:t>2015 formulated</a:t>
            </a:r>
          </a:p>
          <a:p>
            <a:r>
              <a:rPr lang="en-US" dirty="0"/>
              <a:t>action-oriented, concise and easy to communicate, limited in number, </a:t>
            </a:r>
            <a:r>
              <a:rPr lang="en-US" dirty="0" err="1"/>
              <a:t>aspirational</a:t>
            </a:r>
            <a:r>
              <a:rPr lang="en-US" dirty="0"/>
              <a:t>, global in nature </a:t>
            </a:r>
            <a:r>
              <a:rPr lang="en-US" sz="2000" dirty="0"/>
              <a:t>and universally applicable to all countries, while taking into account different national realities, capacities and levels of development and respecting national policies and priorities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these 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</a:t>
            </a:r>
            <a:r>
              <a:rPr lang="en-US" dirty="0"/>
              <a:t>a </a:t>
            </a:r>
            <a:r>
              <a:rPr lang="en-US" dirty="0" smtClean="0"/>
              <a:t>non-biased</a:t>
            </a:r>
          </a:p>
          <a:p>
            <a:r>
              <a:rPr lang="en-US" dirty="0" smtClean="0"/>
              <a:t>objective </a:t>
            </a:r>
            <a:r>
              <a:rPr lang="en-US" dirty="0"/>
              <a:t>approach to </a:t>
            </a:r>
            <a:r>
              <a:rPr lang="en-US" dirty="0" smtClean="0"/>
              <a:t>understanding</a:t>
            </a:r>
          </a:p>
          <a:p>
            <a:r>
              <a:rPr lang="en-US" dirty="0" smtClean="0"/>
              <a:t>attention on sustainable </a:t>
            </a:r>
            <a:r>
              <a:rPr lang="en-US" dirty="0"/>
              <a:t>development both locally and globally.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focus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7315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GENDER EQUALITY-</a:t>
            </a:r>
            <a:r>
              <a:rPr lang="en-US" sz="2000" dirty="0" smtClean="0"/>
              <a:t>fighting gender equalities especially violence against women</a:t>
            </a:r>
            <a:endParaRPr lang="en-US" dirty="0" smtClean="0"/>
          </a:p>
          <a:p>
            <a:r>
              <a:rPr lang="en-US" dirty="0" smtClean="0"/>
              <a:t>CLEAN WATER AND SANITATION-</a:t>
            </a:r>
            <a:r>
              <a:rPr lang="en-US" sz="2000" dirty="0" smtClean="0"/>
              <a:t>preventing disease through safe clean water and sanitation for all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AFFORDABLE AND CLEAN ENERGY-</a:t>
            </a:r>
            <a:r>
              <a:rPr lang="en-US" sz="2000" dirty="0" smtClean="0"/>
              <a:t>promoting clean and sustainable renewable energy sources for healthy homes and lives  </a:t>
            </a:r>
            <a:endParaRPr lang="en-US" dirty="0" smtClean="0"/>
          </a:p>
          <a:p>
            <a:r>
              <a:rPr lang="en-US" dirty="0" smtClean="0"/>
              <a:t>DECENT WORK AND ECONOMIC GROWTH-</a:t>
            </a:r>
            <a:r>
              <a:rPr lang="en-US" sz="2000" dirty="0" smtClean="0"/>
              <a:t>promoting employment as a driver of inclusive economic growth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4081" y="0"/>
            <a:ext cx="168991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1676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1" y="3352800"/>
            <a:ext cx="167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81229" y="5105400"/>
            <a:ext cx="166277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Affordable and Clean Energy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Hydroelectricity</a:t>
            </a:r>
          </a:p>
          <a:p>
            <a:r>
              <a:rPr lang="en-US" dirty="0" smtClean="0"/>
              <a:t>Solar (Photovoltaic Cells)</a:t>
            </a:r>
          </a:p>
          <a:p>
            <a:r>
              <a:rPr lang="en-US" dirty="0" smtClean="0"/>
              <a:t>Solar (Thermal)</a:t>
            </a:r>
          </a:p>
          <a:p>
            <a:r>
              <a:rPr lang="en-US" dirty="0" smtClean="0"/>
              <a:t>Wind Energy</a:t>
            </a:r>
          </a:p>
          <a:p>
            <a:r>
              <a:rPr lang="en-US" dirty="0" smtClean="0"/>
              <a:t>Geothermal Energy</a:t>
            </a:r>
          </a:p>
          <a:p>
            <a:r>
              <a:rPr lang="en-US" dirty="0" smtClean="0"/>
              <a:t>Tidal Power</a:t>
            </a:r>
          </a:p>
          <a:p>
            <a:r>
              <a:rPr lang="en-US" dirty="0" smtClean="0"/>
              <a:t>Biomass</a:t>
            </a:r>
          </a:p>
          <a:p>
            <a:r>
              <a:rPr lang="en-US" dirty="0" smtClean="0"/>
              <a:t>Waste-to- 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renewable energy on a holistic macroeconomic framework.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renewable energy sources are generally capital intensive </a:t>
            </a:r>
          </a:p>
          <a:p>
            <a:r>
              <a:rPr lang="en-US" dirty="0" smtClean="0"/>
              <a:t>have no running costs(fuel cost) long-term debt financing seem fair.</a:t>
            </a:r>
          </a:p>
          <a:p>
            <a:r>
              <a:rPr lang="en-US" dirty="0" smtClean="0"/>
              <a:t>external costs of renewable are less than those of fossil fuels, particularly with respect to emissions of greenhouse gases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recently increased its 2022 grid-connected solar energy target from 20 GW to around 100 GW.</a:t>
            </a:r>
          </a:p>
          <a:p>
            <a:r>
              <a:rPr lang="en-US" dirty="0"/>
              <a:t>w</a:t>
            </a:r>
            <a:r>
              <a:rPr lang="en-US" dirty="0" smtClean="0"/>
              <a:t>orld’s fifth largest wind energy producer, targeting 60 GW of wind energy by 2022.</a:t>
            </a:r>
          </a:p>
          <a:p>
            <a:r>
              <a:rPr lang="en-US" dirty="0" smtClean="0"/>
              <a:t>24000 jobs created by solar photovoltaic (PV) projects between 2011 and 2014 </a:t>
            </a:r>
          </a:p>
          <a:p>
            <a:r>
              <a:rPr lang="en-US" dirty="0" smtClean="0"/>
              <a:t>45,000 Full time jobs by wind sector</a:t>
            </a:r>
          </a:p>
          <a:p>
            <a:r>
              <a:rPr lang="en-US" dirty="0" smtClean="0"/>
              <a:t>creates green jobs and helps in the Economic Growth of a Country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206</TotalTime>
  <Words>559</Words>
  <Application>Microsoft Office PowerPoint</Application>
  <PresentationFormat>On-screen Show (4:3)</PresentationFormat>
  <Paragraphs>88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SELF SUSTAINABLE GOALS </vt:lpstr>
      <vt:lpstr>Topics to be covered</vt:lpstr>
      <vt:lpstr>What are these goals?</vt:lpstr>
      <vt:lpstr>What are these goals?</vt:lpstr>
      <vt:lpstr>Slide 5</vt:lpstr>
      <vt:lpstr>Topics to focus on </vt:lpstr>
      <vt:lpstr>4. Affordable and Clean Energy </vt:lpstr>
      <vt:lpstr>Effects of renewable energy on a holistic macroeconomic framework.</vt:lpstr>
      <vt:lpstr>Indian scenario</vt:lpstr>
      <vt:lpstr>Slide 10</vt:lpstr>
      <vt:lpstr>Slide 11</vt:lpstr>
      <vt:lpstr>Age group</vt:lpstr>
      <vt:lpstr>Gender</vt:lpstr>
      <vt:lpstr>Q1. General awareness </vt:lpstr>
      <vt:lpstr>Q2. Views about women </vt:lpstr>
      <vt:lpstr>Q3. Views on gender quality</vt:lpstr>
      <vt:lpstr>Q4. Drinking water</vt:lpstr>
      <vt:lpstr>Q5. Availability of water</vt:lpstr>
      <vt:lpstr>Q6. Bathing water</vt:lpstr>
      <vt:lpstr>Q7. renewable energy(charity) project</vt:lpstr>
      <vt:lpstr>Q8. More expensive energy supplier</vt:lpstr>
      <vt:lpstr>Q9. concern for renewable energy production </vt:lpstr>
      <vt:lpstr>Q10. City’s Challenge</vt:lpstr>
      <vt:lpstr>Q11. City's greatest asset</vt:lpstr>
      <vt:lpstr>Q12. Capital improvements </vt:lpstr>
      <vt:lpstr>Q13. Top economic development priority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SUSTAINABLE GOALS </dc:title>
  <dc:creator>Prabhnoor</dc:creator>
  <cp:lastModifiedBy>Prabhnoor</cp:lastModifiedBy>
  <cp:revision>2</cp:revision>
  <dcterms:created xsi:type="dcterms:W3CDTF">2017-10-21T18:08:18Z</dcterms:created>
  <dcterms:modified xsi:type="dcterms:W3CDTF">2017-10-21T21:34:42Z</dcterms:modified>
</cp:coreProperties>
</file>