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6" r:id="rId3"/>
    <p:sldId id="256" r:id="rId4"/>
    <p:sldId id="262" r:id="rId5"/>
    <p:sldId id="261" r:id="rId6"/>
    <p:sldId id="257" r:id="rId7"/>
    <p:sldId id="258" r:id="rId8"/>
    <p:sldId id="264" r:id="rId9"/>
    <p:sldId id="260" r:id="rId10"/>
    <p:sldId id="265" r:id="rId11"/>
    <p:sldId id="259"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9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9/25/2017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001000" cy="2070100"/>
          </a:xfrm>
        </p:spPr>
        <p:txBody>
          <a:bodyPr>
            <a:normAutofit fontScale="90000"/>
          </a:bodyPr>
          <a:lstStyle/>
          <a:p>
            <a:r>
              <a:rPr lang="en-US" b="0" dirty="0" smtClean="0"/>
              <a:t>Who    </a:t>
            </a:r>
            <a:r>
              <a:rPr lang="en-US" sz="2200" b="0" dirty="0" smtClean="0"/>
              <a:t>are we talking about?</a:t>
            </a:r>
            <a:r>
              <a:rPr lang="en-US" b="0" dirty="0" smtClean="0"/>
              <a:t/>
            </a:r>
            <a:br>
              <a:rPr lang="en-US" b="0" dirty="0" smtClean="0"/>
            </a:br>
            <a:r>
              <a:rPr lang="en-US" b="0" dirty="0" smtClean="0"/>
              <a:t>when  </a:t>
            </a:r>
            <a:r>
              <a:rPr lang="en-US" sz="2200" b="0" dirty="0" smtClean="0"/>
              <a:t>did the thing came into being?</a:t>
            </a:r>
            <a:r>
              <a:rPr lang="en-US" b="0" dirty="0" smtClean="0"/>
              <a:t/>
            </a:r>
            <a:br>
              <a:rPr lang="en-US" b="0" dirty="0" smtClean="0"/>
            </a:br>
            <a:r>
              <a:rPr lang="en-US" b="0" dirty="0" smtClean="0"/>
              <a:t>which </a:t>
            </a:r>
            <a:r>
              <a:rPr lang="en-US" sz="2200" b="0" dirty="0" smtClean="0"/>
              <a:t>market did it targeted?</a:t>
            </a:r>
            <a:r>
              <a:rPr lang="en-US" b="0" dirty="0" smtClean="0"/>
              <a:t/>
            </a:r>
            <a:br>
              <a:rPr lang="en-US" b="0" dirty="0" smtClean="0"/>
            </a:br>
            <a:r>
              <a:rPr lang="en-US" b="0" dirty="0" smtClean="0"/>
              <a:t>what  </a:t>
            </a:r>
            <a:r>
              <a:rPr lang="en-US" sz="2200" b="0" dirty="0" smtClean="0"/>
              <a:t>was their vision?</a:t>
            </a:r>
            <a:r>
              <a:rPr lang="en-US" b="0" dirty="0" smtClean="0"/>
              <a:t/>
            </a:r>
            <a:br>
              <a:rPr lang="en-US" b="0" dirty="0" smtClean="0"/>
            </a:br>
            <a:r>
              <a:rPr lang="en-US" b="0" dirty="0" smtClean="0"/>
              <a:t> </a:t>
            </a:r>
            <a:br>
              <a:rPr lang="en-US" b="0" dirty="0" smtClean="0"/>
            </a:br>
            <a:endParaRPr lang="en-US" b="0" dirty="0"/>
          </a:p>
        </p:txBody>
      </p:sp>
      <p:sp>
        <p:nvSpPr>
          <p:cNvPr id="3" name="Text Placeholder 2"/>
          <p:cNvSpPr>
            <a:spLocks noGrp="1"/>
          </p:cNvSpPr>
          <p:nvPr>
            <p:ph type="body" idx="1"/>
          </p:nvPr>
        </p:nvSpPr>
        <p:spPr>
          <a:xfrm>
            <a:off x="228600" y="3352800"/>
            <a:ext cx="8686800" cy="2971800"/>
          </a:xfrm>
          <a:solidFill>
            <a:schemeClr val="tx2">
              <a:lumMod val="75000"/>
            </a:schemeClr>
          </a:solidFill>
          <a:ln>
            <a:solidFill>
              <a:schemeClr val="bg1">
                <a:lumMod val="85000"/>
              </a:schemeClr>
            </a:solidFill>
          </a:ln>
        </p:spPr>
        <p:txBody>
          <a:bodyPr>
            <a:noAutofit/>
          </a:bodyPr>
          <a:lstStyle/>
          <a:p>
            <a:pPr>
              <a:buFont typeface="Arial" pitchFamily="34" charset="0"/>
              <a:buChar char="•"/>
            </a:pPr>
            <a:r>
              <a:rPr lang="en-US" sz="2400" dirty="0" smtClean="0">
                <a:solidFill>
                  <a:schemeClr val="bg1"/>
                </a:solidFill>
              </a:rPr>
              <a:t>So</a:t>
            </a:r>
            <a:r>
              <a:rPr lang="en-US" sz="2400" dirty="0" smtClean="0"/>
              <a:t> </a:t>
            </a:r>
            <a:r>
              <a:rPr lang="en-US" sz="2400" dirty="0" smtClean="0">
                <a:solidFill>
                  <a:schemeClr val="bg1">
                    <a:lumMod val="95000"/>
                  </a:schemeClr>
                </a:solidFill>
              </a:rPr>
              <a:t>we are going to throw some light on the company SNAPDEAL.</a:t>
            </a:r>
          </a:p>
          <a:p>
            <a:pPr>
              <a:buFont typeface="Arial" pitchFamily="34" charset="0"/>
              <a:buChar char="•"/>
            </a:pPr>
            <a:r>
              <a:rPr lang="en-US" sz="2400" b="1" dirty="0" err="1" smtClean="0">
                <a:solidFill>
                  <a:schemeClr val="bg1">
                    <a:lumMod val="95000"/>
                  </a:schemeClr>
                </a:solidFill>
              </a:rPr>
              <a:t>Snapdeal</a:t>
            </a:r>
            <a:r>
              <a:rPr lang="en-US" sz="2400" dirty="0" smtClean="0">
                <a:solidFill>
                  <a:schemeClr val="bg1">
                    <a:lumMod val="95000"/>
                  </a:schemeClr>
                </a:solidFill>
              </a:rPr>
              <a:t> is an Indian e-commerce company based in New Delhi, </a:t>
            </a:r>
            <a:r>
              <a:rPr lang="en-US" sz="2400" dirty="0" smtClean="0">
                <a:solidFill>
                  <a:schemeClr val="bg1">
                    <a:lumMod val="95000"/>
                  </a:schemeClr>
                </a:solidFill>
              </a:rPr>
              <a:t>India.</a:t>
            </a:r>
          </a:p>
          <a:p>
            <a:pPr>
              <a:buFont typeface="Arial" pitchFamily="34" charset="0"/>
              <a:buChar char="•"/>
            </a:pPr>
            <a:r>
              <a:rPr lang="en-US" sz="2400" dirty="0" smtClean="0">
                <a:solidFill>
                  <a:schemeClr val="bg1">
                    <a:lumMod val="95000"/>
                  </a:schemeClr>
                </a:solidFill>
              </a:rPr>
              <a:t> </a:t>
            </a:r>
            <a:r>
              <a:rPr lang="en-US" sz="2400" dirty="0" smtClean="0">
                <a:solidFill>
                  <a:schemeClr val="bg1">
                    <a:lumMod val="95000"/>
                  </a:schemeClr>
                </a:solidFill>
              </a:rPr>
              <a:t>The company was started by </a:t>
            </a:r>
            <a:r>
              <a:rPr lang="en-US" sz="2400" dirty="0" err="1" smtClean="0">
                <a:solidFill>
                  <a:schemeClr val="bg1">
                    <a:lumMod val="95000"/>
                  </a:schemeClr>
                </a:solidFill>
              </a:rPr>
              <a:t>Kunal</a:t>
            </a:r>
            <a:r>
              <a:rPr lang="en-US" sz="2400" dirty="0" smtClean="0">
                <a:solidFill>
                  <a:schemeClr val="bg1">
                    <a:lumMod val="95000"/>
                  </a:schemeClr>
                </a:solidFill>
              </a:rPr>
              <a:t> </a:t>
            </a:r>
            <a:r>
              <a:rPr lang="en-US" sz="2400" dirty="0" err="1" smtClean="0">
                <a:solidFill>
                  <a:schemeClr val="bg1">
                    <a:lumMod val="95000"/>
                  </a:schemeClr>
                </a:solidFill>
              </a:rPr>
              <a:t>Bahland</a:t>
            </a:r>
            <a:r>
              <a:rPr lang="en-US" sz="2400" dirty="0" smtClean="0">
                <a:solidFill>
                  <a:schemeClr val="bg1">
                    <a:lumMod val="95000"/>
                  </a:schemeClr>
                </a:solidFill>
              </a:rPr>
              <a:t> </a:t>
            </a:r>
            <a:r>
              <a:rPr lang="en-US" sz="2400" dirty="0" err="1" smtClean="0">
                <a:solidFill>
                  <a:schemeClr val="bg1">
                    <a:lumMod val="95000"/>
                  </a:schemeClr>
                </a:solidFill>
              </a:rPr>
              <a:t>Rohit</a:t>
            </a:r>
            <a:r>
              <a:rPr lang="en-US" sz="2400" dirty="0" smtClean="0">
                <a:solidFill>
                  <a:schemeClr val="bg1">
                    <a:lumMod val="95000"/>
                  </a:schemeClr>
                </a:solidFill>
              </a:rPr>
              <a:t> </a:t>
            </a:r>
            <a:r>
              <a:rPr lang="en-US" sz="2400" dirty="0" err="1" smtClean="0">
                <a:solidFill>
                  <a:schemeClr val="bg1">
                    <a:lumMod val="95000"/>
                  </a:schemeClr>
                </a:solidFill>
              </a:rPr>
              <a:t>Bansalin</a:t>
            </a:r>
            <a:r>
              <a:rPr lang="en-US" sz="2400" dirty="0" smtClean="0">
                <a:solidFill>
                  <a:schemeClr val="bg1">
                    <a:lumMod val="95000"/>
                  </a:schemeClr>
                </a:solidFill>
              </a:rPr>
              <a:t> </a:t>
            </a:r>
            <a:r>
              <a:rPr lang="en-US" sz="2400" dirty="0" smtClean="0">
                <a:solidFill>
                  <a:schemeClr val="bg1">
                    <a:lumMod val="95000"/>
                  </a:schemeClr>
                </a:solidFill>
              </a:rPr>
              <a:t>February </a:t>
            </a:r>
            <a:r>
              <a:rPr lang="en-US" sz="2400" dirty="0" smtClean="0">
                <a:solidFill>
                  <a:schemeClr val="bg1">
                    <a:lumMod val="95000"/>
                  </a:schemeClr>
                </a:solidFill>
              </a:rPr>
              <a:t>2010. </a:t>
            </a:r>
          </a:p>
          <a:p>
            <a:pPr>
              <a:buFont typeface="Arial" pitchFamily="34" charset="0"/>
              <a:buChar char="•"/>
            </a:pPr>
            <a:r>
              <a:rPr lang="en-US" sz="2400" dirty="0" smtClean="0">
                <a:solidFill>
                  <a:schemeClr val="bg1">
                    <a:lumMod val="95000"/>
                  </a:schemeClr>
                </a:solidFill>
              </a:rPr>
              <a:t>In </a:t>
            </a:r>
            <a:r>
              <a:rPr lang="en-US" sz="2400" dirty="0" smtClean="0">
                <a:solidFill>
                  <a:schemeClr val="bg1">
                    <a:lumMod val="95000"/>
                  </a:schemeClr>
                </a:solidFill>
              </a:rPr>
              <a:t>2014 </a:t>
            </a:r>
            <a:r>
              <a:rPr lang="en-US" sz="2400" dirty="0" err="1" smtClean="0">
                <a:solidFill>
                  <a:schemeClr val="bg1">
                    <a:lumMod val="95000"/>
                  </a:schemeClr>
                </a:solidFill>
              </a:rPr>
              <a:t>Snapdeal</a:t>
            </a:r>
            <a:r>
              <a:rPr lang="en-US" sz="2400" dirty="0" smtClean="0">
                <a:solidFill>
                  <a:schemeClr val="bg1">
                    <a:lumMod val="95000"/>
                  </a:schemeClr>
                </a:solidFill>
              </a:rPr>
              <a:t> had 300,000 sellers, over 30 million products across 800+ diverse categories from over 125,000 regional, national, and international brands and retailers and a reach of 6,000 towns and cities across the </a:t>
            </a:r>
            <a:r>
              <a:rPr lang="en-US" sz="2400" dirty="0" smtClean="0">
                <a:solidFill>
                  <a:schemeClr val="bg1">
                    <a:lumMod val="95000"/>
                  </a:schemeClr>
                </a:solidFill>
              </a:rPr>
              <a:t>country.</a:t>
            </a:r>
            <a:endParaRPr lang="en-US" sz="2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ssolv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IN" dirty="0" smtClean="0"/>
              <a:t>Company building and Target Groups</a:t>
            </a:r>
            <a:endParaRPr lang="en-US" dirty="0"/>
          </a:p>
        </p:txBody>
      </p:sp>
      <p:sp>
        <p:nvSpPr>
          <p:cNvPr id="3" name="Content Placeholder 2"/>
          <p:cNvSpPr>
            <a:spLocks noGrp="1"/>
          </p:cNvSpPr>
          <p:nvPr>
            <p:ph idx="1"/>
          </p:nvPr>
        </p:nvSpPr>
        <p:spPr>
          <a:xfrm>
            <a:off x="990600" y="1447800"/>
            <a:ext cx="7943088" cy="4800600"/>
          </a:xfrm>
        </p:spPr>
        <p:txBody>
          <a:bodyPr>
            <a:normAutofit fontScale="85000" lnSpcReduction="20000"/>
          </a:bodyPr>
          <a:lstStyle/>
          <a:p>
            <a:endParaRPr lang="en-IN" dirty="0" smtClean="0"/>
          </a:p>
          <a:p>
            <a:pPr marL="514350" indent="-514350">
              <a:buFont typeface="+mj-lt"/>
              <a:buAutoNum type="arabicPeriod"/>
            </a:pPr>
            <a:r>
              <a:rPr lang="en-IN" dirty="0" smtClean="0"/>
              <a:t>The goal is to figure out how to strengthen the linking among these five as each one interacts with multiple of the others. </a:t>
            </a:r>
            <a:endParaRPr lang="en-IN" dirty="0" smtClean="0"/>
          </a:p>
          <a:p>
            <a:pPr marL="514350" indent="-514350">
              <a:buFont typeface="+mj-lt"/>
              <a:buAutoNum type="arabicPeriod"/>
            </a:pPr>
            <a:r>
              <a:rPr lang="en-IN" dirty="0" smtClean="0"/>
              <a:t>Every </a:t>
            </a:r>
            <a:r>
              <a:rPr lang="en-IN" dirty="0" smtClean="0"/>
              <a:t>line of code in </a:t>
            </a:r>
            <a:r>
              <a:rPr lang="en-IN" dirty="0" err="1" smtClean="0"/>
              <a:t>Snapdeal</a:t>
            </a:r>
            <a:r>
              <a:rPr lang="en-IN" dirty="0" smtClean="0"/>
              <a:t> is written in- house as they don’t outsource anything and </a:t>
            </a:r>
            <a:r>
              <a:rPr lang="en-IN" dirty="0" smtClean="0"/>
              <a:t>don’t </a:t>
            </a:r>
            <a:r>
              <a:rPr lang="en-IN" dirty="0" smtClean="0"/>
              <a:t>use other platforms. </a:t>
            </a:r>
            <a:endParaRPr lang="en-IN" dirty="0" smtClean="0"/>
          </a:p>
          <a:p>
            <a:pPr marL="514350" indent="-514350">
              <a:buFont typeface="+mj-lt"/>
              <a:buAutoNum type="arabicPeriod"/>
            </a:pPr>
            <a:r>
              <a:rPr lang="en-IN" dirty="0" smtClean="0"/>
              <a:t>They </a:t>
            </a:r>
            <a:r>
              <a:rPr lang="en-IN" dirty="0" smtClean="0"/>
              <a:t>believe that if you want to build a fast-moving and agile platform, you need to build it yourself.</a:t>
            </a:r>
          </a:p>
          <a:p>
            <a:pPr marL="514350" indent="-514350">
              <a:buFont typeface="+mj-lt"/>
              <a:buAutoNum type="arabicPeriod"/>
            </a:pPr>
            <a:r>
              <a:rPr lang="en-IN" dirty="0" smtClean="0"/>
              <a:t>Their goal is simple- to keep providing the three things, which are important to the customer- Value, Assortment and Convenience.</a:t>
            </a:r>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 Benefit Analysis</a:t>
            </a:r>
            <a:endParaRPr lang="en-IN" dirty="0"/>
          </a:p>
        </p:txBody>
      </p:sp>
      <p:sp>
        <p:nvSpPr>
          <p:cNvPr id="3" name="Content Placeholder 2"/>
          <p:cNvSpPr>
            <a:spLocks noGrp="1"/>
          </p:cNvSpPr>
          <p:nvPr>
            <p:ph idx="1"/>
          </p:nvPr>
        </p:nvSpPr>
        <p:spPr>
          <a:xfrm>
            <a:off x="990600" y="1905000"/>
            <a:ext cx="7943088" cy="4800600"/>
          </a:xfrm>
        </p:spPr>
        <p:txBody>
          <a:bodyPr>
            <a:normAutofit fontScale="85000" lnSpcReduction="10000"/>
          </a:bodyPr>
          <a:lstStyle/>
          <a:p>
            <a:r>
              <a:rPr lang="en-IN" dirty="0" smtClean="0"/>
              <a:t>Snapdeal gets the best offer possible from the merchants from around 65 cities across India and then deducts a small amount of commission.</a:t>
            </a:r>
          </a:p>
          <a:p>
            <a:r>
              <a:rPr lang="en-IN" dirty="0" smtClean="0"/>
              <a:t>Snapdeal aims at showing at least 40-60% off in the deals from what actually one has to pay. Depending upon how good the offer is, Snapdeal deducts their commission starting from Rs. 99 going up to Rs. 299.</a:t>
            </a:r>
          </a:p>
          <a:p>
            <a:r>
              <a:rPr lang="en-IN" dirty="0" smtClean="0"/>
              <a:t>For products, </a:t>
            </a:r>
            <a:r>
              <a:rPr lang="en-IN" dirty="0"/>
              <a:t>S</a:t>
            </a:r>
            <a:r>
              <a:rPr lang="en-IN" dirty="0" smtClean="0"/>
              <a:t>napdeal has a particular set of commission. The most ideal amount of commission </a:t>
            </a:r>
            <a:r>
              <a:rPr lang="en-IN" dirty="0"/>
              <a:t>S</a:t>
            </a:r>
            <a:r>
              <a:rPr lang="en-IN" dirty="0" smtClean="0"/>
              <a:t>napdeal charges with selling a product is 23%.</a:t>
            </a:r>
          </a:p>
          <a:p>
            <a:endParaRPr lang="en-IN" dirty="0"/>
          </a:p>
        </p:txBody>
      </p:sp>
    </p:spTree>
    <p:extLst>
      <p:ext uri="{BB962C8B-B14F-4D97-AF65-F5344CB8AC3E}">
        <p14:creationId xmlns:p14="http://schemas.microsoft.com/office/powerpoint/2010/main" xmlns="" val="740693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Eic</a:t>
            </a:r>
            <a:r>
              <a:rPr lang="en-US" dirty="0" smtClean="0"/>
              <a:t> project on fall of </a:t>
            </a:r>
            <a:r>
              <a:rPr lang="en-US" dirty="0" err="1" smtClean="0"/>
              <a:t>snapdeal</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2376380" y="1447800"/>
            <a:ext cx="561679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US" dirty="0" smtClean="0"/>
              <a:t>WHERE SNAPDEAL WENT WRONG</a:t>
            </a:r>
            <a:endParaRPr lang="en-US" dirty="0"/>
          </a:p>
        </p:txBody>
      </p:sp>
      <p:sp>
        <p:nvSpPr>
          <p:cNvPr id="3" name="Content Placeholder 2"/>
          <p:cNvSpPr>
            <a:spLocks noGrp="1"/>
          </p:cNvSpPr>
          <p:nvPr>
            <p:ph idx="1"/>
          </p:nvPr>
        </p:nvSpPr>
        <p:spPr>
          <a:xfrm>
            <a:off x="1435608" y="1905000"/>
            <a:ext cx="7498080" cy="3657600"/>
          </a:xfrm>
        </p:spPr>
        <p:txBody>
          <a:bodyPr/>
          <a:lstStyle/>
          <a:p>
            <a:pPr>
              <a:buFont typeface="Wingdings" pitchFamily="2" charset="2"/>
              <a:buChar char="§"/>
            </a:pPr>
            <a:r>
              <a:rPr lang="en-US" sz="2800" dirty="0" smtClean="0"/>
              <a:t>Counterparts </a:t>
            </a:r>
            <a:r>
              <a:rPr lang="en-US" sz="2800" dirty="0" err="1" smtClean="0"/>
              <a:t>focussed</a:t>
            </a:r>
            <a:r>
              <a:rPr lang="en-US" sz="2800" dirty="0" smtClean="0"/>
              <a:t> on growing markets of mobile , fashion electronics </a:t>
            </a:r>
          </a:p>
          <a:p>
            <a:pPr>
              <a:buFont typeface="Wingdings" pitchFamily="2" charset="2"/>
              <a:buChar char="§"/>
            </a:pPr>
            <a:r>
              <a:rPr lang="en-US" sz="2800" dirty="0" smtClean="0"/>
              <a:t>Whereas </a:t>
            </a:r>
            <a:r>
              <a:rPr lang="en-US" sz="2800" dirty="0" err="1" smtClean="0"/>
              <a:t>snapdeal</a:t>
            </a:r>
            <a:r>
              <a:rPr lang="en-US" sz="2800" dirty="0" smtClean="0"/>
              <a:t> </a:t>
            </a:r>
            <a:r>
              <a:rPr lang="en-US" sz="2800" dirty="0" smtClean="0"/>
              <a:t>couldn’t land any major partnership in mobiles while </a:t>
            </a:r>
            <a:r>
              <a:rPr lang="en-US" sz="2800" dirty="0" err="1" smtClean="0"/>
              <a:t>flipkart</a:t>
            </a:r>
            <a:r>
              <a:rPr lang="en-US" sz="2800" dirty="0" smtClean="0"/>
              <a:t> and </a:t>
            </a:r>
            <a:r>
              <a:rPr lang="en-US" sz="2800" dirty="0" err="1" smtClean="0"/>
              <a:t>amazon</a:t>
            </a:r>
            <a:r>
              <a:rPr lang="en-US" sz="2800" dirty="0" smtClean="0"/>
              <a:t> were </a:t>
            </a:r>
            <a:r>
              <a:rPr lang="en-US" sz="2800" dirty="0" err="1" smtClean="0"/>
              <a:t>agressively</a:t>
            </a:r>
            <a:r>
              <a:rPr lang="en-US" sz="2800" dirty="0" smtClean="0"/>
              <a:t> working on winning mobile category by sponsored launches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US" dirty="0" smtClean="0"/>
              <a:t>FAILED ON HIGH MARGIN ,GROWING SEGMENTS</a:t>
            </a:r>
            <a:endParaRPr lang="en-US" dirty="0"/>
          </a:p>
        </p:txBody>
      </p:sp>
      <p:sp>
        <p:nvSpPr>
          <p:cNvPr id="3" name="Content Placeholder 2"/>
          <p:cNvSpPr>
            <a:spLocks noGrp="1"/>
          </p:cNvSpPr>
          <p:nvPr>
            <p:ph idx="1"/>
          </p:nvPr>
        </p:nvSpPr>
        <p:spPr>
          <a:xfrm>
            <a:off x="990600" y="1447800"/>
            <a:ext cx="7498080" cy="4800600"/>
          </a:xfrm>
        </p:spPr>
        <p:txBody>
          <a:bodyPr/>
          <a:lstStyle/>
          <a:p>
            <a:pPr algn="ctr"/>
            <a:endParaRPr lang="en-US" dirty="0" smtClean="0"/>
          </a:p>
          <a:p>
            <a:pPr marL="596646" indent="-514350"/>
            <a:r>
              <a:rPr lang="en-US" dirty="0" err="1" smtClean="0"/>
              <a:t>Snapdeal</a:t>
            </a:r>
            <a:r>
              <a:rPr lang="en-US" dirty="0" smtClean="0"/>
              <a:t> also couldn’t leverage on </a:t>
            </a:r>
            <a:r>
              <a:rPr lang="en-US" dirty="0" smtClean="0"/>
              <a:t>the high margin fast-growing </a:t>
            </a:r>
            <a:r>
              <a:rPr lang="en-US" dirty="0" smtClean="0"/>
              <a:t>fashion segment as it couldn’t offer the level of product assortment and quality offered by market leaders </a:t>
            </a:r>
            <a:r>
              <a:rPr lang="en-US" dirty="0" err="1" smtClean="0"/>
              <a:t>Flipkart</a:t>
            </a:r>
            <a:r>
              <a:rPr lang="en-US" dirty="0" smtClean="0"/>
              <a:t> (along with </a:t>
            </a:r>
            <a:r>
              <a:rPr lang="en-US" dirty="0" err="1" smtClean="0"/>
              <a:t>Myntra</a:t>
            </a:r>
            <a:r>
              <a:rPr lang="en-US" dirty="0" smtClean="0"/>
              <a:t> and </a:t>
            </a:r>
            <a:r>
              <a:rPr lang="en-US" dirty="0" err="1" smtClean="0"/>
              <a:t>Jabong</a:t>
            </a:r>
            <a:r>
              <a:rPr lang="en-US" dirty="0" smtClean="0"/>
              <a:t>) and Amazon.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US" dirty="0" smtClean="0"/>
              <a:t>OWN WAREHOUSES INSTEAD OF</a:t>
            </a:r>
            <a:br>
              <a:rPr lang="en-US" dirty="0" smtClean="0"/>
            </a:br>
            <a:r>
              <a:rPr lang="en-US" dirty="0" smtClean="0"/>
              <a:t>JOINTHOUSES</a:t>
            </a:r>
            <a:endParaRPr lang="en-US" dirty="0"/>
          </a:p>
        </p:txBody>
      </p:sp>
      <p:sp>
        <p:nvSpPr>
          <p:cNvPr id="3" name="Content Placeholder 2"/>
          <p:cNvSpPr>
            <a:spLocks noGrp="1"/>
          </p:cNvSpPr>
          <p:nvPr>
            <p:ph idx="1"/>
          </p:nvPr>
        </p:nvSpPr>
        <p:spPr>
          <a:xfrm>
            <a:off x="990600" y="1828800"/>
            <a:ext cx="7943088" cy="4800600"/>
          </a:xfrm>
        </p:spPr>
        <p:txBody>
          <a:bodyPr/>
          <a:lstStyle/>
          <a:p>
            <a:r>
              <a:rPr lang="en-US" dirty="0" err="1" smtClean="0"/>
              <a:t>Snapdeal</a:t>
            </a:r>
            <a:r>
              <a:rPr lang="en-US" dirty="0" smtClean="0"/>
              <a:t> then moved to a managed or controlled marketplace model with own warehouses called SD+ </a:t>
            </a:r>
            <a:r>
              <a:rPr lang="en-US" dirty="0" err="1" smtClean="0"/>
              <a:t>centres</a:t>
            </a:r>
            <a:r>
              <a:rPr lang="en-US" dirty="0" smtClean="0"/>
              <a:t> to ensure some level of quality control. </a:t>
            </a:r>
            <a:endParaRPr lang="en-US" dirty="0" smtClean="0"/>
          </a:p>
          <a:p>
            <a:r>
              <a:rPr lang="en-US" dirty="0" smtClean="0"/>
              <a:t>However</a:t>
            </a:r>
            <a:r>
              <a:rPr lang="en-US" dirty="0" smtClean="0"/>
              <a:t>, it never adopted a hybrid model that has been followed by </a:t>
            </a:r>
            <a:r>
              <a:rPr lang="en-US" dirty="0" err="1" smtClean="0"/>
              <a:t>Flipkart</a:t>
            </a:r>
            <a:r>
              <a:rPr lang="en-US" dirty="0" smtClean="0"/>
              <a:t> and Amazon with WS Retail or </a:t>
            </a:r>
            <a:r>
              <a:rPr lang="en-US" dirty="0" err="1" smtClean="0"/>
              <a:t>Cloudtail</a:t>
            </a:r>
            <a:r>
              <a:rPr lang="en-US" dirty="0" smtClean="0"/>
              <a:t>, respectively, which helped them gain control on quality, cost and consumer </a:t>
            </a:r>
            <a:r>
              <a:rPr lang="en-US" dirty="0" smtClean="0"/>
              <a:t>experience.</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1143000"/>
          </a:xfrm>
        </p:spPr>
        <p:txBody>
          <a:bodyPr>
            <a:normAutofit fontScale="90000"/>
          </a:bodyPr>
          <a:lstStyle/>
          <a:p>
            <a:r>
              <a:rPr lang="en-US" dirty="0" smtClean="0"/>
              <a:t>QUALITY OF PRODUCTS</a:t>
            </a:r>
            <a:r>
              <a:rPr lang="en-US" dirty="0" smtClean="0"/>
              <a:t>, BROUGHT  TRUST </a:t>
            </a:r>
            <a:r>
              <a:rPr lang="en-US" dirty="0" smtClean="0"/>
              <a:t>DOWN</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marketplace model did not allow </a:t>
            </a:r>
            <a:r>
              <a:rPr lang="en-US" dirty="0" err="1" smtClean="0"/>
              <a:t>Snapdeal</a:t>
            </a:r>
            <a:r>
              <a:rPr lang="en-US" dirty="0" smtClean="0"/>
              <a:t> to have any sort of control over quality of products. This has brought down the trust of customers on the company.</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cover following</a:t>
            </a:r>
            <a:endParaRPr lang="en-US" dirty="0"/>
          </a:p>
        </p:txBody>
      </p:sp>
      <p:sp>
        <p:nvSpPr>
          <p:cNvPr id="3" name="Content Placeholder 2"/>
          <p:cNvSpPr>
            <a:spLocks noGrp="1"/>
          </p:cNvSpPr>
          <p:nvPr>
            <p:ph idx="1"/>
          </p:nvPr>
        </p:nvSpPr>
        <p:spPr/>
        <p:txBody>
          <a:bodyPr/>
          <a:lstStyle/>
          <a:p>
            <a:r>
              <a:rPr lang="en-US" dirty="0" smtClean="0"/>
              <a:t>Idea and how business started</a:t>
            </a:r>
          </a:p>
          <a:p>
            <a:r>
              <a:rPr lang="en-US" dirty="0" smtClean="0"/>
              <a:t>Revenue model</a:t>
            </a:r>
          </a:p>
          <a:p>
            <a:r>
              <a:rPr lang="en-US" dirty="0" smtClean="0"/>
              <a:t>Funding</a:t>
            </a:r>
          </a:p>
          <a:p>
            <a:r>
              <a:rPr lang="en-US" dirty="0" smtClean="0"/>
              <a:t>Target groups</a:t>
            </a:r>
          </a:p>
          <a:p>
            <a:r>
              <a:rPr lang="en-US" dirty="0" smtClean="0"/>
              <a:t>Cost benefit analysis</a:t>
            </a:r>
          </a:p>
          <a:p>
            <a:r>
              <a:rPr lang="en-US" dirty="0" smtClean="0"/>
              <a:t>Project break down </a:t>
            </a:r>
          </a:p>
          <a:p>
            <a:r>
              <a:rPr lang="en-US" dirty="0" smtClean="0"/>
              <a:t>Recovery</a:t>
            </a:r>
          </a:p>
          <a:p>
            <a:r>
              <a:rPr lang="en-US" dirty="0" smtClean="0"/>
              <a:t>Current stage</a:t>
            </a:r>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lstStyle/>
          <a:p>
            <a:r>
              <a:rPr lang="en-IN" dirty="0" smtClean="0"/>
              <a:t>Idea - </a:t>
            </a:r>
            <a:r>
              <a:rPr lang="en-IN" dirty="0" err="1" smtClean="0"/>
              <a:t>I</a:t>
            </a:r>
            <a:r>
              <a:rPr lang="en-IN" dirty="0" err="1" smtClean="0"/>
              <a:t>ntialisation</a:t>
            </a:r>
            <a:endParaRPr lang="en-IN" dirty="0"/>
          </a:p>
        </p:txBody>
      </p:sp>
      <p:sp>
        <p:nvSpPr>
          <p:cNvPr id="3" name="Content Placeholder 2"/>
          <p:cNvSpPr>
            <a:spLocks noGrp="1"/>
          </p:cNvSpPr>
          <p:nvPr>
            <p:ph idx="1"/>
          </p:nvPr>
        </p:nvSpPr>
        <p:spPr>
          <a:xfrm>
            <a:off x="609600" y="1219200"/>
            <a:ext cx="8534400" cy="5257800"/>
          </a:xfrm>
        </p:spPr>
        <p:txBody>
          <a:bodyPr>
            <a:noAutofit/>
          </a:bodyPr>
          <a:lstStyle/>
          <a:p>
            <a:r>
              <a:rPr lang="en-IN" sz="2400" dirty="0"/>
              <a:t>Snapdeal set a niche for itself in the sphere of e-commerce in India</a:t>
            </a:r>
            <a:r>
              <a:rPr lang="en-IN" sz="2400" dirty="0" smtClean="0"/>
              <a:t>.</a:t>
            </a:r>
          </a:p>
          <a:p>
            <a:r>
              <a:rPr lang="en-IN" sz="2400" dirty="0"/>
              <a:t> In 2010</a:t>
            </a:r>
            <a:r>
              <a:rPr lang="en-IN" sz="2400" dirty="0" smtClean="0"/>
              <a:t>,</a:t>
            </a:r>
            <a:r>
              <a:rPr lang="en-IN" sz="2400" dirty="0"/>
              <a:t> </a:t>
            </a:r>
            <a:r>
              <a:rPr lang="en-IN" sz="2400" dirty="0" smtClean="0"/>
              <a:t>Kunal Bahl</a:t>
            </a:r>
            <a:r>
              <a:rPr lang="en-IN" sz="2400" dirty="0"/>
              <a:t> and Rohit Bansal wanted to start their own business, they chose an offline couponing business and named it MoneySaver. </a:t>
            </a:r>
            <a:endParaRPr lang="en-IN" sz="2400" dirty="0" smtClean="0"/>
          </a:p>
          <a:p>
            <a:r>
              <a:rPr lang="en-IN" sz="2400" dirty="0" smtClean="0"/>
              <a:t>15000 </a:t>
            </a:r>
            <a:r>
              <a:rPr lang="en-IN" sz="2400" dirty="0"/>
              <a:t>coupons were sold in three months and it was time to take the business to the next level</a:t>
            </a:r>
            <a:r>
              <a:rPr lang="en-IN" sz="2400" dirty="0" smtClean="0"/>
              <a:t>.</a:t>
            </a:r>
          </a:p>
          <a:p>
            <a:r>
              <a:rPr lang="en-IN" sz="2400" dirty="0"/>
              <a:t>It was after they met investor Vani Kola that the venture really took off. </a:t>
            </a:r>
            <a:endParaRPr lang="en-IN" sz="2400" dirty="0" smtClean="0"/>
          </a:p>
          <a:p>
            <a:r>
              <a:rPr lang="en-IN" sz="2400" dirty="0" smtClean="0"/>
              <a:t>The </a:t>
            </a:r>
            <a:r>
              <a:rPr lang="en-IN" sz="2400" dirty="0"/>
              <a:t>first meeting did not go well but after another round of discussion, Vani Kola’s venture capital firm decided to invest in </a:t>
            </a:r>
            <a:r>
              <a:rPr lang="en-IN" sz="2400" dirty="0" err="1"/>
              <a:t>Snapdeal</a:t>
            </a:r>
            <a:r>
              <a:rPr lang="en-IN" sz="2400" dirty="0" smtClean="0"/>
              <a:t>.</a:t>
            </a:r>
            <a:endParaRPr lang="en-IN" sz="1400" dirty="0"/>
          </a:p>
        </p:txBody>
      </p:sp>
    </p:spTree>
    <p:extLst>
      <p:ext uri="{BB962C8B-B14F-4D97-AF65-F5344CB8AC3E}">
        <p14:creationId xmlns:p14="http://schemas.microsoft.com/office/powerpoint/2010/main" xmlns="" val="54659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t>
            </a:r>
            <a:r>
              <a:rPr lang="en-US" sz="2000" dirty="0" smtClean="0"/>
              <a:t>continue</a:t>
            </a:r>
            <a:endParaRPr lang="en-US" dirty="0"/>
          </a:p>
        </p:txBody>
      </p:sp>
      <p:sp>
        <p:nvSpPr>
          <p:cNvPr id="3" name="Content Placeholder 2"/>
          <p:cNvSpPr>
            <a:spLocks noGrp="1"/>
          </p:cNvSpPr>
          <p:nvPr>
            <p:ph idx="1"/>
          </p:nvPr>
        </p:nvSpPr>
        <p:spPr>
          <a:xfrm>
            <a:off x="609600" y="1447800"/>
            <a:ext cx="8324088" cy="4800600"/>
          </a:xfrm>
        </p:spPr>
        <p:txBody>
          <a:bodyPr>
            <a:normAutofit/>
          </a:bodyPr>
          <a:lstStyle/>
          <a:p>
            <a:r>
              <a:rPr lang="en-IN" dirty="0" smtClean="0"/>
              <a:t> </a:t>
            </a:r>
            <a:r>
              <a:rPr lang="en-IN" dirty="0" smtClean="0"/>
              <a:t>Initially started as an offline business, </a:t>
            </a:r>
            <a:r>
              <a:rPr lang="en-IN" dirty="0" err="1" smtClean="0"/>
              <a:t>Snapdeal</a:t>
            </a:r>
            <a:r>
              <a:rPr lang="en-IN" dirty="0" smtClean="0"/>
              <a:t> went online in 2010.</a:t>
            </a:r>
          </a:p>
          <a:p>
            <a:r>
              <a:rPr lang="en-IN" dirty="0" smtClean="0"/>
              <a:t>It was a bumpy ride in the first few months.</a:t>
            </a:r>
          </a:p>
          <a:p>
            <a:r>
              <a:rPr lang="en-IN" dirty="0" smtClean="0"/>
              <a:t>Mistakes were made, but lessons were learnt.</a:t>
            </a:r>
          </a:p>
          <a:p>
            <a:r>
              <a:rPr lang="en-IN" dirty="0" smtClean="0"/>
              <a:t>It is this kind of hard work and diligent attempt to offer the best to the customers that gave </a:t>
            </a:r>
            <a:r>
              <a:rPr lang="en-IN" dirty="0" err="1" smtClean="0"/>
              <a:t>Snapdeal</a:t>
            </a:r>
            <a:r>
              <a:rPr lang="en-IN" dirty="0" smtClean="0"/>
              <a:t> its initial success.</a:t>
            </a:r>
            <a:endParaRPr lang="en-IN" sz="18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t>
            </a:r>
            <a:r>
              <a:rPr lang="en-US" sz="2000" dirty="0" smtClean="0"/>
              <a:t>continue</a:t>
            </a:r>
            <a:endParaRPr lang="en-US" dirty="0"/>
          </a:p>
        </p:txBody>
      </p:sp>
      <p:sp>
        <p:nvSpPr>
          <p:cNvPr id="3" name="Content Placeholder 2"/>
          <p:cNvSpPr>
            <a:spLocks noGrp="1"/>
          </p:cNvSpPr>
          <p:nvPr>
            <p:ph idx="1"/>
          </p:nvPr>
        </p:nvSpPr>
        <p:spPr>
          <a:xfrm>
            <a:off x="609600" y="1524000"/>
            <a:ext cx="8153400" cy="4953000"/>
          </a:xfrm>
        </p:spPr>
        <p:txBody>
          <a:bodyPr>
            <a:normAutofit fontScale="85000" lnSpcReduction="20000"/>
          </a:bodyPr>
          <a:lstStyle/>
          <a:p>
            <a:endParaRPr lang="en-IN" dirty="0" smtClean="0"/>
          </a:p>
          <a:p>
            <a:r>
              <a:rPr lang="en-IN" dirty="0" smtClean="0"/>
              <a:t>However, the biggest decision of the founders came in November 2011</a:t>
            </a:r>
            <a:r>
              <a:rPr lang="en-IN" dirty="0" smtClean="0"/>
              <a:t>.</a:t>
            </a:r>
          </a:p>
          <a:p>
            <a:r>
              <a:rPr lang="en-IN" dirty="0" smtClean="0"/>
              <a:t>Inspired </a:t>
            </a:r>
            <a:r>
              <a:rPr lang="en-IN" dirty="0" smtClean="0"/>
              <a:t>by the success of </a:t>
            </a:r>
            <a:r>
              <a:rPr lang="en-IN" dirty="0" err="1" smtClean="0"/>
              <a:t>Alibaba</a:t>
            </a:r>
            <a:r>
              <a:rPr lang="en-IN" dirty="0" smtClean="0"/>
              <a:t>, </a:t>
            </a:r>
            <a:r>
              <a:rPr lang="en-IN" dirty="0" err="1" smtClean="0"/>
              <a:t>Rohit</a:t>
            </a:r>
            <a:r>
              <a:rPr lang="en-IN" dirty="0" smtClean="0"/>
              <a:t> and </a:t>
            </a:r>
            <a:r>
              <a:rPr lang="en-IN" dirty="0" err="1" smtClean="0"/>
              <a:t>Kunal</a:t>
            </a:r>
            <a:r>
              <a:rPr lang="en-IN" dirty="0" smtClean="0"/>
              <a:t> wanted to create something on similar </a:t>
            </a:r>
            <a:r>
              <a:rPr lang="en-IN" dirty="0" smtClean="0"/>
              <a:t>lines.</a:t>
            </a:r>
          </a:p>
          <a:p>
            <a:r>
              <a:rPr lang="en-IN" dirty="0" smtClean="0"/>
              <a:t>The </a:t>
            </a:r>
            <a:r>
              <a:rPr lang="en-IN" dirty="0" smtClean="0"/>
              <a:t>deals business was shut down and an online marketplace was opened instead.</a:t>
            </a:r>
          </a:p>
          <a:p>
            <a:r>
              <a:rPr lang="en-IN" dirty="0" smtClean="0"/>
              <a:t>It was a make or break decision. </a:t>
            </a:r>
            <a:endParaRPr lang="en-IN" dirty="0" smtClean="0"/>
          </a:p>
          <a:p>
            <a:r>
              <a:rPr lang="en-IN" dirty="0" err="1" smtClean="0"/>
              <a:t>Snapdeal</a:t>
            </a:r>
            <a:r>
              <a:rPr lang="en-IN" dirty="0" smtClean="0"/>
              <a:t> </a:t>
            </a:r>
            <a:r>
              <a:rPr lang="en-IN" dirty="0" smtClean="0"/>
              <a:t>had a huge market share in the deals business at that time and starting something new was very risky and the move surprised the investors too. </a:t>
            </a:r>
            <a:endParaRPr lang="en-IN" dirty="0" smtClean="0"/>
          </a:p>
          <a:p>
            <a:r>
              <a:rPr lang="en-IN" dirty="0" smtClean="0"/>
              <a:t>At </a:t>
            </a:r>
            <a:r>
              <a:rPr lang="en-IN" dirty="0" smtClean="0"/>
              <a:t>that point of time, </a:t>
            </a:r>
            <a:r>
              <a:rPr lang="en-IN" dirty="0" smtClean="0"/>
              <a:t>competitors were very less, though.</a:t>
            </a:r>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Snapdeal’s Business Model is mix of the following revenue lines:</a:t>
            </a:r>
            <a:endParaRPr lang="en-IN" dirty="0"/>
          </a:p>
        </p:txBody>
      </p:sp>
      <p:sp>
        <p:nvSpPr>
          <p:cNvPr id="3" name="Content Placeholder 2"/>
          <p:cNvSpPr>
            <a:spLocks noGrp="1"/>
          </p:cNvSpPr>
          <p:nvPr>
            <p:ph idx="1"/>
          </p:nvPr>
        </p:nvSpPr>
        <p:spPr>
          <a:xfrm>
            <a:off x="609600" y="1752600"/>
            <a:ext cx="8324088" cy="4800600"/>
          </a:xfrm>
        </p:spPr>
        <p:txBody>
          <a:bodyPr>
            <a:normAutofit fontScale="85000" lnSpcReduction="20000"/>
          </a:bodyPr>
          <a:lstStyle/>
          <a:p>
            <a:r>
              <a:rPr lang="en-IN" u="sng" dirty="0" smtClean="0"/>
              <a:t>Grabbon</a:t>
            </a:r>
            <a:r>
              <a:rPr lang="en-IN" dirty="0" smtClean="0"/>
              <a:t>: Group buying site, now redirects to Snapdeal</a:t>
            </a:r>
          </a:p>
          <a:p>
            <a:r>
              <a:rPr lang="en-IN" u="sng" dirty="0" smtClean="0"/>
              <a:t>Esportsbuy</a:t>
            </a:r>
            <a:r>
              <a:rPr lang="en-IN" dirty="0" smtClean="0"/>
              <a:t>: Sports accessories retailing E-Commerce websites, acquired, shut it and added all the categories to its catalogue.</a:t>
            </a:r>
          </a:p>
          <a:p>
            <a:r>
              <a:rPr lang="en-IN" u="sng" dirty="0" smtClean="0"/>
              <a:t>Shopo</a:t>
            </a:r>
            <a:r>
              <a:rPr lang="en-IN" dirty="0" smtClean="0"/>
              <a:t>: It says no sale fee no listening fee. God knows what use is this to </a:t>
            </a:r>
            <a:r>
              <a:rPr lang="en-IN" dirty="0"/>
              <a:t>S</a:t>
            </a:r>
            <a:r>
              <a:rPr lang="en-IN" dirty="0" smtClean="0"/>
              <a:t>napdeal apart from one more channel for selling goods.</a:t>
            </a:r>
          </a:p>
          <a:p>
            <a:r>
              <a:rPr lang="en-IN" u="sng" dirty="0" smtClean="0"/>
              <a:t>Doozton</a:t>
            </a:r>
            <a:r>
              <a:rPr lang="en-IN" dirty="0" smtClean="0"/>
              <a:t>: No business, but the tech for displaying the fashion merchandise used to display products on snapdeal.com</a:t>
            </a:r>
          </a:p>
          <a:p>
            <a:r>
              <a:rPr lang="en-IN" u="sng" dirty="0" smtClean="0"/>
              <a:t>Smartprix</a:t>
            </a:r>
            <a:r>
              <a:rPr lang="en-IN" dirty="0" smtClean="0"/>
              <a:t>: Affiliate Website Model and Traffic Transfer via reviews, Comparison etc.</a:t>
            </a:r>
          </a:p>
        </p:txBody>
      </p:sp>
    </p:spTree>
    <p:extLst>
      <p:ext uri="{BB962C8B-B14F-4D97-AF65-F5344CB8AC3E}">
        <p14:creationId xmlns:p14="http://schemas.microsoft.com/office/powerpoint/2010/main" xmlns="" val="998350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077200" cy="1143000"/>
          </a:xfrm>
        </p:spPr>
        <p:txBody>
          <a:bodyPr>
            <a:noAutofit/>
          </a:bodyPr>
          <a:lstStyle/>
          <a:p>
            <a:r>
              <a:rPr lang="en-IN" sz="4000" b="1" u="sng" dirty="0" smtClean="0"/>
              <a:t>Fundings got till now in different rounds</a:t>
            </a:r>
            <a:endParaRPr lang="en-IN" sz="4000" b="1" u="sng" dirty="0"/>
          </a:p>
        </p:txBody>
      </p:sp>
      <p:sp>
        <p:nvSpPr>
          <p:cNvPr id="3" name="Content Placeholder 2"/>
          <p:cNvSpPr>
            <a:spLocks noGrp="1"/>
          </p:cNvSpPr>
          <p:nvPr>
            <p:ph idx="1"/>
          </p:nvPr>
        </p:nvSpPr>
        <p:spPr>
          <a:xfrm>
            <a:off x="574964" y="1828800"/>
            <a:ext cx="8264236" cy="4495800"/>
          </a:xfrm>
        </p:spPr>
        <p:txBody>
          <a:bodyPr>
            <a:normAutofit fontScale="85000" lnSpcReduction="10000"/>
          </a:bodyPr>
          <a:lstStyle/>
          <a:p>
            <a:r>
              <a:rPr lang="en-IN" u="sng" dirty="0" smtClean="0"/>
              <a:t>ROUND 1</a:t>
            </a:r>
            <a:r>
              <a:rPr lang="en-IN" dirty="0" smtClean="0"/>
              <a:t>: In </a:t>
            </a:r>
            <a:r>
              <a:rPr lang="en-IN" dirty="0"/>
              <a:t>January 2011, Snapdeal received a funding of $12 million from Nexus Venture Partners and Indo-US Venture Partners.</a:t>
            </a:r>
          </a:p>
          <a:p>
            <a:r>
              <a:rPr lang="en-IN" u="sng" dirty="0"/>
              <a:t>R</a:t>
            </a:r>
            <a:r>
              <a:rPr lang="en-IN" u="sng" dirty="0" smtClean="0"/>
              <a:t>OUND 2</a:t>
            </a:r>
            <a:r>
              <a:rPr lang="en-IN" dirty="0" smtClean="0"/>
              <a:t>: In </a:t>
            </a:r>
            <a:r>
              <a:rPr lang="en-IN" dirty="0"/>
              <a:t>July 2011, the company raised a further $45 million from Bessemer Venture Partners, along with existing investors Nexus Venture Partners and Indo-US Venture Partners.</a:t>
            </a:r>
          </a:p>
          <a:p>
            <a:r>
              <a:rPr lang="en-IN" u="sng" dirty="0" smtClean="0"/>
              <a:t>ROUND 3</a:t>
            </a:r>
            <a:r>
              <a:rPr lang="en-IN" dirty="0" smtClean="0"/>
              <a:t>: Snapdeal </a:t>
            </a:r>
            <a:r>
              <a:rPr lang="en-IN" dirty="0"/>
              <a:t>then raised a 3rd round of funding worth $50 million from eBay and received participation from existing investors – i.e. Bessemer Venture Partners, Nexus Venture and IndoUS Venture Partners</a:t>
            </a:r>
            <a:r>
              <a:rPr lang="en-IN" dirty="0" smtClean="0"/>
              <a:t>.</a:t>
            </a:r>
            <a:endParaRPr lang="en-IN" dirty="0"/>
          </a:p>
        </p:txBody>
      </p:sp>
    </p:spTree>
    <p:extLst>
      <p:ext uri="{BB962C8B-B14F-4D97-AF65-F5344CB8AC3E}">
        <p14:creationId xmlns:p14="http://schemas.microsoft.com/office/powerpoint/2010/main" xmlns="" val="186240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IN" sz="4400" b="1" u="sng" dirty="0" err="1" smtClean="0"/>
              <a:t>Fundings</a:t>
            </a:r>
            <a:r>
              <a:rPr lang="en-IN" sz="4400" b="1" u="sng" dirty="0" smtClean="0"/>
              <a:t> got till now in different rounds</a:t>
            </a:r>
            <a:endParaRPr lang="en-US" dirty="0"/>
          </a:p>
        </p:txBody>
      </p:sp>
      <p:sp>
        <p:nvSpPr>
          <p:cNvPr id="3" name="Content Placeholder 2"/>
          <p:cNvSpPr>
            <a:spLocks noGrp="1"/>
          </p:cNvSpPr>
          <p:nvPr>
            <p:ph idx="1"/>
          </p:nvPr>
        </p:nvSpPr>
        <p:spPr>
          <a:xfrm>
            <a:off x="609600" y="2057400"/>
            <a:ext cx="8324088" cy="4800600"/>
          </a:xfrm>
        </p:spPr>
        <p:txBody>
          <a:bodyPr>
            <a:normAutofit fontScale="77500" lnSpcReduction="20000"/>
          </a:bodyPr>
          <a:lstStyle/>
          <a:p>
            <a:r>
              <a:rPr lang="en-IN" u="sng" dirty="0" smtClean="0"/>
              <a:t>ROUND 4</a:t>
            </a:r>
            <a:r>
              <a:rPr lang="en-IN" dirty="0" smtClean="0"/>
              <a:t>: </a:t>
            </a:r>
            <a:r>
              <a:rPr lang="en-IN" dirty="0" err="1" smtClean="0"/>
              <a:t>Snapdeal</a:t>
            </a:r>
            <a:r>
              <a:rPr lang="en-IN" dirty="0" smtClean="0"/>
              <a:t> received its 4th round of funding of $133 million on Feb-2014. The 4th round of funding was led by eBay with all the current institutional investors, including </a:t>
            </a:r>
            <a:r>
              <a:rPr lang="en-IN" dirty="0" err="1" smtClean="0"/>
              <a:t>Kalaari</a:t>
            </a:r>
            <a:r>
              <a:rPr lang="en-IN" dirty="0" smtClean="0"/>
              <a:t> Capital, Nexus Venture Partners, Bessemer Venture Partners, Intel Capital and </a:t>
            </a:r>
            <a:r>
              <a:rPr lang="en-IN" dirty="0" err="1" smtClean="0"/>
              <a:t>Saama</a:t>
            </a:r>
            <a:r>
              <a:rPr lang="en-IN" dirty="0" smtClean="0"/>
              <a:t> Capital all participating.</a:t>
            </a:r>
          </a:p>
          <a:p>
            <a:r>
              <a:rPr lang="en-IN" u="sng" dirty="0" smtClean="0"/>
              <a:t>ROUND 5</a:t>
            </a:r>
            <a:r>
              <a:rPr lang="en-IN" dirty="0" smtClean="0"/>
              <a:t>: </a:t>
            </a:r>
            <a:r>
              <a:rPr lang="en-IN" dirty="0" err="1" smtClean="0"/>
              <a:t>Snapdeal</a:t>
            </a:r>
            <a:r>
              <a:rPr lang="en-IN" dirty="0" smtClean="0"/>
              <a:t> received its 5th round of funding of $105 million in May-2014. The 5th round included investments by Blackrock, </a:t>
            </a:r>
            <a:r>
              <a:rPr lang="en-IN" dirty="0" err="1" smtClean="0"/>
              <a:t>Temasek</a:t>
            </a:r>
            <a:r>
              <a:rPr lang="en-IN" dirty="0" smtClean="0"/>
              <a:t> Holdings, </a:t>
            </a:r>
            <a:r>
              <a:rPr lang="en-IN" dirty="0" err="1" smtClean="0"/>
              <a:t>PremjiInvest</a:t>
            </a:r>
            <a:r>
              <a:rPr lang="en-IN" dirty="0" smtClean="0"/>
              <a:t> and others. The round valued </a:t>
            </a:r>
            <a:r>
              <a:rPr lang="en-IN" dirty="0" err="1" smtClean="0"/>
              <a:t>Snapdeal</a:t>
            </a:r>
            <a:r>
              <a:rPr lang="en-IN" dirty="0" smtClean="0"/>
              <a:t> at $1,000,000,000.</a:t>
            </a:r>
          </a:p>
          <a:p>
            <a:r>
              <a:rPr lang="en-IN" u="sng" dirty="0" smtClean="0"/>
              <a:t>ROUND 6</a:t>
            </a:r>
            <a:r>
              <a:rPr lang="en-IN" dirty="0" smtClean="0"/>
              <a:t>: </a:t>
            </a:r>
            <a:r>
              <a:rPr lang="en-IN" dirty="0" err="1" smtClean="0"/>
              <a:t>Snapdeal</a:t>
            </a:r>
            <a:r>
              <a:rPr lang="en-IN" dirty="0" smtClean="0"/>
              <a:t> received its 6th round of funding in Oct-2014 from Softbank with investments worth $647 million in fresh </a:t>
            </a:r>
            <a:r>
              <a:rPr lang="en-IN" dirty="0" err="1" smtClean="0"/>
              <a:t>capital.This</a:t>
            </a:r>
            <a:r>
              <a:rPr lang="en-IN" dirty="0" smtClean="0"/>
              <a:t> makes </a:t>
            </a:r>
            <a:r>
              <a:rPr lang="en-IN" dirty="0" err="1" smtClean="0"/>
              <a:t>SoftBank</a:t>
            </a:r>
            <a:r>
              <a:rPr lang="en-IN" dirty="0" smtClean="0"/>
              <a:t> the largest investor in </a:t>
            </a:r>
            <a:r>
              <a:rPr lang="en-IN" dirty="0" err="1" smtClean="0"/>
              <a:t>Snapdeal</a:t>
            </a:r>
            <a:r>
              <a:rPr lang="en-IN"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r>
              <a:rPr lang="en-IN" dirty="0" smtClean="0"/>
              <a:t>Company building and Target Groups</a:t>
            </a:r>
            <a:endParaRPr lang="en-IN" dirty="0"/>
          </a:p>
        </p:txBody>
      </p:sp>
      <p:sp>
        <p:nvSpPr>
          <p:cNvPr id="3" name="Content Placeholder 2"/>
          <p:cNvSpPr>
            <a:spLocks noGrp="1"/>
          </p:cNvSpPr>
          <p:nvPr>
            <p:ph idx="1"/>
          </p:nvPr>
        </p:nvSpPr>
        <p:spPr>
          <a:xfrm>
            <a:off x="990600" y="1447800"/>
            <a:ext cx="7943088" cy="5105400"/>
          </a:xfrm>
        </p:spPr>
        <p:txBody>
          <a:bodyPr>
            <a:normAutofit/>
          </a:bodyPr>
          <a:lstStyle/>
          <a:p>
            <a:pPr marL="0" indent="0">
              <a:buNone/>
            </a:pPr>
            <a:r>
              <a:rPr lang="en-IN" dirty="0" smtClean="0"/>
              <a:t>Snapdeal believes that basically, there are five key stakeholders in this kind of business.</a:t>
            </a:r>
          </a:p>
          <a:p>
            <a:r>
              <a:rPr lang="en-IN" dirty="0" smtClean="0"/>
              <a:t>Customers</a:t>
            </a:r>
          </a:p>
          <a:p>
            <a:r>
              <a:rPr lang="en-IN" dirty="0" smtClean="0"/>
              <a:t>Customer support</a:t>
            </a:r>
          </a:p>
          <a:p>
            <a:r>
              <a:rPr lang="en-IN" dirty="0" smtClean="0"/>
              <a:t>Technology platform</a:t>
            </a:r>
          </a:p>
          <a:p>
            <a:r>
              <a:rPr lang="en-IN" dirty="0" smtClean="0"/>
              <a:t>Merchants</a:t>
            </a:r>
          </a:p>
          <a:p>
            <a:r>
              <a:rPr lang="en-IN" dirty="0" smtClean="0"/>
              <a:t>Logistics</a:t>
            </a:r>
            <a:endParaRPr lang="en-IN" dirty="0" smtClean="0"/>
          </a:p>
        </p:txBody>
      </p:sp>
    </p:spTree>
    <p:extLst>
      <p:ext uri="{BB962C8B-B14F-4D97-AF65-F5344CB8AC3E}">
        <p14:creationId xmlns:p14="http://schemas.microsoft.com/office/powerpoint/2010/main" xmlns="" val="1312323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104</TotalTime>
  <Words>775</Words>
  <Application>Microsoft Office PowerPoint</Application>
  <PresentationFormat>On-screen Show (4:3)</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Who    are we talking about? when  did the thing came into being? which market did it targeted? what  was their vision?   </vt:lpstr>
      <vt:lpstr>To cover following</vt:lpstr>
      <vt:lpstr>Idea - Intialisation</vt:lpstr>
      <vt:lpstr>Idea continue</vt:lpstr>
      <vt:lpstr>Idea continue</vt:lpstr>
      <vt:lpstr>Snapdeal’s Business Model is mix of the following revenue lines:</vt:lpstr>
      <vt:lpstr>Fundings got till now in different rounds</vt:lpstr>
      <vt:lpstr>Fundings got till now in different rounds</vt:lpstr>
      <vt:lpstr>Company building and Target Groups</vt:lpstr>
      <vt:lpstr>Company building and Target Groups</vt:lpstr>
      <vt:lpstr>Cost Benefit Analysis</vt:lpstr>
      <vt:lpstr>Eic project on fall of snapdeal</vt:lpstr>
      <vt:lpstr>WHERE SNAPDEAL WENT WRONG</vt:lpstr>
      <vt:lpstr>FAILED ON HIGH MARGIN ,GROWING SEGMENTS</vt:lpstr>
      <vt:lpstr>OWN WAREHOUSES INSTEAD OF JOINTHOUSES</vt:lpstr>
      <vt:lpstr>QUALITY OF PRODUCTS, BROUGHT  TRUST DOWN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Sahill Mehta</dc:creator>
  <cp:lastModifiedBy>Prabhnoor</cp:lastModifiedBy>
  <cp:revision>8</cp:revision>
  <dcterms:created xsi:type="dcterms:W3CDTF">2006-08-16T00:00:00Z</dcterms:created>
  <dcterms:modified xsi:type="dcterms:W3CDTF">2017-09-25T13:49:32Z</dcterms:modified>
</cp:coreProperties>
</file>