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176"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ECC330-A427-463F-AD4E-3CE69A5377F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C330-A427-463F-AD4E-3CE69A5377F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C330-A427-463F-AD4E-3CE69A5377F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C330-A427-463F-AD4E-3CE69A5377F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CC330-A427-463F-AD4E-3CE69A5377F6}"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CC330-A427-463F-AD4E-3CE69A5377F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CC330-A427-463F-AD4E-3CE69A5377F6}"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CC330-A427-463F-AD4E-3CE69A5377F6}"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CC330-A427-463F-AD4E-3CE69A5377F6}"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CC330-A427-463F-AD4E-3CE69A5377F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CC330-A427-463F-AD4E-3CE69A5377F6}"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1D72B-1CBA-41EE-9D03-2A2E929999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CC330-A427-463F-AD4E-3CE69A5377F6}" type="datetimeFigureOut">
              <a:rPr lang="en-US" smtClean="0"/>
              <a:pPr/>
              <a:t>4/24/2020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1D72B-1CBA-41EE-9D03-2A2E929999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3657600"/>
          </a:xfrm>
        </p:spPr>
        <p:txBody>
          <a:bodyPr>
            <a:normAutofit/>
          </a:bodyPr>
          <a:lstStyle/>
          <a:p>
            <a:r>
              <a:rPr lang="en-US" sz="3600" b="1" dirty="0">
                <a:latin typeface="Times New Roman" pitchFamily="18" charset="0"/>
                <a:cs typeface="Times New Roman" pitchFamily="18" charset="0"/>
              </a:rPr>
              <a:t>DETECTING WEB ATTACKS WITH END-TO-END</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DEEP LEARNING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38400" y="2590800"/>
            <a:ext cx="6248400" cy="3535363"/>
          </a:xfrm>
        </p:spPr>
        <p:txBody>
          <a:bodyPr>
            <a:normAutofit/>
          </a:bodyPr>
          <a:lstStyle/>
          <a:p>
            <a:r>
              <a:rPr lang="en-US" sz="4800" dirty="0">
                <a:latin typeface="Times New Roman" pitchFamily="18" charset="0"/>
                <a:cs typeface="Times New Roman" pitchFamily="18" charset="0"/>
              </a:rPr>
              <a:t>System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1026" name="Picture 2" descr="C:\Users\Administrator\Desktop\Capture.PNG"/>
          <p:cNvPicPr>
            <a:picLocks noGrp="1" noChangeAspect="1" noChangeArrowheads="1"/>
          </p:cNvPicPr>
          <p:nvPr>
            <p:ph idx="1"/>
          </p:nvPr>
        </p:nvPicPr>
        <p:blipFill>
          <a:blip r:embed="rId2"/>
          <a:srcRect/>
          <a:stretch>
            <a:fillRect/>
          </a:stretch>
        </p:blipFill>
        <p:spPr bwMode="auto">
          <a:xfrm>
            <a:off x="877835" y="1600200"/>
            <a:ext cx="7388329" cy="45259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2050" name="Picture 2" descr="C:\Users\Administrator\Desktop\diagram\Capture.PNG"/>
          <p:cNvPicPr>
            <a:picLocks noGrp="1" noChangeAspect="1" noChangeArrowheads="1"/>
          </p:cNvPicPr>
          <p:nvPr>
            <p:ph idx="1"/>
          </p:nvPr>
        </p:nvPicPr>
        <p:blipFill>
          <a:blip r:embed="rId2"/>
          <a:srcRect/>
          <a:stretch>
            <a:fillRect/>
          </a:stretch>
        </p:blipFill>
        <p:spPr bwMode="auto">
          <a:xfrm>
            <a:off x="1909390" y="1614967"/>
            <a:ext cx="5325219" cy="449642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3074" name="Picture 2" descr="C:\Users\Administrator\Desktop\2.PNG"/>
          <p:cNvPicPr>
            <a:picLocks noGrp="1" noChangeAspect="1" noChangeArrowheads="1"/>
          </p:cNvPicPr>
          <p:nvPr>
            <p:ph idx="1"/>
          </p:nvPr>
        </p:nvPicPr>
        <p:blipFill>
          <a:blip r:embed="rId2"/>
          <a:srcRect/>
          <a:stretch>
            <a:fillRect/>
          </a:stretch>
        </p:blipFill>
        <p:spPr bwMode="auto">
          <a:xfrm>
            <a:off x="1143001" y="1600200"/>
            <a:ext cx="5896278" cy="45259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 </a:t>
            </a:r>
          </a:p>
        </p:txBody>
      </p:sp>
      <p:pic>
        <p:nvPicPr>
          <p:cNvPr id="4098" name="Picture 2" descr="C:\Users\Administrator\Desktop\3.PNG"/>
          <p:cNvPicPr>
            <a:picLocks noGrp="1" noChangeAspect="1" noChangeArrowheads="1"/>
          </p:cNvPicPr>
          <p:nvPr>
            <p:ph idx="1"/>
          </p:nvPr>
        </p:nvPicPr>
        <p:blipFill>
          <a:blip r:embed="rId2"/>
          <a:srcRect/>
          <a:stretch>
            <a:fillRect/>
          </a:stretch>
        </p:blipFill>
        <p:spPr bwMode="auto">
          <a:xfrm>
            <a:off x="1299705" y="1700704"/>
            <a:ext cx="6544589" cy="432495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pic>
        <p:nvPicPr>
          <p:cNvPr id="5122" name="Picture 2" descr="C:\Users\Administrator\Desktop\diagram\capture2.PNG"/>
          <p:cNvPicPr>
            <a:picLocks noGrp="1" noChangeAspect="1" noChangeArrowheads="1"/>
          </p:cNvPicPr>
          <p:nvPr>
            <p:ph idx="1"/>
          </p:nvPr>
        </p:nvPicPr>
        <p:blipFill>
          <a:blip r:embed="rId2"/>
          <a:srcRect/>
          <a:stretch>
            <a:fillRect/>
          </a:stretch>
        </p:blipFill>
        <p:spPr bwMode="auto">
          <a:xfrm>
            <a:off x="1837012" y="1600200"/>
            <a:ext cx="5469975" cy="45259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diagram</a:t>
            </a:r>
          </a:p>
        </p:txBody>
      </p:sp>
      <p:pic>
        <p:nvPicPr>
          <p:cNvPr id="6146" name="Picture 2" descr="C:\Users\Administrator\Desktop\diagram\capture3.PNG"/>
          <p:cNvPicPr>
            <a:picLocks noGrp="1" noChangeAspect="1" noChangeArrowheads="1"/>
          </p:cNvPicPr>
          <p:nvPr>
            <p:ph idx="1"/>
          </p:nvPr>
        </p:nvPicPr>
        <p:blipFill>
          <a:blip r:embed="rId2"/>
          <a:srcRect/>
          <a:stretch>
            <a:fillRect/>
          </a:stretch>
        </p:blipFill>
        <p:spPr bwMode="auto">
          <a:xfrm>
            <a:off x="2285681" y="1605441"/>
            <a:ext cx="4572638" cy="45154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7170" name="Picture 2"/>
          <p:cNvPicPr>
            <a:picLocks noGrp="1" noChangeAspect="1" noChangeArrowheads="1"/>
          </p:cNvPicPr>
          <p:nvPr>
            <p:ph idx="1"/>
          </p:nvPr>
        </p:nvPicPr>
        <p:blipFill>
          <a:blip r:embed="rId2"/>
          <a:srcRect/>
          <a:stretch>
            <a:fillRect/>
          </a:stretch>
        </p:blipFill>
        <p:spPr bwMode="auto">
          <a:xfrm>
            <a:off x="2675746" y="1600200"/>
            <a:ext cx="3792507"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8194" name="Picture 2"/>
          <p:cNvPicPr>
            <a:picLocks noGrp="1" noChangeAspect="1" noChangeArrowheads="1"/>
          </p:cNvPicPr>
          <p:nvPr>
            <p:ph idx="1"/>
          </p:nvPr>
        </p:nvPicPr>
        <p:blipFill>
          <a:blip r:embed="rId2"/>
          <a:srcRect/>
          <a:stretch>
            <a:fillRect/>
          </a:stretch>
        </p:blipFill>
        <p:spPr bwMode="auto">
          <a:xfrm>
            <a:off x="762001" y="1600200"/>
            <a:ext cx="6579290"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3352800"/>
          </a:xfrm>
        </p:spPr>
        <p:txBody>
          <a:bodyPr/>
          <a:lstStyle/>
          <a:p>
            <a:r>
              <a:rPr lang="en-US" b="1" dirty="0">
                <a:solidFill>
                  <a:schemeClr val="tx1"/>
                </a:solidFill>
                <a:latin typeface="Times New Roman" pitchFamily="18" charset="0"/>
                <a:cs typeface="Times New Roman" pitchFamily="18" charset="0"/>
              </a:rPr>
              <a:t>Output Screens</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a:bodyPr>
          <a:lstStyle/>
          <a:p>
            <a:pPr algn="just">
              <a:lnSpc>
                <a:spcPct val="170000"/>
              </a:lnSpc>
            </a:pPr>
            <a:r>
              <a:rPr lang="en-US" sz="2400" dirty="0">
                <a:latin typeface="Times New Roman" pitchFamily="18" charset="0"/>
                <a:cs typeface="Times New Roman" pitchFamily="18" charset="0"/>
              </a:rPr>
              <a:t>Web applications are popular targets for cyber-attacks because they are network-accessible and often contain vulnerabilities. An intrusion detection system monitors web applications and issues alerts when an attack attempt is detected.  Manually selecting features, however, is time-consuming and requires in-depth security domain knowledge.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81000" y="990600"/>
            <a:ext cx="7620000" cy="49529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00200" y="1981200"/>
            <a:ext cx="5731510" cy="3222625"/>
          </a:xfrm>
          <a:prstGeom prst="rect">
            <a:avLst/>
          </a:prstGeom>
        </p:spPr>
      </p:pic>
      <p:sp>
        <p:nvSpPr>
          <p:cNvPr id="3" name="Rectangle 2"/>
          <p:cNvSpPr/>
          <p:nvPr/>
        </p:nvSpPr>
        <p:spPr>
          <a:xfrm>
            <a:off x="1447800" y="990600"/>
            <a:ext cx="4162241" cy="579967"/>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upload attack traces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609600"/>
            <a:ext cx="5224217" cy="646331"/>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uploading dataset will get below screen.</a:t>
            </a:r>
          </a:p>
        </p:txBody>
      </p:sp>
      <p:pic>
        <p:nvPicPr>
          <p:cNvPr id="4" name="Picture 3">
            <a:extLst>
              <a:ext uri="{FF2B5EF4-FFF2-40B4-BE49-F238E27FC236}">
                <a16:creationId xmlns:a16="http://schemas.microsoft.com/office/drawing/2014/main" id="{18A70A02-EC3C-40F1-95C0-0ABD8ED5928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445" y="2075497"/>
            <a:ext cx="6121400" cy="34436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71F9F8-19B2-4D19-ADFD-919DC950F8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717245"/>
            <a:ext cx="6121400" cy="34436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457200"/>
            <a:ext cx="6324600" cy="1687963"/>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After uploading dataset click on ‘Generate Train &amp; Test Model’ button to generate train and test data.</a:t>
            </a:r>
          </a:p>
        </p:txBody>
      </p:sp>
      <p:pic>
        <p:nvPicPr>
          <p:cNvPr id="4" name="Picture 3">
            <a:extLst>
              <a:ext uri="{FF2B5EF4-FFF2-40B4-BE49-F238E27FC236}">
                <a16:creationId xmlns:a16="http://schemas.microsoft.com/office/drawing/2014/main" id="{31A97F35-CFF2-431E-B572-AB63F5D866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707197"/>
            <a:ext cx="6121400" cy="34436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DB831B-CD36-40A4-BEA8-3227FB53A9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707197"/>
            <a:ext cx="6121400" cy="34436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457200"/>
            <a:ext cx="5943600" cy="1200329"/>
          </a:xfrm>
          <a:prstGeom prst="rect">
            <a:avLst/>
          </a:prstGeom>
        </p:spPr>
        <p:txBody>
          <a:bodyPr wrap="square">
            <a:spAutoFit/>
          </a:bodyPr>
          <a:lstStyle/>
          <a:p>
            <a:pPr algn="just"/>
            <a:r>
              <a:rPr lang="en-US" sz="2400" dirty="0">
                <a:latin typeface="Times New Roman" pitchFamily="18" charset="0"/>
                <a:cs typeface="Times New Roman" pitchFamily="18" charset="0"/>
              </a:rPr>
              <a:t>Now click on ‘Run SVM Algorithm’ button to generate SVM model on train data and calculate precision, recall on test data.</a:t>
            </a:r>
          </a:p>
        </p:txBody>
      </p:sp>
      <p:pic>
        <p:nvPicPr>
          <p:cNvPr id="4" name="Picture 3">
            <a:extLst>
              <a:ext uri="{FF2B5EF4-FFF2-40B4-BE49-F238E27FC236}">
                <a16:creationId xmlns:a16="http://schemas.microsoft.com/office/drawing/2014/main" id="{7D631A5B-CD03-4319-B264-A383C0437A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889760"/>
            <a:ext cx="6121400" cy="3078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83A88-022C-4339-90D6-A639B057FC6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707197"/>
            <a:ext cx="6121400" cy="34436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81000"/>
            <a:ext cx="5749750" cy="1107996"/>
          </a:xfrm>
          <a:prstGeom prst="rect">
            <a:avLst/>
          </a:prstGeom>
        </p:spPr>
        <p:txBody>
          <a:bodyPr wrap="square">
            <a:spAutoFit/>
          </a:bodyPr>
          <a:lstStyle/>
          <a:p>
            <a:pPr algn="just">
              <a:lnSpc>
                <a:spcPct val="150000"/>
              </a:lnSpc>
            </a:pPr>
            <a:r>
              <a:rPr lang="en-IN" sz="2000" dirty="0">
                <a:latin typeface="Times New Roman" pitchFamily="18" charset="0"/>
                <a:cs typeface="Times New Roman" pitchFamily="18" charset="0"/>
              </a:rPr>
              <a:t>Now click on ‘Naïve </a:t>
            </a:r>
            <a:r>
              <a:rPr lang="en-IN" sz="2000" dirty="0" err="1">
                <a:latin typeface="Times New Roman" pitchFamily="18" charset="0"/>
                <a:cs typeface="Times New Roman" pitchFamily="18" charset="0"/>
              </a:rPr>
              <a:t>Bayes</a:t>
            </a:r>
            <a:r>
              <a:rPr lang="en-IN" sz="2000" dirty="0">
                <a:latin typeface="Times New Roman" pitchFamily="18" charset="0"/>
                <a:cs typeface="Times New Roman" pitchFamily="18" charset="0"/>
              </a:rPr>
              <a:t> Algorithm’ button.</a:t>
            </a:r>
            <a:endParaRPr lang="en-US" sz="20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183A9C5-60B6-4870-B708-CE961EC883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1707197"/>
            <a:ext cx="6121400" cy="34436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Web applications are attractive targets for cyber attackers. SQL injection , cross site scripting (XSS) and remote code execution are common attacks that can disable web services, steal sensitive user information, and cause significant financial loss to both service providers and users.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6245" y="1817687"/>
            <a:ext cx="5731510" cy="3222625"/>
          </a:xfrm>
          <a:prstGeom prst="rect">
            <a:avLst/>
          </a:prstGeom>
        </p:spPr>
      </p:pic>
      <p:sp>
        <p:nvSpPr>
          <p:cNvPr id="3" name="Rectangle 2"/>
          <p:cNvSpPr/>
          <p:nvPr/>
        </p:nvSpPr>
        <p:spPr>
          <a:xfrm>
            <a:off x="685800" y="457201"/>
            <a:ext cx="6172200" cy="114307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click on ‘Run Propose Auto Encoder’ button to run propose 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US" sz="4000"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2400" dirty="0"/>
              <a:t>We described the architecture and results of applying an unsupervised end-to-end deep learning approach to automatically detect attacks on web applications. We instrumented and analyzed web applications using the Robust Software Modeling Tool (RSMT), which autonomically monitors and characterizes the runtime behavior of web applications. We then applied a denoising autoencoder to learn a low-dimensional representation of the call traces extracted from application runtime. To validate our intrusion detection system, we created several test applications and </a:t>
            </a:r>
            <a:r>
              <a:rPr lang="en-US" sz="2400" dirty="0" err="1"/>
              <a:t>synthwetic</a:t>
            </a:r>
            <a:r>
              <a:rPr lang="en-US" sz="2400" dirty="0"/>
              <a:t> trace datasets and then evaluated the performance of unsupervised learning against these datasets. We have also used some complex network structures such as Long Short-Term Memory (LSTM) or autoencoders with CNNS for providing better accuracy for web attack detection tasks</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038600"/>
          </a:xfrm>
        </p:spPr>
        <p:txBody>
          <a:bodyPr>
            <a:normAutofit/>
          </a:bodyPr>
          <a:lstStyle/>
          <a:p>
            <a:pPr algn="just">
              <a:lnSpc>
                <a:spcPct val="150000"/>
              </a:lnSpc>
            </a:pPr>
            <a:r>
              <a:rPr lang="en-US" sz="4000" dirty="0">
                <a:latin typeface="Times New Roman" pitchFamily="18" charset="0"/>
                <a:cs typeface="Times New Roman" pitchFamily="18" charset="0"/>
              </a:rPr>
              <a:t>                    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Autofit/>
          </a:bodyPr>
          <a:lstStyle/>
          <a:p>
            <a:pPr algn="just">
              <a:lnSpc>
                <a:spcPct val="150000"/>
              </a:lnSpc>
            </a:pPr>
            <a:r>
              <a:rPr lang="en-US" sz="2400" dirty="0">
                <a:latin typeface="Times New Roman" pitchFamily="18" charset="0"/>
                <a:cs typeface="Times New Roman" pitchFamily="18" charset="0"/>
              </a:rPr>
              <a:t>Our approach applies deep learning to the entire process from feature engineering to prediction, i.e., raw input is fed into the network and high-level output is generated directly. Our work is motivated by the success deep learning has achieved in computer vision ,speech recognition ,and natural language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low-level.</a:t>
            </a:r>
          </a:p>
          <a:p>
            <a:pPr algn="just">
              <a:lnSpc>
                <a:spcPct val="150000"/>
              </a:lnSpc>
            </a:pPr>
            <a:r>
              <a:rPr lang="en-US" sz="2400" dirty="0">
                <a:latin typeface="Times New Roman" pitchFamily="18" charset="0"/>
                <a:cs typeface="Times New Roman" pitchFamily="18" charset="0"/>
              </a:rPr>
              <a:t>Time-consuming and requires in-depth security domain knowledge.</a:t>
            </a:r>
          </a:p>
          <a:p>
            <a:pPr algn="just">
              <a:lnSpc>
                <a:spcPct val="150000"/>
              </a:lnSpc>
              <a:buNone/>
            </a:pPr>
            <a:br>
              <a:rPr lang="en-US" sz="3000" dirty="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Proposed System</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Traditional intrusion detection systems apply rule-based approach where users must have domain-specific knowledge in web security. Experienced security experts are thus needed to determine what feature(s) are relevant to extract from network packages, binaries, or other input for intrusion detection systems.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Advantages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live applications.</a:t>
            </a:r>
          </a:p>
          <a:p>
            <a:pPr algn="just">
              <a:lnSpc>
                <a:spcPct val="150000"/>
              </a:lnSpc>
            </a:pPr>
            <a:r>
              <a:rPr lang="en-US" sz="2400" dirty="0">
                <a:latin typeface="Times New Roman" pitchFamily="18" charset="0"/>
                <a:cs typeface="Times New Roman" pitchFamily="18" charset="0"/>
              </a:rPr>
              <a:t>control flow, fine-grained (branch) control flow, exception flow, and annotation driven information capture.</a:t>
            </a:r>
          </a:p>
          <a:p>
            <a:pPr algn="just">
              <a:lnSpc>
                <a:spcPct val="150000"/>
              </a:lnSpc>
            </a:pPr>
            <a:r>
              <a:rPr lang="en-US" sz="2400" dirty="0">
                <a:latin typeface="Times New Roman" pitchFamily="18" charset="0"/>
                <a:cs typeface="Times New Roman" pitchFamily="18" charset="0"/>
              </a:rPr>
              <a:t>online model construction.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7848600" cy="1067600"/>
          </a:xfrm>
          <a:prstGeom prst="rect">
            <a:avLst/>
          </a:prstGeom>
        </p:spPr>
        <p:txBody>
          <a:bodyPr wrap="square">
            <a:spAutoFit/>
          </a:bodyPr>
          <a:lstStyle/>
          <a:p>
            <a:pPr algn="just">
              <a:lnSpc>
                <a:spcPct val="150000"/>
              </a:lnSpc>
              <a:buNone/>
            </a:pPr>
            <a:r>
              <a:rPr lang="en-US" sz="4800" b="1" dirty="0">
                <a:latin typeface="Times New Roman" pitchFamily="18" charset="0"/>
                <a:cs typeface="Times New Roman" pitchFamily="18" charset="0"/>
              </a:rPr>
              <a:t>System Requirements</a:t>
            </a:r>
          </a:p>
        </p:txBody>
      </p:sp>
      <p:sp>
        <p:nvSpPr>
          <p:cNvPr id="3" name="TextBox 2"/>
          <p:cNvSpPr txBox="1"/>
          <p:nvPr/>
        </p:nvSpPr>
        <p:spPr>
          <a:xfrm>
            <a:off x="381000" y="2133600"/>
            <a:ext cx="5654827" cy="2339102"/>
          </a:xfrm>
          <a:prstGeom prst="rect">
            <a:avLst/>
          </a:prstGeom>
          <a:noFill/>
        </p:spPr>
        <p:txBody>
          <a:bodyPr wrap="square" rtlCol="0">
            <a:spAutoFit/>
          </a:bodyPr>
          <a:lstStyle/>
          <a:p>
            <a:pPr lvl="0">
              <a:lnSpc>
                <a:spcPct val="200000"/>
              </a:lnSpc>
            </a:pPr>
            <a:r>
              <a:rPr lang="en-US" sz="2800" b="1" dirty="0">
                <a:latin typeface="Times New Roman" pitchFamily="18" charset="0"/>
                <a:cs typeface="Times New Roman" pitchFamily="18" charset="0"/>
              </a:rPr>
              <a:t>Software requirements</a:t>
            </a:r>
          </a:p>
          <a:p>
            <a:pPr lvl="0">
              <a:lnSpc>
                <a:spcPct val="200000"/>
              </a:lnSpc>
            </a:pPr>
            <a:r>
              <a:rPr lang="en-US" dirty="0">
                <a:latin typeface="Times New Roman" pitchFamily="18" charset="0"/>
                <a:cs typeface="Times New Roman" pitchFamily="18" charset="0"/>
              </a:rPr>
              <a:t>Operating System 		- 	Windows XP</a:t>
            </a:r>
          </a:p>
          <a:p>
            <a:pPr lvl="0">
              <a:lnSpc>
                <a:spcPct val="200000"/>
              </a:lnSpc>
            </a:pPr>
            <a:r>
              <a:rPr lang="en-US" dirty="0">
                <a:latin typeface="Times New Roman" pitchFamily="18" charset="0"/>
                <a:cs typeface="Times New Roman" pitchFamily="18" charset="0"/>
              </a:rPr>
              <a:t>Coding Language		- 	python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7315200" cy="2862322"/>
          </a:xfrm>
          <a:prstGeom prst="rect">
            <a:avLst/>
          </a:prstGeom>
        </p:spPr>
        <p:txBody>
          <a:bodyPr wrap="square">
            <a:spAutoFit/>
          </a:bodyPr>
          <a:lstStyle/>
          <a:p>
            <a:pPr algn="just">
              <a:lnSpc>
                <a:spcPct val="150000"/>
              </a:lnSpc>
              <a:buNone/>
            </a:pPr>
            <a:r>
              <a:rPr lang="en-US" sz="2400" b="1" dirty="0">
                <a:latin typeface="Times New Roman" pitchFamily="18" charset="0"/>
                <a:cs typeface="Times New Roman" pitchFamily="18" charset="0"/>
              </a:rPr>
              <a:t>Hard Ware Requirements:</a:t>
            </a:r>
          </a:p>
          <a:p>
            <a:pPr lvl="0" algn="just">
              <a:lnSpc>
                <a:spcPct val="150000"/>
              </a:lnSpc>
              <a:buFont typeface="Arial" pitchFamily="34" charset="0"/>
              <a:buChar char="•"/>
            </a:pPr>
            <a:r>
              <a:rPr lang="en-US" sz="2400" dirty="0">
                <a:latin typeface="Times New Roman" pitchFamily="18" charset="0"/>
                <a:cs typeface="Times New Roman" pitchFamily="18" charset="0"/>
              </a:rPr>
              <a:t>  Processor    	: Pentium-III (or) Higher</a:t>
            </a:r>
          </a:p>
          <a:p>
            <a:pPr lvl="0" algn="just">
              <a:lnSpc>
                <a:spcPct val="150000"/>
              </a:lnSpc>
              <a:buFont typeface="Arial" pitchFamily="34" charset="0"/>
              <a:buChar char="•"/>
            </a:pPr>
            <a:r>
              <a:rPr lang="en-US" sz="2400" dirty="0">
                <a:latin typeface="Times New Roman" pitchFamily="18" charset="0"/>
                <a:cs typeface="Times New Roman" pitchFamily="18" charset="0"/>
              </a:rPr>
              <a:t>  Ram            	: 64MB (or) Higher</a:t>
            </a:r>
          </a:p>
          <a:p>
            <a:pPr lvl="0" algn="just">
              <a:lnSpc>
                <a:spcPct val="150000"/>
              </a:lnSpc>
              <a:buFont typeface="Arial" pitchFamily="34" charset="0"/>
              <a:buChar char="•"/>
            </a:pPr>
            <a:r>
              <a:rPr lang="en-US" sz="2400" dirty="0">
                <a:latin typeface="Times New Roman" pitchFamily="18" charset="0"/>
                <a:cs typeface="Times New Roman" pitchFamily="18" charset="0"/>
              </a:rPr>
              <a:t>  Cache         	 : 512MB</a:t>
            </a:r>
          </a:p>
          <a:p>
            <a:pPr lvl="0" algn="just">
              <a:lnSpc>
                <a:spcPct val="150000"/>
              </a:lnSpc>
              <a:buFont typeface="Arial" pitchFamily="34" charset="0"/>
              <a:buChar char="•"/>
            </a:pPr>
            <a:r>
              <a:rPr lang="en-US" sz="2400" dirty="0">
                <a:latin typeface="Times New Roman" pitchFamily="18" charset="0"/>
                <a:cs typeface="Times New Roman" pitchFamily="18" charset="0"/>
              </a:rPr>
              <a:t>  Hard disk  	 : 10GB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541</Words>
  <Application>Microsoft Office PowerPoint</Application>
  <PresentationFormat>On-screen Show (4:3)</PresentationFormat>
  <Paragraphs>45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DETECTING WEB ATTACKS WITH END-TO-END DEEP LEARNING  </vt:lpstr>
      <vt:lpstr>Abstract</vt:lpstr>
      <vt:lpstr>Introduction</vt:lpstr>
      <vt:lpstr>Existing System</vt:lpstr>
      <vt:lpstr>Disadvantages</vt:lpstr>
      <vt:lpstr>Proposed System</vt:lpstr>
      <vt:lpstr>Advantages</vt:lpstr>
      <vt:lpstr>PowerPoint Presentation</vt:lpstr>
      <vt:lpstr>PowerPoint Presentation</vt:lpstr>
      <vt:lpstr>PowerPoint Presentation</vt:lpstr>
      <vt:lpstr>Class diagram</vt:lpstr>
      <vt:lpstr>Use case diagram</vt:lpstr>
      <vt:lpstr>Sequence diagram</vt:lpstr>
      <vt:lpstr>Collaboration diagram </vt:lpstr>
      <vt:lpstr>Component diagram</vt:lpstr>
      <vt:lpstr>Deployment diagram</vt:lpstr>
      <vt:lpstr>Activity diagram</vt:lpstr>
      <vt:lpstr>Data flow diagram</vt:lpstr>
      <vt:lpstr>Output Screens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WEB ATTACKS WITH END-TO-END DEEP LEARNING  </dc:title>
  <cp:lastModifiedBy>teja modukuri</cp:lastModifiedBy>
  <cp:revision>9</cp:revision>
  <dcterms:modified xsi:type="dcterms:W3CDTF">2020-04-24T07:20:11Z</dcterms:modified>
</cp:coreProperties>
</file>