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ow Bold" charset="1" panose="000008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Now" charset="1" panose="00000500000000000000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689970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16276" y="0"/>
            <a:ext cx="9490682" cy="10287000"/>
          </a:xfrm>
          <a:custGeom>
            <a:avLst/>
            <a:gdLst/>
            <a:ahLst/>
            <a:cxnLst/>
            <a:rect r="r" b="b" t="t" l="l"/>
            <a:pathLst>
              <a:path h="10287000" w="9490682">
                <a:moveTo>
                  <a:pt x="0" y="0"/>
                </a:moveTo>
                <a:lnTo>
                  <a:pt x="9490682" y="0"/>
                </a:lnTo>
                <a:lnTo>
                  <a:pt x="94906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052" t="0" r="-3446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1501" y="3223983"/>
            <a:ext cx="6304467" cy="112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5"/>
              </a:lnSpc>
            </a:pPr>
            <a:r>
              <a:rPr lang="en-US" sz="7379">
                <a:solidFill>
                  <a:srgbClr val="56AEFF"/>
                </a:solidFill>
                <a:latin typeface="Now Bold"/>
              </a:rPr>
              <a:t>CAPM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74726" y="4456415"/>
            <a:ext cx="3971032" cy="125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4"/>
              </a:lnSpc>
              <a:spcBef>
                <a:spcPct val="0"/>
              </a:spcBef>
            </a:pPr>
            <a:r>
              <a:rPr lang="en-US" sz="7387">
                <a:solidFill>
                  <a:srgbClr val="CFF4FF"/>
                </a:solidFill>
                <a:latin typeface="Now Bold"/>
              </a:rPr>
              <a:t>Explorer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63201" y="2116800"/>
            <a:ext cx="9105637" cy="5121921"/>
          </a:xfrm>
          <a:custGeom>
            <a:avLst/>
            <a:gdLst/>
            <a:ahLst/>
            <a:cxnLst/>
            <a:rect r="r" b="b" t="t" l="l"/>
            <a:pathLst>
              <a:path h="5121921" w="9105637">
                <a:moveTo>
                  <a:pt x="0" y="0"/>
                </a:moveTo>
                <a:lnTo>
                  <a:pt x="9105637" y="0"/>
                </a:lnTo>
                <a:lnTo>
                  <a:pt x="9105637" y="5121921"/>
                </a:lnTo>
                <a:lnTo>
                  <a:pt x="0" y="5121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86667" y="3084143"/>
            <a:ext cx="2613061" cy="2273181"/>
            <a:chOff x="0" y="0"/>
            <a:chExt cx="991873" cy="862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3133964" y="4640463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844564" y="3084143"/>
            <a:ext cx="2613061" cy="2273181"/>
            <a:chOff x="0" y="0"/>
            <a:chExt cx="991873" cy="8628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5991861" y="4640463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000675" y="1509629"/>
            <a:ext cx="6992751" cy="8074770"/>
            <a:chOff x="0" y="0"/>
            <a:chExt cx="54991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143550" y="1698193"/>
            <a:ext cx="6697476" cy="7733806"/>
            <a:chOff x="0" y="0"/>
            <a:chExt cx="54991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2"/>
              <a:stretch>
                <a:fillRect l="-17015" t="0" r="-1701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538033" y="5776423"/>
            <a:ext cx="2613061" cy="2273181"/>
            <a:chOff x="0" y="0"/>
            <a:chExt cx="991873" cy="8628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4800673" y="7351164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447970" y="3225902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05867" y="3225902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85330" y="7484514"/>
            <a:ext cx="2318467" cy="51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87">
                <a:solidFill>
                  <a:srgbClr val="FFFFFF"/>
                </a:solidFill>
                <a:latin typeface="DM Sans"/>
              </a:rPr>
              <a:t>Punitha Rani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99336" y="5890723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83127" y="725847"/>
            <a:ext cx="7645479" cy="135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0"/>
              </a:lnSpc>
              <a:spcBef>
                <a:spcPct val="0"/>
              </a:spcBef>
            </a:pPr>
            <a:r>
              <a:rPr lang="en-US" sz="8087">
                <a:solidFill>
                  <a:srgbClr val="FFFFFF"/>
                </a:solidFill>
                <a:latin typeface="Now"/>
              </a:rPr>
              <a:t>Team Members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08304" y="4798381"/>
            <a:ext cx="1974771" cy="51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FFFFFF"/>
                </a:solidFill>
                <a:latin typeface="DM Sans"/>
              </a:rPr>
              <a:t>T L Anusha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03297" y="4798381"/>
            <a:ext cx="1895594" cy="51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FFFFFF"/>
                </a:solidFill>
                <a:latin typeface="DM Sans"/>
              </a:rPr>
              <a:t>Bhavana 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73391" y="8273883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6150721">
            <a:off x="7926714" y="4412842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2" y="0"/>
                </a:lnTo>
                <a:lnTo>
                  <a:pt x="13544802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615544">
            <a:off x="11515599" y="5238507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2" y="0"/>
                </a:lnTo>
                <a:lnTo>
                  <a:pt x="13544802" y="1127911"/>
                </a:lnTo>
                <a:lnTo>
                  <a:pt x="0" y="1127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17259300" y="8273883"/>
            <a:ext cx="13457996" cy="3264379"/>
            <a:chOff x="0" y="0"/>
            <a:chExt cx="17943995" cy="43525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86206" y="1042148"/>
            <a:ext cx="9168325" cy="122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BFB"/>
                </a:solidFill>
                <a:latin typeface="Now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3391" y="2734106"/>
            <a:ext cx="13513580" cy="4666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3787">
                <a:solidFill>
                  <a:srgbClr val="FFFFFF"/>
                </a:solidFill>
                <a:latin typeface="Times New Roman"/>
              </a:rPr>
              <a:t>The stock market is a complex and dynamic system that presents both opportunities and risks for investors. </a:t>
            </a:r>
          </a:p>
          <a:p>
            <a:pPr algn="l">
              <a:lnSpc>
                <a:spcPts val="5227"/>
              </a:lnSpc>
            </a:pPr>
            <a:r>
              <a:rPr lang="en-US" sz="3787">
                <a:solidFill>
                  <a:srgbClr val="FFFFFF"/>
                </a:solidFill>
                <a:latin typeface="Times New Roman"/>
              </a:rPr>
              <a:t>In this presentation, we present an analysis of stock market data using Python programming language.</a:t>
            </a:r>
          </a:p>
          <a:p>
            <a:pPr algn="l">
              <a:lnSpc>
                <a:spcPts val="5227"/>
              </a:lnSpc>
              <a:spcBef>
                <a:spcPct val="0"/>
              </a:spcBef>
            </a:pPr>
            <a:r>
              <a:rPr lang="en-US" sz="3787">
                <a:solidFill>
                  <a:srgbClr val="FFFFFF"/>
                </a:solidFill>
                <a:latin typeface="Times New Roman"/>
              </a:rPr>
              <a:t>The analysis includes calculating daily returns, beta, and expected returns based on the Capital Asset Pricing Model (CAPM) for various stocks and portfolios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58366" y="0"/>
            <a:ext cx="9658350" cy="10287000"/>
            <a:chOff x="0" y="0"/>
            <a:chExt cx="25437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37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43763">
                  <a:moveTo>
                    <a:pt x="0" y="0"/>
                  </a:moveTo>
                  <a:lnTo>
                    <a:pt x="2543763" y="0"/>
                  </a:lnTo>
                  <a:lnTo>
                    <a:pt x="25437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4376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21151" y="8722980"/>
            <a:ext cx="8735422" cy="0"/>
          </a:xfrm>
          <a:prstGeom prst="line">
            <a:avLst/>
          </a:prstGeom>
          <a:ln cap="flat" w="47625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15227"/>
            <a:ext cx="18941198" cy="3512326"/>
          </a:xfrm>
          <a:custGeom>
            <a:avLst/>
            <a:gdLst/>
            <a:ahLst/>
            <a:cxnLst/>
            <a:rect r="r" b="b" t="t" l="l"/>
            <a:pathLst>
              <a:path h="3512326" w="18941198">
                <a:moveTo>
                  <a:pt x="0" y="0"/>
                </a:moveTo>
                <a:lnTo>
                  <a:pt x="18941198" y="0"/>
                </a:lnTo>
                <a:lnTo>
                  <a:pt x="18941198" y="3512326"/>
                </a:lnTo>
                <a:lnTo>
                  <a:pt x="0" y="3512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544" r="0" b="-12746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32884" y="1871390"/>
            <a:ext cx="824569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26"/>
              </a:lnSpc>
              <a:spcBef>
                <a:spcPct val="0"/>
              </a:spcBef>
            </a:pPr>
            <a:r>
              <a:rPr lang="en-US" sz="8439">
                <a:solidFill>
                  <a:srgbClr val="CFF4FF"/>
                </a:solidFill>
                <a:latin typeface="Now Bold"/>
              </a:rPr>
              <a:t>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32884" y="5472858"/>
            <a:ext cx="9023689" cy="260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3015">
                <a:solidFill>
                  <a:srgbClr val="FFFFFF"/>
                </a:solidFill>
                <a:latin typeface="DM Sans"/>
              </a:rPr>
              <a:t>The data used in this analysis is a CSV file containing daily price data for various stocks such as Amazon, Google, and S&amp;P500. </a:t>
            </a:r>
          </a:p>
          <a:p>
            <a:pPr algn="ctr"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3015">
                <a:solidFill>
                  <a:srgbClr val="FFFFFF"/>
                </a:solidFill>
                <a:latin typeface="DM Sans"/>
              </a:rPr>
              <a:t>The data was obtained from a reliable source and wascleaned and preprocessed before analysis.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78217" y="2159956"/>
            <a:ext cx="11430439" cy="918029"/>
            <a:chOff x="0" y="0"/>
            <a:chExt cx="7046874" cy="5659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6874" cy="565965"/>
            </a:xfrm>
            <a:custGeom>
              <a:avLst/>
              <a:gdLst/>
              <a:ahLst/>
              <a:cxnLst/>
              <a:rect r="r" b="b" t="t" l="l"/>
              <a:pathLst>
                <a:path h="565965" w="7046874">
                  <a:moveTo>
                    <a:pt x="0" y="0"/>
                  </a:moveTo>
                  <a:lnTo>
                    <a:pt x="6843674" y="0"/>
                  </a:lnTo>
                  <a:lnTo>
                    <a:pt x="7046874" y="282983"/>
                  </a:lnTo>
                  <a:lnTo>
                    <a:pt x="6843674" y="565965"/>
                  </a:lnTo>
                  <a:lnTo>
                    <a:pt x="0" y="565965"/>
                  </a:lnTo>
                  <a:lnTo>
                    <a:pt x="203200" y="282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28575"/>
              <a:ext cx="6792874" cy="594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2328259" y="3061031"/>
            <a:ext cx="10905004" cy="834559"/>
            <a:chOff x="0" y="0"/>
            <a:chExt cx="6722943" cy="5145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2942" cy="514506"/>
            </a:xfrm>
            <a:custGeom>
              <a:avLst/>
              <a:gdLst/>
              <a:ahLst/>
              <a:cxnLst/>
              <a:rect r="r" b="b" t="t" l="l"/>
              <a:pathLst>
                <a:path h="514506" w="6722942">
                  <a:moveTo>
                    <a:pt x="0" y="0"/>
                  </a:moveTo>
                  <a:lnTo>
                    <a:pt x="6519742" y="0"/>
                  </a:lnTo>
                  <a:lnTo>
                    <a:pt x="6722942" y="257253"/>
                  </a:lnTo>
                  <a:lnTo>
                    <a:pt x="6519742" y="514506"/>
                  </a:lnTo>
                  <a:lnTo>
                    <a:pt x="0" y="514506"/>
                  </a:lnTo>
                  <a:lnTo>
                    <a:pt x="203200" y="257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6468943" cy="552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8217" y="3905340"/>
            <a:ext cx="11692538" cy="820827"/>
            <a:chOff x="0" y="0"/>
            <a:chExt cx="7208457" cy="506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08458" cy="506040"/>
            </a:xfrm>
            <a:custGeom>
              <a:avLst/>
              <a:gdLst/>
              <a:ahLst/>
              <a:cxnLst/>
              <a:rect r="r" b="b" t="t" l="l"/>
              <a:pathLst>
                <a:path h="506040" w="7208458">
                  <a:moveTo>
                    <a:pt x="0" y="0"/>
                  </a:moveTo>
                  <a:lnTo>
                    <a:pt x="7005258" y="0"/>
                  </a:lnTo>
                  <a:lnTo>
                    <a:pt x="7208458" y="253020"/>
                  </a:lnTo>
                  <a:lnTo>
                    <a:pt x="7005258" y="506040"/>
                  </a:lnTo>
                  <a:lnTo>
                    <a:pt x="0" y="506040"/>
                  </a:lnTo>
                  <a:lnTo>
                    <a:pt x="203200" y="25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6954457" cy="544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2080340" y="4753156"/>
            <a:ext cx="11692538" cy="773744"/>
            <a:chOff x="0" y="0"/>
            <a:chExt cx="7208457" cy="4770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08458" cy="477013"/>
            </a:xfrm>
            <a:custGeom>
              <a:avLst/>
              <a:gdLst/>
              <a:ahLst/>
              <a:cxnLst/>
              <a:rect r="r" b="b" t="t" l="l"/>
              <a:pathLst>
                <a:path h="477013" w="7208458">
                  <a:moveTo>
                    <a:pt x="0" y="0"/>
                  </a:moveTo>
                  <a:lnTo>
                    <a:pt x="7005258" y="0"/>
                  </a:lnTo>
                  <a:lnTo>
                    <a:pt x="7208458" y="238507"/>
                  </a:lnTo>
                  <a:lnTo>
                    <a:pt x="7005258" y="477013"/>
                  </a:lnTo>
                  <a:lnTo>
                    <a:pt x="0" y="477013"/>
                  </a:lnTo>
                  <a:lnTo>
                    <a:pt x="203200" y="238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6954457" cy="515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993021" y="3135498"/>
            <a:ext cx="6363013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Calculate Daily Returns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16118" y="2309687"/>
            <a:ext cx="10896342" cy="561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33"/>
              </a:lnSpc>
              <a:spcBef>
                <a:spcPct val="0"/>
              </a:spcBef>
            </a:pPr>
            <a:r>
              <a:rPr lang="en-US" sz="3357">
                <a:solidFill>
                  <a:srgbClr val="051D40"/>
                </a:solidFill>
                <a:latin typeface="DM Sans Bold"/>
              </a:rPr>
              <a:t>Import Datasets and Visualize Stocks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13596" y="3972942"/>
            <a:ext cx="9660808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Calculate Beta for a Single Stock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29304" y="4802367"/>
            <a:ext cx="11743573" cy="59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9"/>
              </a:lnSpc>
              <a:spcBef>
                <a:spcPct val="0"/>
              </a:spcBef>
            </a:pPr>
            <a:r>
              <a:rPr lang="en-US" sz="3557">
                <a:solidFill>
                  <a:srgbClr val="051D40"/>
                </a:solidFill>
                <a:latin typeface="DM Sans Bold"/>
              </a:rPr>
              <a:t>Apply the CAPM Formula to an Individual Stock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93021" y="5660249"/>
            <a:ext cx="811035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Calculate Beta for All Stocks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514598" y="8027804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28859" y="364626"/>
            <a:ext cx="6415564" cy="133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84"/>
              </a:lnSpc>
              <a:spcBef>
                <a:spcPct val="0"/>
              </a:spcBef>
            </a:pPr>
            <a:r>
              <a:rPr lang="en-US" sz="7887">
                <a:solidFill>
                  <a:srgbClr val="CFF4FF"/>
                </a:solidFill>
                <a:latin typeface="DM Sans Bold"/>
              </a:rPr>
              <a:t>Methodology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016118" y="5526899"/>
            <a:ext cx="11692538" cy="820827"/>
            <a:chOff x="0" y="0"/>
            <a:chExt cx="7208457" cy="5060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208458" cy="506040"/>
            </a:xfrm>
            <a:custGeom>
              <a:avLst/>
              <a:gdLst/>
              <a:ahLst/>
              <a:cxnLst/>
              <a:rect r="r" b="b" t="t" l="l"/>
              <a:pathLst>
                <a:path h="506040" w="7208458">
                  <a:moveTo>
                    <a:pt x="0" y="0"/>
                  </a:moveTo>
                  <a:lnTo>
                    <a:pt x="7005258" y="0"/>
                  </a:lnTo>
                  <a:lnTo>
                    <a:pt x="7208458" y="253020"/>
                  </a:lnTo>
                  <a:lnTo>
                    <a:pt x="7005258" y="506040"/>
                  </a:lnTo>
                  <a:lnTo>
                    <a:pt x="0" y="506040"/>
                  </a:lnTo>
                  <a:lnTo>
                    <a:pt x="203200" y="25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77800" y="-38100"/>
              <a:ext cx="6954457" cy="544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604767" y="5479274"/>
            <a:ext cx="6867426" cy="69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1"/>
              </a:lnSpc>
              <a:spcBef>
                <a:spcPct val="0"/>
              </a:spcBef>
            </a:pPr>
            <a:r>
              <a:rPr lang="en-US" sz="4087">
                <a:solidFill>
                  <a:srgbClr val="000000"/>
                </a:solidFill>
                <a:latin typeface="DM Sans"/>
              </a:rPr>
              <a:t>Calculate Beta for All Stocks:</a:t>
            </a:r>
          </a:p>
        </p:txBody>
      </p:sp>
      <p:grpSp>
        <p:nvGrpSpPr>
          <p:cNvPr name="Group 26" id="26"/>
          <p:cNvGrpSpPr/>
          <p:nvPr/>
        </p:nvGrpSpPr>
        <p:grpSpPr>
          <a:xfrm rot="-10800000">
            <a:off x="2328259" y="6298248"/>
            <a:ext cx="11692538" cy="773744"/>
            <a:chOff x="0" y="0"/>
            <a:chExt cx="7208457" cy="4770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208458" cy="477013"/>
            </a:xfrm>
            <a:custGeom>
              <a:avLst/>
              <a:gdLst/>
              <a:ahLst/>
              <a:cxnLst/>
              <a:rect r="r" b="b" t="t" l="l"/>
              <a:pathLst>
                <a:path h="477013" w="7208458">
                  <a:moveTo>
                    <a:pt x="0" y="0"/>
                  </a:moveTo>
                  <a:lnTo>
                    <a:pt x="7005258" y="0"/>
                  </a:lnTo>
                  <a:lnTo>
                    <a:pt x="7208458" y="238507"/>
                  </a:lnTo>
                  <a:lnTo>
                    <a:pt x="7005258" y="477013"/>
                  </a:lnTo>
                  <a:lnTo>
                    <a:pt x="0" y="477013"/>
                  </a:lnTo>
                  <a:lnTo>
                    <a:pt x="203200" y="238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77800" y="-38100"/>
              <a:ext cx="6954457" cy="515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281866" y="6281051"/>
            <a:ext cx="11692538" cy="69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1"/>
              </a:lnSpc>
              <a:spcBef>
                <a:spcPct val="0"/>
              </a:spcBef>
            </a:pPr>
            <a:r>
              <a:rPr lang="en-US" sz="4087">
                <a:solidFill>
                  <a:srgbClr val="000000"/>
                </a:solidFill>
                <a:latin typeface="DM Sans"/>
              </a:rPr>
              <a:t>Calculate Expected Returns for All Stocks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4016118" y="7071992"/>
            <a:ext cx="11692538" cy="820827"/>
            <a:chOff x="0" y="0"/>
            <a:chExt cx="7208457" cy="5060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208458" cy="506040"/>
            </a:xfrm>
            <a:custGeom>
              <a:avLst/>
              <a:gdLst/>
              <a:ahLst/>
              <a:cxnLst/>
              <a:rect r="r" b="b" t="t" l="l"/>
              <a:pathLst>
                <a:path h="506040" w="7208458">
                  <a:moveTo>
                    <a:pt x="0" y="0"/>
                  </a:moveTo>
                  <a:lnTo>
                    <a:pt x="7005258" y="0"/>
                  </a:lnTo>
                  <a:lnTo>
                    <a:pt x="7208458" y="253020"/>
                  </a:lnTo>
                  <a:lnTo>
                    <a:pt x="7005258" y="506040"/>
                  </a:lnTo>
                  <a:lnTo>
                    <a:pt x="0" y="506040"/>
                  </a:lnTo>
                  <a:lnTo>
                    <a:pt x="203200" y="25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77800" y="-38100"/>
              <a:ext cx="6954457" cy="544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603527" y="7058592"/>
            <a:ext cx="6869906" cy="73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5"/>
              </a:lnSpc>
              <a:spcBef>
                <a:spcPct val="0"/>
              </a:spcBef>
            </a:pPr>
            <a:r>
              <a:rPr lang="en-US" sz="4387">
                <a:solidFill>
                  <a:srgbClr val="000000"/>
                </a:solidFill>
                <a:latin typeface="DM Sans"/>
              </a:rPr>
              <a:t>Calculate Portfolio Returns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15180" y="3554114"/>
            <a:ext cx="5965627" cy="5704186"/>
          </a:xfrm>
          <a:custGeom>
            <a:avLst/>
            <a:gdLst/>
            <a:ahLst/>
            <a:cxnLst/>
            <a:rect r="r" b="b" t="t" l="l"/>
            <a:pathLst>
              <a:path h="5704186" w="5965627">
                <a:moveTo>
                  <a:pt x="0" y="0"/>
                </a:moveTo>
                <a:lnTo>
                  <a:pt x="5965628" y="0"/>
                </a:lnTo>
                <a:lnTo>
                  <a:pt x="5965628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51306" y="666750"/>
            <a:ext cx="3383260" cy="183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68"/>
              </a:lnSpc>
              <a:spcBef>
                <a:spcPct val="0"/>
              </a:spcBef>
            </a:pPr>
            <a:r>
              <a:rPr lang="en-US" sz="9687">
                <a:solidFill>
                  <a:srgbClr val="CFF4FF"/>
                </a:solidFill>
                <a:latin typeface="Times New Roman"/>
              </a:rPr>
              <a:t>Result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087280"/>
            <a:ext cx="6367264" cy="144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9"/>
              </a:lnSpc>
              <a:spcBef>
                <a:spcPct val="0"/>
              </a:spcBef>
            </a:pPr>
            <a:r>
              <a:rPr lang="en-US" sz="4187">
                <a:solidFill>
                  <a:srgbClr val="FFFFFF"/>
                </a:solidFill>
                <a:latin typeface="DM Sans"/>
              </a:rPr>
              <a:t>Figure 1: Apple vs S&amp;P 500 Scatter Plot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02128" y="3554114"/>
            <a:ext cx="5965627" cy="5704186"/>
          </a:xfrm>
          <a:custGeom>
            <a:avLst/>
            <a:gdLst/>
            <a:ahLst/>
            <a:cxnLst/>
            <a:rect r="r" b="b" t="t" l="l"/>
            <a:pathLst>
              <a:path h="5704186" w="5965627">
                <a:moveTo>
                  <a:pt x="0" y="0"/>
                </a:moveTo>
                <a:lnTo>
                  <a:pt x="5965627" y="0"/>
                </a:lnTo>
                <a:lnTo>
                  <a:pt x="5965627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51306" y="666750"/>
            <a:ext cx="3383260" cy="183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68"/>
              </a:lnSpc>
              <a:spcBef>
                <a:spcPct val="0"/>
              </a:spcBef>
            </a:pPr>
            <a:r>
              <a:rPr lang="en-US" sz="9687">
                <a:solidFill>
                  <a:srgbClr val="CFF4FF"/>
                </a:solidFill>
                <a:latin typeface="Times New Roman"/>
              </a:rPr>
              <a:t>Result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087280"/>
            <a:ext cx="6367264" cy="144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9"/>
              </a:lnSpc>
              <a:spcBef>
                <a:spcPct val="0"/>
              </a:spcBef>
            </a:pPr>
            <a:r>
              <a:rPr lang="en-US" sz="4187">
                <a:solidFill>
                  <a:srgbClr val="FFFFFF"/>
                </a:solidFill>
                <a:latin typeface="DM Sans"/>
              </a:rPr>
              <a:t>Figure 2: Tesla vs S&amp;P 500 Scatter Plot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103785" y="0"/>
            <a:ext cx="4184215" cy="4349586"/>
            <a:chOff x="0" y="0"/>
            <a:chExt cx="6108573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085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08573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22063" t="0" r="-22063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259300" y="4214682"/>
            <a:ext cx="1802889" cy="1802889"/>
          </a:xfrm>
          <a:custGeom>
            <a:avLst/>
            <a:gdLst/>
            <a:ahLst/>
            <a:cxnLst/>
            <a:rect r="r" b="b" t="t" l="l"/>
            <a:pathLst>
              <a:path h="1802889" w="1802889">
                <a:moveTo>
                  <a:pt x="0" y="0"/>
                </a:moveTo>
                <a:lnTo>
                  <a:pt x="1802889" y="0"/>
                </a:lnTo>
                <a:lnTo>
                  <a:pt x="1802889" y="1802889"/>
                </a:lnTo>
                <a:lnTo>
                  <a:pt x="0" y="180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10465" y="-900243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543050" y="-54747"/>
            <a:ext cx="2760734" cy="10341747"/>
            <a:chOff x="0" y="0"/>
            <a:chExt cx="727107" cy="27237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7107" cy="2723752"/>
            </a:xfrm>
            <a:custGeom>
              <a:avLst/>
              <a:gdLst/>
              <a:ahLst/>
              <a:cxnLst/>
              <a:rect r="r" b="b" t="t" l="l"/>
              <a:pathLst>
                <a:path h="2723752" w="727107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52582" y="559548"/>
            <a:ext cx="3919538" cy="99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4"/>
              </a:lnSpc>
              <a:spcBef>
                <a:spcPct val="0"/>
              </a:spcBef>
            </a:pPr>
            <a:r>
              <a:rPr lang="en-US" sz="5887">
                <a:solidFill>
                  <a:srgbClr val="CFF4FF"/>
                </a:solidFill>
                <a:latin typeface="DM Sans Bold"/>
              </a:rPr>
              <a:t>Discussion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2582" y="2353597"/>
            <a:ext cx="14103785" cy="186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1"/>
              </a:lnSpc>
              <a:spcBef>
                <a:spcPct val="0"/>
              </a:spcBef>
            </a:pPr>
            <a:r>
              <a:rPr lang="en-US" sz="3587">
                <a:solidFill>
                  <a:srgbClr val="FFFFFF"/>
                </a:solidFill>
                <a:latin typeface="DM Sans"/>
              </a:rPr>
              <a:t>The analysis presented in this report provides valuable</a:t>
            </a:r>
          </a:p>
          <a:p>
            <a:pPr algn="l">
              <a:lnSpc>
                <a:spcPts val="4951"/>
              </a:lnSpc>
              <a:spcBef>
                <a:spcPct val="0"/>
              </a:spcBef>
            </a:pPr>
            <a:r>
              <a:rPr lang="en-US" sz="3587">
                <a:solidFill>
                  <a:srgbClr val="FFFFFF"/>
                </a:solidFill>
                <a:latin typeface="DM Sans"/>
              </a:rPr>
              <a:t>insights into the expected returns on various stocks and</a:t>
            </a:r>
          </a:p>
          <a:p>
            <a:pPr algn="l">
              <a:lnSpc>
                <a:spcPts val="4951"/>
              </a:lnSpc>
              <a:spcBef>
                <a:spcPct val="0"/>
              </a:spcBef>
            </a:pPr>
            <a:r>
              <a:rPr lang="en-US" sz="3587">
                <a:solidFill>
                  <a:srgbClr val="FFFFFF"/>
                </a:solidFill>
                <a:latin typeface="DM Sans"/>
              </a:rPr>
              <a:t>portfolios.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2582" y="4730001"/>
            <a:ext cx="13553732" cy="116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5"/>
              </a:lnSpc>
              <a:spcBef>
                <a:spcPct val="0"/>
              </a:spcBef>
            </a:pPr>
            <a:r>
              <a:rPr lang="en-US" sz="3387">
                <a:solidFill>
                  <a:srgbClr val="FFFFFF"/>
                </a:solidFill>
                <a:latin typeface="DM Sans"/>
              </a:rPr>
              <a:t>I</a:t>
            </a:r>
            <a:r>
              <a:rPr lang="en-US" sz="3387">
                <a:solidFill>
                  <a:srgbClr val="FFFFFF"/>
                </a:solidFill>
                <a:latin typeface="DM Sans"/>
              </a:rPr>
              <a:t>t is important to note that the analysis is based on historical data and does not guarantee future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1323" y="6271222"/>
            <a:ext cx="15265354" cy="116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5"/>
              </a:lnSpc>
              <a:spcBef>
                <a:spcPct val="0"/>
              </a:spcBef>
            </a:pPr>
            <a:r>
              <a:rPr lang="en-US" sz="3387">
                <a:solidFill>
                  <a:srgbClr val="FFFFFF"/>
                </a:solidFill>
                <a:latin typeface="DM Sans"/>
              </a:rPr>
              <a:t>Therefore, investors should perform their own due diligence before making investment decisions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1323" y="7774754"/>
            <a:ext cx="15265354" cy="116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5"/>
              </a:lnSpc>
              <a:spcBef>
                <a:spcPct val="0"/>
              </a:spcBef>
            </a:pPr>
            <a:r>
              <a:rPr lang="en-US" sz="3387">
                <a:solidFill>
                  <a:srgbClr val="FFFFFF"/>
                </a:solidFill>
                <a:latin typeface="DM Sans"/>
              </a:rPr>
              <a:t>Beta and expected returns are just two of many factors that investors should consider when analyzing stocks</a:t>
            </a:r>
          </a:p>
        </p:txBody>
      </p:sp>
      <p:grpSp>
        <p:nvGrpSpPr>
          <p:cNvPr name="Group 14" id="14"/>
          <p:cNvGrpSpPr/>
          <p:nvPr/>
        </p:nvGrpSpPr>
        <p:grpSpPr>
          <a:xfrm rot="-10800000">
            <a:off x="9534567" y="8935561"/>
            <a:ext cx="9138436" cy="2216624"/>
            <a:chOff x="0" y="0"/>
            <a:chExt cx="12184581" cy="29554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123622" y="585036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243206" y="137746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366828" y="722782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26202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75317" y="-2198044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92467" y="8377832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75807" y="1889396"/>
            <a:ext cx="12207623" cy="7368904"/>
          </a:xfrm>
          <a:custGeom>
            <a:avLst/>
            <a:gdLst/>
            <a:ahLst/>
            <a:cxnLst/>
            <a:rect r="r" b="b" t="t" l="l"/>
            <a:pathLst>
              <a:path h="7368904" w="12207623">
                <a:moveTo>
                  <a:pt x="0" y="0"/>
                </a:moveTo>
                <a:lnTo>
                  <a:pt x="12207623" y="0"/>
                </a:lnTo>
                <a:lnTo>
                  <a:pt x="12207623" y="7368904"/>
                </a:lnTo>
                <a:lnTo>
                  <a:pt x="0" y="736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3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81261" y="511542"/>
            <a:ext cx="4796714" cy="93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0"/>
              </a:lnSpc>
              <a:spcBef>
                <a:spcPct val="0"/>
              </a:spcBef>
            </a:pPr>
            <a:r>
              <a:rPr lang="en-US" sz="5587">
                <a:solidFill>
                  <a:srgbClr val="CFF4FF"/>
                </a:solidFill>
                <a:latin typeface="DM Sans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261118" y="9438203"/>
            <a:ext cx="9138436" cy="2216624"/>
            <a:chOff x="0" y="0"/>
            <a:chExt cx="12184581" cy="29554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23622" y="585036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243206" y="137746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66828" y="722782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9914212" y="9438203"/>
            <a:ext cx="9138436" cy="2216624"/>
            <a:chOff x="0" y="0"/>
            <a:chExt cx="12184581" cy="29554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123622" y="585036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243206" y="137746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9366828" y="722782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13718782" y="2296444"/>
            <a:ext cx="9138436" cy="2216624"/>
            <a:chOff x="0" y="0"/>
            <a:chExt cx="12184581" cy="295549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23622" y="585036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243206" y="137746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9366828" y="722782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5400000">
            <a:off x="-4401314" y="2296444"/>
            <a:ext cx="9138436" cy="2216624"/>
            <a:chOff x="0" y="0"/>
            <a:chExt cx="12184581" cy="295549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23622" y="585036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243206" y="137746"/>
              <a:ext cx="2817753" cy="2817753"/>
            </a:xfrm>
            <a:custGeom>
              <a:avLst/>
              <a:gdLst/>
              <a:ahLst/>
              <a:cxnLst/>
              <a:rect r="r" b="b" t="t" l="l"/>
              <a:pathLst>
                <a:path h="2817753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817753"/>
                  </a:lnTo>
                  <a:lnTo>
                    <a:pt x="0" y="2817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9366828" y="722782"/>
              <a:ext cx="2817753" cy="2232717"/>
            </a:xfrm>
            <a:custGeom>
              <a:avLst/>
              <a:gdLst/>
              <a:ahLst/>
              <a:cxnLst/>
              <a:rect r="r" b="b" t="t" l="l"/>
              <a:pathLst>
                <a:path h="2232717" w="2817753">
                  <a:moveTo>
                    <a:pt x="0" y="0"/>
                  </a:moveTo>
                  <a:lnTo>
                    <a:pt x="2817753" y="0"/>
                  </a:lnTo>
                  <a:lnTo>
                    <a:pt x="2817753" y="2232717"/>
                  </a:lnTo>
                  <a:lnTo>
                    <a:pt x="0" y="2232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26202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DAGFLNea-ko</dc:identifier>
  <dcterms:modified xsi:type="dcterms:W3CDTF">2011-08-01T06:04:30Z</dcterms:modified>
  <cp:revision>1</cp:revision>
  <dc:title>Blue Dark Professional Geometric Business Project Presentation </dc:title>
</cp:coreProperties>
</file>