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6"/>
  </p:notesMasterIdLst>
  <p:sldIdLst>
    <p:sldId id="256" r:id="rId2"/>
    <p:sldId id="258" r:id="rId3"/>
    <p:sldId id="260" r:id="rId4"/>
    <p:sldId id="335" r:id="rId5"/>
    <p:sldId id="345" r:id="rId6"/>
    <p:sldId id="346" r:id="rId7"/>
    <p:sldId id="366" r:id="rId8"/>
    <p:sldId id="367" r:id="rId9"/>
    <p:sldId id="347" r:id="rId10"/>
    <p:sldId id="371" r:id="rId11"/>
    <p:sldId id="348" r:id="rId12"/>
    <p:sldId id="269" r:id="rId13"/>
    <p:sldId id="270" r:id="rId14"/>
    <p:sldId id="271" r:id="rId15"/>
    <p:sldId id="368" r:id="rId16"/>
    <p:sldId id="369" r:id="rId17"/>
    <p:sldId id="370" r:id="rId18"/>
    <p:sldId id="349" r:id="rId19"/>
    <p:sldId id="361" r:id="rId20"/>
    <p:sldId id="362" r:id="rId21"/>
    <p:sldId id="363" r:id="rId22"/>
    <p:sldId id="364" r:id="rId23"/>
    <p:sldId id="365" r:id="rId24"/>
    <p:sldId id="320" r:id="rId25"/>
  </p:sldIdLst>
  <p:sldSz cx="9144000" cy="5143500" type="screen16x9"/>
  <p:notesSz cx="6858000" cy="9144000"/>
  <p:embeddedFontLst>
    <p:embeddedFont>
      <p:font typeface="Arial Narrow" panose="020B060602020203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Crimson Text" panose="020B0604020202020204"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Vidaloka"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911795-5A3B-478E-A9B5-A059ED67275D}">
  <a:tblStyle styleId="{1A911795-5A3B-478E-A9B5-A059ED6727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1" r:id="rId5"/>
    <p:sldLayoutId id="2147483662" r:id="rId6"/>
    <p:sldLayoutId id="2147483668" r:id="rId7"/>
    <p:sldLayoutId id="2147483669" r:id="rId8"/>
    <p:sldLayoutId id="2147483695" r:id="rId9"/>
    <p:sldLayoutId id="2147483696" r:id="rId10"/>
    <p:sldLayoutId id="2147483697" r:id="rId11"/>
    <p:sldLayoutId id="2147483698" r:id="rId12"/>
    <p:sldLayoutId id="214748369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51915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Arial Narrow" panose="020B0606020202030204" pitchFamily="34" charset="0"/>
              </a:rPr>
              <a:t>Đ</a:t>
            </a:r>
            <a:r>
              <a:rPr lang="en" dirty="0">
                <a:latin typeface="Arial Narrow" panose="020B0606020202030204" pitchFamily="34" charset="0"/>
              </a:rPr>
              <a:t>ồ án CDIO 4:</a:t>
            </a:r>
            <a:br>
              <a:rPr lang="en" dirty="0">
                <a:latin typeface="Arial Narrow" panose="020B0606020202030204" pitchFamily="34" charset="0"/>
              </a:rPr>
            </a:br>
            <a:r>
              <a:rPr lang="en" dirty="0">
                <a:latin typeface="Arial Narrow" panose="020B0606020202030204" pitchFamily="34" charset="0"/>
              </a:rPr>
              <a:t>GAN image Inpainting</a:t>
            </a:r>
            <a:endParaRPr dirty="0">
              <a:latin typeface="Arial Narrow" panose="020B0606020202030204" pitchFamily="34" charset="0"/>
            </a:endParaRPr>
          </a:p>
        </p:txBody>
      </p:sp>
      <p:sp>
        <p:nvSpPr>
          <p:cNvPr id="483" name="Google Shape;483;p59"/>
          <p:cNvSpPr txBox="1">
            <a:spLocks noGrp="1"/>
          </p:cNvSpPr>
          <p:nvPr>
            <p:ph type="subTitle" idx="1"/>
          </p:nvPr>
        </p:nvSpPr>
        <p:spPr>
          <a:xfrm>
            <a:off x="1040000" y="2653474"/>
            <a:ext cx="7064100" cy="441900"/>
          </a:xfrm>
          <a:prstGeom prst="rect">
            <a:avLst/>
          </a:prstGeom>
        </p:spPr>
        <p:txBody>
          <a:bodyPr spcFirstLastPara="1" wrap="square" lIns="91425" tIns="91425" rIns="91425" bIns="91425" anchor="t" anchorCtr="0">
            <a:noAutofit/>
          </a:bodyPr>
          <a:lstStyle/>
          <a:p>
            <a:pPr marL="2286000" lvl="5" indent="0" algn="l">
              <a:buClr>
                <a:schemeClr val="dk1"/>
              </a:buClr>
              <a:buSzPts val="1100"/>
              <a:buFont typeface="Arial"/>
              <a:buNone/>
            </a:pPr>
            <a:r>
              <a:rPr lang="en-US" sz="1400" dirty="0" err="1"/>
              <a:t>Giảng</a:t>
            </a:r>
            <a:r>
              <a:rPr lang="en-US" sz="1400" dirty="0"/>
              <a:t> Viên :T.s </a:t>
            </a:r>
            <a:r>
              <a:rPr lang="en-US" sz="1400" dirty="0" err="1"/>
              <a:t>Đặng</a:t>
            </a:r>
            <a:r>
              <a:rPr lang="en-US" sz="1400" dirty="0"/>
              <a:t> </a:t>
            </a:r>
            <a:r>
              <a:rPr lang="en-US" sz="1400" dirty="0" err="1"/>
              <a:t>Việt</a:t>
            </a:r>
            <a:r>
              <a:rPr lang="en-US" sz="1400" dirty="0"/>
              <a:t> </a:t>
            </a:r>
            <a:r>
              <a:rPr lang="en-US" sz="1400" dirty="0" err="1"/>
              <a:t>Hùng</a:t>
            </a:r>
            <a:endParaRPr lang="en-US" sz="1400" dirty="0"/>
          </a:p>
          <a:p>
            <a:pPr marL="2286000" lvl="5" indent="0" algn="l">
              <a:buClr>
                <a:schemeClr val="dk1"/>
              </a:buClr>
              <a:buSzPts val="1100"/>
              <a:buFont typeface="Arial"/>
              <a:buNone/>
            </a:pPr>
            <a:r>
              <a:rPr lang="en-US" sz="1400" dirty="0" err="1"/>
              <a:t>Nhóm</a:t>
            </a:r>
            <a:r>
              <a:rPr lang="en-US" sz="1400" dirty="0"/>
              <a:t> 2 : Hoàng Minh </a:t>
            </a:r>
            <a:r>
              <a:rPr lang="en-US" sz="1400" dirty="0" err="1"/>
              <a:t>Thắng</a:t>
            </a:r>
            <a:r>
              <a:rPr lang="en-US" sz="1400" dirty="0"/>
              <a:t> </a:t>
            </a:r>
          </a:p>
          <a:p>
            <a:pPr marL="2286000" lvl="5" indent="0" algn="l">
              <a:buClr>
                <a:schemeClr val="dk1"/>
              </a:buClr>
              <a:buSzPts val="1100"/>
              <a:buFont typeface="Arial"/>
              <a:buNone/>
            </a:pPr>
            <a:r>
              <a:rPr lang="en-US" sz="1400" dirty="0"/>
              <a:t>Phan </a:t>
            </a:r>
            <a:r>
              <a:rPr lang="en-US" sz="1400" dirty="0" err="1"/>
              <a:t>Quốc</a:t>
            </a:r>
            <a:r>
              <a:rPr lang="en-US" sz="1400" dirty="0"/>
              <a:t> </a:t>
            </a:r>
            <a:r>
              <a:rPr lang="en-US" sz="1400" dirty="0" err="1"/>
              <a:t>Đạt</a:t>
            </a:r>
            <a:endParaRPr lang="en-US" sz="1400" dirty="0"/>
          </a:p>
          <a:p>
            <a:pPr marL="2286000" lvl="5" indent="0" algn="l">
              <a:buClr>
                <a:schemeClr val="dk1"/>
              </a:buClr>
              <a:buSzPts val="1100"/>
              <a:buFont typeface="Arial"/>
              <a:buNone/>
            </a:pPr>
            <a:r>
              <a:rPr lang="en-US" sz="1400" dirty="0" err="1"/>
              <a:t>Hồ</a:t>
            </a:r>
            <a:r>
              <a:rPr lang="en-US" sz="1400" dirty="0"/>
              <a:t> Văn Thanh </a:t>
            </a:r>
            <a:r>
              <a:rPr lang="en-US" sz="1400" dirty="0" err="1"/>
              <a:t>Phương</a:t>
            </a:r>
            <a:endParaRPr lang="en-US" sz="1400" dirty="0"/>
          </a:p>
          <a:p>
            <a:pPr marL="2286000" lvl="5" indent="0" algn="l">
              <a:buClr>
                <a:schemeClr val="dk1"/>
              </a:buClr>
              <a:buSzPts val="1100"/>
              <a:buFont typeface="Arial"/>
              <a:buNone/>
            </a:pPr>
            <a:r>
              <a:rPr lang="en-US" sz="1400" dirty="0" err="1"/>
              <a:t>Lưu</a:t>
            </a:r>
            <a:r>
              <a:rPr lang="en-US" sz="1400" dirty="0"/>
              <a:t> </a:t>
            </a:r>
            <a:r>
              <a:rPr lang="en-US" sz="1400" dirty="0" err="1"/>
              <a:t>Tấn</a:t>
            </a:r>
            <a:r>
              <a:rPr lang="en-US" sz="1400" dirty="0"/>
              <a:t> </a:t>
            </a:r>
            <a:r>
              <a:rPr lang="en-US" sz="1400" dirty="0" err="1"/>
              <a:t>Đạt</a:t>
            </a:r>
            <a:r>
              <a:rPr lang="en-US" sz="1400" dirty="0"/>
              <a:t> </a:t>
            </a:r>
          </a:p>
          <a:p>
            <a:pPr marL="2286000" lvl="5" indent="0" algn="l">
              <a:buClr>
                <a:schemeClr val="dk1"/>
              </a:buClr>
              <a:buSzPts val="1100"/>
              <a:buFont typeface="Arial"/>
              <a:buNone/>
            </a:pPr>
            <a:r>
              <a:rPr lang="en-US" sz="1400" dirty="0"/>
              <a:t>Mai </a:t>
            </a:r>
            <a:r>
              <a:rPr lang="en-US" sz="1400" dirty="0" err="1"/>
              <a:t>Đăng</a:t>
            </a:r>
            <a:r>
              <a:rPr lang="en-US" sz="1400" dirty="0"/>
              <a:t> </a:t>
            </a:r>
            <a:r>
              <a:rPr lang="en-US" sz="1400" dirty="0" err="1"/>
              <a:t>Lanh</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013C36-9467-F185-2FBA-38C8E63F90D6}"/>
                  </a:ext>
                </a:extLst>
              </p:cNvPr>
              <p:cNvSpPr txBox="1"/>
              <p:nvPr/>
            </p:nvSpPr>
            <p:spPr>
              <a:xfrm>
                <a:off x="1552506" y="1562243"/>
                <a:ext cx="6038987" cy="1009507"/>
              </a:xfrm>
              <a:prstGeom prst="rect">
                <a:avLst/>
              </a:prstGeom>
              <a:noFill/>
            </p:spPr>
            <p:txBody>
              <a:bodyPr wrap="square" rtlCol="0">
                <a:spAutoFit/>
              </a:bodyPr>
              <a:lstStyle/>
              <a:p>
                <a:r>
                  <a:rPr lang="en-US" dirty="0"/>
                  <a:t>Trong phase </a:t>
                </a:r>
                <a:r>
                  <a:rPr lang="en-US" dirty="0" err="1"/>
                  <a:t>của</a:t>
                </a:r>
                <a:r>
                  <a:rPr lang="en-US" dirty="0"/>
                  <a:t> Generator </a:t>
                </a:r>
                <a:r>
                  <a:rPr lang="en-US" dirty="0" err="1"/>
                  <a:t>thì</a:t>
                </a:r>
                <a:r>
                  <a:rPr lang="en-US" dirty="0"/>
                  <a:t> </a:t>
                </a:r>
                <a:r>
                  <a:rPr lang="en-US" dirty="0" err="1"/>
                  <a:t>Discrimintor</a:t>
                </a:r>
                <a:r>
                  <a:rPr lang="en-US" dirty="0"/>
                  <a:t> </a:t>
                </a:r>
                <a:r>
                  <a:rPr lang="en-US" dirty="0" err="1"/>
                  <a:t>bị</a:t>
                </a:r>
                <a:r>
                  <a:rPr lang="en-US" dirty="0"/>
                  <a:t> </a:t>
                </a:r>
                <a:r>
                  <a:rPr lang="en-US" dirty="0" err="1"/>
                  <a:t>đóng</a:t>
                </a:r>
                <a:r>
                  <a:rPr lang="en-US" dirty="0"/>
                  <a:t> </a:t>
                </a:r>
                <a:r>
                  <a:rPr lang="en-US" dirty="0" err="1"/>
                  <a:t>băng</a:t>
                </a:r>
                <a:r>
                  <a:rPr lang="en-US" dirty="0"/>
                  <a:t>:</a:t>
                </a:r>
              </a:p>
              <a:p>
                <a:r>
                  <a:rPr lang="en-US" dirty="0"/>
                  <a:t>Do </a:t>
                </a:r>
                <a:r>
                  <a:rPr lang="en-US" dirty="0" err="1"/>
                  <a:t>đó</a:t>
                </a:r>
                <a:r>
                  <a:rPr lang="en-US" dirty="0"/>
                  <a:t> :</a:t>
                </a:r>
                <a:r>
                  <a:rPr lang="en-US" dirty="0" err="1"/>
                  <a:t>lossfunction</a:t>
                </a:r>
                <a:r>
                  <a:rPr lang="en-US" dirty="0"/>
                  <a:t> = min </a:t>
                </a: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𝐷</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𝑥</m:t>
                                    </m:r>
                                  </m:sub>
                                </m:sSub>
                              </m:e>
                            </m:d>
                          </m:e>
                        </m:d>
                      </m:e>
                    </m:func>
                  </m:oMath>
                </a14:m>
                <a:endParaRPr lang="en-US" b="0" dirty="0"/>
              </a:p>
              <a:p>
                <a:r>
                  <a:rPr lang="en-US" dirty="0"/>
                  <a:t>Trong phase </a:t>
                </a:r>
                <a:r>
                  <a:rPr lang="en-US" dirty="0" err="1"/>
                  <a:t>của</a:t>
                </a:r>
                <a:r>
                  <a:rPr lang="en-US" dirty="0"/>
                  <a:t> Discriminator </a:t>
                </a:r>
                <a:r>
                  <a:rPr lang="en-US" dirty="0" err="1"/>
                  <a:t>thì</a:t>
                </a:r>
                <a:r>
                  <a:rPr lang="en-US" dirty="0"/>
                  <a:t> Generator </a:t>
                </a:r>
                <a:r>
                  <a:rPr lang="en-US" dirty="0" err="1"/>
                  <a:t>bị</a:t>
                </a:r>
                <a:r>
                  <a:rPr lang="en-US" dirty="0"/>
                  <a:t> </a:t>
                </a:r>
                <a:r>
                  <a:rPr lang="en-US" dirty="0" err="1"/>
                  <a:t>đóng</a:t>
                </a:r>
                <a:r>
                  <a:rPr lang="en-US" dirty="0"/>
                  <a:t> bang:</a:t>
                </a:r>
              </a:p>
              <a:p>
                <a:r>
                  <a:rPr lang="en-US" dirty="0"/>
                  <a:t>Do </a:t>
                </a:r>
                <a:r>
                  <a:rPr lang="en-US" dirty="0" err="1"/>
                  <a:t>đó</a:t>
                </a:r>
                <a:r>
                  <a:rPr lang="en-US" dirty="0"/>
                  <a:t> : </a:t>
                </a:r>
                <a:r>
                  <a:rPr lang="en-US" dirty="0" err="1"/>
                  <a:t>lossfunction</a:t>
                </a:r>
                <a:r>
                  <a:rPr lang="en-US" dirty="0"/>
                  <a:t> = min –</a:t>
                </a: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r>
                              <a:rPr lang="en-US" i="1" dirty="0" smtClean="0">
                                <a:latin typeface="Cambria Math" panose="02040503050406030204" pitchFamily="18" charset="0"/>
                              </a:rPr>
                              <m:t>𝐷</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e>
                        </m:d>
                      </m:e>
                    </m:func>
                    <m:r>
                      <a:rPr lang="en-US" b="0" i="1" dirty="0" smtClean="0">
                        <a:latin typeface="Cambria Math" panose="02040503050406030204" pitchFamily="18" charset="0"/>
                      </a:rPr>
                      <m:t>−</m:t>
                    </m:r>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⁡(1−</m:t>
                    </m:r>
                    <m:r>
                      <a:rPr lang="en-US" b="0" i="1" dirty="0" smtClean="0">
                        <a:latin typeface="Cambria Math" panose="02040503050406030204" pitchFamily="18" charset="0"/>
                      </a:rPr>
                      <m:t>𝐷</m:t>
                    </m:r>
                    <m:r>
                      <a:rPr lang="en-US" b="0" i="1" dirty="0" smtClean="0">
                        <a:latin typeface="Cambria Math" panose="02040503050406030204" pitchFamily="18" charset="0"/>
                      </a:rPr>
                      <m:t>(</m:t>
                    </m:r>
                    <m:r>
                      <a:rPr lang="en-US" b="0" i="1" dirty="0" smtClean="0">
                        <a:latin typeface="Cambria Math" panose="02040503050406030204" pitchFamily="18" charset="0"/>
                      </a:rPr>
                      <m:t>𝐺</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7B013C36-9467-F185-2FBA-38C8E63F90D6}"/>
                  </a:ext>
                </a:extLst>
              </p:cNvPr>
              <p:cNvSpPr txBox="1">
                <a:spLocks noRot="1" noChangeAspect="1" noMove="1" noResize="1" noEditPoints="1" noAdjustHandles="1" noChangeArrowheads="1" noChangeShapeType="1" noTextEdit="1"/>
              </p:cNvSpPr>
              <p:nvPr/>
            </p:nvSpPr>
            <p:spPr>
              <a:xfrm>
                <a:off x="1552506" y="1562243"/>
                <a:ext cx="6038987" cy="1009507"/>
              </a:xfrm>
              <a:prstGeom prst="rect">
                <a:avLst/>
              </a:prstGeom>
              <a:blipFill>
                <a:blip r:embed="rId2"/>
                <a:stretch>
                  <a:fillRect l="-303" t="-602" b="-4217"/>
                </a:stretch>
              </a:blipFill>
            </p:spPr>
            <p:txBody>
              <a:bodyPr/>
              <a:lstStyle/>
              <a:p>
                <a:r>
                  <a:rPr lang="en-US">
                    <a:noFill/>
                  </a:rPr>
                  <a:t> </a:t>
                </a:r>
              </a:p>
            </p:txBody>
          </p:sp>
        </mc:Fallback>
      </mc:AlternateContent>
    </p:spTree>
    <p:extLst>
      <p:ext uri="{BB962C8B-B14F-4D97-AF65-F5344CB8AC3E}">
        <p14:creationId xmlns:p14="http://schemas.microsoft.com/office/powerpoint/2010/main" val="259436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EBC0-7200-707F-906E-3AECE19810ED}"/>
              </a:ext>
            </a:extLst>
          </p:cNvPr>
          <p:cNvSpPr>
            <a:spLocks noGrp="1"/>
          </p:cNvSpPr>
          <p:nvPr>
            <p:ph type="title"/>
          </p:nvPr>
        </p:nvSpPr>
        <p:spPr>
          <a:xfrm>
            <a:off x="0" y="268984"/>
            <a:ext cx="4323000" cy="497700"/>
          </a:xfrm>
        </p:spPr>
        <p:txBody>
          <a:bodyPr/>
          <a:lstStyle/>
          <a:p>
            <a:r>
              <a:rPr lang="en-US" dirty="0" err="1"/>
              <a:t>Xử</a:t>
            </a:r>
            <a:r>
              <a:rPr lang="en-US" dirty="0"/>
              <a:t> </a:t>
            </a:r>
            <a:r>
              <a:rPr lang="en-US" dirty="0" err="1"/>
              <a:t>lý</a:t>
            </a:r>
            <a:r>
              <a:rPr lang="en-US" dirty="0"/>
              <a:t> </a:t>
            </a:r>
            <a:r>
              <a:rPr lang="en-US" dirty="0" err="1"/>
              <a:t>hình</a:t>
            </a:r>
            <a:r>
              <a:rPr lang="en-US" dirty="0"/>
              <a:t> </a:t>
            </a:r>
            <a:r>
              <a:rPr lang="en-US" dirty="0" err="1"/>
              <a:t>ảnh</a:t>
            </a:r>
            <a:r>
              <a:rPr lang="en-US" dirty="0"/>
              <a:t> </a:t>
            </a:r>
            <a:r>
              <a:rPr lang="en-US" dirty="0" err="1"/>
              <a:t>trong</a:t>
            </a:r>
            <a:r>
              <a:rPr lang="en-US" dirty="0"/>
              <a:t> Generator</a:t>
            </a:r>
          </a:p>
        </p:txBody>
      </p:sp>
      <p:sp>
        <p:nvSpPr>
          <p:cNvPr id="7" name="TextBox 6">
            <a:extLst>
              <a:ext uri="{FF2B5EF4-FFF2-40B4-BE49-F238E27FC236}">
                <a16:creationId xmlns:a16="http://schemas.microsoft.com/office/drawing/2014/main" id="{A93C5EE2-628C-4950-A62A-4D88CF35B876}"/>
              </a:ext>
            </a:extLst>
          </p:cNvPr>
          <p:cNvSpPr txBox="1"/>
          <p:nvPr/>
        </p:nvSpPr>
        <p:spPr>
          <a:xfrm>
            <a:off x="215176" y="2218366"/>
            <a:ext cx="4650940" cy="1600438"/>
          </a:xfrm>
          <a:prstGeom prst="rect">
            <a:avLst/>
          </a:prstGeom>
          <a:noFill/>
        </p:spPr>
        <p:txBody>
          <a:bodyPr wrap="square">
            <a:spAutoFit/>
          </a:bodyPr>
          <a:lstStyle/>
          <a:p>
            <a:r>
              <a:rPr lang="vi-VN" b="0" i="0" dirty="0">
                <a:solidFill>
                  <a:srgbClr val="1F1F1F"/>
                </a:solidFill>
                <a:effectLst/>
                <a:latin typeface="Google Sans"/>
              </a:rPr>
              <a:t>Cấu trúc của </a:t>
            </a:r>
            <a:r>
              <a:rPr lang="en-US" b="0" i="0" dirty="0">
                <a:solidFill>
                  <a:srgbClr val="1F1F1F"/>
                </a:solidFill>
                <a:effectLst/>
                <a:latin typeface="Google Sans"/>
              </a:rPr>
              <a:t>CNN</a:t>
            </a:r>
            <a:r>
              <a:rPr lang="vi-VN" b="0" i="0" dirty="0">
                <a:solidFill>
                  <a:srgbClr val="1F1F1F"/>
                </a:solidFill>
                <a:effectLst/>
                <a:latin typeface="Google Sans"/>
              </a:rPr>
              <a:t> được hiển thị trong Hình 2 bao gồm năm lớp tích chập, ba lớp kết nối đầy đủ và lớp đầu ra softmax. Các lớp này được phân tách bằng max-pooling và các đơn vị kích hoạt của tất cả các lớp ẩn đều sử dụng hàm ReLU. Một mặt, các tham số có thể được giảm. Mặt khác, nó tương đương với việc thực hiện nhiều hơn ánh xạ phi tuyến tính hơn, có thể tăng khả năng khớp và thể hiện của mạng.</a:t>
            </a:r>
            <a:endParaRPr lang="en-US" dirty="0"/>
          </a:p>
        </p:txBody>
      </p:sp>
      <p:pic>
        <p:nvPicPr>
          <p:cNvPr id="8" name="Picture 2">
            <a:extLst>
              <a:ext uri="{FF2B5EF4-FFF2-40B4-BE49-F238E27FC236}">
                <a16:creationId xmlns:a16="http://schemas.microsoft.com/office/drawing/2014/main" id="{9AF8ACD6-5052-8EFA-E228-A82DAB4FF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219" y="1697676"/>
            <a:ext cx="4131781" cy="21211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C4BAFA-7C9C-9DFA-253A-02985381E076}"/>
              </a:ext>
            </a:extLst>
          </p:cNvPr>
          <p:cNvSpPr txBox="1"/>
          <p:nvPr/>
        </p:nvSpPr>
        <p:spPr>
          <a:xfrm>
            <a:off x="215176" y="1328344"/>
            <a:ext cx="4440432" cy="738664"/>
          </a:xfrm>
          <a:prstGeom prst="rect">
            <a:avLst/>
          </a:prstGeom>
          <a:noFill/>
        </p:spPr>
        <p:txBody>
          <a:bodyPr wrap="square" rtlCol="0">
            <a:spAutoFit/>
          </a:bodyPr>
          <a:lstStyle/>
          <a:p>
            <a:r>
              <a:rPr lang="en-US" dirty="0" err="1">
                <a:latin typeface="Google Sans"/>
              </a:rPr>
              <a:t>Để</a:t>
            </a:r>
            <a:r>
              <a:rPr lang="en-US" dirty="0">
                <a:latin typeface="Google Sans"/>
              </a:rPr>
              <a:t> generator </a:t>
            </a:r>
            <a:r>
              <a:rPr lang="en-US" dirty="0" err="1">
                <a:latin typeface="Google Sans"/>
              </a:rPr>
              <a:t>có</a:t>
            </a:r>
            <a:r>
              <a:rPr lang="en-US" dirty="0">
                <a:latin typeface="Google Sans"/>
              </a:rPr>
              <a:t> </a:t>
            </a:r>
            <a:r>
              <a:rPr lang="en-US" dirty="0" err="1">
                <a:latin typeface="Google Sans"/>
              </a:rPr>
              <a:t>thể</a:t>
            </a:r>
            <a:r>
              <a:rPr lang="en-US" dirty="0">
                <a:latin typeface="Google Sans"/>
              </a:rPr>
              <a:t> </a:t>
            </a:r>
            <a:r>
              <a:rPr lang="en-US" dirty="0" err="1">
                <a:latin typeface="Google Sans"/>
              </a:rPr>
              <a:t>học</a:t>
            </a:r>
            <a:r>
              <a:rPr lang="en-US" dirty="0">
                <a:latin typeface="Google Sans"/>
              </a:rPr>
              <a:t> </a:t>
            </a:r>
            <a:r>
              <a:rPr lang="en-US" dirty="0" err="1">
                <a:latin typeface="Google Sans"/>
              </a:rPr>
              <a:t>được</a:t>
            </a:r>
            <a:r>
              <a:rPr lang="en-US" dirty="0">
                <a:latin typeface="Google Sans"/>
              </a:rPr>
              <a:t> </a:t>
            </a:r>
            <a:r>
              <a:rPr lang="en-US" dirty="0" err="1">
                <a:latin typeface="Google Sans"/>
              </a:rPr>
              <a:t>hình</a:t>
            </a:r>
            <a:r>
              <a:rPr lang="en-US" dirty="0">
                <a:latin typeface="Google Sans"/>
              </a:rPr>
              <a:t> </a:t>
            </a:r>
            <a:r>
              <a:rPr lang="en-US" dirty="0" err="1">
                <a:latin typeface="Google Sans"/>
              </a:rPr>
              <a:t>ảnh</a:t>
            </a:r>
            <a:r>
              <a:rPr lang="en-US" dirty="0">
                <a:latin typeface="Google Sans"/>
              </a:rPr>
              <a:t> </a:t>
            </a:r>
            <a:r>
              <a:rPr lang="en-US" dirty="0" err="1">
                <a:latin typeface="Google Sans"/>
              </a:rPr>
              <a:t>thì</a:t>
            </a:r>
            <a:r>
              <a:rPr lang="en-US" dirty="0">
                <a:latin typeface="Google Sans"/>
              </a:rPr>
              <a:t> </a:t>
            </a:r>
            <a:r>
              <a:rPr lang="en-US" dirty="0" err="1">
                <a:latin typeface="Google Sans"/>
              </a:rPr>
              <a:t>việc</a:t>
            </a:r>
            <a:r>
              <a:rPr lang="en-US" dirty="0">
                <a:latin typeface="Google Sans"/>
              </a:rPr>
              <a:t> </a:t>
            </a:r>
            <a:r>
              <a:rPr lang="en-US" dirty="0" err="1">
                <a:latin typeface="Google Sans"/>
              </a:rPr>
              <a:t>xử</a:t>
            </a:r>
            <a:r>
              <a:rPr lang="en-US" dirty="0">
                <a:latin typeface="Google Sans"/>
              </a:rPr>
              <a:t> </a:t>
            </a:r>
            <a:r>
              <a:rPr lang="en-US" dirty="0" err="1">
                <a:latin typeface="Google Sans"/>
              </a:rPr>
              <a:t>lý</a:t>
            </a:r>
            <a:r>
              <a:rPr lang="en-US" dirty="0">
                <a:latin typeface="Google Sans"/>
              </a:rPr>
              <a:t> </a:t>
            </a:r>
            <a:r>
              <a:rPr lang="en-US" dirty="0" err="1">
                <a:latin typeface="Google Sans"/>
              </a:rPr>
              <a:t>dữ</a:t>
            </a:r>
            <a:r>
              <a:rPr lang="en-US" dirty="0">
                <a:latin typeface="Google Sans"/>
              </a:rPr>
              <a:t> </a:t>
            </a:r>
            <a:r>
              <a:rPr lang="en-US" dirty="0" err="1">
                <a:latin typeface="Google Sans"/>
              </a:rPr>
              <a:t>liệu</a:t>
            </a:r>
            <a:r>
              <a:rPr lang="en-US" dirty="0">
                <a:latin typeface="Google Sans"/>
              </a:rPr>
              <a:t> </a:t>
            </a:r>
            <a:r>
              <a:rPr lang="en-US" dirty="0" err="1">
                <a:latin typeface="Google Sans"/>
              </a:rPr>
              <a:t>đầu</a:t>
            </a:r>
            <a:r>
              <a:rPr lang="en-US" dirty="0">
                <a:latin typeface="Google Sans"/>
              </a:rPr>
              <a:t> </a:t>
            </a:r>
            <a:r>
              <a:rPr lang="en-US" dirty="0" err="1">
                <a:latin typeface="Google Sans"/>
              </a:rPr>
              <a:t>vào</a:t>
            </a:r>
            <a:r>
              <a:rPr lang="en-US" dirty="0">
                <a:latin typeface="Google Sans"/>
              </a:rPr>
              <a:t> </a:t>
            </a:r>
            <a:r>
              <a:rPr lang="en-US" dirty="0" err="1">
                <a:latin typeface="Google Sans"/>
              </a:rPr>
              <a:t>là</a:t>
            </a:r>
            <a:r>
              <a:rPr lang="en-US" dirty="0">
                <a:latin typeface="Google Sans"/>
              </a:rPr>
              <a:t> </a:t>
            </a:r>
            <a:r>
              <a:rPr lang="en-US" dirty="0" err="1">
                <a:latin typeface="Google Sans"/>
              </a:rPr>
              <a:t>việc</a:t>
            </a:r>
            <a:r>
              <a:rPr lang="en-US" dirty="0">
                <a:latin typeface="Google Sans"/>
              </a:rPr>
              <a:t> </a:t>
            </a:r>
            <a:r>
              <a:rPr lang="en-US" dirty="0" err="1">
                <a:latin typeface="Google Sans"/>
              </a:rPr>
              <a:t>cần</a:t>
            </a:r>
            <a:r>
              <a:rPr lang="en-US" dirty="0">
                <a:latin typeface="Google Sans"/>
              </a:rPr>
              <a:t> </a:t>
            </a:r>
            <a:r>
              <a:rPr lang="en-US" dirty="0" err="1">
                <a:latin typeface="Google Sans"/>
              </a:rPr>
              <a:t>thiết</a:t>
            </a:r>
            <a:r>
              <a:rPr lang="en-US" dirty="0">
                <a:latin typeface="Google Sans"/>
              </a:rPr>
              <a:t> , </a:t>
            </a:r>
            <a:r>
              <a:rPr lang="en-US" dirty="0" err="1">
                <a:latin typeface="Google Sans"/>
              </a:rPr>
              <a:t>chúng</a:t>
            </a:r>
            <a:r>
              <a:rPr lang="en-US" dirty="0">
                <a:latin typeface="Google Sans"/>
              </a:rPr>
              <a:t> ta </a:t>
            </a:r>
            <a:r>
              <a:rPr lang="en-US" dirty="0" err="1">
                <a:latin typeface="Google Sans"/>
              </a:rPr>
              <a:t>xử</a:t>
            </a:r>
            <a:r>
              <a:rPr lang="en-US" dirty="0">
                <a:latin typeface="Google Sans"/>
              </a:rPr>
              <a:t> </a:t>
            </a:r>
            <a:r>
              <a:rPr lang="en-US" dirty="0" err="1">
                <a:latin typeface="Google Sans"/>
              </a:rPr>
              <a:t>lý</a:t>
            </a:r>
            <a:r>
              <a:rPr lang="en-US" dirty="0">
                <a:latin typeface="Google Sans"/>
              </a:rPr>
              <a:t> </a:t>
            </a:r>
            <a:r>
              <a:rPr lang="en-US" dirty="0" err="1">
                <a:latin typeface="Google Sans"/>
              </a:rPr>
              <a:t>hình</a:t>
            </a:r>
            <a:r>
              <a:rPr lang="en-US" dirty="0">
                <a:latin typeface="Google Sans"/>
              </a:rPr>
              <a:t> </a:t>
            </a:r>
            <a:r>
              <a:rPr lang="en-US" dirty="0" err="1">
                <a:latin typeface="Google Sans"/>
              </a:rPr>
              <a:t>ảnh</a:t>
            </a:r>
            <a:r>
              <a:rPr lang="en-US" dirty="0">
                <a:latin typeface="Google Sans"/>
              </a:rPr>
              <a:t> </a:t>
            </a:r>
            <a:r>
              <a:rPr lang="en-US" dirty="0" err="1">
                <a:latin typeface="Google Sans"/>
              </a:rPr>
              <a:t>bằng</a:t>
            </a:r>
            <a:r>
              <a:rPr lang="en-US" dirty="0">
                <a:latin typeface="Google Sans"/>
              </a:rPr>
              <a:t> CNN</a:t>
            </a:r>
          </a:p>
        </p:txBody>
      </p:sp>
    </p:spTree>
    <p:extLst>
      <p:ext uri="{BB962C8B-B14F-4D97-AF65-F5344CB8AC3E}">
        <p14:creationId xmlns:p14="http://schemas.microsoft.com/office/powerpoint/2010/main" val="311084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3" name="Title 2">
            <a:extLst>
              <a:ext uri="{FF2B5EF4-FFF2-40B4-BE49-F238E27FC236}">
                <a16:creationId xmlns:a16="http://schemas.microsoft.com/office/drawing/2014/main" id="{C1DED625-3C92-97FD-01F4-0F4D23796B34}"/>
              </a:ext>
            </a:extLst>
          </p:cNvPr>
          <p:cNvSpPr>
            <a:spLocks noGrp="1"/>
          </p:cNvSpPr>
          <p:nvPr>
            <p:ph type="title"/>
          </p:nvPr>
        </p:nvSpPr>
        <p:spPr/>
        <p:txBody>
          <a:bodyPr/>
          <a:lstStyle/>
          <a:p>
            <a:r>
              <a:rPr lang="en-US" dirty="0" err="1">
                <a:latin typeface="+mj-lt"/>
              </a:rPr>
              <a:t>II:Giới</a:t>
            </a:r>
            <a:r>
              <a:rPr lang="en-US" dirty="0">
                <a:latin typeface="+mj-lt"/>
              </a:rPr>
              <a:t> </a:t>
            </a:r>
            <a:r>
              <a:rPr lang="en-US" dirty="0" err="1">
                <a:latin typeface="+mj-lt"/>
              </a:rPr>
              <a:t>thiệu</a:t>
            </a:r>
            <a:r>
              <a:rPr lang="en-US" dirty="0">
                <a:latin typeface="+mj-lt"/>
              </a:rPr>
              <a:t> GAN image inpainting</a:t>
            </a:r>
          </a:p>
        </p:txBody>
      </p:sp>
      <p:sp>
        <p:nvSpPr>
          <p:cNvPr id="5" name="TextBox 4">
            <a:extLst>
              <a:ext uri="{FF2B5EF4-FFF2-40B4-BE49-F238E27FC236}">
                <a16:creationId xmlns:a16="http://schemas.microsoft.com/office/drawing/2014/main" id="{375CA6C2-EC40-9885-3A2B-C53882ECB245}"/>
              </a:ext>
            </a:extLst>
          </p:cNvPr>
          <p:cNvSpPr txBox="1"/>
          <p:nvPr/>
        </p:nvSpPr>
        <p:spPr>
          <a:xfrm>
            <a:off x="463246" y="1548320"/>
            <a:ext cx="3636837" cy="738664"/>
          </a:xfrm>
          <a:prstGeom prst="rect">
            <a:avLst/>
          </a:prstGeom>
          <a:noFill/>
        </p:spPr>
        <p:txBody>
          <a:bodyPr wrap="square">
            <a:spAutoFit/>
          </a:bodyPr>
          <a:lstStyle/>
          <a:p>
            <a:r>
              <a:rPr lang="en-US" b="0" i="0" dirty="0">
                <a:solidFill>
                  <a:srgbClr val="1F1F1F"/>
                </a:solidFill>
                <a:effectLst/>
                <a:latin typeface="Google Sans"/>
              </a:rPr>
              <a:t>GAN image inpainting </a:t>
            </a:r>
            <a:r>
              <a:rPr lang="en-US" b="0" i="0" dirty="0" err="1">
                <a:solidFill>
                  <a:srgbClr val="1F1F1F"/>
                </a:solidFill>
                <a:effectLst/>
                <a:latin typeface="Google Sans"/>
              </a:rPr>
              <a:t>là</a:t>
            </a:r>
            <a:r>
              <a:rPr lang="en-US" b="0" i="0" dirty="0">
                <a:solidFill>
                  <a:srgbClr val="1F1F1F"/>
                </a:solidFill>
                <a:effectLst/>
                <a:latin typeface="Google Sans"/>
              </a:rPr>
              <a:t> </a:t>
            </a:r>
            <a:r>
              <a:rPr lang="en-US" b="0" i="0" dirty="0" err="1">
                <a:solidFill>
                  <a:srgbClr val="1F1F1F"/>
                </a:solidFill>
                <a:effectLst/>
                <a:latin typeface="Google Sans"/>
              </a:rPr>
              <a:t>một</a:t>
            </a:r>
            <a:r>
              <a:rPr lang="en-US" b="0" i="0" dirty="0">
                <a:solidFill>
                  <a:srgbClr val="1F1F1F"/>
                </a:solidFill>
                <a:effectLst/>
                <a:latin typeface="Google Sans"/>
              </a:rPr>
              <a:t> </a:t>
            </a:r>
            <a:r>
              <a:rPr lang="en-US" b="0" i="0" dirty="0" err="1">
                <a:solidFill>
                  <a:srgbClr val="1F1F1F"/>
                </a:solidFill>
                <a:effectLst/>
                <a:latin typeface="Google Sans"/>
              </a:rPr>
              <a:t>kỹ</a:t>
            </a:r>
            <a:r>
              <a:rPr lang="en-US" b="0" i="0" dirty="0">
                <a:solidFill>
                  <a:srgbClr val="1F1F1F"/>
                </a:solidFill>
                <a:effectLst/>
                <a:latin typeface="Google Sans"/>
              </a:rPr>
              <a:t> </a:t>
            </a:r>
            <a:r>
              <a:rPr lang="en-US" b="0" i="0" dirty="0" err="1">
                <a:solidFill>
                  <a:srgbClr val="1F1F1F"/>
                </a:solidFill>
                <a:effectLst/>
                <a:latin typeface="Google Sans"/>
              </a:rPr>
              <a:t>thuật</a:t>
            </a:r>
            <a:r>
              <a:rPr lang="en-US" b="0" i="0" dirty="0">
                <a:solidFill>
                  <a:srgbClr val="1F1F1F"/>
                </a:solidFill>
                <a:effectLst/>
                <a:latin typeface="Google Sans"/>
              </a:rPr>
              <a:t> </a:t>
            </a:r>
            <a:r>
              <a:rPr lang="en-US" b="0" i="0" dirty="0" err="1">
                <a:solidFill>
                  <a:srgbClr val="1F1F1F"/>
                </a:solidFill>
                <a:effectLst/>
                <a:latin typeface="Google Sans"/>
              </a:rPr>
              <a:t>sử</a:t>
            </a:r>
            <a:r>
              <a:rPr lang="en-US" b="0" i="0" dirty="0">
                <a:solidFill>
                  <a:srgbClr val="1F1F1F"/>
                </a:solidFill>
                <a:effectLst/>
                <a:latin typeface="Google Sans"/>
              </a:rPr>
              <a:t> </a:t>
            </a:r>
            <a:r>
              <a:rPr lang="en-US" b="0" i="0" dirty="0" err="1">
                <a:solidFill>
                  <a:srgbClr val="1F1F1F"/>
                </a:solidFill>
                <a:effectLst/>
                <a:latin typeface="Google Sans"/>
              </a:rPr>
              <a:t>dụng</a:t>
            </a:r>
            <a:r>
              <a:rPr lang="en-US" b="0" i="0" dirty="0">
                <a:solidFill>
                  <a:srgbClr val="1F1F1F"/>
                </a:solidFill>
                <a:effectLst/>
                <a:latin typeface="Google Sans"/>
              </a:rPr>
              <a:t> </a:t>
            </a:r>
            <a:r>
              <a:rPr lang="en-US" b="0" i="0" dirty="0" err="1">
                <a:solidFill>
                  <a:srgbClr val="1F1F1F"/>
                </a:solidFill>
                <a:effectLst/>
                <a:latin typeface="Google Sans"/>
              </a:rPr>
              <a:t>mạng</a:t>
            </a:r>
            <a:r>
              <a:rPr lang="en-US" b="0" i="0" dirty="0">
                <a:solidFill>
                  <a:srgbClr val="1F1F1F"/>
                </a:solidFill>
                <a:effectLst/>
                <a:latin typeface="Google Sans"/>
              </a:rPr>
              <a:t> </a:t>
            </a:r>
            <a:r>
              <a:rPr lang="en-US" b="0" i="0" dirty="0" err="1">
                <a:solidFill>
                  <a:srgbClr val="1F1F1F"/>
                </a:solidFill>
                <a:effectLst/>
                <a:latin typeface="Google Sans"/>
              </a:rPr>
              <a:t>đối</a:t>
            </a:r>
            <a:r>
              <a:rPr lang="en-US" b="0" i="0" dirty="0">
                <a:solidFill>
                  <a:srgbClr val="1F1F1F"/>
                </a:solidFill>
                <a:effectLst/>
                <a:latin typeface="Google Sans"/>
              </a:rPr>
              <a:t> </a:t>
            </a:r>
            <a:r>
              <a:rPr lang="en-US" b="0" i="0" dirty="0" err="1">
                <a:solidFill>
                  <a:srgbClr val="1F1F1F"/>
                </a:solidFill>
                <a:effectLst/>
                <a:latin typeface="Google Sans"/>
              </a:rPr>
              <a:t>kháng</a:t>
            </a:r>
            <a:r>
              <a:rPr lang="en-US" b="0" i="0" dirty="0">
                <a:solidFill>
                  <a:srgbClr val="1F1F1F"/>
                </a:solidFill>
                <a:effectLst/>
                <a:latin typeface="Google Sans"/>
              </a:rPr>
              <a:t> (GAN) </a:t>
            </a:r>
            <a:r>
              <a:rPr lang="en-US" b="0" i="0" dirty="0" err="1">
                <a:solidFill>
                  <a:srgbClr val="1F1F1F"/>
                </a:solidFill>
                <a:effectLst/>
                <a:latin typeface="Google Sans"/>
              </a:rPr>
              <a:t>để</a:t>
            </a:r>
            <a:r>
              <a:rPr lang="en-US" b="0" i="0" dirty="0">
                <a:solidFill>
                  <a:srgbClr val="1F1F1F"/>
                </a:solidFill>
                <a:effectLst/>
                <a:latin typeface="Google Sans"/>
              </a:rPr>
              <a:t> </a:t>
            </a:r>
            <a:r>
              <a:rPr lang="en-US" b="0" i="0" dirty="0" err="1">
                <a:solidFill>
                  <a:srgbClr val="1F1F1F"/>
                </a:solidFill>
                <a:effectLst/>
                <a:latin typeface="Google Sans"/>
              </a:rPr>
              <a:t>lấp</a:t>
            </a:r>
            <a:r>
              <a:rPr lang="en-US" b="0" i="0" dirty="0">
                <a:solidFill>
                  <a:srgbClr val="1F1F1F"/>
                </a:solidFill>
                <a:effectLst/>
                <a:latin typeface="Google Sans"/>
              </a:rPr>
              <a:t> </a:t>
            </a:r>
            <a:r>
              <a:rPr lang="en-US" b="0" i="0" dirty="0" err="1">
                <a:solidFill>
                  <a:srgbClr val="1F1F1F"/>
                </a:solidFill>
                <a:effectLst/>
                <a:latin typeface="Google Sans"/>
              </a:rPr>
              <a:t>đầy</a:t>
            </a:r>
            <a:r>
              <a:rPr lang="en-US" b="0" i="0" dirty="0">
                <a:solidFill>
                  <a:srgbClr val="1F1F1F"/>
                </a:solidFill>
                <a:effectLst/>
                <a:latin typeface="Google Sans"/>
              </a:rPr>
              <a:t> </a:t>
            </a:r>
            <a:r>
              <a:rPr lang="en-US" b="0" i="0" dirty="0" err="1">
                <a:solidFill>
                  <a:srgbClr val="1F1F1F"/>
                </a:solidFill>
                <a:effectLst/>
                <a:latin typeface="Google Sans"/>
              </a:rPr>
              <a:t>các</a:t>
            </a:r>
            <a:r>
              <a:rPr lang="en-US" b="0" i="0" dirty="0">
                <a:solidFill>
                  <a:srgbClr val="1F1F1F"/>
                </a:solidFill>
                <a:effectLst/>
                <a:latin typeface="Google Sans"/>
              </a:rPr>
              <a:t> </a:t>
            </a:r>
            <a:r>
              <a:rPr lang="en-US" b="0" i="0" dirty="0" err="1">
                <a:solidFill>
                  <a:srgbClr val="1F1F1F"/>
                </a:solidFill>
                <a:effectLst/>
                <a:latin typeface="Google Sans"/>
              </a:rPr>
              <a:t>vùng</a:t>
            </a:r>
            <a:r>
              <a:rPr lang="en-US" b="0" i="0" dirty="0">
                <a:solidFill>
                  <a:srgbClr val="1F1F1F"/>
                </a:solidFill>
                <a:effectLst/>
                <a:latin typeface="Google Sans"/>
              </a:rPr>
              <a:t> </a:t>
            </a:r>
            <a:r>
              <a:rPr lang="en-US" b="0" i="0" dirty="0" err="1">
                <a:solidFill>
                  <a:srgbClr val="1F1F1F"/>
                </a:solidFill>
                <a:effectLst/>
                <a:latin typeface="Google Sans"/>
              </a:rPr>
              <a:t>bị</a:t>
            </a:r>
            <a:r>
              <a:rPr lang="en-US" b="0" i="0" dirty="0">
                <a:solidFill>
                  <a:srgbClr val="1F1F1F"/>
                </a:solidFill>
                <a:effectLst/>
                <a:latin typeface="Google Sans"/>
              </a:rPr>
              <a:t> </a:t>
            </a:r>
            <a:r>
              <a:rPr lang="en-US" b="0" i="0" dirty="0" err="1">
                <a:solidFill>
                  <a:srgbClr val="1F1F1F"/>
                </a:solidFill>
                <a:effectLst/>
                <a:latin typeface="Google Sans"/>
              </a:rPr>
              <a:t>thiếu</a:t>
            </a:r>
            <a:r>
              <a:rPr lang="en-US" b="0" i="0" dirty="0">
                <a:solidFill>
                  <a:srgbClr val="1F1F1F"/>
                </a:solidFill>
                <a:effectLst/>
                <a:latin typeface="Google Sans"/>
              </a:rPr>
              <a:t> </a:t>
            </a:r>
            <a:r>
              <a:rPr lang="en-US" b="0" i="0" dirty="0" err="1">
                <a:solidFill>
                  <a:srgbClr val="1F1F1F"/>
                </a:solidFill>
                <a:effectLst/>
                <a:latin typeface="Google Sans"/>
              </a:rPr>
              <a:t>trong</a:t>
            </a:r>
            <a:r>
              <a:rPr lang="en-US" b="0" i="0" dirty="0">
                <a:solidFill>
                  <a:srgbClr val="1F1F1F"/>
                </a:solidFill>
                <a:effectLst/>
                <a:latin typeface="Google Sans"/>
              </a:rPr>
              <a:t> </a:t>
            </a:r>
            <a:r>
              <a:rPr lang="en-US" b="0" i="0" dirty="0" err="1">
                <a:solidFill>
                  <a:srgbClr val="1F1F1F"/>
                </a:solidFill>
                <a:effectLst/>
                <a:latin typeface="Google Sans"/>
              </a:rPr>
              <a:t>hình</a:t>
            </a:r>
            <a:r>
              <a:rPr lang="en-US" b="0" i="0" dirty="0">
                <a:solidFill>
                  <a:srgbClr val="1F1F1F"/>
                </a:solidFill>
                <a:effectLst/>
                <a:latin typeface="Google Sans"/>
              </a:rPr>
              <a:t> </a:t>
            </a:r>
            <a:r>
              <a:rPr lang="en-US" b="0" i="0" dirty="0" err="1">
                <a:solidFill>
                  <a:srgbClr val="1F1F1F"/>
                </a:solidFill>
                <a:effectLst/>
                <a:latin typeface="Google Sans"/>
              </a:rPr>
              <a:t>ảnh</a:t>
            </a:r>
            <a:r>
              <a:rPr lang="en-US" b="0" i="0" dirty="0">
                <a:solidFill>
                  <a:srgbClr val="1F1F1F"/>
                </a:solidFill>
                <a:effectLst/>
                <a:latin typeface="Google Sans"/>
              </a:rPr>
              <a:t>.</a:t>
            </a:r>
            <a:endParaRPr lang="en-US" dirty="0"/>
          </a:p>
        </p:txBody>
      </p:sp>
      <p:pic>
        <p:nvPicPr>
          <p:cNvPr id="1028" name="Picture 4" descr="An illustration of image inpainting results on face images. Given images with missing region (b), our method generates visually realistic and consistent inpainted images (c). (a) Ground truth images, (b) occluded input images, (c) inpainting results by our method.">
            <a:extLst>
              <a:ext uri="{FF2B5EF4-FFF2-40B4-BE49-F238E27FC236}">
                <a16:creationId xmlns:a16="http://schemas.microsoft.com/office/drawing/2014/main" id="{30C649DC-F8A1-53D0-A476-9985600A0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75" y="1917652"/>
            <a:ext cx="3636837" cy="2488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13" name="TextBox 12">
            <a:extLst>
              <a:ext uri="{FF2B5EF4-FFF2-40B4-BE49-F238E27FC236}">
                <a16:creationId xmlns:a16="http://schemas.microsoft.com/office/drawing/2014/main" id="{2688AF1C-68D2-2FF0-1DBF-B20571D3AC21}"/>
              </a:ext>
            </a:extLst>
          </p:cNvPr>
          <p:cNvSpPr txBox="1"/>
          <p:nvPr/>
        </p:nvSpPr>
        <p:spPr>
          <a:xfrm>
            <a:off x="442399" y="616608"/>
            <a:ext cx="4779220" cy="1384995"/>
          </a:xfrm>
          <a:prstGeom prst="rect">
            <a:avLst/>
          </a:prstGeom>
          <a:noFill/>
        </p:spPr>
        <p:txBody>
          <a:bodyPr wrap="square">
            <a:spAutoFit/>
          </a:bodyPr>
          <a:lstStyle/>
          <a:p>
            <a:r>
              <a:rPr lang="vi-VN" b="0" i="0" dirty="0">
                <a:solidFill>
                  <a:srgbClr val="1F1F1F"/>
                </a:solidFill>
                <a:effectLst/>
                <a:latin typeface="Google Sans"/>
              </a:rPr>
              <a:t>Trong GAN image inpainting, mạng sinh tạo được sử dụng để tạo ra các vùng bị thiếu trong hình ảnh. Mạng phân biệt được sử dụng để đánh giá chất lượng của các vùng bị thiếu được tạo ra bởi mạng sinh tạo. Quá trình này được lặp đi lặp lại cho đến khi mạng sinh tạo tạo ra các vùng bị thiếu không thể phân biệt được với các vùng còn lại của hình ảnh.</a:t>
            </a:r>
            <a:endParaRPr lang="en-US" dirty="0"/>
          </a:p>
        </p:txBody>
      </p:sp>
      <p:pic>
        <p:nvPicPr>
          <p:cNvPr id="3" name="Picture 2">
            <a:extLst>
              <a:ext uri="{FF2B5EF4-FFF2-40B4-BE49-F238E27FC236}">
                <a16:creationId xmlns:a16="http://schemas.microsoft.com/office/drawing/2014/main" id="{411336DF-E3CD-E479-02C0-9DB8A9658073}"/>
              </a:ext>
            </a:extLst>
          </p:cNvPr>
          <p:cNvPicPr>
            <a:picLocks noChangeAspect="1"/>
          </p:cNvPicPr>
          <p:nvPr/>
        </p:nvPicPr>
        <p:blipFill>
          <a:blip r:embed="rId3"/>
          <a:stretch>
            <a:fillRect/>
          </a:stretch>
        </p:blipFill>
        <p:spPr>
          <a:xfrm>
            <a:off x="1201247" y="2200297"/>
            <a:ext cx="6373114" cy="21243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877475" y="445025"/>
            <a:ext cx="642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Generator trong image inpaiting</a:t>
            </a:r>
            <a:endParaRPr dirty="0"/>
          </a:p>
        </p:txBody>
      </p:sp>
      <p:sp>
        <p:nvSpPr>
          <p:cNvPr id="19" name="TextBox 18">
            <a:extLst>
              <a:ext uri="{FF2B5EF4-FFF2-40B4-BE49-F238E27FC236}">
                <a16:creationId xmlns:a16="http://schemas.microsoft.com/office/drawing/2014/main" id="{EDDEEEC6-B51D-391C-B607-B20E0864C5AE}"/>
              </a:ext>
            </a:extLst>
          </p:cNvPr>
          <p:cNvSpPr txBox="1"/>
          <p:nvPr/>
        </p:nvSpPr>
        <p:spPr>
          <a:xfrm>
            <a:off x="490092" y="1178602"/>
            <a:ext cx="4650940" cy="2155590"/>
          </a:xfrm>
          <a:prstGeom prst="rect">
            <a:avLst/>
          </a:prstGeom>
          <a:noFill/>
        </p:spPr>
        <p:txBody>
          <a:bodyPr wrap="square">
            <a:spAutoFit/>
          </a:bodyPr>
          <a:lstStyle/>
          <a:p>
            <a:pPr marL="0" marR="0">
              <a:lnSpc>
                <a:spcPct val="107000"/>
              </a:lnSpc>
              <a:spcBef>
                <a:spcPts val="0"/>
              </a:spcBef>
              <a:spcAft>
                <a:spcPts val="800"/>
              </a:spcAft>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GAN image inpainting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chập</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train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nạp</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ngẫu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scale size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32x32 pixel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trưng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CNN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trưng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vẽ</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chỗ</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khuất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pixel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trưng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scale size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A67C-8730-811A-BE90-8DC41A951602}"/>
              </a:ext>
            </a:extLst>
          </p:cNvPr>
          <p:cNvSpPr>
            <a:spLocks noGrp="1"/>
          </p:cNvSpPr>
          <p:nvPr>
            <p:ph type="title"/>
          </p:nvPr>
        </p:nvSpPr>
        <p:spPr/>
        <p:txBody>
          <a:bodyPr/>
          <a:lstStyle/>
          <a:p>
            <a:r>
              <a:rPr lang="en-US" dirty="0"/>
              <a:t>Discriminator </a:t>
            </a:r>
            <a:r>
              <a:rPr lang="en-US" dirty="0" err="1"/>
              <a:t>trong</a:t>
            </a:r>
            <a:r>
              <a:rPr lang="en-US" dirty="0"/>
              <a:t> image inpainting</a:t>
            </a:r>
          </a:p>
        </p:txBody>
      </p:sp>
      <p:sp>
        <p:nvSpPr>
          <p:cNvPr id="12" name="TextBox 11">
            <a:extLst>
              <a:ext uri="{FF2B5EF4-FFF2-40B4-BE49-F238E27FC236}">
                <a16:creationId xmlns:a16="http://schemas.microsoft.com/office/drawing/2014/main" id="{E8EED6B6-DE97-B00D-FA82-4A0BCAF3CCF9}"/>
              </a:ext>
            </a:extLst>
          </p:cNvPr>
          <p:cNvSpPr txBox="1"/>
          <p:nvPr/>
        </p:nvSpPr>
        <p:spPr>
          <a:xfrm>
            <a:off x="726916" y="1486192"/>
            <a:ext cx="4650940" cy="1600438"/>
          </a:xfrm>
          <a:prstGeom prst="rect">
            <a:avLst/>
          </a:prstGeom>
          <a:noFill/>
        </p:spPr>
        <p:txBody>
          <a:bodyPr wrap="square">
            <a:spAutoFit/>
          </a:bodyPr>
          <a:lstStyle/>
          <a:p>
            <a:r>
              <a:rPr lang="en-US" dirty="0"/>
              <a:t>A global discriminator network </a:t>
            </a:r>
            <a:r>
              <a:rPr lang="en-US" dirty="0" err="1"/>
              <a:t>và</a:t>
            </a:r>
            <a:r>
              <a:rPr lang="en-US" dirty="0"/>
              <a:t> local discriminator network </a:t>
            </a:r>
            <a:r>
              <a:rPr lang="en-US" dirty="0" err="1"/>
              <a:t>có</a:t>
            </a:r>
            <a:r>
              <a:rPr lang="en-US" dirty="0"/>
              <a:t> </a:t>
            </a:r>
            <a:r>
              <a:rPr lang="en-US" dirty="0" err="1"/>
              <a:t>mục</a:t>
            </a:r>
            <a:r>
              <a:rPr lang="en-US" dirty="0"/>
              <a:t> </a:t>
            </a:r>
            <a:r>
              <a:rPr lang="en-US" dirty="0" err="1"/>
              <a:t>tiêu</a:t>
            </a:r>
            <a:r>
              <a:rPr lang="en-US" dirty="0"/>
              <a:t> </a:t>
            </a:r>
            <a:r>
              <a:rPr lang="en-US" dirty="0" err="1"/>
              <a:t>phân</a:t>
            </a:r>
            <a:r>
              <a:rPr lang="en-US" dirty="0"/>
              <a:t> </a:t>
            </a:r>
            <a:r>
              <a:rPr lang="en-US" dirty="0" err="1"/>
              <a:t>biệt</a:t>
            </a:r>
            <a:r>
              <a:rPr lang="en-US" dirty="0"/>
              <a:t> </a:t>
            </a:r>
            <a:r>
              <a:rPr lang="en-US" dirty="0" err="1"/>
              <a:t>xem</a:t>
            </a:r>
            <a:r>
              <a:rPr lang="en-US" dirty="0"/>
              <a:t> </a:t>
            </a:r>
            <a:r>
              <a:rPr lang="en-US" dirty="0" err="1"/>
              <a:t>hình</a:t>
            </a:r>
            <a:r>
              <a:rPr lang="en-US" dirty="0"/>
              <a:t> </a:t>
            </a:r>
            <a:r>
              <a:rPr lang="en-US" dirty="0" err="1"/>
              <a:t>ảnh</a:t>
            </a:r>
            <a:r>
              <a:rPr lang="en-US" dirty="0"/>
              <a:t> </a:t>
            </a:r>
            <a:r>
              <a:rPr lang="en-US" dirty="0" err="1"/>
              <a:t>là</a:t>
            </a:r>
            <a:r>
              <a:rPr lang="en-US" dirty="0"/>
              <a:t> </a:t>
            </a:r>
            <a:r>
              <a:rPr lang="en-US" dirty="0" err="1"/>
              <a:t>thật</a:t>
            </a:r>
            <a:r>
              <a:rPr lang="en-US" dirty="0"/>
              <a:t> hay </a:t>
            </a:r>
            <a:r>
              <a:rPr lang="en-US" dirty="0" err="1"/>
              <a:t>đã</a:t>
            </a:r>
            <a:r>
              <a:rPr lang="en-US" dirty="0"/>
              <a:t> </a:t>
            </a:r>
            <a:r>
              <a:rPr lang="en-US" dirty="0" err="1"/>
              <a:t>được</a:t>
            </a:r>
            <a:r>
              <a:rPr lang="en-US" dirty="0"/>
              <a:t> </a:t>
            </a:r>
            <a:r>
              <a:rPr lang="en-US" dirty="0" err="1"/>
              <a:t>hoàn</a:t>
            </a:r>
            <a:r>
              <a:rPr lang="en-US" dirty="0"/>
              <a:t> </a:t>
            </a:r>
            <a:r>
              <a:rPr lang="en-US" dirty="0" err="1"/>
              <a:t>thiện</a:t>
            </a:r>
            <a:r>
              <a:rPr lang="en-US" dirty="0"/>
              <a:t>. </a:t>
            </a:r>
            <a:r>
              <a:rPr lang="en-US" dirty="0" err="1"/>
              <a:t>Các</a:t>
            </a:r>
            <a:r>
              <a:rPr lang="en-US" dirty="0"/>
              <a:t> </a:t>
            </a:r>
            <a:r>
              <a:rPr lang="en-US" dirty="0" err="1"/>
              <a:t>mạng</a:t>
            </a:r>
            <a:r>
              <a:rPr lang="en-US" dirty="0"/>
              <a:t> </a:t>
            </a:r>
            <a:r>
              <a:rPr lang="en-US" dirty="0" err="1"/>
              <a:t>này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mạng</a:t>
            </a:r>
            <a:r>
              <a:rPr lang="en-US" dirty="0"/>
              <a:t> </a:t>
            </a:r>
            <a:r>
              <a:rPr lang="en-US" dirty="0" err="1"/>
              <a:t>thần</a:t>
            </a:r>
            <a:r>
              <a:rPr lang="en-US" dirty="0"/>
              <a:t> </a:t>
            </a:r>
            <a:r>
              <a:rPr lang="en-US" dirty="0" err="1"/>
              <a:t>kinh</a:t>
            </a:r>
            <a:r>
              <a:rPr lang="en-US" dirty="0"/>
              <a:t> </a:t>
            </a:r>
            <a:r>
              <a:rPr lang="en-US" dirty="0" err="1"/>
              <a:t>tích</a:t>
            </a:r>
            <a:r>
              <a:rPr lang="en-US" dirty="0"/>
              <a:t> </a:t>
            </a:r>
            <a:r>
              <a:rPr lang="en-US" dirty="0" err="1"/>
              <a:t>chập</a:t>
            </a:r>
            <a:r>
              <a:rPr lang="en-US" dirty="0"/>
              <a:t>(CNN) </a:t>
            </a:r>
            <a:r>
              <a:rPr lang="en-US" dirty="0" err="1"/>
              <a:t>để</a:t>
            </a:r>
            <a:r>
              <a:rPr lang="en-US" dirty="0"/>
              <a:t> </a:t>
            </a:r>
            <a:r>
              <a:rPr lang="en-US" dirty="0" err="1"/>
              <a:t>nén</a:t>
            </a:r>
            <a:r>
              <a:rPr lang="en-US" dirty="0"/>
              <a:t> </a:t>
            </a:r>
            <a:r>
              <a:rPr lang="en-US" dirty="0" err="1"/>
              <a:t>hình</a:t>
            </a:r>
            <a:r>
              <a:rPr lang="en-US" dirty="0"/>
              <a:t> </a:t>
            </a:r>
            <a:r>
              <a:rPr lang="en-US" dirty="0" err="1"/>
              <a:t>ảnh</a:t>
            </a:r>
            <a:r>
              <a:rPr lang="en-US" dirty="0"/>
              <a:t> </a:t>
            </a:r>
            <a:r>
              <a:rPr lang="en-US" dirty="0" err="1"/>
              <a:t>thành</a:t>
            </a:r>
            <a:r>
              <a:rPr lang="en-US" dirty="0"/>
              <a:t> </a:t>
            </a:r>
            <a:r>
              <a:rPr lang="en-US" dirty="0" err="1"/>
              <a:t>các</a:t>
            </a:r>
            <a:r>
              <a:rPr lang="en-US" dirty="0"/>
              <a:t> </a:t>
            </a:r>
            <a:r>
              <a:rPr lang="en-US" dirty="0" err="1"/>
              <a:t>vectơ</a:t>
            </a:r>
            <a:r>
              <a:rPr lang="en-US" dirty="0"/>
              <a:t> </a:t>
            </a:r>
            <a:r>
              <a:rPr lang="en-US" dirty="0" err="1"/>
              <a:t>đặc</a:t>
            </a:r>
            <a:r>
              <a:rPr lang="en-US" dirty="0"/>
              <a:t> </a:t>
            </a:r>
            <a:r>
              <a:rPr lang="en-US" dirty="0" err="1"/>
              <a:t>trưng</a:t>
            </a:r>
            <a:r>
              <a:rPr lang="en-US" dirty="0"/>
              <a:t> </a:t>
            </a:r>
            <a:r>
              <a:rPr lang="en-US" dirty="0" err="1"/>
              <a:t>nhỏ</a:t>
            </a:r>
            <a:r>
              <a:rPr lang="en-US" dirty="0"/>
              <a:t>. </a:t>
            </a:r>
            <a:r>
              <a:rPr lang="en-US" dirty="0" err="1"/>
              <a:t>Đầu</a:t>
            </a:r>
            <a:r>
              <a:rPr lang="en-US" dirty="0"/>
              <a:t> </a:t>
            </a:r>
            <a:r>
              <a:rPr lang="en-US" dirty="0" err="1"/>
              <a:t>ra</a:t>
            </a:r>
            <a:r>
              <a:rPr lang="en-US" dirty="0"/>
              <a:t> </a:t>
            </a:r>
            <a:r>
              <a:rPr lang="en-US" dirty="0" err="1"/>
              <a:t>của</a:t>
            </a:r>
            <a:r>
              <a:rPr lang="en-US" dirty="0"/>
              <a:t> </a:t>
            </a:r>
            <a:r>
              <a:rPr lang="en-US" dirty="0" err="1"/>
              <a:t>các</a:t>
            </a:r>
            <a:r>
              <a:rPr lang="en-US" dirty="0"/>
              <a:t> </a:t>
            </a:r>
            <a:r>
              <a:rPr lang="en-US" dirty="0" err="1"/>
              <a:t>mạng</a:t>
            </a:r>
            <a:r>
              <a:rPr lang="en-US" dirty="0"/>
              <a:t> </a:t>
            </a:r>
            <a:r>
              <a:rPr lang="en-US" dirty="0" err="1"/>
              <a:t>được</a:t>
            </a:r>
            <a:r>
              <a:rPr lang="en-US" dirty="0"/>
              <a:t> </a:t>
            </a:r>
            <a:r>
              <a:rPr lang="en-US" dirty="0" err="1"/>
              <a:t>hợp</a:t>
            </a:r>
            <a:r>
              <a:rPr lang="en-US" dirty="0"/>
              <a:t> </a:t>
            </a:r>
            <a:r>
              <a:rPr lang="en-US" dirty="0" err="1"/>
              <a:t>nhất</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một</a:t>
            </a:r>
            <a:r>
              <a:rPr lang="en-US" dirty="0"/>
              <a:t> </a:t>
            </a:r>
            <a:r>
              <a:rPr lang="en-US" dirty="0" err="1"/>
              <a:t>lớp</a:t>
            </a:r>
            <a:r>
              <a:rPr lang="en-US" dirty="0"/>
              <a:t> </a:t>
            </a:r>
            <a:r>
              <a:rPr lang="en-US" dirty="0" err="1"/>
              <a:t>nối</a:t>
            </a:r>
            <a:r>
              <a:rPr lang="en-US" dirty="0"/>
              <a:t> </a:t>
            </a:r>
            <a:r>
              <a:rPr lang="en-US" dirty="0" err="1"/>
              <a:t>dự</a:t>
            </a:r>
            <a:r>
              <a:rPr lang="en-US" dirty="0"/>
              <a:t> </a:t>
            </a:r>
            <a:r>
              <a:rPr lang="en-US" dirty="0" err="1"/>
              <a:t>đoán</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liên</a:t>
            </a:r>
            <a:r>
              <a:rPr lang="en-US" dirty="0"/>
              <a:t> </a:t>
            </a:r>
            <a:r>
              <a:rPr lang="en-US" dirty="0" err="1"/>
              <a:t>tục</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xác</a:t>
            </a:r>
            <a:r>
              <a:rPr lang="en-US" dirty="0"/>
              <a:t> </a:t>
            </a:r>
            <a:r>
              <a:rPr lang="en-US" dirty="0" err="1"/>
              <a:t>suất</a:t>
            </a:r>
            <a:r>
              <a:rPr lang="en-US" dirty="0"/>
              <a:t> </a:t>
            </a:r>
            <a:r>
              <a:rPr lang="en-US" dirty="0" err="1"/>
              <a:t>hình</a:t>
            </a:r>
            <a:r>
              <a:rPr lang="en-US" dirty="0"/>
              <a:t> </a:t>
            </a:r>
            <a:r>
              <a:rPr lang="en-US" dirty="0" err="1"/>
              <a:t>ảnh</a:t>
            </a:r>
            <a:r>
              <a:rPr lang="en-US" dirty="0"/>
              <a:t> </a:t>
            </a:r>
            <a:r>
              <a:rPr lang="en-US" dirty="0" err="1"/>
              <a:t>là</a:t>
            </a:r>
            <a:r>
              <a:rPr lang="en-US" dirty="0"/>
              <a:t> </a:t>
            </a:r>
            <a:r>
              <a:rPr lang="en-US" dirty="0" err="1"/>
              <a:t>thật</a:t>
            </a:r>
            <a:r>
              <a:rPr lang="en-US" dirty="0"/>
              <a:t>.</a:t>
            </a:r>
          </a:p>
        </p:txBody>
      </p:sp>
      <p:pic>
        <p:nvPicPr>
          <p:cNvPr id="13" name="Picture 12">
            <a:extLst>
              <a:ext uri="{FF2B5EF4-FFF2-40B4-BE49-F238E27FC236}">
                <a16:creationId xmlns:a16="http://schemas.microsoft.com/office/drawing/2014/main" id="{4C888BD9-FA82-0C34-C51F-ADB207C89B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2201" y="3057771"/>
            <a:ext cx="5578395" cy="1640704"/>
          </a:xfrm>
          <a:prstGeom prst="rect">
            <a:avLst/>
          </a:prstGeom>
          <a:noFill/>
          <a:ln>
            <a:noFill/>
          </a:ln>
        </p:spPr>
      </p:pic>
    </p:spTree>
    <p:extLst>
      <p:ext uri="{BB962C8B-B14F-4D97-AF65-F5344CB8AC3E}">
        <p14:creationId xmlns:p14="http://schemas.microsoft.com/office/powerpoint/2010/main" val="64211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104C418-4DEE-F53B-0D80-BB633EE0C35A}"/>
              </a:ext>
            </a:extLst>
          </p:cNvPr>
          <p:cNvSpPr txBox="1"/>
          <p:nvPr/>
        </p:nvSpPr>
        <p:spPr>
          <a:xfrm>
            <a:off x="134858" y="424189"/>
            <a:ext cx="4650940" cy="2677656"/>
          </a:xfrm>
          <a:prstGeom prst="rect">
            <a:avLst/>
          </a:prstGeom>
          <a:noFill/>
        </p:spPr>
        <p:txBody>
          <a:bodyPr wrap="square">
            <a:spAutoFit/>
          </a:bodyPr>
          <a:lstStyle/>
          <a:p>
            <a:r>
              <a:rPr lang="en-US" dirty="0"/>
              <a:t>The global context discriminator </a:t>
            </a:r>
            <a:r>
              <a:rPr lang="en-US" dirty="0" err="1"/>
              <a:t>lấy</a:t>
            </a:r>
            <a:r>
              <a:rPr lang="en-US" dirty="0"/>
              <a:t> </a:t>
            </a:r>
            <a:r>
              <a:rPr lang="en-US" dirty="0" err="1"/>
              <a:t>đầu</a:t>
            </a:r>
            <a:r>
              <a:rPr lang="en-US" dirty="0"/>
              <a:t> </a:t>
            </a:r>
            <a:r>
              <a:rPr lang="en-US" dirty="0" err="1"/>
              <a:t>vào</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hình</a:t>
            </a:r>
            <a:r>
              <a:rPr lang="en-US" dirty="0"/>
              <a:t> </a:t>
            </a:r>
            <a:r>
              <a:rPr lang="en-US" dirty="0" err="1"/>
              <a:t>ảnh</a:t>
            </a:r>
            <a:r>
              <a:rPr lang="en-US" dirty="0"/>
              <a:t> </a:t>
            </a:r>
            <a:r>
              <a:rPr lang="en-US" dirty="0" err="1"/>
              <a:t>được</a:t>
            </a:r>
            <a:r>
              <a:rPr lang="en-US" dirty="0"/>
              <a:t> </a:t>
            </a:r>
            <a:r>
              <a:rPr lang="en-US" dirty="0" err="1"/>
              <a:t>thay</a:t>
            </a:r>
            <a:r>
              <a:rPr lang="en-US" dirty="0"/>
              <a:t> </a:t>
            </a:r>
            <a:r>
              <a:rPr lang="en-US" dirty="0" err="1"/>
              <a:t>đổi</a:t>
            </a:r>
            <a:r>
              <a:rPr lang="en-US" dirty="0"/>
              <a:t> </a:t>
            </a:r>
            <a:r>
              <a:rPr lang="en-US" dirty="0" err="1"/>
              <a:t>tỷ</a:t>
            </a:r>
            <a:r>
              <a:rPr lang="en-US" dirty="0"/>
              <a:t> </a:t>
            </a:r>
            <a:r>
              <a:rPr lang="en-US" dirty="0" err="1"/>
              <a:t>lệ</a:t>
            </a:r>
            <a:r>
              <a:rPr lang="en-US" dirty="0"/>
              <a:t> </a:t>
            </a:r>
            <a:r>
              <a:rPr lang="en-US" dirty="0" err="1"/>
              <a:t>thành</a:t>
            </a:r>
            <a:r>
              <a:rPr lang="en-US" dirty="0"/>
              <a:t> 32 × 32 pixel. </a:t>
            </a:r>
            <a:r>
              <a:rPr lang="en-US" dirty="0" err="1"/>
              <a:t>Nó</a:t>
            </a:r>
            <a:r>
              <a:rPr lang="en-US" dirty="0"/>
              <a:t> bao </a:t>
            </a:r>
            <a:r>
              <a:rPr lang="en-US" dirty="0" err="1"/>
              <a:t>gồm</a:t>
            </a:r>
            <a:r>
              <a:rPr lang="en-US" dirty="0"/>
              <a:t> </a:t>
            </a:r>
            <a:r>
              <a:rPr lang="en-US" dirty="0" err="1"/>
              <a:t>sáu</a:t>
            </a:r>
            <a:r>
              <a:rPr lang="en-US" dirty="0"/>
              <a:t> </a:t>
            </a:r>
            <a:r>
              <a:rPr lang="en-US" dirty="0" err="1"/>
              <a:t>lớp</a:t>
            </a:r>
            <a:r>
              <a:rPr lang="en-US" dirty="0"/>
              <a:t> </a:t>
            </a:r>
            <a:r>
              <a:rPr lang="en-US" dirty="0" err="1"/>
              <a:t>tích</a:t>
            </a:r>
            <a:r>
              <a:rPr lang="en-US" dirty="0"/>
              <a:t> </a:t>
            </a:r>
            <a:r>
              <a:rPr lang="en-US" dirty="0" err="1"/>
              <a:t>chập</a:t>
            </a:r>
            <a:r>
              <a:rPr lang="en-US" dirty="0"/>
              <a:t> </a:t>
            </a:r>
            <a:r>
              <a:rPr lang="en-US" dirty="0" err="1"/>
              <a:t>và</a:t>
            </a:r>
            <a:r>
              <a:rPr lang="en-US" dirty="0"/>
              <a:t> </a:t>
            </a:r>
            <a:r>
              <a:rPr lang="en-US" dirty="0" err="1"/>
              <a:t>một</a:t>
            </a:r>
            <a:r>
              <a:rPr lang="en-US" dirty="0"/>
              <a:t> </a:t>
            </a:r>
            <a:r>
              <a:rPr lang="en-US" dirty="0" err="1"/>
              <a:t>lớp</a:t>
            </a:r>
            <a:r>
              <a:rPr lang="en-US" dirty="0"/>
              <a:t> fully-connected </a:t>
            </a:r>
            <a:r>
              <a:rPr lang="en-US" dirty="0" err="1"/>
              <a:t>duy</a:t>
            </a:r>
            <a:r>
              <a:rPr lang="en-US" dirty="0"/>
              <a:t> </a:t>
            </a:r>
            <a:r>
              <a:rPr lang="en-US" dirty="0" err="1"/>
              <a:t>nhất</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vectơ</a:t>
            </a:r>
            <a:r>
              <a:rPr lang="en-US" dirty="0"/>
              <a:t> 1024 </a:t>
            </a:r>
            <a:r>
              <a:rPr lang="en-US" dirty="0" err="1"/>
              <a:t>chiều</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a:t>
            </a:r>
            <a:r>
              <a:rPr lang="en-US" dirty="0" err="1"/>
              <a:t>chập</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bước</a:t>
            </a:r>
            <a:r>
              <a:rPr lang="en-US" dirty="0"/>
              <a:t> stride  2 × 2 pixel </a:t>
            </a:r>
            <a:r>
              <a:rPr lang="en-US" dirty="0" err="1"/>
              <a:t>để</a:t>
            </a:r>
            <a:r>
              <a:rPr lang="en-US" dirty="0"/>
              <a:t> </a:t>
            </a:r>
            <a:r>
              <a:rPr lang="en-US" dirty="0" err="1"/>
              <a:t>giảm</a:t>
            </a:r>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hình</a:t>
            </a:r>
            <a:r>
              <a:rPr lang="en-US" dirty="0"/>
              <a:t> </a:t>
            </a:r>
            <a:r>
              <a:rPr lang="en-US" dirty="0" err="1"/>
              <a:t>ảnh</a:t>
            </a:r>
            <a:r>
              <a:rPr lang="en-US" dirty="0"/>
              <a:t> </a:t>
            </a:r>
            <a:r>
              <a:rPr lang="en-US" dirty="0" err="1"/>
              <a:t>trong</a:t>
            </a:r>
            <a:r>
              <a:rPr lang="en-US" dirty="0"/>
              <a:t> </a:t>
            </a:r>
            <a:r>
              <a:rPr lang="en-US" dirty="0" err="1"/>
              <a:t>khi</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bộ</a:t>
            </a:r>
            <a:r>
              <a:rPr lang="en-US" dirty="0"/>
              <a:t> </a:t>
            </a:r>
            <a:r>
              <a:rPr lang="en-US" dirty="0" err="1"/>
              <a:t>lọc</a:t>
            </a:r>
            <a:r>
              <a:rPr lang="en-US" dirty="0"/>
              <a:t> </a:t>
            </a:r>
            <a:r>
              <a:rPr lang="en-US" dirty="0" err="1"/>
              <a:t>đầu</a:t>
            </a:r>
            <a:r>
              <a:rPr lang="en-US" dirty="0"/>
              <a:t> </a:t>
            </a:r>
            <a:r>
              <a:rPr lang="en-US" dirty="0" err="1"/>
              <a:t>ra.</a:t>
            </a:r>
            <a:endParaRPr lang="en-US" dirty="0"/>
          </a:p>
          <a:p>
            <a:endParaRPr lang="en-US" dirty="0"/>
          </a:p>
          <a:p>
            <a:r>
              <a:rPr lang="en-US" dirty="0"/>
              <a:t>the local context discriminator </a:t>
            </a:r>
            <a:r>
              <a:rPr lang="en-US" dirty="0" err="1"/>
              <a:t>tuân</a:t>
            </a:r>
            <a:r>
              <a:rPr lang="en-US" dirty="0"/>
              <a:t> </a:t>
            </a:r>
            <a:r>
              <a:rPr lang="en-US" dirty="0" err="1"/>
              <a:t>theo</a:t>
            </a:r>
            <a:r>
              <a:rPr lang="en-US" dirty="0"/>
              <a:t> the global discriminator, </a:t>
            </a:r>
            <a:r>
              <a:rPr lang="en-US" dirty="0" err="1"/>
              <a:t>ngoại</a:t>
            </a:r>
            <a:r>
              <a:rPr lang="en-US" dirty="0"/>
              <a:t> </a:t>
            </a:r>
            <a:r>
              <a:rPr lang="en-US" dirty="0" err="1"/>
              <a:t>trừ</a:t>
            </a:r>
            <a:r>
              <a:rPr lang="en-US" dirty="0"/>
              <a:t> </a:t>
            </a:r>
            <a:r>
              <a:rPr lang="en-US" dirty="0" err="1"/>
              <a:t>đầu</a:t>
            </a:r>
            <a:r>
              <a:rPr lang="en-US" dirty="0"/>
              <a:t> </a:t>
            </a:r>
            <a:r>
              <a:rPr lang="en-US" dirty="0" err="1"/>
              <a:t>vào</a:t>
            </a:r>
            <a:r>
              <a:rPr lang="en-US" dirty="0"/>
              <a:t> </a:t>
            </a:r>
            <a:r>
              <a:rPr lang="en-US" dirty="0" err="1"/>
              <a:t>là</a:t>
            </a:r>
            <a:r>
              <a:rPr lang="en-US" dirty="0"/>
              <a:t> </a:t>
            </a:r>
            <a:r>
              <a:rPr lang="en-US" dirty="0" err="1"/>
              <a:t>một</a:t>
            </a:r>
            <a:r>
              <a:rPr lang="en-US" dirty="0"/>
              <a:t> </a:t>
            </a:r>
            <a:r>
              <a:rPr lang="en-US" dirty="0" err="1"/>
              <a:t>mảng</a:t>
            </a:r>
            <a:r>
              <a:rPr lang="en-US" dirty="0"/>
              <a:t> </a:t>
            </a:r>
            <a:r>
              <a:rPr lang="en-US" dirty="0" err="1"/>
              <a:t>hình</a:t>
            </a:r>
            <a:r>
              <a:rPr lang="en-US" dirty="0"/>
              <a:t> </a:t>
            </a:r>
            <a:r>
              <a:rPr lang="en-US" dirty="0" err="1"/>
              <a:t>ảnh</a:t>
            </a:r>
            <a:r>
              <a:rPr lang="en-US" dirty="0"/>
              <a:t> 32 × 32 pixel </a:t>
            </a:r>
            <a:r>
              <a:rPr lang="en-US" dirty="0" err="1"/>
              <a:t>tập</a:t>
            </a:r>
            <a:r>
              <a:rPr lang="en-US" dirty="0"/>
              <a:t> </a:t>
            </a:r>
            <a:r>
              <a:rPr lang="en-US" dirty="0" err="1"/>
              <a:t>trung</a:t>
            </a:r>
            <a:r>
              <a:rPr lang="en-US" dirty="0"/>
              <a:t> </a:t>
            </a:r>
            <a:r>
              <a:rPr lang="en-US" dirty="0" err="1"/>
              <a:t>xung</a:t>
            </a:r>
            <a:r>
              <a:rPr lang="en-US" dirty="0"/>
              <a:t> </a:t>
            </a:r>
            <a:r>
              <a:rPr lang="en-US" dirty="0" err="1"/>
              <a:t>quanh</a:t>
            </a:r>
            <a:r>
              <a:rPr lang="en-US" dirty="0"/>
              <a:t> </a:t>
            </a:r>
            <a:r>
              <a:rPr lang="en-US" dirty="0" err="1"/>
              <a:t>vùng</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Đầu</a:t>
            </a:r>
            <a:r>
              <a:rPr lang="en-US" dirty="0"/>
              <a:t> </a:t>
            </a:r>
            <a:r>
              <a:rPr lang="en-US" dirty="0" err="1"/>
              <a:t>ra</a:t>
            </a:r>
            <a:r>
              <a:rPr lang="en-US" dirty="0"/>
              <a:t> </a:t>
            </a:r>
            <a:r>
              <a:rPr lang="en-US" dirty="0" err="1"/>
              <a:t>là</a:t>
            </a:r>
            <a:r>
              <a:rPr lang="en-US" dirty="0"/>
              <a:t> </a:t>
            </a:r>
            <a:r>
              <a:rPr lang="en-US" dirty="0" err="1"/>
              <a:t>một</a:t>
            </a:r>
            <a:r>
              <a:rPr lang="en-US" dirty="0"/>
              <a:t> </a:t>
            </a:r>
            <a:r>
              <a:rPr lang="en-US" dirty="0" err="1"/>
              <a:t>vectơ</a:t>
            </a:r>
            <a:r>
              <a:rPr lang="en-US" dirty="0"/>
              <a:t> 1024 </a:t>
            </a:r>
            <a:r>
              <a:rPr lang="en-US" dirty="0" err="1"/>
              <a:t>chiều</a:t>
            </a:r>
            <a:r>
              <a:rPr lang="en-US" dirty="0"/>
              <a:t> </a:t>
            </a:r>
            <a:r>
              <a:rPr lang="en-US" dirty="0" err="1"/>
              <a:t>biểu</a:t>
            </a:r>
            <a:r>
              <a:rPr lang="en-US" dirty="0"/>
              <a:t> </a:t>
            </a:r>
            <a:r>
              <a:rPr lang="en-US" dirty="0" err="1"/>
              <a:t>thị</a:t>
            </a:r>
            <a:r>
              <a:rPr lang="en-US" dirty="0"/>
              <a:t> </a:t>
            </a:r>
            <a:r>
              <a:rPr lang="en-US" dirty="0" err="1"/>
              <a:t>bối</a:t>
            </a:r>
            <a:r>
              <a:rPr lang="en-US" dirty="0"/>
              <a:t> </a:t>
            </a:r>
            <a:r>
              <a:rPr lang="en-US" dirty="0" err="1"/>
              <a:t>cảnh</a:t>
            </a:r>
            <a:r>
              <a:rPr lang="en-US" dirty="0"/>
              <a:t> </a:t>
            </a:r>
            <a:r>
              <a:rPr lang="en-US" dirty="0" err="1"/>
              <a:t>xung</a:t>
            </a:r>
            <a:r>
              <a:rPr lang="en-US" dirty="0"/>
              <a:t> </a:t>
            </a:r>
            <a:r>
              <a:rPr lang="en-US" dirty="0" err="1"/>
              <a:t>quanh</a:t>
            </a:r>
            <a:r>
              <a:rPr lang="en-US" dirty="0"/>
              <a:t> </a:t>
            </a:r>
            <a:r>
              <a:rPr lang="en-US" dirty="0" err="1"/>
              <a:t>khu</a:t>
            </a:r>
            <a:r>
              <a:rPr lang="en-US" dirty="0"/>
              <a:t> </a:t>
            </a:r>
            <a:r>
              <a:rPr lang="en-US" dirty="0" err="1"/>
              <a:t>vực</a:t>
            </a:r>
            <a:r>
              <a:rPr lang="en-US" dirty="0"/>
              <a:t> </a:t>
            </a:r>
            <a:r>
              <a:rPr lang="en-US" dirty="0" err="1"/>
              <a:t>đã</a:t>
            </a:r>
            <a:r>
              <a:rPr lang="en-US" dirty="0"/>
              <a:t> </a:t>
            </a:r>
            <a:r>
              <a:rPr lang="en-US" dirty="0" err="1"/>
              <a:t>hoàn</a:t>
            </a:r>
            <a:r>
              <a:rPr lang="en-US" dirty="0"/>
              <a:t> </a:t>
            </a:r>
            <a:r>
              <a:rPr lang="en-US" dirty="0" err="1"/>
              <a:t>thành</a:t>
            </a:r>
            <a:r>
              <a:rPr lang="en-US" dirty="0"/>
              <a:t>.</a:t>
            </a:r>
          </a:p>
        </p:txBody>
      </p:sp>
      <p:pic>
        <p:nvPicPr>
          <p:cNvPr id="13" name="Picture 12">
            <a:extLst>
              <a:ext uri="{FF2B5EF4-FFF2-40B4-BE49-F238E27FC236}">
                <a16:creationId xmlns:a16="http://schemas.microsoft.com/office/drawing/2014/main" id="{B9F2ED38-8A91-6BEA-907C-3C711A03A619}"/>
              </a:ext>
            </a:extLst>
          </p:cNvPr>
          <p:cNvPicPr>
            <a:picLocks noChangeAspect="1"/>
          </p:cNvPicPr>
          <p:nvPr/>
        </p:nvPicPr>
        <p:blipFill rotWithShape="1">
          <a:blip r:embed="rId2"/>
          <a:srcRect l="56916" t="28163"/>
          <a:stretch/>
        </p:blipFill>
        <p:spPr>
          <a:xfrm>
            <a:off x="4848291" y="1789331"/>
            <a:ext cx="3965124" cy="2203769"/>
          </a:xfrm>
          <a:prstGeom prst="rect">
            <a:avLst/>
          </a:prstGeom>
        </p:spPr>
      </p:pic>
    </p:spTree>
    <p:extLst>
      <p:ext uri="{BB962C8B-B14F-4D97-AF65-F5344CB8AC3E}">
        <p14:creationId xmlns:p14="http://schemas.microsoft.com/office/powerpoint/2010/main" val="35254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0F2629-AA9C-5E08-C94D-E0E211D886AC}"/>
              </a:ext>
            </a:extLst>
          </p:cNvPr>
          <p:cNvSpPr txBox="1"/>
          <p:nvPr/>
        </p:nvSpPr>
        <p:spPr>
          <a:xfrm>
            <a:off x="259847" y="589914"/>
            <a:ext cx="4650940" cy="1464696"/>
          </a:xfrm>
          <a:prstGeom prst="rect">
            <a:avLst/>
          </a:prstGeom>
          <a:noFill/>
        </p:spPr>
        <p:txBody>
          <a:bodyPr wrap="square">
            <a:spAutoFit/>
          </a:bodyPr>
          <a:lstStyle/>
          <a:p>
            <a:pPr marL="0" marR="0" algn="just">
              <a:lnSpc>
                <a:spcPct val="107000"/>
              </a:lnSpc>
              <a:spcBef>
                <a:spcPts val="0"/>
              </a:spcBef>
              <a:spcAft>
                <a:spcPts val="800"/>
              </a:spcAft>
            </a:pP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Cuối</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cùng</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đầu</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ra</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của</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global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và</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local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được</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nối</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với</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nhau</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thành</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một</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vectơ</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2048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chiều</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sau</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đó</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được</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xử</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lý</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bởi</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một</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lớp</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Fuly</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Connected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duy</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nhất</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để</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tạo</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ra</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một</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giá</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trị</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liên</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tục</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Hàm</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truyền</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sigmoid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được</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sử</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dụng</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sao</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cho</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giá</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trị</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này</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nằm</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trong</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phạm</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vi [0, 1]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và</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biểu</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thị</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xác</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suất</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hình</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ảnh</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là</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err="1">
                <a:solidFill>
                  <a:srgbClr val="3C4043"/>
                </a:solidFill>
                <a:effectLst/>
                <a:latin typeface="Roboto" panose="02000000000000000000" pitchFamily="2" charset="0"/>
                <a:ea typeface="Calibri" panose="020F0502020204030204" pitchFamily="34" charset="0"/>
                <a:cs typeface="Times New Roman" panose="02020603050405020304" pitchFamily="18" charset="0"/>
              </a:rPr>
              <a:t>thật</a:t>
            </a:r>
            <a:r>
              <a:rPr lang="en-US" sz="1400" dirty="0">
                <a:solidFill>
                  <a:srgbClr val="3C4043"/>
                </a:solidFill>
                <a:effectLst/>
                <a:latin typeface="Roboto" panose="02000000000000000000" pitchFamily="2"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42862AF-F0A1-062E-F6A0-F5A306779BB6}"/>
              </a:ext>
            </a:extLst>
          </p:cNvPr>
          <p:cNvPicPr>
            <a:picLocks noChangeAspect="1"/>
          </p:cNvPicPr>
          <p:nvPr/>
        </p:nvPicPr>
        <p:blipFill rotWithShape="1">
          <a:blip r:embed="rId2"/>
          <a:srcRect l="56916" t="28163"/>
          <a:stretch/>
        </p:blipFill>
        <p:spPr>
          <a:xfrm>
            <a:off x="3190530" y="2262977"/>
            <a:ext cx="3965124" cy="2203769"/>
          </a:xfrm>
          <a:prstGeom prst="rect">
            <a:avLst/>
          </a:prstGeom>
        </p:spPr>
      </p:pic>
    </p:spTree>
    <p:extLst>
      <p:ext uri="{BB962C8B-B14F-4D97-AF65-F5344CB8AC3E}">
        <p14:creationId xmlns:p14="http://schemas.microsoft.com/office/powerpoint/2010/main" val="196537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F420C6-D316-78BA-B0E4-27D05B3D51AB}"/>
              </a:ext>
            </a:extLst>
          </p:cNvPr>
          <p:cNvSpPr txBox="1"/>
          <p:nvPr/>
        </p:nvSpPr>
        <p:spPr>
          <a:xfrm flipH="1">
            <a:off x="295699" y="434176"/>
            <a:ext cx="3690822" cy="307777"/>
          </a:xfrm>
          <a:prstGeom prst="rect">
            <a:avLst/>
          </a:prstGeom>
          <a:noFill/>
        </p:spPr>
        <p:txBody>
          <a:bodyPr wrap="square" rtlCol="0">
            <a:spAutoFit/>
          </a:bodyPr>
          <a:lstStyle/>
          <a:p>
            <a:r>
              <a:rPr lang="en-US" dirty="0" err="1"/>
              <a:t>Lossfunction</a:t>
            </a:r>
            <a:r>
              <a:rPr lang="en-US" dirty="0"/>
              <a:t> </a:t>
            </a:r>
            <a:r>
              <a:rPr lang="en-US" dirty="0" err="1"/>
              <a:t>trong</a:t>
            </a:r>
            <a:r>
              <a:rPr lang="en-US" dirty="0"/>
              <a:t> GAN</a:t>
            </a:r>
          </a:p>
        </p:txBody>
      </p:sp>
      <p:pic>
        <p:nvPicPr>
          <p:cNvPr id="8" name="Picture 7">
            <a:extLst>
              <a:ext uri="{FF2B5EF4-FFF2-40B4-BE49-F238E27FC236}">
                <a16:creationId xmlns:a16="http://schemas.microsoft.com/office/drawing/2014/main" id="{66F8835D-A236-B314-5EFB-0A3E50672A79}"/>
              </a:ext>
            </a:extLst>
          </p:cNvPr>
          <p:cNvPicPr>
            <a:picLocks noChangeAspect="1"/>
          </p:cNvPicPr>
          <p:nvPr/>
        </p:nvPicPr>
        <p:blipFill rotWithShape="1">
          <a:blip r:embed="rId2"/>
          <a:srcRect b="-80"/>
          <a:stretch/>
        </p:blipFill>
        <p:spPr>
          <a:xfrm>
            <a:off x="1961117" y="1446871"/>
            <a:ext cx="5458587" cy="55296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AEC4D4F-6435-5DD5-979E-2CF150A5C8E4}"/>
                  </a:ext>
                </a:extLst>
              </p:cNvPr>
              <p:cNvSpPr txBox="1"/>
              <p:nvPr/>
            </p:nvSpPr>
            <p:spPr>
              <a:xfrm>
                <a:off x="1700521" y="2243240"/>
                <a:ext cx="6101483" cy="2312043"/>
              </a:xfrm>
              <a:prstGeom prst="rect">
                <a:avLst/>
              </a:prstGeom>
              <a:noFill/>
            </p:spPr>
            <p:txBody>
              <a:bodyPr wrap="square" rtlCol="0">
                <a:spAutoFit/>
              </a:bodyPr>
              <a:lstStyle/>
              <a:p>
                <a:r>
                  <a:rPr lang="en-US" dirty="0"/>
                  <a:t>Quá </a:t>
                </a:r>
                <a:r>
                  <a:rPr lang="en-US" dirty="0" err="1"/>
                  <a:t>trình</a:t>
                </a:r>
                <a:r>
                  <a:rPr lang="en-US" dirty="0"/>
                  <a:t> chia </a:t>
                </a:r>
                <a:r>
                  <a:rPr lang="en-US" dirty="0" err="1"/>
                  <a:t>làm</a:t>
                </a:r>
                <a:r>
                  <a:rPr lang="en-US" dirty="0"/>
                  <a:t> 2 phase :</a:t>
                </a:r>
              </a:p>
              <a:p>
                <a:r>
                  <a:rPr lang="en-US" b="1" i="0" dirty="0">
                    <a:solidFill>
                      <a:srgbClr val="333333"/>
                    </a:solidFill>
                    <a:effectLst/>
                    <a:latin typeface="Helvetica Neue"/>
                  </a:rPr>
                  <a:t>Phase Discriminator:</a:t>
                </a:r>
                <a:r>
                  <a:rPr lang="en-US" b="0" i="0" dirty="0">
                    <a:solidFill>
                      <a:srgbClr val="333333"/>
                    </a:solidFill>
                    <a:effectLst/>
                    <a:latin typeface="Helvetica Neue"/>
                  </a:rPr>
                  <a:t> </a:t>
                </a:r>
                <a:r>
                  <a:rPr lang="en-US" b="0" i="0" dirty="0" err="1">
                    <a:solidFill>
                      <a:srgbClr val="333333"/>
                    </a:solidFill>
                    <a:effectLst/>
                    <a:latin typeface="Helvetica Neue"/>
                  </a:rPr>
                  <a:t>Mục</a:t>
                </a:r>
                <a:r>
                  <a:rPr lang="en-US" b="0" i="0" dirty="0">
                    <a:solidFill>
                      <a:srgbClr val="333333"/>
                    </a:solidFill>
                    <a:effectLst/>
                    <a:latin typeface="Helvetica Neue"/>
                  </a:rPr>
                  <a:t> </a:t>
                </a:r>
                <a:r>
                  <a:rPr lang="en-US" b="0" i="0" dirty="0" err="1">
                    <a:solidFill>
                      <a:srgbClr val="333333"/>
                    </a:solidFill>
                    <a:effectLst/>
                    <a:latin typeface="Helvetica Neue"/>
                  </a:rPr>
                  <a:t>tiêu</a:t>
                </a:r>
                <a:r>
                  <a:rPr lang="en-US" b="0" i="0" dirty="0">
                    <a:solidFill>
                      <a:srgbClr val="333333"/>
                    </a:solidFill>
                    <a:effectLst/>
                    <a:latin typeface="Helvetica Neue"/>
                  </a:rPr>
                  <a:t> </a:t>
                </a:r>
                <a:r>
                  <a:rPr lang="en-US" b="0" i="0" dirty="0" err="1">
                    <a:solidFill>
                      <a:srgbClr val="333333"/>
                    </a:solidFill>
                    <a:effectLst/>
                    <a:latin typeface="Helvetica Neue"/>
                  </a:rPr>
                  <a:t>của</a:t>
                </a:r>
                <a:r>
                  <a:rPr lang="en-US" b="0" i="0" dirty="0">
                    <a:solidFill>
                      <a:srgbClr val="333333"/>
                    </a:solidFill>
                    <a:effectLst/>
                    <a:latin typeface="Helvetica Neue"/>
                  </a:rPr>
                  <a:t> phase </a:t>
                </a:r>
                <a:r>
                  <a:rPr lang="en-US" b="0" i="0" dirty="0" err="1">
                    <a:solidFill>
                      <a:srgbClr val="333333"/>
                    </a:solidFill>
                    <a:effectLst/>
                    <a:latin typeface="Helvetica Neue"/>
                  </a:rPr>
                  <a:t>này</a:t>
                </a:r>
                <a:r>
                  <a:rPr lang="en-US" b="0" i="0" dirty="0">
                    <a:solidFill>
                      <a:srgbClr val="333333"/>
                    </a:solidFill>
                    <a:effectLst/>
                    <a:latin typeface="Helvetica Neue"/>
                  </a:rPr>
                  <a:t> </a:t>
                </a:r>
                <a:r>
                  <a:rPr lang="en-US" b="0" i="0" dirty="0" err="1">
                    <a:solidFill>
                      <a:srgbClr val="333333"/>
                    </a:solidFill>
                    <a:effectLst/>
                    <a:latin typeface="Helvetica Neue"/>
                  </a:rPr>
                  <a:t>là</a:t>
                </a:r>
                <a:r>
                  <a:rPr lang="en-US" b="0" i="0" dirty="0">
                    <a:solidFill>
                      <a:srgbClr val="333333"/>
                    </a:solidFill>
                    <a:effectLst/>
                    <a:latin typeface="Helvetica Neue"/>
                  </a:rPr>
                  <a:t> </a:t>
                </a:r>
                <a:r>
                  <a:rPr lang="en-US" b="0" i="0" dirty="0" err="1">
                    <a:solidFill>
                      <a:srgbClr val="333333"/>
                    </a:solidFill>
                    <a:effectLst/>
                    <a:latin typeface="Helvetica Neue"/>
                  </a:rPr>
                  <a:t>huấn</a:t>
                </a:r>
                <a:r>
                  <a:rPr lang="en-US" b="0" i="0" dirty="0">
                    <a:solidFill>
                      <a:srgbClr val="333333"/>
                    </a:solidFill>
                    <a:effectLst/>
                    <a:latin typeface="Helvetica Neue"/>
                  </a:rPr>
                  <a:t> </a:t>
                </a:r>
                <a:r>
                  <a:rPr lang="en-US" b="0" i="0" dirty="0" err="1">
                    <a:solidFill>
                      <a:srgbClr val="333333"/>
                    </a:solidFill>
                    <a:effectLst/>
                    <a:latin typeface="Helvetica Neue"/>
                  </a:rPr>
                  <a:t>luyện</a:t>
                </a:r>
                <a:r>
                  <a:rPr lang="en-US" b="0" i="0" dirty="0">
                    <a:solidFill>
                      <a:srgbClr val="333333"/>
                    </a:solidFill>
                    <a:effectLst/>
                    <a:latin typeface="Helvetica Neue"/>
                  </a:rPr>
                  <a:t> </a:t>
                </a:r>
                <a:r>
                  <a:rPr lang="en-US" b="0" i="0" dirty="0" err="1">
                    <a:solidFill>
                      <a:srgbClr val="333333"/>
                    </a:solidFill>
                    <a:effectLst/>
                    <a:latin typeface="Helvetica Neue"/>
                  </a:rPr>
                  <a:t>một</a:t>
                </a:r>
                <a:r>
                  <a:rPr lang="en-US" b="0" i="0" dirty="0">
                    <a:solidFill>
                      <a:srgbClr val="333333"/>
                    </a:solidFill>
                    <a:effectLst/>
                    <a:latin typeface="Helvetica Neue"/>
                  </a:rPr>
                  <a:t> </a:t>
                </a:r>
                <a:r>
                  <a:rPr lang="en-US" b="0" i="0" dirty="0" err="1">
                    <a:solidFill>
                      <a:srgbClr val="333333"/>
                    </a:solidFill>
                    <a:effectLst/>
                    <a:latin typeface="Helvetica Neue"/>
                  </a:rPr>
                  <a:t>mô</a:t>
                </a:r>
                <a:r>
                  <a:rPr lang="en-US" b="0" i="0" dirty="0">
                    <a:solidFill>
                      <a:srgbClr val="333333"/>
                    </a:solidFill>
                    <a:effectLst/>
                    <a:latin typeface="Helvetica Neue"/>
                  </a:rPr>
                  <a:t> </a:t>
                </a:r>
                <a:r>
                  <a:rPr lang="en-US" b="0" i="0" dirty="0" err="1">
                    <a:solidFill>
                      <a:srgbClr val="333333"/>
                    </a:solidFill>
                    <a:effectLst/>
                    <a:latin typeface="Helvetica Neue"/>
                  </a:rPr>
                  <a:t>hình</a:t>
                </a:r>
                <a:r>
                  <a:rPr lang="en-US" b="0" i="0" dirty="0">
                    <a:solidFill>
                      <a:srgbClr val="333333"/>
                    </a:solidFill>
                    <a:effectLst/>
                    <a:latin typeface="Helvetica Neue"/>
                  </a:rPr>
                  <a:t> </a:t>
                </a:r>
                <a:r>
                  <a:rPr lang="en-US" b="0" i="0" dirty="0" err="1">
                    <a:solidFill>
                      <a:srgbClr val="333333"/>
                    </a:solidFill>
                    <a:effectLst/>
                    <a:latin typeface="Helvetica Neue"/>
                  </a:rPr>
                  <a:t>Descriminator</a:t>
                </a:r>
                <a:r>
                  <a:rPr lang="en-US" b="0" i="0" dirty="0">
                    <a:solidFill>
                      <a:srgbClr val="333333"/>
                    </a:solidFill>
                    <a:effectLst/>
                    <a:latin typeface="Helvetica Neue"/>
                  </a:rPr>
                  <a:t> </a:t>
                </a:r>
                <a:r>
                  <a:rPr lang="en-US" b="0" i="0" dirty="0" err="1">
                    <a:solidFill>
                      <a:srgbClr val="333333"/>
                    </a:solidFill>
                    <a:effectLst/>
                    <a:latin typeface="Helvetica Neue"/>
                  </a:rPr>
                  <a:t>sao</a:t>
                </a:r>
                <a:r>
                  <a:rPr lang="en-US" b="0" i="0" dirty="0">
                    <a:solidFill>
                      <a:srgbClr val="333333"/>
                    </a:solidFill>
                    <a:effectLst/>
                    <a:latin typeface="Helvetica Neue"/>
                  </a:rPr>
                  <a:t> </a:t>
                </a:r>
                <a:r>
                  <a:rPr lang="en-US" b="0" i="0" dirty="0" err="1">
                    <a:solidFill>
                      <a:srgbClr val="333333"/>
                    </a:solidFill>
                    <a:effectLst/>
                    <a:latin typeface="Helvetica Neue"/>
                  </a:rPr>
                  <a:t>cho</a:t>
                </a:r>
                <a:r>
                  <a:rPr lang="en-US" b="0" i="0" dirty="0">
                    <a:solidFill>
                      <a:srgbClr val="333333"/>
                    </a:solidFill>
                    <a:effectLst/>
                    <a:latin typeface="Helvetica Neue"/>
                  </a:rPr>
                  <a:t> </a:t>
                </a:r>
                <a:r>
                  <a:rPr lang="en-US" b="0" i="1" dirty="0" err="1">
                    <a:solidFill>
                      <a:srgbClr val="333333"/>
                    </a:solidFill>
                    <a:effectLst/>
                    <a:latin typeface="Helvetica Neue"/>
                  </a:rPr>
                  <a:t>khả</a:t>
                </a:r>
                <a:r>
                  <a:rPr lang="en-US" b="0" i="1" dirty="0">
                    <a:solidFill>
                      <a:srgbClr val="333333"/>
                    </a:solidFill>
                    <a:effectLst/>
                    <a:latin typeface="Helvetica Neue"/>
                  </a:rPr>
                  <a:t> </a:t>
                </a:r>
                <a:r>
                  <a:rPr lang="en-US" b="0" i="1" dirty="0" err="1">
                    <a:solidFill>
                      <a:srgbClr val="333333"/>
                    </a:solidFill>
                    <a:effectLst/>
                    <a:latin typeface="Helvetica Neue"/>
                  </a:rPr>
                  <a:t>năng</a:t>
                </a:r>
                <a:r>
                  <a:rPr lang="en-US" b="0" i="1" dirty="0">
                    <a:solidFill>
                      <a:srgbClr val="333333"/>
                    </a:solidFill>
                    <a:effectLst/>
                    <a:latin typeface="Helvetica Neue"/>
                  </a:rPr>
                  <a:t> </a:t>
                </a:r>
                <a:r>
                  <a:rPr lang="en-US" b="0" i="1" dirty="0" err="1">
                    <a:solidFill>
                      <a:srgbClr val="333333"/>
                    </a:solidFill>
                    <a:effectLst/>
                    <a:latin typeface="Helvetica Neue"/>
                  </a:rPr>
                  <a:t>phân</a:t>
                </a:r>
                <a:r>
                  <a:rPr lang="en-US" b="0" i="1" dirty="0">
                    <a:solidFill>
                      <a:srgbClr val="333333"/>
                    </a:solidFill>
                    <a:effectLst/>
                    <a:latin typeface="Helvetica Neue"/>
                  </a:rPr>
                  <a:t> </a:t>
                </a:r>
                <a:r>
                  <a:rPr lang="en-US" b="0" i="1" dirty="0" err="1">
                    <a:solidFill>
                      <a:srgbClr val="333333"/>
                    </a:solidFill>
                    <a:effectLst/>
                    <a:latin typeface="Helvetica Neue"/>
                  </a:rPr>
                  <a:t>loại</a:t>
                </a:r>
                <a:r>
                  <a:rPr lang="en-US" b="0" i="1" dirty="0">
                    <a:solidFill>
                      <a:srgbClr val="333333"/>
                    </a:solidFill>
                    <a:effectLst/>
                    <a:latin typeface="Helvetica Neue"/>
                  </a:rPr>
                  <a:t> </a:t>
                </a:r>
                <a:r>
                  <a:rPr lang="en-US" b="0" i="1" dirty="0" err="1">
                    <a:solidFill>
                      <a:srgbClr val="333333"/>
                    </a:solidFill>
                    <a:effectLst/>
                    <a:latin typeface="Helvetica Neue"/>
                  </a:rPr>
                  <a:t>là</a:t>
                </a:r>
                <a:r>
                  <a:rPr lang="en-US" b="0" i="1" dirty="0">
                    <a:solidFill>
                      <a:srgbClr val="333333"/>
                    </a:solidFill>
                    <a:effectLst/>
                    <a:latin typeface="Helvetica Neue"/>
                  </a:rPr>
                  <a:t> </a:t>
                </a:r>
                <a:r>
                  <a:rPr lang="en-US" b="0" i="1" dirty="0" err="1">
                    <a:solidFill>
                      <a:srgbClr val="333333"/>
                    </a:solidFill>
                    <a:effectLst/>
                    <a:latin typeface="Helvetica Neue"/>
                  </a:rPr>
                  <a:t>tốt</a:t>
                </a:r>
                <a:r>
                  <a:rPr lang="en-US" b="0" i="1" dirty="0">
                    <a:solidFill>
                      <a:srgbClr val="333333"/>
                    </a:solidFill>
                    <a:effectLst/>
                    <a:latin typeface="Helvetica Neue"/>
                  </a:rPr>
                  <a:t> </a:t>
                </a:r>
                <a:r>
                  <a:rPr lang="en-US" b="0" i="1" dirty="0" err="1">
                    <a:solidFill>
                      <a:srgbClr val="333333"/>
                    </a:solidFill>
                    <a:effectLst/>
                    <a:latin typeface="Helvetica Neue"/>
                  </a:rPr>
                  <a:t>nhất</a:t>
                </a:r>
                <a:r>
                  <a:rPr lang="en-US" b="0" i="0" dirty="0">
                    <a:solidFill>
                      <a:srgbClr val="333333"/>
                    </a:solidFill>
                    <a:effectLst/>
                    <a:latin typeface="Helvetica Neue"/>
                  </a:rPr>
                  <a:t>. Ở phase </a:t>
                </a:r>
                <a:r>
                  <a:rPr lang="en-US" b="0" i="0" dirty="0" err="1">
                    <a:solidFill>
                      <a:srgbClr val="333333"/>
                    </a:solidFill>
                    <a:effectLst/>
                    <a:latin typeface="Helvetica Neue"/>
                  </a:rPr>
                  <a:t>này</a:t>
                </a:r>
                <a:r>
                  <a:rPr lang="en-US" b="0" i="0" dirty="0">
                    <a:solidFill>
                      <a:srgbClr val="333333"/>
                    </a:solidFill>
                    <a:effectLst/>
                    <a:latin typeface="Helvetica Neue"/>
                  </a:rPr>
                  <a:t> G </a:t>
                </a:r>
                <a:r>
                  <a:rPr lang="en-US" b="0" i="1" dirty="0" err="1">
                    <a:solidFill>
                      <a:srgbClr val="333333"/>
                    </a:solidFill>
                    <a:effectLst/>
                    <a:latin typeface="Helvetica Neue"/>
                  </a:rPr>
                  <a:t>không</a:t>
                </a:r>
                <a:r>
                  <a:rPr lang="en-US" b="0" i="1" dirty="0">
                    <a:solidFill>
                      <a:srgbClr val="333333"/>
                    </a:solidFill>
                    <a:effectLst/>
                    <a:latin typeface="Helvetica Neue"/>
                  </a:rPr>
                  <a:t> </a:t>
                </a:r>
                <a:r>
                  <a:rPr lang="en-US" b="0" i="1" dirty="0" err="1">
                    <a:solidFill>
                      <a:srgbClr val="333333"/>
                    </a:solidFill>
                    <a:effectLst/>
                    <a:latin typeface="Helvetica Neue"/>
                  </a:rPr>
                  <a:t>đổi</a:t>
                </a:r>
                <a:r>
                  <a:rPr lang="en-US" b="0" i="0" dirty="0">
                    <a:solidFill>
                      <a:srgbClr val="333333"/>
                    </a:solidFill>
                    <a:effectLst/>
                    <a:latin typeface="Helvetica Neue"/>
                  </a:rPr>
                  <a:t> </a:t>
                </a:r>
                <a:r>
                  <a:rPr lang="en-US" b="0" i="0" dirty="0" err="1">
                    <a:solidFill>
                      <a:srgbClr val="333333"/>
                    </a:solidFill>
                    <a:effectLst/>
                    <a:latin typeface="Helvetica Neue"/>
                  </a:rPr>
                  <a:t>và</a:t>
                </a:r>
                <a:r>
                  <a:rPr lang="en-US" b="0" i="0" dirty="0">
                    <a:solidFill>
                      <a:srgbClr val="333333"/>
                    </a:solidFill>
                    <a:effectLst/>
                    <a:latin typeface="Helvetica Neue"/>
                  </a:rPr>
                  <a:t> </a:t>
                </a:r>
                <a:r>
                  <a:rPr lang="en-US" b="0" i="0" dirty="0" err="1">
                    <a:solidFill>
                      <a:srgbClr val="333333"/>
                    </a:solidFill>
                    <a:effectLst/>
                    <a:latin typeface="Helvetica Neue"/>
                  </a:rPr>
                  <a:t>chỉ</a:t>
                </a:r>
                <a:r>
                  <a:rPr lang="en-US" b="0" i="0" dirty="0">
                    <a:solidFill>
                      <a:srgbClr val="333333"/>
                    </a:solidFill>
                    <a:effectLst/>
                    <a:latin typeface="Helvetica Neue"/>
                  </a:rPr>
                  <a:t> </a:t>
                </a:r>
                <a:r>
                  <a:rPr lang="en-US" b="0" i="0" dirty="0" err="1">
                    <a:solidFill>
                      <a:srgbClr val="333333"/>
                    </a:solidFill>
                    <a:effectLst/>
                    <a:latin typeface="Helvetica Neue"/>
                  </a:rPr>
                  <a:t>quan</a:t>
                </a:r>
                <a:r>
                  <a:rPr lang="en-US" b="0" i="0" dirty="0">
                    <a:solidFill>
                      <a:srgbClr val="333333"/>
                    </a:solidFill>
                    <a:effectLst/>
                    <a:latin typeface="Helvetica Neue"/>
                  </a:rPr>
                  <a:t> </a:t>
                </a:r>
                <a:r>
                  <a:rPr lang="en-US" b="0" i="0" dirty="0" err="1">
                    <a:solidFill>
                      <a:srgbClr val="333333"/>
                    </a:solidFill>
                    <a:effectLst/>
                    <a:latin typeface="Helvetica Neue"/>
                  </a:rPr>
                  <a:t>tâm</a:t>
                </a:r>
                <a:r>
                  <a:rPr lang="en-US" b="0" i="0" dirty="0">
                    <a:solidFill>
                      <a:srgbClr val="333333"/>
                    </a:solidFill>
                    <a:effectLst/>
                    <a:latin typeface="Helvetica Neue"/>
                  </a:rPr>
                  <a:t> </a:t>
                </a:r>
                <a:r>
                  <a:rPr lang="en-US" b="0" i="0" dirty="0" err="1">
                    <a:solidFill>
                      <a:srgbClr val="333333"/>
                    </a:solidFill>
                    <a:effectLst/>
                    <a:latin typeface="Helvetica Neue"/>
                  </a:rPr>
                  <a:t>đến</a:t>
                </a:r>
                <a:r>
                  <a:rPr lang="en-US" b="0" i="0" dirty="0">
                    <a:solidFill>
                      <a:srgbClr val="333333"/>
                    </a:solidFill>
                    <a:effectLst/>
                    <a:latin typeface="Helvetica Neue"/>
                  </a:rPr>
                  <a:t> </a:t>
                </a:r>
                <a:r>
                  <a:rPr lang="en-US" b="0" i="0" dirty="0" err="1">
                    <a:solidFill>
                      <a:srgbClr val="333333"/>
                    </a:solidFill>
                    <a:effectLst/>
                    <a:latin typeface="Helvetica Neue"/>
                  </a:rPr>
                  <a:t>vế</a:t>
                </a:r>
                <a:r>
                  <a:rPr lang="en-US" b="0" i="0" dirty="0">
                    <a:solidFill>
                      <a:srgbClr val="333333"/>
                    </a:solidFill>
                    <a:effectLst/>
                    <a:latin typeface="Helvetica Neue"/>
                  </a:rPr>
                  <a:t> </a:t>
                </a:r>
                <a14:m>
                  <m:oMath xmlns:m="http://schemas.openxmlformats.org/officeDocument/2006/math">
                    <m:func>
                      <m:funcPr>
                        <m:ctrlPr>
                          <a:rPr lang="en-US" b="0" i="1" smtClean="0">
                            <a:solidFill>
                              <a:srgbClr val="333333"/>
                            </a:solidFill>
                            <a:effectLst/>
                            <a:latin typeface="Cambria Math" panose="02040503050406030204" pitchFamily="18" charset="0"/>
                          </a:rPr>
                        </m:ctrlPr>
                      </m:funcPr>
                      <m:fName>
                        <m:limLow>
                          <m:limLowPr>
                            <m:ctrlPr>
                              <a:rPr lang="en-US" b="0" i="1" smtClean="0">
                                <a:solidFill>
                                  <a:srgbClr val="333333"/>
                                </a:solidFill>
                                <a:effectLst/>
                                <a:latin typeface="Cambria Math" panose="02040503050406030204" pitchFamily="18" charset="0"/>
                              </a:rPr>
                            </m:ctrlPr>
                          </m:limLowPr>
                          <m:e>
                            <m:r>
                              <m:rPr>
                                <m:sty m:val="p"/>
                              </m:rPr>
                              <a:rPr lang="en-US" b="0" i="0" smtClean="0">
                                <a:solidFill>
                                  <a:srgbClr val="333333"/>
                                </a:solidFill>
                                <a:effectLst/>
                                <a:latin typeface="Cambria Math" panose="02040503050406030204" pitchFamily="18" charset="0"/>
                              </a:rPr>
                              <m:t>max</m:t>
                            </m:r>
                          </m:e>
                          <m:lim>
                            <m:r>
                              <a:rPr lang="en-US" b="0" i="1" smtClean="0">
                                <a:solidFill>
                                  <a:srgbClr val="333333"/>
                                </a:solidFill>
                                <a:effectLst/>
                                <a:latin typeface="Cambria Math" panose="02040503050406030204" pitchFamily="18" charset="0"/>
                              </a:rPr>
                              <m:t>𝐷</m:t>
                            </m:r>
                          </m:lim>
                        </m:limLow>
                      </m:fName>
                      <m:e>
                        <m:r>
                          <a:rPr lang="en-US" b="0" i="1" smtClean="0">
                            <a:solidFill>
                              <a:srgbClr val="333333"/>
                            </a:solidFill>
                            <a:effectLst/>
                            <a:latin typeface="Cambria Math" panose="02040503050406030204" pitchFamily="18" charset="0"/>
                          </a:rPr>
                          <m:t>𝑉</m:t>
                        </m:r>
                        <m:d>
                          <m:dPr>
                            <m:ctrlPr>
                              <a:rPr lang="en-US" b="0" i="1" smtClean="0">
                                <a:solidFill>
                                  <a:srgbClr val="333333"/>
                                </a:solidFill>
                                <a:effectLst/>
                                <a:latin typeface="Cambria Math" panose="02040503050406030204" pitchFamily="18" charset="0"/>
                              </a:rPr>
                            </m:ctrlPr>
                          </m:dPr>
                          <m:e>
                            <m:r>
                              <a:rPr lang="en-US" b="0" i="1" smtClean="0">
                                <a:solidFill>
                                  <a:srgbClr val="333333"/>
                                </a:solidFill>
                                <a:effectLst/>
                                <a:latin typeface="Cambria Math" panose="02040503050406030204" pitchFamily="18" charset="0"/>
                              </a:rPr>
                              <m:t>𝐷</m:t>
                            </m:r>
                            <m:r>
                              <a:rPr lang="en-US" b="0" i="1" smtClean="0">
                                <a:solidFill>
                                  <a:srgbClr val="333333"/>
                                </a:solidFill>
                                <a:effectLst/>
                                <a:latin typeface="Cambria Math" panose="02040503050406030204" pitchFamily="18" charset="0"/>
                              </a:rPr>
                              <m:t>,</m:t>
                            </m:r>
                            <m:r>
                              <a:rPr lang="en-US" b="0" i="1" smtClean="0">
                                <a:solidFill>
                                  <a:srgbClr val="333333"/>
                                </a:solidFill>
                                <a:effectLst/>
                                <a:latin typeface="Cambria Math" panose="02040503050406030204" pitchFamily="18" charset="0"/>
                              </a:rPr>
                              <m:t>𝐺</m:t>
                            </m:r>
                          </m:e>
                        </m:d>
                      </m:e>
                    </m:func>
                    <m:r>
                      <a:rPr lang="en-US" b="0" i="1" smtClean="0">
                        <a:solidFill>
                          <a:srgbClr val="333333"/>
                        </a:solidFill>
                        <a:effectLst/>
                        <a:latin typeface="Cambria Math" panose="02040503050406030204" pitchFamily="18" charset="0"/>
                      </a:rPr>
                      <m:t> </m:t>
                    </m:r>
                  </m:oMath>
                </a14:m>
                <a:r>
                  <a:rPr lang="en-US" dirty="0"/>
                  <a:t> </a:t>
                </a:r>
                <a:r>
                  <a:rPr lang="en-US" dirty="0" err="1"/>
                  <a:t>đây</a:t>
                </a:r>
                <a:r>
                  <a:rPr lang="en-US" dirty="0"/>
                  <a:t> </a:t>
                </a:r>
                <a:r>
                  <a:rPr lang="en-US" dirty="0" err="1"/>
                  <a:t>là</a:t>
                </a:r>
                <a:r>
                  <a:rPr lang="en-US" dirty="0"/>
                  <a:t> </a:t>
                </a:r>
                <a:r>
                  <a:rPr lang="en-US" dirty="0" err="1"/>
                  <a:t>hàm</a:t>
                </a:r>
                <a:r>
                  <a:rPr lang="en-US" dirty="0"/>
                  <a:t> </a:t>
                </a:r>
                <a:r>
                  <a:rPr lang="vi-VN" dirty="0"/>
                  <a:t>cross entropy đối với trường hợp phân loại nhị phân</a:t>
                </a:r>
                <a:endParaRPr lang="en-US" dirty="0"/>
              </a:p>
              <a:p>
                <a:r>
                  <a:rPr lang="vi-VN" b="1" i="0" dirty="0">
                    <a:solidFill>
                      <a:srgbClr val="333333"/>
                    </a:solidFill>
                    <a:effectLst/>
                    <a:latin typeface="Helvetica Neue"/>
                  </a:rPr>
                  <a:t>Phase Generator</a:t>
                </a:r>
                <a:r>
                  <a:rPr lang="vi-VN" b="0" i="0" dirty="0">
                    <a:solidFill>
                      <a:srgbClr val="333333"/>
                    </a:solidFill>
                    <a:effectLst/>
                    <a:latin typeface="Helvetica Neue"/>
                  </a:rPr>
                  <a:t>: Mục tiêu của phase này là củng cố khả năng tạo ảnh của Generator sao cho ảnh nó sinh ra là </a:t>
                </a:r>
                <a:r>
                  <a:rPr lang="vi-VN" b="0" i="1" dirty="0">
                    <a:solidFill>
                      <a:srgbClr val="333333"/>
                    </a:solidFill>
                    <a:effectLst/>
                    <a:latin typeface="Helvetica Neue"/>
                  </a:rPr>
                  <a:t>giống với thật nhất</a:t>
                </a:r>
                <a:r>
                  <a:rPr lang="vi-VN" b="0" i="0" dirty="0">
                    <a:solidFill>
                      <a:srgbClr val="333333"/>
                    </a:solidFill>
                    <a:effectLst/>
                    <a:latin typeface="Helvetica Neue"/>
                  </a:rPr>
                  <a:t>. Ở phase này </a:t>
                </a:r>
                <a:r>
                  <a:rPr lang="en-US" b="0" i="0" dirty="0">
                    <a:solidFill>
                      <a:srgbClr val="333333"/>
                    </a:solidFill>
                    <a:effectLst/>
                    <a:latin typeface="Helvetica Neue"/>
                  </a:rPr>
                  <a:t>D</a:t>
                </a:r>
                <a:r>
                  <a:rPr lang="vi-VN" b="0" i="0" dirty="0">
                    <a:solidFill>
                      <a:srgbClr val="333333"/>
                    </a:solidFill>
                    <a:effectLst/>
                    <a:latin typeface="Helvetica Neue"/>
                  </a:rPr>
                  <a:t> là </a:t>
                </a:r>
                <a:r>
                  <a:rPr lang="vi-VN" b="0" i="1" dirty="0">
                    <a:solidFill>
                      <a:srgbClr val="333333"/>
                    </a:solidFill>
                    <a:effectLst/>
                    <a:latin typeface="Helvetica Neue"/>
                  </a:rPr>
                  <a:t>không đổi</a:t>
                </a:r>
                <a:r>
                  <a:rPr lang="vi-VN" b="0" i="0" dirty="0">
                    <a:solidFill>
                      <a:srgbClr val="333333"/>
                    </a:solidFill>
                    <a:effectLst/>
                    <a:latin typeface="Helvetica Neue"/>
                  </a:rPr>
                  <a:t> và chỉ quan tâm đến</a:t>
                </a:r>
                <a:r>
                  <a:rPr lang="en-US" b="0" i="0" dirty="0">
                    <a:solidFill>
                      <a:srgbClr val="333333"/>
                    </a:solidFill>
                    <a:effectLst/>
                    <a:latin typeface="Helvetica Neue"/>
                  </a:rPr>
                  <a:t> </a:t>
                </a:r>
                <a14:m>
                  <m:oMath xmlns:m="http://schemas.openxmlformats.org/officeDocument/2006/math">
                    <m:r>
                      <m:rPr>
                        <m:sty m:val="p"/>
                      </m:rPr>
                      <a:rPr lang="en-US" dirty="0" smtClean="0">
                        <a:solidFill>
                          <a:srgbClr val="333333"/>
                        </a:solidFill>
                        <a:latin typeface="Cambria Math" panose="02040503050406030204" pitchFamily="18" charset="0"/>
                      </a:rPr>
                      <m:t>G</m:t>
                    </m:r>
                    <m:d>
                      <m:dPr>
                        <m:ctrlPr>
                          <a:rPr lang="vi-VN" b="0" i="1" smtClean="0">
                            <a:solidFill>
                              <a:srgbClr val="333333"/>
                            </a:solidFill>
                            <a:effectLst/>
                            <a:latin typeface="Cambria Math" panose="02040503050406030204" pitchFamily="18" charset="0"/>
                          </a:rPr>
                        </m:ctrlPr>
                      </m:dPr>
                      <m:e>
                        <m:r>
                          <a:rPr lang="en-US" b="0" i="1" smtClean="0">
                            <a:solidFill>
                              <a:srgbClr val="333333"/>
                            </a:solidFill>
                            <a:effectLst/>
                            <a:latin typeface="Cambria Math" panose="02040503050406030204" pitchFamily="18" charset="0"/>
                          </a:rPr>
                          <m:t>𝑧</m:t>
                        </m:r>
                      </m:e>
                    </m:d>
                  </m:oMath>
                </a14:m>
                <a:r>
                  <a:rPr lang="vi-VN" b="0" i="0" dirty="0">
                    <a:solidFill>
                      <a:srgbClr val="333333"/>
                    </a:solidFill>
                    <a:effectLst/>
                    <a:latin typeface="Helvetica Neue"/>
                  </a:rPr>
                  <a:t> sao cho giá trị dự báo xác suất từ </a:t>
                </a:r>
                <a:r>
                  <a:rPr lang="en-US" dirty="0"/>
                  <a:t>D</a:t>
                </a:r>
                <a:r>
                  <a:rPr lang="vi-VN" b="0" i="0" dirty="0">
                    <a:solidFill>
                      <a:srgbClr val="333333"/>
                    </a:solidFill>
                    <a:effectLst/>
                    <a:latin typeface="Helvetica Neue"/>
                  </a:rPr>
                  <a:t> đối với nó gần bằng 1 nhất, tức là ảnh giả được sinh ra giống ảnh thật nhất</a:t>
                </a:r>
                <a:endParaRPr lang="en-US" dirty="0"/>
              </a:p>
            </p:txBody>
          </p:sp>
        </mc:Choice>
        <mc:Fallback xmlns="">
          <p:sp>
            <p:nvSpPr>
              <p:cNvPr id="12" name="TextBox 11">
                <a:extLst>
                  <a:ext uri="{FF2B5EF4-FFF2-40B4-BE49-F238E27FC236}">
                    <a16:creationId xmlns:a16="http://schemas.microsoft.com/office/drawing/2014/main" id="{6AEC4D4F-6435-5DD5-979E-2CF150A5C8E4}"/>
                  </a:ext>
                </a:extLst>
              </p:cNvPr>
              <p:cNvSpPr txBox="1">
                <a:spLocks noRot="1" noChangeAspect="1" noMove="1" noResize="1" noEditPoints="1" noAdjustHandles="1" noChangeArrowheads="1" noChangeShapeType="1" noTextEdit="1"/>
              </p:cNvSpPr>
              <p:nvPr/>
            </p:nvSpPr>
            <p:spPr>
              <a:xfrm>
                <a:off x="1700521" y="2243240"/>
                <a:ext cx="6101483" cy="2312043"/>
              </a:xfrm>
              <a:prstGeom prst="rect">
                <a:avLst/>
              </a:prstGeom>
              <a:blipFill>
                <a:blip r:embed="rId3"/>
                <a:stretch>
                  <a:fillRect l="-300" t="-528" r="-799" b="-1847"/>
                </a:stretch>
              </a:blipFill>
            </p:spPr>
            <p:txBody>
              <a:bodyPr/>
              <a:lstStyle/>
              <a:p>
                <a:r>
                  <a:rPr lang="en-US">
                    <a:noFill/>
                  </a:rPr>
                  <a:t> </a:t>
                </a:r>
              </a:p>
            </p:txBody>
          </p:sp>
        </mc:Fallback>
      </mc:AlternateContent>
    </p:spTree>
    <p:extLst>
      <p:ext uri="{BB962C8B-B14F-4D97-AF65-F5344CB8AC3E}">
        <p14:creationId xmlns:p14="http://schemas.microsoft.com/office/powerpoint/2010/main" val="2997146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D40223-9BF0-5399-8404-955B46913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 y="651519"/>
            <a:ext cx="4244795" cy="1073447"/>
          </a:xfrm>
          <a:prstGeom prst="rect">
            <a:avLst/>
          </a:prstGeom>
        </p:spPr>
      </p:pic>
      <p:pic>
        <p:nvPicPr>
          <p:cNvPr id="5" name="Picture 4">
            <a:extLst>
              <a:ext uri="{FF2B5EF4-FFF2-40B4-BE49-F238E27FC236}">
                <a16:creationId xmlns:a16="http://schemas.microsoft.com/office/drawing/2014/main" id="{5CBBE099-3512-54D8-16DA-25C7B197A476}"/>
              </a:ext>
            </a:extLst>
          </p:cNvPr>
          <p:cNvPicPr>
            <a:picLocks noChangeAspect="1"/>
          </p:cNvPicPr>
          <p:nvPr/>
        </p:nvPicPr>
        <p:blipFill rotWithShape="1">
          <a:blip r:embed="rId3"/>
          <a:srcRect t="2654" r="2325" b="10700"/>
          <a:stretch/>
        </p:blipFill>
        <p:spPr>
          <a:xfrm>
            <a:off x="6578" y="2281803"/>
            <a:ext cx="4146118" cy="952634"/>
          </a:xfrm>
          <a:prstGeom prst="rect">
            <a:avLst/>
          </a:prstGeom>
        </p:spPr>
      </p:pic>
      <p:sp>
        <p:nvSpPr>
          <p:cNvPr id="6" name="TextBox 5">
            <a:extLst>
              <a:ext uri="{FF2B5EF4-FFF2-40B4-BE49-F238E27FC236}">
                <a16:creationId xmlns:a16="http://schemas.microsoft.com/office/drawing/2014/main" id="{102CB1E4-B1DF-F47B-DF27-ED1DF4B52B6C}"/>
              </a:ext>
            </a:extLst>
          </p:cNvPr>
          <p:cNvSpPr txBox="1"/>
          <p:nvPr/>
        </p:nvSpPr>
        <p:spPr>
          <a:xfrm>
            <a:off x="1381466" y="1869481"/>
            <a:ext cx="1587294" cy="307777"/>
          </a:xfrm>
          <a:prstGeom prst="rect">
            <a:avLst/>
          </a:prstGeom>
          <a:noFill/>
        </p:spPr>
        <p:txBody>
          <a:bodyPr wrap="none" rtlCol="0">
            <a:spAutoFit/>
          </a:bodyPr>
          <a:lstStyle/>
          <a:p>
            <a:r>
              <a:rPr lang="en-US" dirty="0"/>
              <a:t>Sau 100 </a:t>
            </a:r>
            <a:r>
              <a:rPr lang="en-US" dirty="0" err="1"/>
              <a:t>lần</a:t>
            </a:r>
            <a:r>
              <a:rPr lang="en-US" dirty="0"/>
              <a:t> train:</a:t>
            </a:r>
          </a:p>
        </p:txBody>
      </p:sp>
      <p:sp>
        <p:nvSpPr>
          <p:cNvPr id="7" name="TextBox 6">
            <a:extLst>
              <a:ext uri="{FF2B5EF4-FFF2-40B4-BE49-F238E27FC236}">
                <a16:creationId xmlns:a16="http://schemas.microsoft.com/office/drawing/2014/main" id="{9F7E975D-735F-1AA2-9EE9-98489F883F1A}"/>
              </a:ext>
            </a:extLst>
          </p:cNvPr>
          <p:cNvSpPr txBox="1"/>
          <p:nvPr/>
        </p:nvSpPr>
        <p:spPr>
          <a:xfrm>
            <a:off x="1381466" y="3483497"/>
            <a:ext cx="1587294" cy="307777"/>
          </a:xfrm>
          <a:prstGeom prst="rect">
            <a:avLst/>
          </a:prstGeom>
          <a:noFill/>
        </p:spPr>
        <p:txBody>
          <a:bodyPr wrap="none" rtlCol="0">
            <a:spAutoFit/>
          </a:bodyPr>
          <a:lstStyle/>
          <a:p>
            <a:r>
              <a:rPr lang="en-US" dirty="0"/>
              <a:t>Sau 500 </a:t>
            </a:r>
            <a:r>
              <a:rPr lang="en-US" dirty="0" err="1"/>
              <a:t>lần</a:t>
            </a:r>
            <a:r>
              <a:rPr lang="en-US" dirty="0"/>
              <a:t> train:</a:t>
            </a:r>
          </a:p>
        </p:txBody>
      </p:sp>
      <p:pic>
        <p:nvPicPr>
          <p:cNvPr id="8" name="Picture 7">
            <a:extLst>
              <a:ext uri="{FF2B5EF4-FFF2-40B4-BE49-F238E27FC236}">
                <a16:creationId xmlns:a16="http://schemas.microsoft.com/office/drawing/2014/main" id="{0B13FCBD-FFD0-7E32-7684-D022478E48A4}"/>
              </a:ext>
            </a:extLst>
          </p:cNvPr>
          <p:cNvPicPr>
            <a:picLocks noChangeAspect="1"/>
          </p:cNvPicPr>
          <p:nvPr/>
        </p:nvPicPr>
        <p:blipFill>
          <a:blip r:embed="rId4"/>
          <a:stretch>
            <a:fillRect/>
          </a:stretch>
        </p:blipFill>
        <p:spPr>
          <a:xfrm>
            <a:off x="4672678" y="630363"/>
            <a:ext cx="4464744" cy="1073447"/>
          </a:xfrm>
          <a:prstGeom prst="rect">
            <a:avLst/>
          </a:prstGeom>
        </p:spPr>
      </p:pic>
      <p:sp>
        <p:nvSpPr>
          <p:cNvPr id="9" name="TextBox 8">
            <a:extLst>
              <a:ext uri="{FF2B5EF4-FFF2-40B4-BE49-F238E27FC236}">
                <a16:creationId xmlns:a16="http://schemas.microsoft.com/office/drawing/2014/main" id="{BA8D531F-5DA7-F489-83F4-7DC608FB61B8}"/>
              </a:ext>
            </a:extLst>
          </p:cNvPr>
          <p:cNvSpPr txBox="1"/>
          <p:nvPr/>
        </p:nvSpPr>
        <p:spPr>
          <a:xfrm>
            <a:off x="6125547" y="1869480"/>
            <a:ext cx="1636987" cy="307777"/>
          </a:xfrm>
          <a:prstGeom prst="rect">
            <a:avLst/>
          </a:prstGeom>
          <a:noFill/>
        </p:spPr>
        <p:txBody>
          <a:bodyPr wrap="none" rtlCol="0">
            <a:spAutoFit/>
          </a:bodyPr>
          <a:lstStyle/>
          <a:p>
            <a:r>
              <a:rPr lang="en-US" dirty="0"/>
              <a:t>Sau 1000 </a:t>
            </a:r>
            <a:r>
              <a:rPr lang="en-US" dirty="0" err="1"/>
              <a:t>lần</a:t>
            </a:r>
            <a:r>
              <a:rPr lang="en-US" dirty="0"/>
              <a:t> train</a:t>
            </a:r>
          </a:p>
        </p:txBody>
      </p:sp>
      <p:pic>
        <p:nvPicPr>
          <p:cNvPr id="11" name="Picture 10">
            <a:extLst>
              <a:ext uri="{FF2B5EF4-FFF2-40B4-BE49-F238E27FC236}">
                <a16:creationId xmlns:a16="http://schemas.microsoft.com/office/drawing/2014/main" id="{10716A38-90B7-9A19-8A22-E34A3C4CCF97}"/>
              </a:ext>
            </a:extLst>
          </p:cNvPr>
          <p:cNvPicPr>
            <a:picLocks noChangeAspect="1"/>
          </p:cNvPicPr>
          <p:nvPr/>
        </p:nvPicPr>
        <p:blipFill>
          <a:blip r:embed="rId5"/>
          <a:stretch>
            <a:fillRect/>
          </a:stretch>
        </p:blipFill>
        <p:spPr>
          <a:xfrm>
            <a:off x="4672676" y="2252618"/>
            <a:ext cx="4464745" cy="952633"/>
          </a:xfrm>
          <a:prstGeom prst="rect">
            <a:avLst/>
          </a:prstGeom>
        </p:spPr>
      </p:pic>
      <p:sp>
        <p:nvSpPr>
          <p:cNvPr id="12" name="TextBox 11">
            <a:extLst>
              <a:ext uri="{FF2B5EF4-FFF2-40B4-BE49-F238E27FC236}">
                <a16:creationId xmlns:a16="http://schemas.microsoft.com/office/drawing/2014/main" id="{A9386756-67E9-8987-D8A8-32FEC6972485}"/>
              </a:ext>
            </a:extLst>
          </p:cNvPr>
          <p:cNvSpPr txBox="1"/>
          <p:nvPr/>
        </p:nvSpPr>
        <p:spPr>
          <a:xfrm>
            <a:off x="6125547" y="3532610"/>
            <a:ext cx="1636987" cy="307777"/>
          </a:xfrm>
          <a:prstGeom prst="rect">
            <a:avLst/>
          </a:prstGeom>
          <a:noFill/>
        </p:spPr>
        <p:txBody>
          <a:bodyPr wrap="none" rtlCol="0">
            <a:spAutoFit/>
          </a:bodyPr>
          <a:lstStyle/>
          <a:p>
            <a:r>
              <a:rPr lang="en-US" dirty="0"/>
              <a:t>Sau 1500 </a:t>
            </a:r>
            <a:r>
              <a:rPr lang="en-US" dirty="0" err="1"/>
              <a:t>lần</a:t>
            </a:r>
            <a:r>
              <a:rPr lang="en-US" dirty="0"/>
              <a:t> train</a:t>
            </a:r>
          </a:p>
        </p:txBody>
      </p:sp>
    </p:spTree>
    <p:extLst>
      <p:ext uri="{BB962C8B-B14F-4D97-AF65-F5344CB8AC3E}">
        <p14:creationId xmlns:p14="http://schemas.microsoft.com/office/powerpoint/2010/main" val="164795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9311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N</a:t>
            </a:r>
            <a:r>
              <a:rPr lang="en" dirty="0">
                <a:latin typeface="Times New Roman" panose="02020603050405020304" pitchFamily="18" charset="0"/>
                <a:cs typeface="Times New Roman" panose="02020603050405020304" pitchFamily="18" charset="0"/>
              </a:rPr>
              <a:t>hững nội dung chính</a:t>
            </a:r>
            <a:endParaRPr dirty="0">
              <a:latin typeface="Times New Roman" panose="02020603050405020304" pitchFamily="18" charset="0"/>
              <a:cs typeface="Times New Roman" panose="02020603050405020304" pitchFamily="18" charset="0"/>
            </a:endParaRPr>
          </a:p>
        </p:txBody>
      </p:sp>
      <p:sp>
        <p:nvSpPr>
          <p:cNvPr id="496" name="Google Shape;496;p61"/>
          <p:cNvSpPr txBox="1">
            <a:spLocks noGrp="1"/>
          </p:cNvSpPr>
          <p:nvPr>
            <p:ph type="subTitle" idx="1"/>
          </p:nvPr>
        </p:nvSpPr>
        <p:spPr>
          <a:xfrm>
            <a:off x="3328950" y="1917697"/>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GAN</a:t>
            </a:r>
            <a:endParaRPr dirty="0"/>
          </a:p>
        </p:txBody>
      </p:sp>
      <p:sp>
        <p:nvSpPr>
          <p:cNvPr id="497" name="Google Shape;497;p61"/>
          <p:cNvSpPr txBox="1">
            <a:spLocks noGrp="1"/>
          </p:cNvSpPr>
          <p:nvPr>
            <p:ph type="subTitle" idx="2"/>
          </p:nvPr>
        </p:nvSpPr>
        <p:spPr>
          <a:xfrm>
            <a:off x="3328950" y="2229872"/>
            <a:ext cx="2597072"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Mạng sinh(Generator)</a:t>
            </a:r>
          </a:p>
          <a:p>
            <a:pPr marL="0" lvl="0" indent="0" algn="ctr" rtl="0">
              <a:spcBef>
                <a:spcPts val="0"/>
              </a:spcBef>
              <a:spcAft>
                <a:spcPts val="0"/>
              </a:spcAft>
              <a:buNone/>
            </a:pPr>
            <a:r>
              <a:rPr lang="en" dirty="0"/>
              <a:t>Mạng Phân biệt (Discriminator)</a:t>
            </a:r>
            <a:endParaRPr dirty="0"/>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Web demo</a:t>
            </a:r>
            <a:endParaRPr dirty="0"/>
          </a:p>
        </p:txBody>
      </p:sp>
      <p:sp>
        <p:nvSpPr>
          <p:cNvPr id="500" name="Google Shape;500;p61"/>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a:t>
            </a:r>
            <a:r>
              <a:rPr lang="en" dirty="0"/>
              <a:t>iới thiệu model và trang web tự tạo </a:t>
            </a:r>
            <a:endParaRPr dirty="0"/>
          </a:p>
        </p:txBody>
      </p:sp>
      <p:sp>
        <p:nvSpPr>
          <p:cNvPr id="501" name="Google Shape;501;p61"/>
          <p:cNvSpPr txBox="1">
            <a:spLocks noGrp="1"/>
          </p:cNvSpPr>
          <p:nvPr>
            <p:ph type="subTitle" idx="7"/>
          </p:nvPr>
        </p:nvSpPr>
        <p:spPr>
          <a:xfrm>
            <a:off x="1480144" y="3723950"/>
            <a:ext cx="3091856"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Gan image inpainting</a:t>
            </a:r>
            <a:endParaRPr dirty="0"/>
          </a:p>
        </p:txBody>
      </p:sp>
      <p:sp>
        <p:nvSpPr>
          <p:cNvPr id="502" name="Google Shape;502;p61"/>
          <p:cNvSpPr txBox="1">
            <a:spLocks noGrp="1"/>
          </p:cNvSpPr>
          <p:nvPr>
            <p:ph type="subTitle" idx="8"/>
          </p:nvPr>
        </p:nvSpPr>
        <p:spPr>
          <a:xfrm>
            <a:off x="1276213" y="4036125"/>
            <a:ext cx="3420777"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a:t>
            </a:r>
            <a:r>
              <a:rPr lang="en" dirty="0"/>
              <a:t>iới thiệu về G</a:t>
            </a:r>
            <a:r>
              <a:rPr lang="en-US" dirty="0"/>
              <a:t>a</a:t>
            </a:r>
            <a:r>
              <a:rPr lang="en" dirty="0"/>
              <a:t>n image inpainting(thuật toán khôi phục hình ảnh)</a:t>
            </a:r>
            <a:endParaRPr dirty="0"/>
          </a:p>
        </p:txBody>
      </p:sp>
      <p:sp>
        <p:nvSpPr>
          <p:cNvPr id="504" name="Google Shape;504;p61"/>
          <p:cNvSpPr txBox="1">
            <a:spLocks noGrp="1"/>
          </p:cNvSpPr>
          <p:nvPr>
            <p:ph type="title" idx="13"/>
          </p:nvPr>
        </p:nvSpPr>
        <p:spPr>
          <a:xfrm>
            <a:off x="4052400" y="127836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3CE869-F9B4-1321-ACDB-474974C3D0A5}"/>
              </a:ext>
            </a:extLst>
          </p:cNvPr>
          <p:cNvPicPr>
            <a:picLocks noChangeAspect="1"/>
          </p:cNvPicPr>
          <p:nvPr/>
        </p:nvPicPr>
        <p:blipFill>
          <a:blip r:embed="rId2"/>
          <a:stretch>
            <a:fillRect/>
          </a:stretch>
        </p:blipFill>
        <p:spPr>
          <a:xfrm>
            <a:off x="2071323" y="423383"/>
            <a:ext cx="4725059" cy="981212"/>
          </a:xfrm>
          <a:prstGeom prst="rect">
            <a:avLst/>
          </a:prstGeom>
        </p:spPr>
      </p:pic>
      <p:sp>
        <p:nvSpPr>
          <p:cNvPr id="6" name="TextBox 5">
            <a:extLst>
              <a:ext uri="{FF2B5EF4-FFF2-40B4-BE49-F238E27FC236}">
                <a16:creationId xmlns:a16="http://schemas.microsoft.com/office/drawing/2014/main" id="{EBCCB531-E1BE-6901-73FF-246A10867C1F}"/>
              </a:ext>
            </a:extLst>
          </p:cNvPr>
          <p:cNvSpPr txBox="1"/>
          <p:nvPr/>
        </p:nvSpPr>
        <p:spPr>
          <a:xfrm>
            <a:off x="3615358" y="1644604"/>
            <a:ext cx="1636987" cy="307777"/>
          </a:xfrm>
          <a:prstGeom prst="rect">
            <a:avLst/>
          </a:prstGeom>
          <a:noFill/>
        </p:spPr>
        <p:txBody>
          <a:bodyPr wrap="none" rtlCol="0">
            <a:spAutoFit/>
          </a:bodyPr>
          <a:lstStyle/>
          <a:p>
            <a:r>
              <a:rPr lang="en-US" dirty="0"/>
              <a:t>Sau 2000 </a:t>
            </a:r>
            <a:r>
              <a:rPr lang="en-US" dirty="0" err="1"/>
              <a:t>lần</a:t>
            </a:r>
            <a:r>
              <a:rPr lang="en-US" dirty="0"/>
              <a:t> train</a:t>
            </a:r>
          </a:p>
        </p:txBody>
      </p:sp>
      <p:pic>
        <p:nvPicPr>
          <p:cNvPr id="8" name="Picture 7">
            <a:extLst>
              <a:ext uri="{FF2B5EF4-FFF2-40B4-BE49-F238E27FC236}">
                <a16:creationId xmlns:a16="http://schemas.microsoft.com/office/drawing/2014/main" id="{3D61BAC9-1F21-2E52-ED3B-ADDD800816FA}"/>
              </a:ext>
            </a:extLst>
          </p:cNvPr>
          <p:cNvPicPr>
            <a:picLocks noChangeAspect="1"/>
          </p:cNvPicPr>
          <p:nvPr/>
        </p:nvPicPr>
        <p:blipFill>
          <a:blip r:embed="rId3"/>
          <a:stretch>
            <a:fillRect/>
          </a:stretch>
        </p:blipFill>
        <p:spPr>
          <a:xfrm>
            <a:off x="2071323" y="2085907"/>
            <a:ext cx="4753638" cy="971686"/>
          </a:xfrm>
          <a:prstGeom prst="rect">
            <a:avLst/>
          </a:prstGeom>
        </p:spPr>
      </p:pic>
      <p:sp>
        <p:nvSpPr>
          <p:cNvPr id="9" name="TextBox 8">
            <a:extLst>
              <a:ext uri="{FF2B5EF4-FFF2-40B4-BE49-F238E27FC236}">
                <a16:creationId xmlns:a16="http://schemas.microsoft.com/office/drawing/2014/main" id="{337127BD-D76D-8097-46E0-A80C2362F7C4}"/>
              </a:ext>
            </a:extLst>
          </p:cNvPr>
          <p:cNvSpPr txBox="1"/>
          <p:nvPr/>
        </p:nvSpPr>
        <p:spPr>
          <a:xfrm>
            <a:off x="3629648" y="3431128"/>
            <a:ext cx="1636987" cy="307777"/>
          </a:xfrm>
          <a:prstGeom prst="rect">
            <a:avLst/>
          </a:prstGeom>
          <a:noFill/>
        </p:spPr>
        <p:txBody>
          <a:bodyPr wrap="none" rtlCol="0">
            <a:spAutoFit/>
          </a:bodyPr>
          <a:lstStyle/>
          <a:p>
            <a:r>
              <a:rPr lang="en-US" dirty="0"/>
              <a:t>Sau 4000 </a:t>
            </a:r>
            <a:r>
              <a:rPr lang="en-US" dirty="0" err="1"/>
              <a:t>lần</a:t>
            </a:r>
            <a:r>
              <a:rPr lang="en-US" dirty="0"/>
              <a:t> train</a:t>
            </a:r>
          </a:p>
        </p:txBody>
      </p:sp>
    </p:spTree>
    <p:extLst>
      <p:ext uri="{BB962C8B-B14F-4D97-AF65-F5344CB8AC3E}">
        <p14:creationId xmlns:p14="http://schemas.microsoft.com/office/powerpoint/2010/main" val="3654181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5D27-7527-0D99-C358-EF1CBA1165DD}"/>
              </a:ext>
            </a:extLst>
          </p:cNvPr>
          <p:cNvSpPr>
            <a:spLocks noGrp="1"/>
          </p:cNvSpPr>
          <p:nvPr>
            <p:ph type="title"/>
          </p:nvPr>
        </p:nvSpPr>
        <p:spPr>
          <a:xfrm>
            <a:off x="2410500" y="861041"/>
            <a:ext cx="4323000" cy="497700"/>
          </a:xfrm>
        </p:spPr>
        <p:txBody>
          <a:bodyPr/>
          <a:lstStyle/>
          <a:p>
            <a:r>
              <a:rPr lang="en-US" dirty="0"/>
              <a:t>DEMO TRANG WEB</a:t>
            </a:r>
          </a:p>
        </p:txBody>
      </p:sp>
    </p:spTree>
    <p:extLst>
      <p:ext uri="{BB962C8B-B14F-4D97-AF65-F5344CB8AC3E}">
        <p14:creationId xmlns:p14="http://schemas.microsoft.com/office/powerpoint/2010/main" val="59626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785D43-5784-9722-A7A7-3B41D69AB178}"/>
              </a:ext>
            </a:extLst>
          </p:cNvPr>
          <p:cNvSpPr>
            <a:spLocks noGrp="1"/>
          </p:cNvSpPr>
          <p:nvPr>
            <p:ph type="subTitle" idx="1"/>
          </p:nvPr>
        </p:nvSpPr>
        <p:spPr>
          <a:xfrm>
            <a:off x="1842900" y="523897"/>
            <a:ext cx="5458200" cy="997200"/>
          </a:xfrm>
        </p:spPr>
        <p:txBody>
          <a:bodyPr/>
          <a:lstStyle/>
          <a:p>
            <a:r>
              <a:rPr lang="en-US" b="1" dirty="0" err="1"/>
              <a:t>Đánh</a:t>
            </a:r>
            <a:r>
              <a:rPr lang="en-US" b="1" dirty="0"/>
              <a:t> </a:t>
            </a:r>
            <a:r>
              <a:rPr lang="en-US" b="1" dirty="0" err="1"/>
              <a:t>giá</a:t>
            </a:r>
            <a:r>
              <a:rPr lang="en-US" b="1" dirty="0"/>
              <a:t> </a:t>
            </a:r>
            <a:r>
              <a:rPr lang="en-US" b="1" dirty="0" err="1"/>
              <a:t>tổng</a:t>
            </a:r>
            <a:r>
              <a:rPr lang="en-US" b="1" dirty="0"/>
              <a:t> </a:t>
            </a:r>
            <a:r>
              <a:rPr lang="en-US" b="1" dirty="0" err="1"/>
              <a:t>quan</a:t>
            </a:r>
            <a:endParaRPr lang="en-US" b="1" dirty="0"/>
          </a:p>
        </p:txBody>
      </p:sp>
      <p:sp>
        <p:nvSpPr>
          <p:cNvPr id="4" name="TextBox 3">
            <a:extLst>
              <a:ext uri="{FF2B5EF4-FFF2-40B4-BE49-F238E27FC236}">
                <a16:creationId xmlns:a16="http://schemas.microsoft.com/office/drawing/2014/main" id="{57274695-1960-3B87-5258-A25A156A566E}"/>
              </a:ext>
            </a:extLst>
          </p:cNvPr>
          <p:cNvSpPr txBox="1"/>
          <p:nvPr/>
        </p:nvSpPr>
        <p:spPr>
          <a:xfrm>
            <a:off x="276294" y="1230165"/>
            <a:ext cx="3703649" cy="3243708"/>
          </a:xfrm>
          <a:prstGeom prst="rect">
            <a:avLst/>
          </a:prstGeom>
          <a:noFill/>
        </p:spPr>
        <p:txBody>
          <a:bodyPr wrap="square" rtlCol="0">
            <a:spAutoFit/>
          </a:bodyPr>
          <a:lstStyle/>
          <a:p>
            <a:r>
              <a:rPr lang="en-US" sz="1300" dirty="0" err="1">
                <a:latin typeface="Times New Roman" panose="02020603050405020304" pitchFamily="18" charset="0"/>
                <a:cs typeface="Times New Roman" panose="02020603050405020304" pitchFamily="18" charset="0"/>
              </a:rPr>
              <a:t>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điểm</a:t>
            </a:r>
            <a:r>
              <a:rPr lang="en-US" sz="1300" dirty="0">
                <a:latin typeface="Times New Roman" panose="02020603050405020304" pitchFamily="18" charset="0"/>
                <a:cs typeface="Times New Roman" panose="02020603050405020304" pitchFamily="18" charset="0"/>
              </a:rPr>
              <a:t>:</a:t>
            </a: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hoàn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image inpainting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32x32 pixel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trúc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GAN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GAN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GAN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phù</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khuất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tệp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huống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A0EFF57-0F84-40AA-EB72-2528536D0454}"/>
              </a:ext>
            </a:extLst>
          </p:cNvPr>
          <p:cNvSpPr txBox="1"/>
          <p:nvPr/>
        </p:nvSpPr>
        <p:spPr>
          <a:xfrm>
            <a:off x="4308863" y="1230165"/>
            <a:ext cx="4710147" cy="3576364"/>
          </a:xfrm>
          <a:prstGeom prst="rect">
            <a:avLst/>
          </a:prstGeom>
          <a:noFill/>
        </p:spPr>
        <p:txBody>
          <a:bodyPr wrap="square" rtlCol="0">
            <a:spAutoFit/>
          </a:bodyPr>
          <a:lstStyle/>
          <a:p>
            <a:r>
              <a:rPr lang="en-US" sz="1300" dirty="0" err="1">
                <a:latin typeface="Times New Roman" panose="02020603050405020304" pitchFamily="18" charset="0"/>
                <a:cs typeface="Times New Roman" panose="02020603050405020304" pitchFamily="18" charset="0"/>
              </a:rPr>
              <a:t>Nhược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điểm</a:t>
            </a:r>
            <a:r>
              <a:rPr lang="en-US" sz="1300" dirty="0">
                <a:latin typeface="Times New Roman" panose="02020603050405020304" pitchFamily="18" charset="0"/>
                <a:cs typeface="Times New Roman" panose="02020603050405020304" pitchFamily="18" charset="0"/>
              </a:rPr>
              <a:t>:</a:t>
            </a: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nhạy</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cảm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khỏi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huấn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luyện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nhỏ</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32x32 pixel.</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Local Discriminator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Global Discriminator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vẫn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tắt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Local Discriminator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Global Discriminator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nào.Đó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thiếu</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xót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Times New Roman" panose="02020603050405020304" pitchFamily="18" charset="0"/>
              <a:buChar char="⁃"/>
            </a:pP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Trang web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khuất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đơn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03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8341D-EB4F-8A5A-7459-ED1ED34AF670}"/>
              </a:ext>
            </a:extLst>
          </p:cNvPr>
          <p:cNvSpPr txBox="1"/>
          <p:nvPr/>
        </p:nvSpPr>
        <p:spPr>
          <a:xfrm flipH="1">
            <a:off x="1354824" y="842038"/>
            <a:ext cx="6203777" cy="2862322"/>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r>
              <a:rPr lang="en-US" sz="2400" b="1" dirty="0">
                <a:latin typeface="Times New Roman" panose="02020603050405020304" pitchFamily="18" charset="0"/>
                <a:cs typeface="Times New Roman" panose="02020603050405020304" pitchFamily="18" charset="0"/>
              </a:rPr>
              <a:t>:</a:t>
            </a:r>
          </a:p>
          <a:p>
            <a:pPr marL="0" marR="0" indent="457200" algn="just"/>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khuất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GAN image inpainting.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GAN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generator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discriminator.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generator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pixel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thế</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pixel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khuất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discriminator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pixel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thật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pixel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generator.</a:t>
            </a:r>
            <a:endParaRPr lang="en-US" sz="13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just"/>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thử</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thấy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khuất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Trong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thử</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GAN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khuất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hưởng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chẳng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phức</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tạp</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962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1883971"/>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grpSp>
        <p:nvGrpSpPr>
          <p:cNvPr id="1570" name="Google Shape;1570;p123"/>
          <p:cNvGrpSpPr/>
          <p:nvPr/>
        </p:nvGrpSpPr>
        <p:grpSpPr>
          <a:xfrm>
            <a:off x="4961882" y="2876803"/>
            <a:ext cx="458723" cy="458684"/>
            <a:chOff x="1379798" y="1723250"/>
            <a:chExt cx="397887" cy="397887"/>
          </a:xfrm>
        </p:grpSpPr>
        <p:sp>
          <p:nvSpPr>
            <p:cNvPr id="1571" name="Google Shape;1571;p12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2" name="Google Shape;1572;p12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3" name="Google Shape;1573;p12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4" name="Google Shape;1574;p12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75" name="Google Shape;1575;p123"/>
          <p:cNvGrpSpPr/>
          <p:nvPr/>
        </p:nvGrpSpPr>
        <p:grpSpPr>
          <a:xfrm>
            <a:off x="3721699" y="2876803"/>
            <a:ext cx="458747" cy="458684"/>
            <a:chOff x="266768" y="1721375"/>
            <a:chExt cx="397907" cy="397887"/>
          </a:xfrm>
        </p:grpSpPr>
        <p:sp>
          <p:nvSpPr>
            <p:cNvPr id="1576" name="Google Shape;1576;p12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7" name="Google Shape;1577;p12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78" name="Google Shape;1578;p123"/>
          <p:cNvGrpSpPr/>
          <p:nvPr/>
        </p:nvGrpSpPr>
        <p:grpSpPr>
          <a:xfrm>
            <a:off x="4350135" y="2876803"/>
            <a:ext cx="458699" cy="458684"/>
            <a:chOff x="864491" y="1723250"/>
            <a:chExt cx="397866" cy="397887"/>
          </a:xfrm>
        </p:grpSpPr>
        <p:sp>
          <p:nvSpPr>
            <p:cNvPr id="1579" name="Google Shape;1579;p12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0" name="Google Shape;1580;p12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1" name="Google Shape;1581;p12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582" name="Google Shape;1582;p123"/>
          <p:cNvSpPr txBox="1">
            <a:spLocks noGrp="1"/>
          </p:cNvSpPr>
          <p:nvPr>
            <p:ph type="subTitle" idx="4294967295"/>
          </p:nvPr>
        </p:nvSpPr>
        <p:spPr>
          <a:xfrm>
            <a:off x="2684380" y="4088550"/>
            <a:ext cx="3790200" cy="279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100"/>
              <a:t>Please keep this slide for attribution</a:t>
            </a:r>
            <a:endParaRPr sz="1100"/>
          </a:p>
        </p:txBody>
      </p:sp>
      <p:pic>
        <p:nvPicPr>
          <p:cNvPr id="5" name="Picture 4">
            <a:extLst>
              <a:ext uri="{FF2B5EF4-FFF2-40B4-BE49-F238E27FC236}">
                <a16:creationId xmlns:a16="http://schemas.microsoft.com/office/drawing/2014/main" id="{A3336452-D956-4112-ABCD-FAC43B819349}"/>
              </a:ext>
            </a:extLst>
          </p:cNvPr>
          <p:cNvPicPr>
            <a:picLocks noChangeAspect="1"/>
          </p:cNvPicPr>
          <p:nvPr/>
        </p:nvPicPr>
        <p:blipFill>
          <a:blip r:embed="rId3"/>
          <a:stretch>
            <a:fillRect/>
          </a:stretch>
        </p:blipFill>
        <p:spPr>
          <a:xfrm>
            <a:off x="2974292" y="2806771"/>
            <a:ext cx="3210373" cy="16205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1915263" y="2053004"/>
            <a:ext cx="5458200" cy="51874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latin typeface="Times New Roman" panose="02020603050405020304" pitchFamily="18" charset="0"/>
                <a:cs typeface="Times New Roman" panose="02020603050405020304" pitchFamily="18" charset="0"/>
              </a:rPr>
              <a:t>“GAN:</a:t>
            </a:r>
            <a:r>
              <a:rPr lang="en-US" b="0" i="0" dirty="0">
                <a:solidFill>
                  <a:srgbClr val="3D3D3D"/>
                </a:solidFill>
                <a:effectLst/>
                <a:latin typeface="Times New Roman" panose="02020603050405020304" pitchFamily="18" charset="0"/>
                <a:cs typeface="Times New Roman" panose="02020603050405020304" pitchFamily="18" charset="0"/>
              </a:rPr>
              <a:t>Generative Adversarial Networks</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EA7F859-CB10-95A5-89A7-65C849C0D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571750"/>
            <a:ext cx="3048000" cy="1347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027675-CD5A-819E-9B6A-F8CD267A6B6A}"/>
              </a:ext>
            </a:extLst>
          </p:cNvPr>
          <p:cNvSpPr txBox="1"/>
          <p:nvPr/>
        </p:nvSpPr>
        <p:spPr>
          <a:xfrm>
            <a:off x="2664258" y="1591339"/>
            <a:ext cx="4210188"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Chương</a:t>
            </a:r>
            <a:r>
              <a:rPr lang="en-US" sz="2400" b="1" dirty="0">
                <a:latin typeface="Times New Roman" panose="02020603050405020304" pitchFamily="18" charset="0"/>
                <a:cs typeface="Times New Roman" panose="02020603050405020304" pitchFamily="18" charset="0"/>
              </a:rPr>
              <a:t> I: </a:t>
            </a:r>
            <a:r>
              <a:rPr lang="en-US" sz="2400" b="1" dirty="0" err="1">
                <a:latin typeface="Times New Roman" panose="02020603050405020304" pitchFamily="18" charset="0"/>
                <a:cs typeface="Times New Roman" panose="02020603050405020304" pitchFamily="18" charset="0"/>
              </a:rPr>
              <a:t>giới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vê</a:t>
            </a:r>
            <a:r>
              <a:rPr lang="en-US" sz="2400" b="1" dirty="0">
                <a:latin typeface="Times New Roman" panose="02020603050405020304" pitchFamily="18" charset="0"/>
                <a:cs typeface="Times New Roman" panose="02020603050405020304" pitchFamily="18" charset="0"/>
              </a:rPr>
              <a:t>̀ GAN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64"/>
          <p:cNvSpPr txBox="1">
            <a:spLocks noGrp="1"/>
          </p:cNvSpPr>
          <p:nvPr>
            <p:ph type="subTitle" idx="1"/>
          </p:nvPr>
        </p:nvSpPr>
        <p:spPr>
          <a:xfrm>
            <a:off x="542018" y="544414"/>
            <a:ext cx="2957700" cy="57391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dirty="0"/>
              <a:t>T</a:t>
            </a:r>
            <a:r>
              <a:rPr lang="en" sz="1800" dirty="0"/>
              <a:t>ổng quan về GAN:</a:t>
            </a:r>
            <a:endParaRPr sz="1800" dirty="0"/>
          </a:p>
        </p:txBody>
      </p:sp>
      <p:sp>
        <p:nvSpPr>
          <p:cNvPr id="4" name="TextBox 3">
            <a:extLst>
              <a:ext uri="{FF2B5EF4-FFF2-40B4-BE49-F238E27FC236}">
                <a16:creationId xmlns:a16="http://schemas.microsoft.com/office/drawing/2014/main" id="{C1FD020E-D4DE-B453-F340-AD37C8BACC69}"/>
              </a:ext>
            </a:extLst>
          </p:cNvPr>
          <p:cNvSpPr txBox="1"/>
          <p:nvPr/>
        </p:nvSpPr>
        <p:spPr>
          <a:xfrm>
            <a:off x="865226" y="1279324"/>
            <a:ext cx="6015798" cy="1200329"/>
          </a:xfrm>
          <a:prstGeom prst="rect">
            <a:avLst/>
          </a:prstGeom>
          <a:noFill/>
        </p:spPr>
        <p:txBody>
          <a:bodyPr wrap="square" rtlCol="0">
            <a:spAutoFit/>
          </a:bodyPr>
          <a:lstStyle/>
          <a:p>
            <a:r>
              <a:rPr lang="en-US" sz="1800" dirty="0">
                <a:solidFill>
                  <a:srgbClr val="000000"/>
                </a:solidFill>
                <a:effectLst/>
                <a:latin typeface="+mj-lt"/>
                <a:ea typeface="Calibri" panose="020F0502020204030204" pitchFamily="34" charset="0"/>
              </a:rPr>
              <a:t>GAN </a:t>
            </a:r>
            <a:r>
              <a:rPr lang="en-US" sz="1800" dirty="0" err="1">
                <a:solidFill>
                  <a:srgbClr val="000000"/>
                </a:solidFill>
                <a:effectLst/>
                <a:latin typeface="+mj-lt"/>
                <a:ea typeface="Calibri" panose="020F0502020204030204" pitchFamily="34" charset="0"/>
              </a:rPr>
              <a:t>thuộc</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nhóm</a:t>
            </a:r>
            <a:r>
              <a:rPr lang="en-US" sz="1800" dirty="0">
                <a:solidFill>
                  <a:srgbClr val="000000"/>
                </a:solidFill>
                <a:effectLst/>
                <a:latin typeface="+mj-lt"/>
                <a:ea typeface="Calibri" panose="020F0502020204030204" pitchFamily="34" charset="0"/>
              </a:rPr>
              <a:t> generative model. Generative </a:t>
            </a:r>
            <a:r>
              <a:rPr lang="en-US" sz="1800" dirty="0" err="1">
                <a:solidFill>
                  <a:srgbClr val="000000"/>
                </a:solidFill>
                <a:effectLst/>
                <a:latin typeface="+mj-lt"/>
                <a:ea typeface="Calibri" panose="020F0502020204030204" pitchFamily="34" charset="0"/>
              </a:rPr>
              <a:t>là</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tính</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từ</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nghĩa</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là</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khả</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năng</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sinh</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ra</a:t>
            </a:r>
            <a:r>
              <a:rPr lang="en-US" sz="1800" dirty="0">
                <a:solidFill>
                  <a:srgbClr val="000000"/>
                </a:solidFill>
                <a:effectLst/>
                <a:latin typeface="+mj-lt"/>
                <a:ea typeface="Calibri" panose="020F0502020204030204" pitchFamily="34" charset="0"/>
              </a:rPr>
              <a:t>, model </a:t>
            </a:r>
            <a:r>
              <a:rPr lang="en-US" sz="1800" dirty="0" err="1">
                <a:solidFill>
                  <a:srgbClr val="000000"/>
                </a:solidFill>
                <a:effectLst/>
                <a:latin typeface="+mj-lt"/>
                <a:ea typeface="Calibri" panose="020F0502020204030204" pitchFamily="34" charset="0"/>
              </a:rPr>
              <a:t>nghĩa</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là</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mô</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hình</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Vậy</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hiểu</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đơn</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giản</a:t>
            </a:r>
            <a:r>
              <a:rPr lang="en-US" sz="1800" dirty="0">
                <a:solidFill>
                  <a:srgbClr val="000000"/>
                </a:solidFill>
                <a:effectLst/>
                <a:latin typeface="+mj-lt"/>
                <a:ea typeface="Calibri" panose="020F0502020204030204" pitchFamily="34" charset="0"/>
              </a:rPr>
              <a:t> generative model </a:t>
            </a:r>
            <a:r>
              <a:rPr lang="en-US" sz="1800" dirty="0" err="1">
                <a:solidFill>
                  <a:srgbClr val="000000"/>
                </a:solidFill>
                <a:effectLst/>
                <a:latin typeface="+mj-lt"/>
                <a:ea typeface="Calibri" panose="020F0502020204030204" pitchFamily="34" charset="0"/>
              </a:rPr>
              <a:t>nghĩa</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là</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mô</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hình</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có</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khả</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năng</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sinh</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ra</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dữ</a:t>
            </a:r>
            <a:r>
              <a:rPr lang="en-US" sz="1800" dirty="0">
                <a:solidFill>
                  <a:srgbClr val="000000"/>
                </a:solidFill>
                <a:effectLst/>
                <a:latin typeface="+mj-lt"/>
                <a:ea typeface="Calibri" panose="020F0502020204030204" pitchFamily="34" charset="0"/>
              </a:rPr>
              <a:t> </a:t>
            </a:r>
            <a:r>
              <a:rPr lang="en-US" sz="1800" dirty="0" err="1">
                <a:solidFill>
                  <a:srgbClr val="000000"/>
                </a:solidFill>
                <a:effectLst/>
                <a:latin typeface="+mj-lt"/>
                <a:ea typeface="Calibri" panose="020F0502020204030204" pitchFamily="34" charset="0"/>
              </a:rPr>
              <a:t>liệu</a:t>
            </a:r>
            <a:endParaRPr lang="en-US" dirty="0">
              <a:latin typeface="+mj-lt"/>
            </a:endParaRPr>
          </a:p>
        </p:txBody>
      </p:sp>
      <p:pic>
        <p:nvPicPr>
          <p:cNvPr id="6" name="Picture 5">
            <a:extLst>
              <a:ext uri="{FF2B5EF4-FFF2-40B4-BE49-F238E27FC236}">
                <a16:creationId xmlns:a16="http://schemas.microsoft.com/office/drawing/2014/main" id="{630F0A68-0FAC-7979-9251-1258A24D83FC}"/>
              </a:ext>
            </a:extLst>
          </p:cNvPr>
          <p:cNvPicPr>
            <a:picLocks noChangeAspect="1"/>
          </p:cNvPicPr>
          <p:nvPr/>
        </p:nvPicPr>
        <p:blipFill>
          <a:blip r:embed="rId3"/>
          <a:stretch>
            <a:fillRect/>
          </a:stretch>
        </p:blipFill>
        <p:spPr>
          <a:xfrm>
            <a:off x="1585398" y="2479653"/>
            <a:ext cx="4868352" cy="1976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1"/>
                                        </p:tgtEl>
                                        <p:attrNameLst>
                                          <p:attrName>style.visibility</p:attrName>
                                        </p:attrNameLst>
                                      </p:cBhvr>
                                      <p:to>
                                        <p:strVal val="visible"/>
                                      </p:to>
                                    </p:set>
                                    <p:anim calcmode="lin" valueType="num">
                                      <p:cBhvr additive="base">
                                        <p:cTn id="7"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AEE098-7E97-1636-8790-181EE32EE809}"/>
              </a:ext>
            </a:extLst>
          </p:cNvPr>
          <p:cNvSpPr>
            <a:spLocks noGrp="1"/>
          </p:cNvSpPr>
          <p:nvPr>
            <p:ph type="subTitle" idx="1"/>
          </p:nvPr>
        </p:nvSpPr>
        <p:spPr>
          <a:xfrm>
            <a:off x="407861" y="1387704"/>
            <a:ext cx="3111592" cy="1276143"/>
          </a:xfrm>
        </p:spPr>
        <p:txBody>
          <a:bodyPr/>
          <a:lstStyle/>
          <a:p>
            <a:pPr marL="114300" indent="0" algn="l"/>
            <a:r>
              <a:rPr lang="vi-VN" sz="1200" b="0" i="0" dirty="0">
                <a:solidFill>
                  <a:srgbClr val="1F1F1F"/>
                </a:solidFill>
                <a:effectLst/>
                <a:latin typeface="Google Sans"/>
              </a:rPr>
              <a:t>Mạng GAN được đề xuất bởi Goodfellow et al. (2014). Trong những năm gần đây, GAN đã được nghiên cứu sâu rộng kết hợp với các thuật toán học máy khác trong một số ứng dụng cụ thể</a:t>
            </a:r>
            <a:r>
              <a:rPr lang="en-US" sz="1200" b="0" i="0" dirty="0">
                <a:solidFill>
                  <a:srgbClr val="1F1F1F"/>
                </a:solidFill>
                <a:effectLst/>
                <a:latin typeface="Google Sans"/>
              </a:rPr>
              <a:t> </a:t>
            </a:r>
            <a:r>
              <a:rPr lang="vi-VN" sz="1200" b="0" i="0" dirty="0">
                <a:solidFill>
                  <a:srgbClr val="1F1F1F"/>
                </a:solidFill>
                <a:effectLst/>
                <a:latin typeface="Google Sans"/>
              </a:rPr>
              <a:t>và được sử dụng rộng rãi trong phục hồi ảnh. GAN đã đạt được bước đột phá đáng kể trong phục hồi ảnh bằng cách tạo ra hình ảnh chân thực.</a:t>
            </a:r>
            <a:endParaRPr lang="en-US" sz="1200" b="0" i="0" dirty="0">
              <a:solidFill>
                <a:srgbClr val="1F1F1F"/>
              </a:solidFill>
              <a:effectLst/>
              <a:latin typeface="Google Sans"/>
            </a:endParaRPr>
          </a:p>
        </p:txBody>
      </p:sp>
      <p:pic>
        <p:nvPicPr>
          <p:cNvPr id="1028" name="Picture 4">
            <a:extLst>
              <a:ext uri="{FF2B5EF4-FFF2-40B4-BE49-F238E27FC236}">
                <a16:creationId xmlns:a16="http://schemas.microsoft.com/office/drawing/2014/main" id="{7AD8A280-D5B2-C05F-5269-33C24B38F7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76"/>
          <a:stretch/>
        </p:blipFill>
        <p:spPr bwMode="auto">
          <a:xfrm>
            <a:off x="3629436" y="350164"/>
            <a:ext cx="5200650" cy="428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9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1ECE299-A6A4-A103-A762-A59AA6FDD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820" y="2065341"/>
            <a:ext cx="5200650" cy="1762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DBF2E8-436A-0D82-A512-32B5A3443689}"/>
              </a:ext>
            </a:extLst>
          </p:cNvPr>
          <p:cNvSpPr txBox="1"/>
          <p:nvPr/>
        </p:nvSpPr>
        <p:spPr>
          <a:xfrm>
            <a:off x="1971675" y="697663"/>
            <a:ext cx="4650940" cy="1200329"/>
          </a:xfrm>
          <a:prstGeom prst="rect">
            <a:avLst/>
          </a:prstGeom>
          <a:noFill/>
        </p:spPr>
        <p:txBody>
          <a:bodyPr wrap="square">
            <a:spAutoFit/>
          </a:bodyPr>
          <a:lstStyle/>
          <a:p>
            <a:pPr marL="114300" indent="0" algn="l"/>
            <a:r>
              <a:rPr lang="vi-VN" sz="1200" b="0" i="0" dirty="0">
                <a:solidFill>
                  <a:srgbClr val="1F1F1F"/>
                </a:solidFill>
                <a:effectLst/>
                <a:latin typeface="Google Sans"/>
              </a:rPr>
              <a:t>Ý tưởng cốt lõi của GAN bắt nguồn từ “trò chơi tổng bằng không hai người chơi” trong lý thuyết trò chơi (Ge et al., 2018), trong đó các mạng được tối ưu hóa bằng cách lừa dối lẫn nhau giữa các mạng sinh và mạng phân biệt, dẫn đến trạng thái cân bằng. GAN bao gồm một mạng sinh G và một mạng phân biệt D, và cấu trúc của nó được hiển thị trong Hình 1.</a:t>
            </a:r>
          </a:p>
        </p:txBody>
      </p:sp>
      <p:sp>
        <p:nvSpPr>
          <p:cNvPr id="6" name="Rectangle 5">
            <a:extLst>
              <a:ext uri="{FF2B5EF4-FFF2-40B4-BE49-F238E27FC236}">
                <a16:creationId xmlns:a16="http://schemas.microsoft.com/office/drawing/2014/main" id="{30C0AE08-6108-0FA9-57F8-86A91E4F4414}"/>
              </a:ext>
            </a:extLst>
          </p:cNvPr>
          <p:cNvSpPr/>
          <p:nvPr/>
        </p:nvSpPr>
        <p:spPr>
          <a:xfrm>
            <a:off x="1795908" y="2276132"/>
            <a:ext cx="789410" cy="394705"/>
          </a:xfrm>
          <a:prstGeom prst="rect">
            <a:avLst/>
          </a:prstGeom>
          <a:solidFill>
            <a:srgbClr val="FFCC66"/>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dataset</a:t>
            </a:r>
          </a:p>
        </p:txBody>
      </p:sp>
      <p:sp>
        <p:nvSpPr>
          <p:cNvPr id="7" name="Arrow: Right 6">
            <a:extLst>
              <a:ext uri="{FF2B5EF4-FFF2-40B4-BE49-F238E27FC236}">
                <a16:creationId xmlns:a16="http://schemas.microsoft.com/office/drawing/2014/main" id="{9EB74E64-A73C-FB0B-01B3-6D2DC07937CF}"/>
              </a:ext>
            </a:extLst>
          </p:cNvPr>
          <p:cNvSpPr/>
          <p:nvPr/>
        </p:nvSpPr>
        <p:spPr>
          <a:xfrm rot="1348631">
            <a:off x="2605393" y="2492345"/>
            <a:ext cx="270711" cy="158807"/>
          </a:xfrm>
          <a:prstGeom prst="rightArrow">
            <a:avLst/>
          </a:prstGeom>
          <a:solidFill>
            <a:srgbClr val="00B0F0"/>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57633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9EF80D-2F30-5C79-D0D0-1BCDCD173737}"/>
              </a:ext>
            </a:extLst>
          </p:cNvPr>
          <p:cNvSpPr>
            <a:spLocks noGrp="1"/>
          </p:cNvSpPr>
          <p:nvPr>
            <p:ph type="subTitle" idx="1"/>
          </p:nvPr>
        </p:nvSpPr>
        <p:spPr>
          <a:xfrm>
            <a:off x="-531908" y="333123"/>
            <a:ext cx="5458200" cy="997200"/>
          </a:xfrm>
        </p:spPr>
        <p:txBody>
          <a:bodyPr/>
          <a:lstStyle/>
          <a:p>
            <a:r>
              <a:rPr lang="en-US" dirty="0" err="1"/>
              <a:t>ứng</a:t>
            </a:r>
            <a:r>
              <a:rPr lang="en-US" dirty="0"/>
              <a:t> </a:t>
            </a:r>
            <a:r>
              <a:rPr lang="en-US" dirty="0" err="1"/>
              <a:t>dụng</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mạng</a:t>
            </a:r>
            <a:r>
              <a:rPr lang="en-US" dirty="0"/>
              <a:t> GAN:</a:t>
            </a:r>
          </a:p>
        </p:txBody>
      </p:sp>
      <p:sp>
        <p:nvSpPr>
          <p:cNvPr id="4" name="TextBox 3">
            <a:extLst>
              <a:ext uri="{FF2B5EF4-FFF2-40B4-BE49-F238E27FC236}">
                <a16:creationId xmlns:a16="http://schemas.microsoft.com/office/drawing/2014/main" id="{F1BDA540-C95F-3AF6-D80F-44E5D8360F4C}"/>
              </a:ext>
            </a:extLst>
          </p:cNvPr>
          <p:cNvSpPr txBox="1"/>
          <p:nvPr/>
        </p:nvSpPr>
        <p:spPr>
          <a:xfrm>
            <a:off x="444206" y="999703"/>
            <a:ext cx="5542153" cy="738664"/>
          </a:xfrm>
          <a:prstGeom prst="rect">
            <a:avLst/>
          </a:prstGeom>
          <a:noFill/>
        </p:spPr>
        <p:txBody>
          <a:bodyPr wrap="square" rtlCol="0">
            <a:spAutoFit/>
          </a:bodyPr>
          <a:lstStyle/>
          <a:p>
            <a:r>
              <a:rPr lang="vi-VN" dirty="0"/>
              <a:t>Cải thiện chất lượng ảnh: GAN có thể được sử dụng để cải thiện chất lượng của hình ảnh, chẳng hạn như tăng độ phân giải hoặc giảm nhiễu.</a:t>
            </a:r>
          </a:p>
        </p:txBody>
      </p:sp>
      <p:pic>
        <p:nvPicPr>
          <p:cNvPr id="1026" name="Picture 2">
            <a:extLst>
              <a:ext uri="{FF2B5EF4-FFF2-40B4-BE49-F238E27FC236}">
                <a16:creationId xmlns:a16="http://schemas.microsoft.com/office/drawing/2014/main" id="{E4FDDED1-77D5-C5EF-C337-E1DFC383A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545" y="2049630"/>
            <a:ext cx="4821980" cy="1666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21AA25-0CBA-3E44-BB26-635CE8E221DA}"/>
              </a:ext>
            </a:extLst>
          </p:cNvPr>
          <p:cNvSpPr txBox="1"/>
          <p:nvPr/>
        </p:nvSpPr>
        <p:spPr>
          <a:xfrm>
            <a:off x="279583" y="606739"/>
            <a:ext cx="4489770" cy="1600438"/>
          </a:xfrm>
          <a:prstGeom prst="rect">
            <a:avLst/>
          </a:prstGeom>
          <a:noFill/>
        </p:spPr>
        <p:txBody>
          <a:bodyPr wrap="square">
            <a:spAutoFit/>
          </a:bodyPr>
          <a:lstStyle/>
          <a:p>
            <a:r>
              <a:rPr lang="vi-VN" dirty="0"/>
              <a:t>Thay đổi nội dung ảnh: GAN có thể được sử dụng để thay đổi nội dung của một bức ảnh, chẳng hạn như thay đổi khuôn mặt của người trong ảnh hoặc thêm một vật thể mới vào ảnh.</a:t>
            </a:r>
          </a:p>
          <a:p>
            <a:r>
              <a:rPr lang="vi-VN" dirty="0"/>
              <a:t>Tạo ra các nội dung giả mạo: GAN có thể được sử dụng để tạo ra các nội dung giả mạo, chẳng hạn như các video hoặc bài viết tin tức giả.</a:t>
            </a:r>
            <a:endParaRPr lang="en-US" dirty="0"/>
          </a:p>
        </p:txBody>
      </p:sp>
      <p:pic>
        <p:nvPicPr>
          <p:cNvPr id="7" name="Picture 6">
            <a:extLst>
              <a:ext uri="{FF2B5EF4-FFF2-40B4-BE49-F238E27FC236}">
                <a16:creationId xmlns:a16="http://schemas.microsoft.com/office/drawing/2014/main" id="{C18DA0F9-7D2B-5765-0FDC-E931EE07727F}"/>
              </a:ext>
            </a:extLst>
          </p:cNvPr>
          <p:cNvPicPr>
            <a:picLocks noChangeAspect="1"/>
          </p:cNvPicPr>
          <p:nvPr/>
        </p:nvPicPr>
        <p:blipFill>
          <a:blip r:embed="rId2"/>
          <a:stretch>
            <a:fillRect/>
          </a:stretch>
        </p:blipFill>
        <p:spPr>
          <a:xfrm>
            <a:off x="4572000" y="1406958"/>
            <a:ext cx="4229690" cy="3238952"/>
          </a:xfrm>
          <a:prstGeom prst="rect">
            <a:avLst/>
          </a:prstGeom>
        </p:spPr>
      </p:pic>
    </p:spTree>
    <p:extLst>
      <p:ext uri="{BB962C8B-B14F-4D97-AF65-F5344CB8AC3E}">
        <p14:creationId xmlns:p14="http://schemas.microsoft.com/office/powerpoint/2010/main" val="388613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0B52FB-7764-030B-13A9-8326FBD07FA5}"/>
              </a:ext>
            </a:extLst>
          </p:cNvPr>
          <p:cNvPicPr>
            <a:picLocks noChangeAspect="1"/>
          </p:cNvPicPr>
          <p:nvPr/>
        </p:nvPicPr>
        <p:blipFill rotWithShape="1">
          <a:blip r:embed="rId2"/>
          <a:srcRect b="-80"/>
          <a:stretch/>
        </p:blipFill>
        <p:spPr>
          <a:xfrm>
            <a:off x="1842706" y="756137"/>
            <a:ext cx="5458587" cy="552969"/>
          </a:xfrm>
          <a:prstGeom prst="rect">
            <a:avLst/>
          </a:prstGeom>
        </p:spPr>
      </p:pic>
      <p:cxnSp>
        <p:nvCxnSpPr>
          <p:cNvPr id="9" name="Straight Arrow Connector 8">
            <a:extLst>
              <a:ext uri="{FF2B5EF4-FFF2-40B4-BE49-F238E27FC236}">
                <a16:creationId xmlns:a16="http://schemas.microsoft.com/office/drawing/2014/main" id="{BA1B51EB-8CCF-444B-3419-B0D5F11701A1}"/>
              </a:ext>
            </a:extLst>
          </p:cNvPr>
          <p:cNvCxnSpPr/>
          <p:nvPr/>
        </p:nvCxnSpPr>
        <p:spPr>
          <a:xfrm>
            <a:off x="4223344" y="1309106"/>
            <a:ext cx="0" cy="32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BCE8B7-C7F5-C128-2A9C-421BD6BA934D}"/>
              </a:ext>
            </a:extLst>
          </p:cNvPr>
          <p:cNvCxnSpPr/>
          <p:nvPr/>
        </p:nvCxnSpPr>
        <p:spPr>
          <a:xfrm>
            <a:off x="6256075" y="1309106"/>
            <a:ext cx="0" cy="32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1AE10AC-7863-0DB7-3EC6-EB507F820784}"/>
              </a:ext>
            </a:extLst>
          </p:cNvPr>
          <p:cNvSpPr/>
          <p:nvPr/>
        </p:nvSpPr>
        <p:spPr>
          <a:xfrm>
            <a:off x="3545767" y="1819314"/>
            <a:ext cx="1355154" cy="74336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Discriminator </a:t>
            </a:r>
            <a:r>
              <a:rPr lang="en-US" dirty="0" err="1"/>
              <a:t>phân</a:t>
            </a:r>
            <a:r>
              <a:rPr lang="en-US" dirty="0"/>
              <a:t> </a:t>
            </a:r>
            <a:r>
              <a:rPr lang="en-US" dirty="0" err="1"/>
              <a:t>biệt</a:t>
            </a:r>
            <a:r>
              <a:rPr lang="en-US" dirty="0"/>
              <a:t> </a:t>
            </a:r>
            <a:r>
              <a:rPr lang="en-US" dirty="0" err="1"/>
              <a:t>ảnh</a:t>
            </a:r>
            <a:r>
              <a:rPr lang="en-US" dirty="0"/>
              <a:t> </a:t>
            </a:r>
            <a:r>
              <a:rPr lang="en-US" dirty="0" err="1"/>
              <a:t>thực</a:t>
            </a:r>
            <a:r>
              <a:rPr lang="en-US" dirty="0"/>
              <a:t> </a:t>
            </a:r>
            <a:r>
              <a:rPr lang="en-US" dirty="0" err="1"/>
              <a:t>và</a:t>
            </a:r>
            <a:r>
              <a:rPr lang="en-US" dirty="0"/>
              <a:t> </a:t>
            </a:r>
            <a:r>
              <a:rPr lang="en-US" dirty="0" err="1"/>
              <a:t>giả</a:t>
            </a:r>
            <a:endParaRPr lang="en-US" dirty="0"/>
          </a:p>
        </p:txBody>
      </p:sp>
      <p:sp>
        <p:nvSpPr>
          <p:cNvPr id="19" name="Rectangle 18">
            <a:extLst>
              <a:ext uri="{FF2B5EF4-FFF2-40B4-BE49-F238E27FC236}">
                <a16:creationId xmlns:a16="http://schemas.microsoft.com/office/drawing/2014/main" id="{B54CDFE2-111D-AAD0-62D9-E1538E4BE16E}"/>
              </a:ext>
            </a:extLst>
          </p:cNvPr>
          <p:cNvSpPr/>
          <p:nvPr/>
        </p:nvSpPr>
        <p:spPr>
          <a:xfrm>
            <a:off x="5486400" y="1816406"/>
            <a:ext cx="1539349" cy="8581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Generator </a:t>
            </a:r>
            <a:r>
              <a:rPr lang="en-US" dirty="0" err="1"/>
              <a:t>tạo</a:t>
            </a:r>
            <a:r>
              <a:rPr lang="en-US" dirty="0"/>
              <a:t> </a:t>
            </a:r>
            <a:r>
              <a:rPr lang="en-US" dirty="0" err="1"/>
              <a:t>ảnh</a:t>
            </a:r>
            <a:r>
              <a:rPr lang="en-US" dirty="0"/>
              <a:t> </a:t>
            </a:r>
            <a:r>
              <a:rPr lang="en-US" dirty="0" err="1"/>
              <a:t>giả</a:t>
            </a:r>
            <a:r>
              <a:rPr lang="en-US" dirty="0"/>
              <a:t> </a:t>
            </a:r>
            <a:r>
              <a:rPr lang="en-US" dirty="0" err="1"/>
              <a:t>để</a:t>
            </a:r>
            <a:r>
              <a:rPr lang="en-US" dirty="0"/>
              <a:t> </a:t>
            </a:r>
            <a:r>
              <a:rPr lang="en-US" dirty="0" err="1"/>
              <a:t>đánh</a:t>
            </a:r>
            <a:r>
              <a:rPr lang="en-US" dirty="0"/>
              <a:t> </a:t>
            </a:r>
            <a:r>
              <a:rPr lang="en-US" dirty="0" err="1"/>
              <a:t>lừa</a:t>
            </a:r>
            <a:r>
              <a:rPr lang="en-US" dirty="0"/>
              <a:t> discriminator</a:t>
            </a:r>
          </a:p>
        </p:txBody>
      </p:sp>
      <p:sp>
        <p:nvSpPr>
          <p:cNvPr id="20" name="TextBox 19">
            <a:extLst>
              <a:ext uri="{FF2B5EF4-FFF2-40B4-BE49-F238E27FC236}">
                <a16:creationId xmlns:a16="http://schemas.microsoft.com/office/drawing/2014/main" id="{3C71249F-F3F8-A662-A4B7-26E643EA4A4B}"/>
              </a:ext>
            </a:extLst>
          </p:cNvPr>
          <p:cNvSpPr txBox="1"/>
          <p:nvPr/>
        </p:nvSpPr>
        <p:spPr>
          <a:xfrm flipH="1">
            <a:off x="479895" y="2767953"/>
            <a:ext cx="4421026" cy="954107"/>
          </a:xfrm>
          <a:prstGeom prst="rect">
            <a:avLst/>
          </a:prstGeom>
          <a:noFill/>
        </p:spPr>
        <p:txBody>
          <a:bodyPr wrap="square" rtlCol="0">
            <a:spAutoFit/>
          </a:bodyPr>
          <a:lstStyle/>
          <a:p>
            <a:r>
              <a:rPr lang="en-US" dirty="0" err="1"/>
              <a:t>Quá</a:t>
            </a:r>
            <a:r>
              <a:rPr lang="en-US" dirty="0"/>
              <a:t> </a:t>
            </a:r>
            <a:r>
              <a:rPr lang="en-US" dirty="0" err="1"/>
              <a:t>trình</a:t>
            </a:r>
            <a:r>
              <a:rPr lang="en-US" dirty="0"/>
              <a:t> loss function </a:t>
            </a:r>
            <a:r>
              <a:rPr lang="en-US" dirty="0" err="1"/>
              <a:t>của</a:t>
            </a:r>
            <a:r>
              <a:rPr lang="en-US" dirty="0"/>
              <a:t> GAN chia </a:t>
            </a:r>
            <a:r>
              <a:rPr lang="en-US" dirty="0" err="1"/>
              <a:t>làm</a:t>
            </a:r>
            <a:r>
              <a:rPr lang="en-US" dirty="0"/>
              <a:t> 2 phase </a:t>
            </a:r>
            <a:r>
              <a:rPr lang="en-US" dirty="0" err="1"/>
              <a:t>chính</a:t>
            </a:r>
            <a:r>
              <a:rPr lang="en-US" dirty="0"/>
              <a:t> :</a:t>
            </a:r>
          </a:p>
          <a:p>
            <a:pPr marL="285750" indent="-285750">
              <a:buFont typeface="Arial" panose="020B0604020202020204" pitchFamily="34" charset="0"/>
              <a:buChar char="•"/>
            </a:pPr>
            <a:r>
              <a:rPr lang="en-US" dirty="0"/>
              <a:t>Phase </a:t>
            </a:r>
            <a:r>
              <a:rPr lang="en-US" dirty="0" err="1"/>
              <a:t>của</a:t>
            </a:r>
            <a:r>
              <a:rPr lang="en-US" dirty="0"/>
              <a:t> Generator </a:t>
            </a:r>
          </a:p>
          <a:p>
            <a:pPr marL="285750" indent="-285750">
              <a:buFont typeface="Arial" panose="020B0604020202020204" pitchFamily="34" charset="0"/>
              <a:buChar char="•"/>
            </a:pPr>
            <a:r>
              <a:rPr lang="en-US" dirty="0"/>
              <a:t>Phase </a:t>
            </a:r>
            <a:r>
              <a:rPr lang="en-US" dirty="0" err="1"/>
              <a:t>của</a:t>
            </a:r>
            <a:r>
              <a:rPr lang="en-US" dirty="0"/>
              <a:t> discriminator</a:t>
            </a:r>
          </a:p>
        </p:txBody>
      </p:sp>
    </p:spTree>
    <p:extLst>
      <p:ext uri="{BB962C8B-B14F-4D97-AF65-F5344CB8AC3E}">
        <p14:creationId xmlns:p14="http://schemas.microsoft.com/office/powerpoint/2010/main" val="417224419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1822</Words>
  <Application>Microsoft Office PowerPoint</Application>
  <PresentationFormat>On-screen Show (16:9)</PresentationFormat>
  <Paragraphs>79</Paragraphs>
  <Slides>24</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Roboto</vt:lpstr>
      <vt:lpstr>Crimson Text</vt:lpstr>
      <vt:lpstr>Open Sans</vt:lpstr>
      <vt:lpstr>Montserrat</vt:lpstr>
      <vt:lpstr>Cambria Math</vt:lpstr>
      <vt:lpstr>Times New Roman</vt:lpstr>
      <vt:lpstr>Helvetica Neue</vt:lpstr>
      <vt:lpstr>Arial Narrow</vt:lpstr>
      <vt:lpstr>Google Sans</vt:lpstr>
      <vt:lpstr>Vidaloka</vt:lpstr>
      <vt:lpstr>Arial</vt:lpstr>
      <vt:lpstr>Calibri</vt:lpstr>
      <vt:lpstr>Minimalist Business Slides XL by Slidesgo</vt:lpstr>
      <vt:lpstr>Đồ án CDIO 4: GAN image Inpainting</vt:lpstr>
      <vt:lpstr>Những nội dung chính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Xử lý hình ảnh trong Generator</vt:lpstr>
      <vt:lpstr>II:Giới thiệu GAN image inpainting</vt:lpstr>
      <vt:lpstr>PowerPoint Presentation</vt:lpstr>
      <vt:lpstr>Generator trong image inpaiting</vt:lpstr>
      <vt:lpstr>Discriminator trong image inpainting</vt:lpstr>
      <vt:lpstr>PowerPoint Presentation</vt:lpstr>
      <vt:lpstr>PowerPoint Presentation</vt:lpstr>
      <vt:lpstr>PowerPoint Presentation</vt:lpstr>
      <vt:lpstr>PowerPoint Presentation</vt:lpstr>
      <vt:lpstr>PowerPoint Presentation</vt:lpstr>
      <vt:lpstr>DEMO TRANG WEB</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 image Inpainting</dc:title>
  <dc:creator>Ben Mai</dc:creator>
  <cp:lastModifiedBy>Ben Mai</cp:lastModifiedBy>
  <cp:revision>10</cp:revision>
  <dcterms:modified xsi:type="dcterms:W3CDTF">2023-10-15T05:37:42Z</dcterms:modified>
</cp:coreProperties>
</file>