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256" r:id="rId2"/>
    <p:sldId id="257" r:id="rId3"/>
    <p:sldId id="258" r:id="rId4"/>
    <p:sldId id="259" r:id="rId5"/>
    <p:sldId id="260" r:id="rId6"/>
    <p:sldId id="261" r:id="rId7"/>
    <p:sldId id="264" r:id="rId8"/>
    <p:sldId id="262" r:id="rId9"/>
    <p:sldId id="269" r:id="rId10"/>
    <p:sldId id="270" r:id="rId11"/>
    <p:sldId id="271" r:id="rId12"/>
    <p:sldId id="272" r:id="rId13"/>
    <p:sldId id="275" r:id="rId14"/>
    <p:sldId id="276" r:id="rId15"/>
    <p:sldId id="277" r:id="rId16"/>
    <p:sldId id="278" r:id="rId17"/>
    <p:sldId id="279" r:id="rId18"/>
    <p:sldId id="280" r:id="rId19"/>
    <p:sldId id="281" r:id="rId20"/>
    <p:sldId id="282" r:id="rId21"/>
    <p:sldId id="293" r:id="rId22"/>
    <p:sldId id="296" r:id="rId23"/>
    <p:sldId id="295" r:id="rId24"/>
    <p:sldId id="294"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283" r:id="rId50"/>
    <p:sldId id="284" r:id="rId51"/>
    <p:sldId id="285" r:id="rId52"/>
    <p:sldId id="286" r:id="rId53"/>
    <p:sldId id="287" r:id="rId54"/>
    <p:sldId id="288" r:id="rId55"/>
    <p:sldId id="289" r:id="rId56"/>
    <p:sldId id="290" r:id="rId57"/>
    <p:sldId id="291" r:id="rId58"/>
    <p:sldId id="29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640" autoAdjust="0"/>
  </p:normalViewPr>
  <p:slideViewPr>
    <p:cSldViewPr>
      <p:cViewPr>
        <p:scale>
          <a:sx n="73" d="100"/>
          <a:sy n="73" d="100"/>
        </p:scale>
        <p:origin x="-42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osayn\Desktop\Latest%20c-CRAFT%20Evaluation.%2012th%20March%202015%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AngAx val="1"/>
    </c:view3D>
    <c:floor>
      <c:spPr>
        <a:noFill/>
        <a:ln w="9525">
          <a:noFill/>
        </a:ln>
      </c:spPr>
    </c:floor>
    <c:plotArea>
      <c:layout/>
      <c:bar3DChart>
        <c:barDir val="col"/>
        <c:grouping val="clustered"/>
        <c:ser>
          <c:idx val="0"/>
          <c:order val="0"/>
          <c:tx>
            <c:strRef>
              <c:f>Sheet1!$B$2</c:f>
              <c:strCache>
                <c:ptCount val="1"/>
                <c:pt idx="0">
                  <c:v>Frequency</c:v>
                </c:pt>
              </c:strCache>
            </c:strRef>
          </c:tx>
          <c:dLbls>
            <c:showVal val="1"/>
          </c:dLbls>
          <c:cat>
            <c:strRef>
              <c:f>Sheet1!$A$3:$A$6</c:f>
              <c:strCache>
                <c:ptCount val="4"/>
                <c:pt idx="0">
                  <c:v>Filling out plenty of data</c:v>
                </c:pt>
                <c:pt idx="1">
                  <c:v>Slow process of enrollment</c:v>
                </c:pt>
                <c:pt idx="2">
                  <c:v>Hard to get result of grades</c:v>
                </c:pt>
                <c:pt idx="3">
                  <c:v>Others</c:v>
                </c:pt>
              </c:strCache>
            </c:strRef>
          </c:cat>
          <c:val>
            <c:numRef>
              <c:f>Sheet1!$B$3:$B$6</c:f>
              <c:numCache>
                <c:formatCode>General</c:formatCode>
                <c:ptCount val="4"/>
                <c:pt idx="0">
                  <c:v>150</c:v>
                </c:pt>
                <c:pt idx="1">
                  <c:v>20</c:v>
                </c:pt>
                <c:pt idx="2">
                  <c:v>45</c:v>
                </c:pt>
                <c:pt idx="3">
                  <c:v>7</c:v>
                </c:pt>
              </c:numCache>
            </c:numRef>
          </c:val>
        </c:ser>
        <c:ser>
          <c:idx val="1"/>
          <c:order val="1"/>
          <c:tx>
            <c:strRef>
              <c:f>Sheet1!$C$2</c:f>
              <c:strCache>
                <c:ptCount val="1"/>
                <c:pt idx="0">
                  <c:v>Percentage</c:v>
                </c:pt>
              </c:strCache>
            </c:strRef>
          </c:tx>
          <c:dLbls>
            <c:showVal val="1"/>
          </c:dLbls>
          <c:cat>
            <c:strRef>
              <c:f>Sheet1!$A$3:$A$6</c:f>
              <c:strCache>
                <c:ptCount val="4"/>
                <c:pt idx="0">
                  <c:v>Filling out plenty of data</c:v>
                </c:pt>
                <c:pt idx="1">
                  <c:v>Slow process of enrollment</c:v>
                </c:pt>
                <c:pt idx="2">
                  <c:v>Hard to get result of grades</c:v>
                </c:pt>
                <c:pt idx="3">
                  <c:v>Others</c:v>
                </c:pt>
              </c:strCache>
            </c:strRef>
          </c:cat>
          <c:val>
            <c:numRef>
              <c:f>Sheet1!$C$3:$C$6</c:f>
              <c:numCache>
                <c:formatCode>0.00%</c:formatCode>
                <c:ptCount val="4"/>
                <c:pt idx="0">
                  <c:v>0.67560000000000309</c:v>
                </c:pt>
                <c:pt idx="1">
                  <c:v>9.0000000000000066E-2</c:v>
                </c:pt>
                <c:pt idx="2">
                  <c:v>0.18080000000000004</c:v>
                </c:pt>
                <c:pt idx="3">
                  <c:v>3.1500000000000042E-2</c:v>
                </c:pt>
              </c:numCache>
            </c:numRef>
          </c:val>
        </c:ser>
        <c:dLbls>
          <c:showVal val="1"/>
        </c:dLbls>
        <c:shape val="cylinder"/>
        <c:axId val="62995840"/>
        <c:axId val="63014016"/>
        <c:axId val="0"/>
      </c:bar3DChart>
      <c:catAx>
        <c:axId val="62995840"/>
        <c:scaling>
          <c:orientation val="minMax"/>
        </c:scaling>
        <c:axPos val="b"/>
        <c:majorTickMark val="none"/>
        <c:tickLblPos val="nextTo"/>
        <c:crossAx val="63014016"/>
        <c:crosses val="autoZero"/>
        <c:auto val="1"/>
        <c:lblAlgn val="ctr"/>
        <c:lblOffset val="100"/>
      </c:catAx>
      <c:valAx>
        <c:axId val="63014016"/>
        <c:scaling>
          <c:orientation val="minMax"/>
        </c:scaling>
        <c:delete val="1"/>
        <c:axPos val="l"/>
        <c:numFmt formatCode="General" sourceLinked="1"/>
        <c:majorTickMark val="none"/>
        <c:tickLblPos val="nextTo"/>
        <c:crossAx val="62995840"/>
        <c:crosses val="autoZero"/>
        <c:crossBetween val="between"/>
      </c:valAx>
    </c:plotArea>
    <c:legend>
      <c:legendPos val="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AngAx val="1"/>
    </c:view3D>
    <c:floor>
      <c:spPr>
        <a:noFill/>
        <a:ln w="9525">
          <a:noFill/>
        </a:ln>
      </c:spPr>
    </c:floor>
    <c:plotArea>
      <c:layout/>
      <c:bar3DChart>
        <c:barDir val="col"/>
        <c:grouping val="clustered"/>
        <c:ser>
          <c:idx val="0"/>
          <c:order val="0"/>
          <c:tx>
            <c:strRef>
              <c:f>Sheet1!$B$2</c:f>
              <c:strCache>
                <c:ptCount val="1"/>
                <c:pt idx="0">
                  <c:v>Frequency</c:v>
                </c:pt>
              </c:strCache>
            </c:strRef>
          </c:tx>
          <c:dLbls>
            <c:showVal val="1"/>
          </c:dLbls>
          <c:cat>
            <c:strRef>
              <c:f>Sheet1!$A$3:$A$6</c:f>
              <c:strCache>
                <c:ptCount val="4"/>
                <c:pt idx="0">
                  <c:v>Filling out plenty of data</c:v>
                </c:pt>
                <c:pt idx="1">
                  <c:v>Slow process of enrollment</c:v>
                </c:pt>
                <c:pt idx="2">
                  <c:v>Hard to get result of grades</c:v>
                </c:pt>
                <c:pt idx="3">
                  <c:v>Others</c:v>
                </c:pt>
              </c:strCache>
            </c:strRef>
          </c:cat>
          <c:val>
            <c:numRef>
              <c:f>Sheet1!$B$3:$B$6</c:f>
              <c:numCache>
                <c:formatCode>General</c:formatCode>
                <c:ptCount val="4"/>
                <c:pt idx="0">
                  <c:v>150</c:v>
                </c:pt>
                <c:pt idx="1">
                  <c:v>20</c:v>
                </c:pt>
                <c:pt idx="2">
                  <c:v>45</c:v>
                </c:pt>
                <c:pt idx="3">
                  <c:v>7</c:v>
                </c:pt>
              </c:numCache>
            </c:numRef>
          </c:val>
        </c:ser>
        <c:ser>
          <c:idx val="1"/>
          <c:order val="1"/>
          <c:tx>
            <c:strRef>
              <c:f>Sheet1!$C$2</c:f>
              <c:strCache>
                <c:ptCount val="1"/>
                <c:pt idx="0">
                  <c:v>Percentage</c:v>
                </c:pt>
              </c:strCache>
            </c:strRef>
          </c:tx>
          <c:dLbls>
            <c:showVal val="1"/>
          </c:dLbls>
          <c:cat>
            <c:strRef>
              <c:f>Sheet1!$A$3:$A$6</c:f>
              <c:strCache>
                <c:ptCount val="4"/>
                <c:pt idx="0">
                  <c:v>Filling out plenty of data</c:v>
                </c:pt>
                <c:pt idx="1">
                  <c:v>Slow process of enrollment</c:v>
                </c:pt>
                <c:pt idx="2">
                  <c:v>Hard to get result of grades</c:v>
                </c:pt>
                <c:pt idx="3">
                  <c:v>Others</c:v>
                </c:pt>
              </c:strCache>
            </c:strRef>
          </c:cat>
          <c:val>
            <c:numRef>
              <c:f>Sheet1!$C$3:$C$6</c:f>
              <c:numCache>
                <c:formatCode>0.00%</c:formatCode>
                <c:ptCount val="4"/>
                <c:pt idx="0">
                  <c:v>0.67560000000000286</c:v>
                </c:pt>
                <c:pt idx="1">
                  <c:v>9.0000000000000066E-2</c:v>
                </c:pt>
                <c:pt idx="2">
                  <c:v>0.18080000000000004</c:v>
                </c:pt>
                <c:pt idx="3">
                  <c:v>3.1500000000000042E-2</c:v>
                </c:pt>
              </c:numCache>
            </c:numRef>
          </c:val>
        </c:ser>
        <c:dLbls>
          <c:showVal val="1"/>
        </c:dLbls>
        <c:shape val="cylinder"/>
        <c:axId val="67841024"/>
        <c:axId val="75324800"/>
        <c:axId val="0"/>
      </c:bar3DChart>
      <c:catAx>
        <c:axId val="67841024"/>
        <c:scaling>
          <c:orientation val="minMax"/>
        </c:scaling>
        <c:axPos val="b"/>
        <c:majorTickMark val="none"/>
        <c:tickLblPos val="nextTo"/>
        <c:crossAx val="75324800"/>
        <c:crosses val="autoZero"/>
        <c:auto val="1"/>
        <c:lblAlgn val="ctr"/>
        <c:lblOffset val="100"/>
      </c:catAx>
      <c:valAx>
        <c:axId val="75324800"/>
        <c:scaling>
          <c:orientation val="minMax"/>
        </c:scaling>
        <c:delete val="1"/>
        <c:axPos val="l"/>
        <c:numFmt formatCode="General" sourceLinked="1"/>
        <c:majorTickMark val="none"/>
        <c:tickLblPos val="nextTo"/>
        <c:crossAx val="67841024"/>
        <c:crosses val="autoZero"/>
        <c:crossBetween val="between"/>
      </c:valAx>
    </c:plotArea>
    <c:legend>
      <c:legendPos val="t"/>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stacked"/>
        <c:ser>
          <c:idx val="0"/>
          <c:order val="0"/>
          <c:tx>
            <c:strRef>
              <c:f>Sheet1!$F$5</c:f>
              <c:strCache>
                <c:ptCount val="1"/>
                <c:pt idx="0">
                  <c:v>Frequency</c:v>
                </c:pt>
              </c:strCache>
            </c:strRef>
          </c:tx>
          <c:cat>
            <c:strRef>
              <c:f>Sheet1!$E$6:$E$8</c:f>
              <c:strCache>
                <c:ptCount val="3"/>
                <c:pt idx="0">
                  <c:v>Others</c:v>
                </c:pt>
                <c:pt idx="1">
                  <c:v>Online payment and billing system</c:v>
                </c:pt>
                <c:pt idx="2">
                  <c:v>Scheduling system</c:v>
                </c:pt>
              </c:strCache>
            </c:strRef>
          </c:cat>
          <c:val>
            <c:numRef>
              <c:f>Sheet1!$F$6:$F$8</c:f>
              <c:numCache>
                <c:formatCode>General</c:formatCode>
                <c:ptCount val="3"/>
                <c:pt idx="0">
                  <c:v>0</c:v>
                </c:pt>
                <c:pt idx="1">
                  <c:v>8</c:v>
                </c:pt>
                <c:pt idx="2">
                  <c:v>7</c:v>
                </c:pt>
              </c:numCache>
            </c:numRef>
          </c:val>
        </c:ser>
        <c:ser>
          <c:idx val="1"/>
          <c:order val="1"/>
          <c:tx>
            <c:strRef>
              <c:f>Sheet1!$G$5</c:f>
              <c:strCache>
                <c:ptCount val="1"/>
                <c:pt idx="0">
                  <c:v>Percentage</c:v>
                </c:pt>
              </c:strCache>
            </c:strRef>
          </c:tx>
          <c:cat>
            <c:strRef>
              <c:f>Sheet1!$E$6:$E$8</c:f>
              <c:strCache>
                <c:ptCount val="3"/>
                <c:pt idx="0">
                  <c:v>Others</c:v>
                </c:pt>
                <c:pt idx="1">
                  <c:v>Online payment and billing system</c:v>
                </c:pt>
                <c:pt idx="2">
                  <c:v>Scheduling system</c:v>
                </c:pt>
              </c:strCache>
            </c:strRef>
          </c:cat>
          <c:val>
            <c:numRef>
              <c:f>Sheet1!$G$6:$G$8</c:f>
              <c:numCache>
                <c:formatCode>0.00%</c:formatCode>
                <c:ptCount val="3"/>
                <c:pt idx="0" formatCode="0%">
                  <c:v>0</c:v>
                </c:pt>
                <c:pt idx="1">
                  <c:v>0.47060000000000002</c:v>
                </c:pt>
                <c:pt idx="2">
                  <c:v>0.41180000000000083</c:v>
                </c:pt>
              </c:numCache>
            </c:numRef>
          </c:val>
        </c:ser>
        <c:shape val="box"/>
        <c:axId val="70532480"/>
        <c:axId val="107611648"/>
        <c:axId val="0"/>
      </c:bar3DChart>
      <c:catAx>
        <c:axId val="70532480"/>
        <c:scaling>
          <c:orientation val="minMax"/>
        </c:scaling>
        <c:axPos val="b"/>
        <c:tickLblPos val="nextTo"/>
        <c:crossAx val="107611648"/>
        <c:crosses val="autoZero"/>
        <c:auto val="1"/>
        <c:lblAlgn val="ctr"/>
        <c:lblOffset val="100"/>
      </c:catAx>
      <c:valAx>
        <c:axId val="107611648"/>
        <c:scaling>
          <c:orientation val="minMax"/>
        </c:scaling>
        <c:axPos val="l"/>
        <c:majorGridlines/>
        <c:numFmt formatCode="General" sourceLinked="1"/>
        <c:tickLblPos val="nextTo"/>
        <c:crossAx val="70532480"/>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5"/>
  <c:chart>
    <c:view3D>
      <c:perspective val="30"/>
    </c:view3D>
    <c:plotArea>
      <c:layout>
        <c:manualLayout>
          <c:layoutTarget val="inner"/>
          <c:xMode val="edge"/>
          <c:yMode val="edge"/>
          <c:x val="8.8149970836978703E-2"/>
          <c:y val="6.0659813356663754E-2"/>
          <c:w val="0.68508622089991156"/>
          <c:h val="0.5861013222403807"/>
        </c:manualLayout>
      </c:layout>
      <c:bar3DChart>
        <c:barDir val="col"/>
        <c:grouping val="standard"/>
        <c:ser>
          <c:idx val="0"/>
          <c:order val="0"/>
          <c:tx>
            <c:strRef>
              <c:f>Sheet5!$C$140</c:f>
              <c:strCache>
                <c:ptCount val="1"/>
                <c:pt idx="0">
                  <c:v>Existing</c:v>
                </c:pt>
              </c:strCache>
            </c:strRef>
          </c:tx>
          <c:cat>
            <c:strRef>
              <c:f>Sheet5!$B$141:$B$143</c:f>
              <c:strCache>
                <c:ptCount val="3"/>
                <c:pt idx="0">
                  <c:v>Security</c:v>
                </c:pt>
                <c:pt idx="1">
                  <c:v>Efficiency</c:v>
                </c:pt>
                <c:pt idx="2">
                  <c:v>Reliability</c:v>
                </c:pt>
              </c:strCache>
            </c:strRef>
          </c:cat>
          <c:val>
            <c:numRef>
              <c:f>Sheet5!$C$141:$C$143</c:f>
              <c:numCache>
                <c:formatCode>0.000</c:formatCode>
                <c:ptCount val="3"/>
                <c:pt idx="0">
                  <c:v>1.0636363636363637</c:v>
                </c:pt>
                <c:pt idx="1">
                  <c:v>1.1181818181818193</c:v>
                </c:pt>
                <c:pt idx="2">
                  <c:v>1.1818181818181821</c:v>
                </c:pt>
              </c:numCache>
            </c:numRef>
          </c:val>
        </c:ser>
        <c:ser>
          <c:idx val="1"/>
          <c:order val="1"/>
          <c:tx>
            <c:strRef>
              <c:f>Sheet5!$D$140</c:f>
              <c:strCache>
                <c:ptCount val="1"/>
                <c:pt idx="0">
                  <c:v>Proposed</c:v>
                </c:pt>
              </c:strCache>
            </c:strRef>
          </c:tx>
          <c:cat>
            <c:strRef>
              <c:f>Sheet5!$B$141:$B$143</c:f>
              <c:strCache>
                <c:ptCount val="3"/>
                <c:pt idx="0">
                  <c:v>Security</c:v>
                </c:pt>
                <c:pt idx="1">
                  <c:v>Efficiency</c:v>
                </c:pt>
                <c:pt idx="2">
                  <c:v>Reliability</c:v>
                </c:pt>
              </c:strCache>
            </c:strRef>
          </c:cat>
          <c:val>
            <c:numRef>
              <c:f>Sheet5!$D$141:$D$143</c:f>
              <c:numCache>
                <c:formatCode>0.000</c:formatCode>
                <c:ptCount val="3"/>
                <c:pt idx="0">
                  <c:v>3.681818181818179</c:v>
                </c:pt>
                <c:pt idx="1">
                  <c:v>3.6409090909090911</c:v>
                </c:pt>
                <c:pt idx="2">
                  <c:v>3.5681818181818215</c:v>
                </c:pt>
              </c:numCache>
            </c:numRef>
          </c:val>
        </c:ser>
        <c:shape val="cylinder"/>
        <c:axId val="71454720"/>
        <c:axId val="75830016"/>
        <c:axId val="75826496"/>
      </c:bar3DChart>
      <c:catAx>
        <c:axId val="71454720"/>
        <c:scaling>
          <c:orientation val="minMax"/>
        </c:scaling>
        <c:axPos val="b"/>
        <c:numFmt formatCode="General" sourceLinked="0"/>
        <c:tickLblPos val="nextTo"/>
        <c:txPr>
          <a:bodyPr/>
          <a:lstStyle/>
          <a:p>
            <a:pPr>
              <a:defRPr lang="fil-PH"/>
            </a:pPr>
            <a:endParaRPr lang="en-US"/>
          </a:p>
        </c:txPr>
        <c:crossAx val="75830016"/>
        <c:crosses val="autoZero"/>
        <c:auto val="1"/>
        <c:lblAlgn val="ctr"/>
        <c:lblOffset val="100"/>
      </c:catAx>
      <c:valAx>
        <c:axId val="75830016"/>
        <c:scaling>
          <c:orientation val="minMax"/>
        </c:scaling>
        <c:axPos val="l"/>
        <c:majorGridlines/>
        <c:numFmt formatCode="0.000" sourceLinked="1"/>
        <c:tickLblPos val="nextTo"/>
        <c:txPr>
          <a:bodyPr/>
          <a:lstStyle/>
          <a:p>
            <a:pPr>
              <a:defRPr lang="fil-PH"/>
            </a:pPr>
            <a:endParaRPr lang="en-US"/>
          </a:p>
        </c:txPr>
        <c:crossAx val="71454720"/>
        <c:crosses val="autoZero"/>
        <c:crossBetween val="between"/>
      </c:valAx>
      <c:serAx>
        <c:axId val="75826496"/>
        <c:scaling>
          <c:orientation val="minMax"/>
        </c:scaling>
        <c:axPos val="b"/>
        <c:tickLblPos val="nextTo"/>
        <c:txPr>
          <a:bodyPr/>
          <a:lstStyle/>
          <a:p>
            <a:pPr>
              <a:defRPr lang="fil-PH"/>
            </a:pPr>
            <a:endParaRPr lang="en-US"/>
          </a:p>
        </c:txPr>
        <c:crossAx val="75830016"/>
        <c:crosses val="autoZero"/>
      </c:serAx>
    </c:plotArea>
    <c:legend>
      <c:legendPos val="b"/>
      <c:layout/>
      <c:txPr>
        <a:bodyPr/>
        <a:lstStyle/>
        <a:p>
          <a:pPr>
            <a:defRPr lang="fil-PH"/>
          </a:pPr>
          <a:endParaRPr lang="en-US"/>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4E22A-7107-4A35-A7F0-3F15CF41A864}" type="datetimeFigureOut">
              <a:rPr lang="en-US" smtClean="0"/>
              <a:pPr/>
              <a:t>3/16/2015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0BB190-7029-4752-BA8B-D5487F8441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F0A63AF-4CAA-4AEB-A037-6B07D3C7D453}" type="datetimeFigureOut">
              <a:rPr lang="en-US" smtClean="0"/>
              <a:pPr/>
              <a:t>3/16/2015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A5D9162-9176-4080-813B-763CC3D802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0A63AF-4CAA-4AEB-A037-6B07D3C7D453}"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D9162-9176-4080-813B-763CC3D802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0A63AF-4CAA-4AEB-A037-6B07D3C7D453}"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D9162-9176-4080-813B-763CC3D802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F0A63AF-4CAA-4AEB-A037-6B07D3C7D453}" type="datetimeFigureOut">
              <a:rPr lang="en-US" smtClean="0"/>
              <a:pPr/>
              <a:t>3/16/2015</a:t>
            </a:fld>
            <a:endParaRPr lang="en-US"/>
          </a:p>
        </p:txBody>
      </p:sp>
      <p:sp>
        <p:nvSpPr>
          <p:cNvPr id="9" name="Slide Number Placeholder 8"/>
          <p:cNvSpPr>
            <a:spLocks noGrp="1"/>
          </p:cNvSpPr>
          <p:nvPr>
            <p:ph type="sldNum" sz="quarter" idx="15"/>
          </p:nvPr>
        </p:nvSpPr>
        <p:spPr/>
        <p:txBody>
          <a:bodyPr rtlCol="0"/>
          <a:lstStyle/>
          <a:p>
            <a:fld id="{9A5D9162-9176-4080-813B-763CC3D8021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0A63AF-4CAA-4AEB-A037-6B07D3C7D453}" type="datetimeFigureOut">
              <a:rPr lang="en-US" smtClean="0"/>
              <a:pPr/>
              <a:t>3/16/2015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A5D9162-9176-4080-813B-763CC3D802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F0A63AF-4CAA-4AEB-A037-6B07D3C7D453}"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D9162-9176-4080-813B-763CC3D8021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F0A63AF-4CAA-4AEB-A037-6B07D3C7D453}" type="datetimeFigureOut">
              <a:rPr lang="en-US" smtClean="0"/>
              <a:pPr/>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D9162-9176-4080-813B-763CC3D8021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F0A63AF-4CAA-4AEB-A037-6B07D3C7D453}" type="datetimeFigureOut">
              <a:rPr lang="en-US" smtClean="0"/>
              <a:pPr/>
              <a:t>3/16/2015</a:t>
            </a:fld>
            <a:endParaRPr lang="en-US"/>
          </a:p>
        </p:txBody>
      </p:sp>
      <p:sp>
        <p:nvSpPr>
          <p:cNvPr id="7" name="Slide Number Placeholder 6"/>
          <p:cNvSpPr>
            <a:spLocks noGrp="1"/>
          </p:cNvSpPr>
          <p:nvPr>
            <p:ph type="sldNum" sz="quarter" idx="11"/>
          </p:nvPr>
        </p:nvSpPr>
        <p:spPr/>
        <p:txBody>
          <a:bodyPr rtlCol="0"/>
          <a:lstStyle/>
          <a:p>
            <a:fld id="{9A5D9162-9176-4080-813B-763CC3D8021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63AF-4CAA-4AEB-A037-6B07D3C7D453}" type="datetimeFigureOut">
              <a:rPr lang="en-US" smtClean="0"/>
              <a:pPr/>
              <a:t>3/16/2015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D9162-9176-4080-813B-763CC3D802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F0A63AF-4CAA-4AEB-A037-6B07D3C7D453}" type="datetimeFigureOut">
              <a:rPr lang="en-US" smtClean="0"/>
              <a:pPr/>
              <a:t>3/16/2015</a:t>
            </a:fld>
            <a:endParaRPr lang="en-US"/>
          </a:p>
        </p:txBody>
      </p:sp>
      <p:sp>
        <p:nvSpPr>
          <p:cNvPr id="22" name="Slide Number Placeholder 21"/>
          <p:cNvSpPr>
            <a:spLocks noGrp="1"/>
          </p:cNvSpPr>
          <p:nvPr>
            <p:ph type="sldNum" sz="quarter" idx="15"/>
          </p:nvPr>
        </p:nvSpPr>
        <p:spPr/>
        <p:txBody>
          <a:bodyPr rtlCol="0"/>
          <a:lstStyle/>
          <a:p>
            <a:fld id="{9A5D9162-9176-4080-813B-763CC3D8021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F0A63AF-4CAA-4AEB-A037-6B07D3C7D453}" type="datetimeFigureOut">
              <a:rPr lang="en-US" smtClean="0"/>
              <a:pPr/>
              <a:t>3/16/2015</a:t>
            </a:fld>
            <a:endParaRPr lang="en-US"/>
          </a:p>
        </p:txBody>
      </p:sp>
      <p:sp>
        <p:nvSpPr>
          <p:cNvPr id="18" name="Slide Number Placeholder 17"/>
          <p:cNvSpPr>
            <a:spLocks noGrp="1"/>
          </p:cNvSpPr>
          <p:nvPr>
            <p:ph type="sldNum" sz="quarter" idx="11"/>
          </p:nvPr>
        </p:nvSpPr>
        <p:spPr/>
        <p:txBody>
          <a:bodyPr rtlCol="0"/>
          <a:lstStyle/>
          <a:p>
            <a:fld id="{9A5D9162-9176-4080-813B-763CC3D8021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F0A63AF-4CAA-4AEB-A037-6B07D3C7D453}" type="datetimeFigureOut">
              <a:rPr lang="en-US" smtClean="0"/>
              <a:pPr/>
              <a:t>3/16/2015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A5D9162-9176-4080-813B-763CC3D802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Concepcion Holy Cross College</a:t>
            </a:r>
            <a:br>
              <a:rPr lang="en-US" dirty="0" smtClean="0"/>
            </a:br>
            <a:endParaRPr lang="en-US" dirty="0"/>
          </a:p>
        </p:txBody>
      </p:sp>
      <p:sp>
        <p:nvSpPr>
          <p:cNvPr id="6" name="Subtitle 5"/>
          <p:cNvSpPr>
            <a:spLocks noGrp="1"/>
          </p:cNvSpPr>
          <p:nvPr>
            <p:ph type="subTitle" idx="1"/>
          </p:nvPr>
        </p:nvSpPr>
        <p:spPr/>
        <p:txBody>
          <a:bodyPr/>
          <a:lstStyle/>
          <a:p>
            <a:r>
              <a:rPr lang="en-US" dirty="0" smtClean="0"/>
              <a:t>Campus Information System</a:t>
            </a:r>
            <a:endParaRPr lang="en-US" dirty="0"/>
          </a:p>
        </p:txBody>
      </p:sp>
      <p:sp>
        <p:nvSpPr>
          <p:cNvPr id="1025" name="Rectangle 1"/>
          <p:cNvSpPr>
            <a:spLocks noChangeArrowheads="1"/>
          </p:cNvSpPr>
          <p:nvPr/>
        </p:nvSpPr>
        <p:spPr bwMode="auto">
          <a:xfrm>
            <a:off x="7395882" y="6019800"/>
            <a:ext cx="154401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entury Schoolbook (Headings"/>
                <a:ea typeface="Times New Roman" pitchFamily="18" charset="0"/>
                <a:cs typeface="Tahoma" pitchFamily="34" charset="0"/>
              </a:rPr>
              <a:t>Proponent: </a:t>
            </a:r>
            <a:endParaRPr kumimoji="0" lang="en-US" sz="1100" b="0" i="0" u="none" strike="noStrike" cap="none" normalizeH="0" baseline="0" dirty="0" smtClean="0">
              <a:ln>
                <a:noFill/>
              </a:ln>
              <a:solidFill>
                <a:schemeClr val="tx1"/>
              </a:solidFill>
              <a:effectLst/>
              <a:latin typeface="Century Schoolbook (Headings"/>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200" b="1" i="0" u="none" strike="noStrike" cap="none" normalizeH="0" baseline="0" dirty="0" smtClean="0">
                <a:ln>
                  <a:noFill/>
                </a:ln>
                <a:solidFill>
                  <a:schemeClr val="tx1"/>
                </a:solidFill>
                <a:effectLst/>
                <a:latin typeface="Century Schoolbook (Headings"/>
                <a:ea typeface="Times New Roman" pitchFamily="18" charset="0"/>
                <a:cs typeface="Tahoma" pitchFamily="34" charset="0"/>
              </a:rPr>
              <a:t>SAGUM, Randy H.</a:t>
            </a:r>
            <a:endParaRPr kumimoji="0" lang="en-US" sz="1800" b="1" i="0" u="none" strike="noStrike" cap="none" normalizeH="0" baseline="0" dirty="0" smtClean="0">
              <a:ln>
                <a:noFill/>
              </a:ln>
              <a:solidFill>
                <a:schemeClr val="tx1"/>
              </a:solidFill>
              <a:effectLst/>
              <a:latin typeface="Century Schoolbook (Headings"/>
              <a:cs typeface="Arial" pitchFamily="34" charset="0"/>
            </a:endParaRPr>
          </a:p>
        </p:txBody>
      </p:sp>
      <p:sp>
        <p:nvSpPr>
          <p:cNvPr id="1026" name="Rectangle 2"/>
          <p:cNvSpPr>
            <a:spLocks noChangeArrowheads="1"/>
          </p:cNvSpPr>
          <p:nvPr/>
        </p:nvSpPr>
        <p:spPr bwMode="auto">
          <a:xfrm>
            <a:off x="990600" y="5486400"/>
            <a:ext cx="81534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Century Schoolbook (Headings"/>
                <a:ea typeface="Times New Roman" pitchFamily="18" charset="0"/>
                <a:cs typeface="Tahoma" pitchFamily="34" charset="0"/>
              </a:rPr>
              <a:t>Edsar</a:t>
            </a:r>
            <a:r>
              <a:rPr kumimoji="0" lang="en-US" sz="1200" b="1" i="0" u="none" strike="noStrike" cap="none" normalizeH="0" baseline="0" dirty="0" smtClean="0">
                <a:ln>
                  <a:noFill/>
                </a:ln>
                <a:solidFill>
                  <a:schemeClr val="tx1"/>
                </a:solidFill>
                <a:effectLst/>
                <a:latin typeface="Century Schoolbook (Headings"/>
                <a:ea typeface="Times New Roman" pitchFamily="18" charset="0"/>
                <a:cs typeface="Tahoma" pitchFamily="34" charset="0"/>
              </a:rPr>
              <a:t> A. </a:t>
            </a:r>
            <a:r>
              <a:rPr kumimoji="0" lang="en-US" sz="1200" b="1" i="0" u="none" strike="noStrike" cap="none" normalizeH="0" baseline="0" dirty="0" err="1" smtClean="0">
                <a:ln>
                  <a:noFill/>
                </a:ln>
                <a:solidFill>
                  <a:schemeClr val="tx1"/>
                </a:solidFill>
                <a:effectLst/>
                <a:latin typeface="Century Schoolbook (Headings"/>
                <a:ea typeface="Times New Roman" pitchFamily="18" charset="0"/>
                <a:cs typeface="Tahoma" pitchFamily="34" charset="0"/>
              </a:rPr>
              <a:t>Bondoc</a:t>
            </a:r>
            <a:endParaRPr kumimoji="0" lang="en-US" sz="1100" b="0" i="0" u="none" strike="noStrike" cap="none" normalizeH="0" baseline="0" dirty="0" smtClean="0">
              <a:ln>
                <a:noFill/>
              </a:ln>
              <a:solidFill>
                <a:schemeClr val="tx1"/>
              </a:solidFill>
              <a:effectLst/>
              <a:latin typeface="Century Schoolbook (Heading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entury Schoolbook (Headings"/>
                <a:ea typeface="Times New Roman" pitchFamily="18" charset="0"/>
                <a:cs typeface="Tahoma" pitchFamily="34" charset="0"/>
              </a:rPr>
              <a:t>Instructor</a:t>
            </a:r>
            <a:endParaRPr kumimoji="0" lang="en-US" sz="1800" b="0" i="0" u="none" strike="noStrike" cap="none" normalizeH="0" baseline="0" dirty="0" smtClean="0">
              <a:ln>
                <a:noFill/>
              </a:ln>
              <a:solidFill>
                <a:schemeClr val="tx1"/>
              </a:solidFill>
              <a:effectLst/>
              <a:latin typeface="Century Schoolbook (Headings"/>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a:bodyPr>
          <a:lstStyle/>
          <a:p>
            <a:pPr algn="just">
              <a:lnSpc>
                <a:spcPct val="200000"/>
              </a:lnSpc>
              <a:buNone/>
            </a:pPr>
            <a:r>
              <a:rPr lang="en-US" sz="1500" dirty="0" smtClean="0">
                <a:solidFill>
                  <a:schemeClr val="tx1">
                    <a:lumMod val="50000"/>
                    <a:lumOff val="50000"/>
                  </a:schemeClr>
                </a:solidFill>
              </a:rPr>
              <a:t>	Local Study</a:t>
            </a:r>
          </a:p>
          <a:p>
            <a:pPr algn="just">
              <a:lnSpc>
                <a:spcPct val="200000"/>
              </a:lnSpc>
              <a:buNone/>
            </a:pPr>
            <a:r>
              <a:rPr lang="en-US" sz="1500" dirty="0" smtClean="0">
                <a:solidFill>
                  <a:schemeClr val="tx1">
                    <a:lumMod val="50000"/>
                    <a:lumOff val="50000"/>
                  </a:schemeClr>
                </a:solidFill>
              </a:rPr>
              <a:t>		</a:t>
            </a:r>
            <a:r>
              <a:rPr lang="en-US" sz="1500" dirty="0" smtClean="0"/>
              <a:t>According to Erwin A. </a:t>
            </a:r>
            <a:r>
              <a:rPr lang="en-US" sz="1500" dirty="0" err="1" smtClean="0"/>
              <a:t>Alampay</a:t>
            </a:r>
            <a:r>
              <a:rPr lang="en-US" sz="1500" dirty="0" smtClean="0"/>
              <a:t> in their study entitled Monitoring Employee use of the internet in Philippine Organizations (</a:t>
            </a:r>
            <a:r>
              <a:rPr lang="en-US" sz="1500" dirty="0" err="1" smtClean="0"/>
              <a:t>Alampay</a:t>
            </a:r>
            <a:r>
              <a:rPr lang="en-US" sz="1500" dirty="0" smtClean="0"/>
              <a:t>, 2010): “The connection to local/wide area network could extend the sharing of files, documents and other information beyond the domains of the company”.</a:t>
            </a:r>
            <a:endParaRPr lang="en-US" sz="1500" dirty="0">
              <a:solidFill>
                <a:schemeClr val="tx1">
                  <a:lumMod val="50000"/>
                  <a:lumOff val="50000"/>
                </a:scheme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a:bodyPr>
          <a:lstStyle/>
          <a:p>
            <a:pPr algn="just">
              <a:lnSpc>
                <a:spcPct val="200000"/>
              </a:lnSpc>
              <a:buNone/>
            </a:pPr>
            <a:r>
              <a:rPr lang="en-US" sz="1500" dirty="0" smtClean="0"/>
              <a:t>	</a:t>
            </a:r>
            <a:r>
              <a:rPr lang="en-US" sz="1500" dirty="0" smtClean="0">
                <a:solidFill>
                  <a:schemeClr val="tx1">
                    <a:lumMod val="50000"/>
                    <a:lumOff val="50000"/>
                  </a:schemeClr>
                </a:solidFill>
              </a:rPr>
              <a:t>Foreign Study</a:t>
            </a:r>
          </a:p>
          <a:p>
            <a:pPr algn="just">
              <a:lnSpc>
                <a:spcPct val="200000"/>
              </a:lnSpc>
              <a:buNone/>
            </a:pPr>
            <a:r>
              <a:rPr lang="en-US" sz="1500" dirty="0" smtClean="0"/>
              <a:t>		According to </a:t>
            </a:r>
            <a:r>
              <a:rPr lang="en-US" sz="1500" dirty="0" err="1" smtClean="0"/>
              <a:t>Chandrinos</a:t>
            </a:r>
            <a:r>
              <a:rPr lang="en-US" sz="1500" dirty="0" smtClean="0"/>
              <a:t> and </a:t>
            </a:r>
            <a:r>
              <a:rPr lang="en-US" sz="1500" dirty="0" err="1" smtClean="0"/>
              <a:t>Trahanias</a:t>
            </a:r>
            <a:r>
              <a:rPr lang="en-US" sz="1500" dirty="0" smtClean="0"/>
              <a:t> in their research study entitled Beyond HTML: Web-Based Information Systems (</a:t>
            </a:r>
            <a:r>
              <a:rPr lang="en-US" sz="1500" dirty="0" err="1" smtClean="0"/>
              <a:t>Chandrinos</a:t>
            </a:r>
            <a:r>
              <a:rPr lang="en-US" sz="1500" dirty="0" smtClean="0"/>
              <a:t> &amp; </a:t>
            </a:r>
            <a:r>
              <a:rPr lang="en-US" sz="1500" dirty="0" err="1" smtClean="0"/>
              <a:t>Trahanias</a:t>
            </a:r>
            <a:r>
              <a:rPr lang="en-US" sz="1500" dirty="0" smtClean="0"/>
              <a:t>, 2000) : “A Web-based architecture should serve as the connecting glue between subsystems developed or even executing on different platforms. It presents excellent modularity and openness per component. It also allows for extremely fast prototyping. </a:t>
            </a:r>
            <a:endParaRPr lang="en-US" sz="15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500" b="1" dirty="0" smtClean="0"/>
              <a:t>Chapter3</a:t>
            </a:r>
            <a:br>
              <a:rPr lang="en-US" sz="1500" b="1" dirty="0" smtClean="0"/>
            </a:br>
            <a:r>
              <a:rPr lang="en-US" sz="1500" b="1" dirty="0" smtClean="0"/>
              <a:t>Research Methodologies</a:t>
            </a:r>
            <a:br>
              <a:rPr lang="en-US" sz="1500" b="1" dirty="0" smtClean="0"/>
            </a:br>
            <a:endParaRPr lang="en-US" sz="1500" b="1" dirty="0"/>
          </a:p>
        </p:txBody>
      </p:sp>
      <p:sp>
        <p:nvSpPr>
          <p:cNvPr id="3" name="Content Placeholder 2"/>
          <p:cNvSpPr>
            <a:spLocks noGrp="1"/>
          </p:cNvSpPr>
          <p:nvPr>
            <p:ph sz="quarter" idx="1"/>
          </p:nvPr>
        </p:nvSpPr>
        <p:spPr/>
        <p:txBody>
          <a:bodyPr>
            <a:normAutofit fontScale="92500" lnSpcReduction="10000"/>
          </a:bodyPr>
          <a:lstStyle/>
          <a:p>
            <a:pPr algn="just">
              <a:lnSpc>
                <a:spcPct val="200000"/>
              </a:lnSpc>
              <a:buNone/>
            </a:pPr>
            <a:r>
              <a:rPr lang="en-US" sz="1500" b="1" dirty="0" smtClean="0"/>
              <a:t>	</a:t>
            </a:r>
            <a:r>
              <a:rPr lang="en-US" sz="1500" b="1" dirty="0" smtClean="0">
                <a:solidFill>
                  <a:schemeClr val="tx1">
                    <a:lumMod val="50000"/>
                    <a:lumOff val="50000"/>
                  </a:schemeClr>
                </a:solidFill>
              </a:rPr>
              <a:t>Research Design</a:t>
            </a:r>
            <a:endParaRPr lang="en-US" sz="1500" dirty="0" smtClean="0"/>
          </a:p>
          <a:p>
            <a:pPr algn="just">
              <a:lnSpc>
                <a:spcPct val="200000"/>
              </a:lnSpc>
              <a:buNone/>
            </a:pPr>
            <a:r>
              <a:rPr lang="en-US" sz="1500" b="1" dirty="0" smtClean="0"/>
              <a:t>	</a:t>
            </a:r>
            <a:r>
              <a:rPr lang="en-US" sz="1500" dirty="0" smtClean="0"/>
              <a:t>System Development methodology</a:t>
            </a:r>
          </a:p>
          <a:p>
            <a:pPr algn="just">
              <a:lnSpc>
                <a:spcPct val="200000"/>
              </a:lnSpc>
              <a:buNone/>
            </a:pPr>
            <a:r>
              <a:rPr lang="en-US" sz="1500" dirty="0" smtClean="0"/>
              <a:t>	Spiral model</a:t>
            </a:r>
          </a:p>
          <a:p>
            <a:pPr lvl="1" algn="just">
              <a:lnSpc>
                <a:spcPct val="200000"/>
              </a:lnSpc>
            </a:pPr>
            <a:r>
              <a:rPr lang="en-US" sz="1200" dirty="0" smtClean="0"/>
              <a:t>Identification</a:t>
            </a:r>
          </a:p>
          <a:p>
            <a:pPr lvl="1" algn="just">
              <a:lnSpc>
                <a:spcPct val="200000"/>
              </a:lnSpc>
            </a:pPr>
            <a:r>
              <a:rPr lang="en-US" sz="1200" dirty="0" smtClean="0"/>
              <a:t>Design</a:t>
            </a:r>
          </a:p>
          <a:p>
            <a:pPr lvl="1" algn="just">
              <a:lnSpc>
                <a:spcPct val="200000"/>
              </a:lnSpc>
            </a:pPr>
            <a:r>
              <a:rPr lang="en-US" sz="1200" dirty="0" smtClean="0"/>
              <a:t>Construct or Build</a:t>
            </a:r>
          </a:p>
          <a:p>
            <a:pPr lvl="1" algn="just">
              <a:lnSpc>
                <a:spcPct val="200000"/>
              </a:lnSpc>
            </a:pPr>
            <a:r>
              <a:rPr lang="en-US" sz="1200" dirty="0" smtClean="0"/>
              <a:t>Customer Feedback</a:t>
            </a:r>
          </a:p>
          <a:p>
            <a:pPr algn="just">
              <a:lnSpc>
                <a:spcPct val="200000"/>
              </a:lnSpc>
              <a:buNone/>
            </a:pPr>
            <a:r>
              <a:rPr lang="en-US" sz="1500" dirty="0" smtClean="0"/>
              <a:t>		</a:t>
            </a:r>
          </a:p>
          <a:p>
            <a:pPr algn="just">
              <a:lnSpc>
                <a:spcPct val="200000"/>
              </a:lnSpc>
              <a:buNone/>
            </a:pPr>
            <a:r>
              <a:rPr lang="en-US" sz="1500" dirty="0" smtClean="0"/>
              <a:t>		</a:t>
            </a:r>
          </a:p>
          <a:p>
            <a:pPr algn="just">
              <a:lnSpc>
                <a:spcPct val="200000"/>
              </a:lnSpc>
              <a:buNone/>
            </a:pPr>
            <a:r>
              <a:rPr lang="en-US" sz="1500" dirty="0" smtClean="0"/>
              <a:t>		</a:t>
            </a:r>
          </a:p>
          <a:p>
            <a:pPr algn="just">
              <a:lnSpc>
                <a:spcPct val="200000"/>
              </a:lnSpc>
              <a:buNone/>
            </a:pPr>
            <a:r>
              <a:rPr lang="en-US" sz="1500" dirty="0" smtClean="0"/>
              <a:t>		</a:t>
            </a:r>
            <a:endParaRPr lang="en-US" sz="15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1066800"/>
          </a:xfrm>
        </p:spPr>
        <p:txBody>
          <a:bodyPr>
            <a:normAutofit/>
          </a:bodyPr>
          <a:lstStyle/>
          <a:p>
            <a:pPr algn="just">
              <a:lnSpc>
                <a:spcPct val="200000"/>
              </a:lnSpc>
              <a:buNone/>
            </a:pPr>
            <a:r>
              <a:rPr lang="en-US" sz="1500" dirty="0" smtClean="0"/>
              <a:t>		The spiral model has four phases. A software project repeatedly passes through these phases in iterations called Spirals.</a:t>
            </a:r>
          </a:p>
          <a:p>
            <a:pPr algn="just">
              <a:lnSpc>
                <a:spcPct val="200000"/>
              </a:lnSpc>
              <a:buNone/>
            </a:pPr>
            <a:endParaRPr lang="en-US" sz="1500" dirty="0"/>
          </a:p>
        </p:txBody>
      </p:sp>
      <p:pic>
        <p:nvPicPr>
          <p:cNvPr id="6" name="Picture 5" descr="Capture.JPG"/>
          <p:cNvPicPr>
            <a:picLocks noChangeAspect="1"/>
          </p:cNvPicPr>
          <p:nvPr/>
        </p:nvPicPr>
        <p:blipFill>
          <a:blip r:embed="rId2" cstate="print"/>
          <a:stretch>
            <a:fillRect/>
          </a:stretch>
        </p:blipFill>
        <p:spPr>
          <a:xfrm>
            <a:off x="800100" y="1524000"/>
            <a:ext cx="7543800" cy="50863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381000"/>
            <a:ext cx="7467600" cy="6092825"/>
          </a:xfrm>
        </p:spPr>
        <p:txBody>
          <a:bodyPr>
            <a:normAutofit fontScale="92500" lnSpcReduction="10000"/>
          </a:bodyPr>
          <a:lstStyle/>
          <a:p>
            <a:pPr algn="just">
              <a:lnSpc>
                <a:spcPct val="200000"/>
              </a:lnSpc>
              <a:buNone/>
            </a:pPr>
            <a:r>
              <a:rPr lang="en-US" sz="1600" b="1" dirty="0" smtClean="0"/>
              <a:t>Research Locale</a:t>
            </a:r>
          </a:p>
          <a:p>
            <a:pPr lvl="1" algn="just">
              <a:lnSpc>
                <a:spcPct val="200000"/>
              </a:lnSpc>
              <a:buNone/>
            </a:pPr>
            <a:r>
              <a:rPr lang="en-US" sz="1500" dirty="0" smtClean="0"/>
              <a:t>1. Subject of the Study</a:t>
            </a:r>
          </a:p>
          <a:p>
            <a:pPr lvl="1" algn="just">
              <a:lnSpc>
                <a:spcPct val="200000"/>
              </a:lnSpc>
              <a:buNone/>
            </a:pPr>
            <a:r>
              <a:rPr lang="en-US" sz="1500" dirty="0" smtClean="0"/>
              <a:t>2. Population</a:t>
            </a:r>
          </a:p>
          <a:p>
            <a:pPr algn="just">
              <a:lnSpc>
                <a:spcPct val="200000"/>
              </a:lnSpc>
              <a:buNone/>
            </a:pPr>
            <a:r>
              <a:rPr lang="en-US" sz="1600" b="1" dirty="0" smtClean="0"/>
              <a:t>Data Gathering Tools</a:t>
            </a:r>
          </a:p>
          <a:p>
            <a:pPr algn="just">
              <a:lnSpc>
                <a:spcPct val="200000"/>
              </a:lnSpc>
              <a:buNone/>
            </a:pPr>
            <a:r>
              <a:rPr lang="en-US" sz="1600" dirty="0" smtClean="0"/>
              <a:t>	1. Interview</a:t>
            </a:r>
          </a:p>
          <a:p>
            <a:pPr algn="just">
              <a:lnSpc>
                <a:spcPct val="200000"/>
              </a:lnSpc>
              <a:buNone/>
            </a:pPr>
            <a:r>
              <a:rPr lang="en-US" sz="1600" dirty="0" smtClean="0"/>
              <a:t>	2. Observation</a:t>
            </a:r>
          </a:p>
          <a:p>
            <a:pPr algn="just">
              <a:lnSpc>
                <a:spcPct val="200000"/>
              </a:lnSpc>
              <a:buNone/>
            </a:pPr>
            <a:r>
              <a:rPr lang="en-US" sz="1600" dirty="0" smtClean="0"/>
              <a:t>	3. Questionnaire or Evaluation Forms</a:t>
            </a:r>
          </a:p>
          <a:p>
            <a:pPr algn="just">
              <a:lnSpc>
                <a:spcPct val="200000"/>
              </a:lnSpc>
              <a:buNone/>
            </a:pPr>
            <a:r>
              <a:rPr lang="en-US" sz="1600" dirty="0" smtClean="0"/>
              <a:t>	4. Library and Internet Research</a:t>
            </a:r>
          </a:p>
          <a:p>
            <a:pPr algn="just">
              <a:lnSpc>
                <a:spcPct val="200000"/>
              </a:lnSpc>
              <a:buNone/>
            </a:pPr>
            <a:r>
              <a:rPr lang="en-US" sz="1600" b="1" dirty="0" smtClean="0"/>
              <a:t>Data Gathering Procedure</a:t>
            </a:r>
          </a:p>
          <a:p>
            <a:pPr algn="just">
              <a:lnSpc>
                <a:spcPct val="200000"/>
              </a:lnSpc>
              <a:buNone/>
            </a:pPr>
            <a:r>
              <a:rPr lang="en-US" sz="1600" dirty="0" smtClean="0"/>
              <a:t>	Survey</a:t>
            </a:r>
          </a:p>
          <a:p>
            <a:pPr algn="just">
              <a:lnSpc>
                <a:spcPct val="200000"/>
              </a:lnSpc>
              <a:buNone/>
            </a:pPr>
            <a:endParaRPr lang="en-US" sz="1500" dirty="0" smtClean="0"/>
          </a:p>
          <a:p>
            <a:pPr algn="just">
              <a:lnSpc>
                <a:spcPct val="200000"/>
              </a:lnSpc>
              <a:buNone/>
            </a:pPr>
            <a:r>
              <a:rPr lang="en-US" sz="1500" dirty="0" smtClean="0"/>
              <a:t>		</a:t>
            </a:r>
          </a:p>
          <a:p>
            <a:pPr algn="just">
              <a:lnSpc>
                <a:spcPct val="200000"/>
              </a:lnSpc>
              <a:buNone/>
            </a:pPr>
            <a:endParaRPr lang="en-US" sz="15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1">
              <a:lnSpc>
                <a:spcPct val="200000"/>
              </a:lnSpc>
              <a:buNone/>
            </a:pPr>
            <a:r>
              <a:rPr lang="en-US" sz="1500" b="1" dirty="0" smtClean="0"/>
              <a:t>Statistical Treatment</a:t>
            </a:r>
          </a:p>
          <a:p>
            <a:pPr lvl="1">
              <a:lnSpc>
                <a:spcPct val="200000"/>
              </a:lnSpc>
            </a:pPr>
            <a:r>
              <a:rPr lang="en-US" sz="1500" dirty="0" smtClean="0"/>
              <a:t>Weighted mean</a:t>
            </a:r>
          </a:p>
          <a:p>
            <a:pPr lvl="1">
              <a:lnSpc>
                <a:spcPct val="200000"/>
              </a:lnSpc>
            </a:pPr>
            <a:r>
              <a:rPr lang="en-US" sz="1500" dirty="0" err="1" smtClean="0"/>
              <a:t>Likert</a:t>
            </a:r>
            <a:r>
              <a:rPr lang="en-US" sz="1500" dirty="0" smtClean="0"/>
              <a:t> scale</a:t>
            </a:r>
          </a:p>
          <a:p>
            <a:pPr lvl="1">
              <a:lnSpc>
                <a:spcPct val="200000"/>
              </a:lnSpc>
            </a:pPr>
            <a:r>
              <a:rPr lang="en-US" sz="1500" dirty="0" smtClean="0"/>
              <a:t>T-test</a:t>
            </a:r>
          </a:p>
          <a:p>
            <a:pPr lvl="1">
              <a:lnSpc>
                <a:spcPct val="200000"/>
              </a:lnSpc>
            </a:pPr>
            <a:r>
              <a:rPr lang="en-US" sz="1500" dirty="0" smtClean="0"/>
              <a:t>Rubrics method</a:t>
            </a:r>
            <a:endParaRPr lang="en-US" sz="15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pPr>
              <a:buNone/>
            </a:pPr>
            <a:r>
              <a:rPr lang="en-US" sz="1500" dirty="0" smtClean="0"/>
              <a:t>The formula for the weighted mean and average weighted mean:</a:t>
            </a:r>
          </a:p>
          <a:p>
            <a:pPr>
              <a:buNone/>
            </a:pPr>
            <a:r>
              <a:rPr lang="en-US" sz="1500" dirty="0" smtClean="0"/>
              <a:t>	`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1219200"/>
            <a:ext cx="4640580" cy="533400"/>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133600"/>
            <a:ext cx="3581400" cy="544700"/>
          </a:xfrm>
          <a:prstGeom prst="rect">
            <a:avLst/>
          </a:prstGeom>
          <a:noFill/>
        </p:spPr>
      </p:pic>
      <p:sp>
        <p:nvSpPr>
          <p:cNvPr id="1029" name="Rectangle 5"/>
          <p:cNvSpPr>
            <a:spLocks noChangeArrowheads="1"/>
          </p:cNvSpPr>
          <p:nvPr/>
        </p:nvSpPr>
        <p:spPr bwMode="auto">
          <a:xfrm>
            <a:off x="1676400" y="2975472"/>
            <a:ext cx="5562600" cy="32523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2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ea typeface="Calibri" pitchFamily="34" charset="0"/>
                <a:cs typeface="Arial" pitchFamily="34" charset="0"/>
              </a:rPr>
              <a:t>where: </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2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ea typeface="Calibri" pitchFamily="34" charset="0"/>
                <a:cs typeface="Arial" pitchFamily="34" charset="0"/>
              </a:rPr>
              <a:t>n = refers to the total number of respondents</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2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ea typeface="Calibri" pitchFamily="34" charset="0"/>
                <a:cs typeface="Arial" pitchFamily="34" charset="0"/>
              </a:rPr>
              <a:t>f = refers to the number of times that a given number was 	chosen by a respondent as a rating</a:t>
            </a:r>
            <a:r>
              <a:rPr kumimoji="0" lang="en-US" sz="1500" b="0"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n-US" sz="1500" b="0" i="0" u="none" strike="noStrike" cap="none" normalizeH="0" baseline="0" dirty="0" smtClean="0">
                <a:ln>
                  <a:noFill/>
                </a:ln>
                <a:solidFill>
                  <a:schemeClr val="tx1"/>
                </a:solidFill>
                <a:effectLst/>
                <a:latin typeface="Arial" pitchFamily="34" charset="0"/>
                <a:ea typeface="Calibri" pitchFamily="34" charset="0"/>
                <a:cs typeface="Arial" pitchFamily="34" charset="0"/>
              </a:rPr>
              <a:t>for a given 	criterion</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2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ea typeface="Calibri" pitchFamily="34" charset="0"/>
                <a:cs typeface="Arial" pitchFamily="34" charset="0"/>
              </a:rPr>
              <a:t>X = represents any one numerical rating for a given 	criterion </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a:buNone/>
            </a:pPr>
            <a:r>
              <a:rPr lang="en-US" sz="1500" b="1" dirty="0" smtClean="0"/>
              <a:t>Formula for Variance (    </a:t>
            </a:r>
            <a:r>
              <a:rPr lang="en-US" sz="1500" dirty="0" smtClean="0"/>
              <a:t>)</a:t>
            </a:r>
          </a:p>
          <a:p>
            <a:pPr>
              <a:buNone/>
            </a:pPr>
            <a:endParaRPr lang="en-US" dirty="0"/>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743200" y="381000"/>
            <a:ext cx="360218" cy="304800"/>
          </a:xfrm>
          <a:prstGeom prst="rect">
            <a:avLst/>
          </a:prstGeom>
          <a:noFill/>
        </p:spPr>
      </p:pic>
      <p:sp>
        <p:nvSpPr>
          <p:cNvPr id="327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7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1219200"/>
            <a:ext cx="2693020" cy="685800"/>
          </a:xfrm>
          <a:prstGeom prst="rect">
            <a:avLst/>
          </a:prstGeom>
          <a:noFill/>
        </p:spPr>
      </p:pic>
      <p:sp>
        <p:nvSpPr>
          <p:cNvPr id="32773" name="Rectangle 5"/>
          <p:cNvSpPr>
            <a:spLocks noChangeArrowheads="1"/>
          </p:cNvSpPr>
          <p:nvPr/>
        </p:nvSpPr>
        <p:spPr bwMode="auto">
          <a:xfrm>
            <a:off x="45720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2776"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3352800"/>
            <a:ext cx="304800" cy="372534"/>
          </a:xfrm>
          <a:prstGeom prst="rect">
            <a:avLst/>
          </a:prstGeom>
          <a:noFill/>
        </p:spPr>
      </p:pic>
      <p:pic>
        <p:nvPicPr>
          <p:cNvPr id="3277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895600" y="2514600"/>
            <a:ext cx="228600" cy="386862"/>
          </a:xfrm>
          <a:prstGeom prst="rect">
            <a:avLst/>
          </a:prstGeom>
          <a:noFill/>
        </p:spPr>
      </p:pic>
      <p:pic>
        <p:nvPicPr>
          <p:cNvPr id="32774"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895600" y="2895600"/>
            <a:ext cx="173182" cy="381000"/>
          </a:xfrm>
          <a:prstGeom prst="rect">
            <a:avLst/>
          </a:prstGeom>
          <a:noFill/>
        </p:spPr>
      </p:pic>
      <p:sp>
        <p:nvSpPr>
          <p:cNvPr id="32779" name="Rectangle 11"/>
          <p:cNvSpPr>
            <a:spLocks noChangeArrowheads="1"/>
          </p:cNvSpPr>
          <p:nvPr/>
        </p:nvSpPr>
        <p:spPr bwMode="auto">
          <a:xfrm>
            <a:off x="2209800" y="2320752"/>
            <a:ext cx="4800600" cy="2169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Weighted Mean</a:t>
            </a:r>
          </a:p>
          <a:p>
            <a:pPr fontAlgn="base">
              <a:lnSpc>
                <a:spcPct val="200000"/>
              </a:lnSpc>
              <a:spcBef>
                <a:spcPct val="0"/>
              </a:spcBef>
              <a:spcAft>
                <a:spcPct val="0"/>
              </a:spcAft>
            </a:pPr>
            <a:r>
              <a:rPr lang="en-US" sz="1500" dirty="0" smtClean="0">
                <a:latin typeface="Arial" pitchFamily="34" charset="0"/>
                <a:ea typeface="Times New Roman" pitchFamily="18" charset="0"/>
                <a:cs typeface="Arial" pitchFamily="34" charset="0"/>
              </a:rPr>
              <a:t>	= total sample size</a:t>
            </a:r>
          </a:p>
          <a:p>
            <a:pPr lvl="0" fontAlgn="base">
              <a:lnSpc>
                <a:spcPct val="200000"/>
              </a:lnSpc>
              <a:spcBef>
                <a:spcPct val="0"/>
              </a:spcBef>
              <a:spcAft>
                <a:spcPct val="0"/>
              </a:spcAft>
            </a:pPr>
            <a:r>
              <a:rPr lang="en-US" sz="1500" dirty="0" smtClean="0">
                <a:latin typeface="Arial" pitchFamily="34" charset="0"/>
                <a:ea typeface="Times New Roman" pitchFamily="18" charset="0"/>
                <a:cs typeface="Arial" pitchFamily="34" charset="0"/>
              </a:rPr>
              <a:t>	 = Variance</a:t>
            </a:r>
            <a:endParaRPr lang="en-US" sz="1500" dirty="0" smtClean="0">
              <a:latin typeface="Arial" pitchFamily="34" charset="0"/>
              <a:cs typeface="Arial" pitchFamily="34" charset="0"/>
            </a:endParaRPr>
          </a:p>
          <a:p>
            <a:pPr fontAlgn="base">
              <a:spcBef>
                <a:spcPct val="0"/>
              </a:spcBef>
              <a:spcAft>
                <a:spcPct val="0"/>
              </a:spcAft>
            </a:pPr>
            <a:endParaRPr lang="en-US" sz="15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pPr>
              <a:buNone/>
            </a:pPr>
            <a:r>
              <a:rPr lang="en-US" sz="1500" dirty="0" smtClean="0"/>
              <a:t>Formula for t-test</a:t>
            </a:r>
            <a:endParaRPr lang="en-US" sz="1500" dirty="0"/>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799" y="838200"/>
            <a:ext cx="1689295" cy="838200"/>
          </a:xfrm>
          <a:prstGeom prst="rect">
            <a:avLst/>
          </a:prstGeom>
          <a:noFill/>
        </p:spPr>
      </p:pic>
      <p:sp>
        <p:nvSpPr>
          <p:cNvPr id="33795" name="Rectangle 3"/>
          <p:cNvSpPr>
            <a:spLocks noChangeArrowheads="1"/>
          </p:cNvSpPr>
          <p:nvPr/>
        </p:nvSpPr>
        <p:spPr bwMode="auto">
          <a:xfrm>
            <a:off x="685800" y="1918900"/>
            <a:ext cx="60198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Where: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6" name="Rectangle 4"/>
          <p:cNvSpPr>
            <a:spLocks noChangeArrowheads="1"/>
          </p:cNvSpPr>
          <p:nvPr/>
        </p:nvSpPr>
        <p:spPr bwMode="auto">
          <a:xfrm>
            <a:off x="2667000" y="2643917"/>
            <a:ext cx="3352800"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t-test computed value</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2667000"/>
            <a:ext cx="180109" cy="304800"/>
          </a:xfrm>
          <a:prstGeom prst="rect">
            <a:avLst/>
          </a:prstGeom>
          <a:noFill/>
        </p:spPr>
      </p:pic>
      <p:sp>
        <p:nvSpPr>
          <p:cNvPr id="3380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3124200"/>
            <a:ext cx="266700" cy="209550"/>
          </a:xfrm>
          <a:prstGeom prst="rect">
            <a:avLst/>
          </a:prstGeom>
          <a:noFill/>
        </p:spPr>
      </p:pic>
      <p:sp>
        <p:nvSpPr>
          <p:cNvPr id="33801" name="Rectangle 9"/>
          <p:cNvSpPr>
            <a:spLocks noChangeArrowheads="1"/>
          </p:cNvSpPr>
          <p:nvPr/>
        </p:nvSpPr>
        <p:spPr bwMode="auto">
          <a:xfrm>
            <a:off x="2895600" y="3046511"/>
            <a:ext cx="40386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Weighted mean of the Existing System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380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02"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90800" y="3429000"/>
            <a:ext cx="247650" cy="209550"/>
          </a:xfrm>
          <a:prstGeom prst="rect">
            <a:avLst/>
          </a:prstGeom>
          <a:noFill/>
        </p:spPr>
      </p:pic>
      <p:sp>
        <p:nvSpPr>
          <p:cNvPr id="33804" name="Rectangle 12"/>
          <p:cNvSpPr>
            <a:spLocks noChangeArrowheads="1"/>
          </p:cNvSpPr>
          <p:nvPr/>
        </p:nvSpPr>
        <p:spPr bwMode="auto">
          <a:xfrm>
            <a:off x="2895600" y="3413611"/>
            <a:ext cx="35814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Weighted mean of the Proposed System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3806"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05"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14600" y="4191000"/>
            <a:ext cx="331304" cy="304800"/>
          </a:xfrm>
          <a:prstGeom prst="rect">
            <a:avLst/>
          </a:prstGeom>
          <a:noFill/>
        </p:spPr>
      </p:pic>
      <p:sp>
        <p:nvSpPr>
          <p:cNvPr id="33807" name="Rectangle 15"/>
          <p:cNvSpPr>
            <a:spLocks noChangeArrowheads="1"/>
          </p:cNvSpPr>
          <p:nvPr/>
        </p:nvSpPr>
        <p:spPr bwMode="auto">
          <a:xfrm>
            <a:off x="2895600" y="4267200"/>
            <a:ext cx="31242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Variance of the Existing System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3809"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08"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514600" y="4648200"/>
            <a:ext cx="331304" cy="304800"/>
          </a:xfrm>
          <a:prstGeom prst="rect">
            <a:avLst/>
          </a:prstGeom>
          <a:noFill/>
        </p:spPr>
      </p:pic>
      <p:sp>
        <p:nvSpPr>
          <p:cNvPr id="33810" name="Rectangle 18"/>
          <p:cNvSpPr>
            <a:spLocks noChangeArrowheads="1"/>
          </p:cNvSpPr>
          <p:nvPr/>
        </p:nvSpPr>
        <p:spPr bwMode="auto">
          <a:xfrm>
            <a:off x="2895600" y="4648200"/>
            <a:ext cx="3048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Variance of the Proposed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812"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11" name="Picture 19"/>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667000" y="4953000"/>
            <a:ext cx="173182" cy="381000"/>
          </a:xfrm>
          <a:prstGeom prst="rect">
            <a:avLst/>
          </a:prstGeom>
          <a:noFill/>
        </p:spPr>
      </p:pic>
      <p:sp>
        <p:nvSpPr>
          <p:cNvPr id="33813" name="Rectangle 21"/>
          <p:cNvSpPr>
            <a:spLocks noChangeArrowheads="1"/>
          </p:cNvSpPr>
          <p:nvPr/>
        </p:nvSpPr>
        <p:spPr bwMode="auto">
          <a:xfrm>
            <a:off x="2743200" y="4953000"/>
            <a:ext cx="152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Sample Size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0" y="1371600"/>
          <a:ext cx="6705600" cy="3886200"/>
        </p:xfrm>
        <a:graphic>
          <a:graphicData uri="http://schemas.openxmlformats.org/drawingml/2006/table">
            <a:tbl>
              <a:tblPr/>
              <a:tblGrid>
                <a:gridCol w="2235200"/>
                <a:gridCol w="2235200"/>
                <a:gridCol w="2235200"/>
              </a:tblGrid>
              <a:tr h="647700">
                <a:tc>
                  <a:txBody>
                    <a:bodyPr/>
                    <a:lstStyle/>
                    <a:p>
                      <a:pPr marL="0" marR="0" algn="just">
                        <a:lnSpc>
                          <a:spcPct val="115000"/>
                        </a:lnSpc>
                        <a:spcBef>
                          <a:spcPts val="0"/>
                        </a:spcBef>
                        <a:spcAft>
                          <a:spcPts val="100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just">
                        <a:lnSpc>
                          <a:spcPct val="115000"/>
                        </a:lnSpc>
                        <a:spcBef>
                          <a:spcPts val="0"/>
                        </a:spcBef>
                        <a:spcAft>
                          <a:spcPts val="1000"/>
                        </a:spcAft>
                      </a:pPr>
                      <a:r>
                        <a:rPr lang="en-US" sz="1200" b="1" dirty="0" err="1">
                          <a:latin typeface="Arial"/>
                          <a:ea typeface="Calibri"/>
                          <a:cs typeface="Times New Roman"/>
                        </a:rPr>
                        <a:t>Likert</a:t>
                      </a:r>
                      <a:r>
                        <a:rPr lang="en-US" sz="1200" b="1" dirty="0">
                          <a:latin typeface="Arial"/>
                          <a:ea typeface="Calibri"/>
                          <a:cs typeface="Times New Roman"/>
                        </a:rPr>
                        <a:t> Scale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just">
                        <a:lnSpc>
                          <a:spcPct val="115000"/>
                        </a:lnSpc>
                        <a:spcBef>
                          <a:spcPts val="0"/>
                        </a:spcBef>
                        <a:spcAft>
                          <a:spcPts val="1000"/>
                        </a:spcAft>
                      </a:pPr>
                      <a:r>
                        <a:rPr lang="en-US" sz="1200" b="1">
                          <a:latin typeface="Arial"/>
                          <a:ea typeface="Calibri"/>
                          <a:cs typeface="Times New Roman"/>
                        </a:rPr>
                        <a:t>Verbal Interpretation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647700">
                <a:tc>
                  <a:txBody>
                    <a:bodyPr/>
                    <a:lstStyle/>
                    <a:p>
                      <a:pPr marL="0" marR="0" algn="just">
                        <a:lnSpc>
                          <a:spcPct val="115000"/>
                        </a:lnSpc>
                        <a:spcBef>
                          <a:spcPts val="0"/>
                        </a:spcBef>
                        <a:spcAft>
                          <a:spcPts val="1000"/>
                        </a:spcAft>
                      </a:pPr>
                      <a:r>
                        <a:rPr lang="en-US" sz="1200">
                          <a:latin typeface="Arial"/>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0.000 – 1.499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Poor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1000"/>
                        </a:spcAft>
                      </a:pPr>
                      <a:r>
                        <a:rPr lang="en-US" sz="1200">
                          <a:latin typeface="Arial"/>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1.500 – 2.499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Fair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1000"/>
                        </a:spcAft>
                      </a:pPr>
                      <a:r>
                        <a:rPr lang="en-US" sz="1200">
                          <a:latin typeface="Arial"/>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2.500 – 3.499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Satisfactory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1000"/>
                        </a:spcAft>
                      </a:pPr>
                      <a:r>
                        <a:rPr lang="en-US" sz="1200">
                          <a:latin typeface="Arial"/>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3.500 – 4.499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Very Satisfactory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1000"/>
                        </a:spcAft>
                      </a:pPr>
                      <a:r>
                        <a:rPr lang="en-US" sz="1200" dirty="0">
                          <a:latin typeface="Arial"/>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latin typeface="Arial"/>
                          <a:ea typeface="Calibri"/>
                          <a:cs typeface="Times New Roman"/>
                        </a:rPr>
                        <a:t>4.500 – 5.000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latin typeface="Arial"/>
                          <a:ea typeface="Calibri"/>
                          <a:cs typeface="Times New Roman"/>
                        </a:rPr>
                        <a:t>Excellent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817" name="Rectangle 1"/>
          <p:cNvSpPr>
            <a:spLocks noChangeArrowheads="1"/>
          </p:cNvSpPr>
          <p:nvPr/>
        </p:nvSpPr>
        <p:spPr bwMode="auto">
          <a:xfrm>
            <a:off x="1143000" y="685800"/>
            <a:ext cx="46482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Tahoma" pitchFamily="34" charset="0"/>
                <a:cs typeface="Arial" pitchFamily="34" charset="0"/>
              </a:rPr>
              <a:t>Table 3.0 Interpretation Table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1219200" y="5715000"/>
            <a:ext cx="46482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b="1" dirty="0" err="1" smtClean="0">
                <a:latin typeface="Tahoma" pitchFamily="34" charset="0"/>
                <a:cs typeface="Arial" pitchFamily="34" charset="0"/>
              </a:rPr>
              <a:t>Likert</a:t>
            </a:r>
            <a:r>
              <a:rPr lang="en-US" sz="1100" b="1" dirty="0" smtClean="0">
                <a:latin typeface="Tahoma" pitchFamily="34" charset="0"/>
                <a:cs typeface="Arial" pitchFamily="34" charset="0"/>
              </a:rPr>
              <a:t> Scale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219200" y="1066800"/>
            <a:ext cx="5562600" cy="4278094"/>
          </a:xfrm>
          <a:prstGeom prst="rect">
            <a:avLst/>
          </a:prstGeom>
          <a:noFill/>
        </p:spPr>
        <p:txBody>
          <a:bodyPr wrap="square" rtlCol="0">
            <a:spAutoFit/>
          </a:bodyPr>
          <a:lstStyle/>
          <a:p>
            <a:pPr>
              <a:lnSpc>
                <a:spcPct val="200000"/>
              </a:lnSpc>
              <a:buFont typeface="Arial" pitchFamily="34" charset="0"/>
              <a:buChar char="•"/>
            </a:pPr>
            <a:r>
              <a:rPr lang="en-US" sz="1600" dirty="0" smtClean="0"/>
              <a:t> Introduction</a:t>
            </a:r>
          </a:p>
          <a:p>
            <a:pPr>
              <a:lnSpc>
                <a:spcPct val="200000"/>
              </a:lnSpc>
              <a:buFont typeface="Arial" pitchFamily="34" charset="0"/>
              <a:buChar char="•"/>
            </a:pPr>
            <a:r>
              <a:rPr lang="en-US" sz="1600" dirty="0" smtClean="0"/>
              <a:t>Objective Of The Study</a:t>
            </a:r>
          </a:p>
          <a:p>
            <a:pPr>
              <a:lnSpc>
                <a:spcPct val="200000"/>
              </a:lnSpc>
              <a:buFont typeface="Arial" pitchFamily="34" charset="0"/>
              <a:buChar char="•"/>
            </a:pPr>
            <a:r>
              <a:rPr lang="en-US" sz="1600" dirty="0" smtClean="0"/>
              <a:t>Scope And Delimitation</a:t>
            </a:r>
          </a:p>
          <a:p>
            <a:pPr>
              <a:lnSpc>
                <a:spcPct val="200000"/>
              </a:lnSpc>
              <a:buFont typeface="Arial" pitchFamily="34" charset="0"/>
              <a:buChar char="•"/>
            </a:pPr>
            <a:r>
              <a:rPr lang="en-US" sz="1600" dirty="0" smtClean="0"/>
              <a:t>Related Studies</a:t>
            </a:r>
          </a:p>
          <a:p>
            <a:pPr>
              <a:lnSpc>
                <a:spcPct val="200000"/>
              </a:lnSpc>
              <a:buFont typeface="Arial" pitchFamily="34" charset="0"/>
              <a:buChar char="•"/>
            </a:pPr>
            <a:r>
              <a:rPr lang="en-US" sz="1600" dirty="0" smtClean="0"/>
              <a:t>Research Methodologies</a:t>
            </a:r>
          </a:p>
          <a:p>
            <a:pPr>
              <a:lnSpc>
                <a:spcPct val="200000"/>
              </a:lnSpc>
              <a:buFont typeface="Arial" pitchFamily="34" charset="0"/>
              <a:buChar char="•"/>
            </a:pPr>
            <a:r>
              <a:rPr lang="en-US" sz="1600" dirty="0" smtClean="0"/>
              <a:t>The Proposed System</a:t>
            </a:r>
          </a:p>
          <a:p>
            <a:pPr>
              <a:buFont typeface="Arial" pitchFamily="34" charset="0"/>
              <a:buChar char="•"/>
            </a:pPr>
            <a:r>
              <a:rPr lang="en-US" sz="1600" dirty="0" smtClean="0"/>
              <a:t>Presentation, Analysis And Interpretation Of Data</a:t>
            </a:r>
          </a:p>
          <a:p>
            <a:r>
              <a:rPr lang="en-US" sz="1600" dirty="0" smtClean="0"/>
              <a:t> </a:t>
            </a:r>
          </a:p>
          <a:p>
            <a:pPr>
              <a:lnSpc>
                <a:spcPct val="200000"/>
              </a:lnSpc>
            </a:pPr>
            <a:endParaRPr lang="en-US" sz="1600" dirty="0" smtClean="0"/>
          </a:p>
          <a:p>
            <a:pPr>
              <a:buFont typeface="Arial" pitchFamily="34" charset="0"/>
              <a:buChar char="•"/>
            </a:pPr>
            <a:endParaRPr lang="en-US" sz="16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914400" y="1026211"/>
          <a:ext cx="7162801" cy="5183612"/>
        </p:xfrm>
        <a:graphic>
          <a:graphicData uri="http://schemas.openxmlformats.org/drawingml/2006/table">
            <a:tbl>
              <a:tblPr/>
              <a:tblGrid>
                <a:gridCol w="948427"/>
                <a:gridCol w="257554"/>
                <a:gridCol w="2832619"/>
                <a:gridCol w="1676400"/>
                <a:gridCol w="1447801"/>
              </a:tblGrid>
              <a:tr h="260739">
                <a:tc gridSpan="2">
                  <a:txBody>
                    <a:bodyPr/>
                    <a:lstStyle/>
                    <a:p>
                      <a:pPr marL="0" marR="0" algn="just">
                        <a:lnSpc>
                          <a:spcPct val="115000"/>
                        </a:lnSpc>
                        <a:spcBef>
                          <a:spcPts val="0"/>
                        </a:spcBef>
                        <a:spcAft>
                          <a:spcPts val="1000"/>
                        </a:spcAft>
                      </a:pPr>
                      <a:endParaRPr lang="en-US" sz="1600" dirty="0">
                        <a:latin typeface="Calibri"/>
                        <a:ea typeface="Calibri"/>
                        <a:cs typeface="Times New Roman"/>
                      </a:endParaRPr>
                    </a:p>
                  </a:txBody>
                  <a:tcPr marL="16793" marR="16793"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marL="0" marR="0" algn="just">
                        <a:lnSpc>
                          <a:spcPct val="115000"/>
                        </a:lnSpc>
                        <a:spcBef>
                          <a:spcPts val="0"/>
                        </a:spcBef>
                        <a:spcAft>
                          <a:spcPts val="1000"/>
                        </a:spcAft>
                      </a:pPr>
                      <a:endParaRPr lang="en-US" sz="1600">
                        <a:latin typeface="Calibri"/>
                        <a:ea typeface="Calibri"/>
                        <a:cs typeface="Times New Roman"/>
                      </a:endParaRPr>
                    </a:p>
                  </a:txBody>
                  <a:tcPr marL="16793" marR="16793"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04652">
                <a:tc gridSpan="3">
                  <a:txBody>
                    <a:bodyPr/>
                    <a:lstStyle/>
                    <a:p>
                      <a:pPr marL="0" marR="0" algn="just">
                        <a:lnSpc>
                          <a:spcPct val="115000"/>
                        </a:lnSpc>
                        <a:spcBef>
                          <a:spcPts val="0"/>
                        </a:spcBef>
                        <a:spcAft>
                          <a:spcPts val="1000"/>
                        </a:spcAft>
                      </a:pPr>
                      <a:r>
                        <a:rPr lang="en-US" sz="1600" b="1">
                          <a:latin typeface="Arial"/>
                          <a:ea typeface="Calibri"/>
                          <a:cs typeface="Times New Roman"/>
                        </a:rPr>
                        <a:t>Criteria</a:t>
                      </a:r>
                      <a:endParaRPr lang="en-US" sz="160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a:txBody>
                    <a:bodyPr/>
                    <a:lstStyle/>
                    <a:p>
                      <a:pPr marL="0" marR="0" algn="just">
                        <a:lnSpc>
                          <a:spcPct val="115000"/>
                        </a:lnSpc>
                        <a:spcBef>
                          <a:spcPts val="0"/>
                        </a:spcBef>
                        <a:spcAft>
                          <a:spcPts val="1000"/>
                        </a:spcAft>
                      </a:pPr>
                      <a:r>
                        <a:rPr lang="en-US" sz="1600" b="1" dirty="0">
                          <a:latin typeface="Arial"/>
                          <a:ea typeface="Calibri"/>
                          <a:cs typeface="Times New Roman"/>
                        </a:rPr>
                        <a:t>Existing System</a:t>
                      </a:r>
                      <a:endParaRPr lang="en-US" sz="1600" dirty="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just">
                        <a:lnSpc>
                          <a:spcPct val="115000"/>
                        </a:lnSpc>
                        <a:spcBef>
                          <a:spcPts val="0"/>
                        </a:spcBef>
                        <a:spcAft>
                          <a:spcPts val="1000"/>
                        </a:spcAft>
                      </a:pPr>
                      <a:r>
                        <a:rPr lang="en-US" sz="1600" b="1">
                          <a:latin typeface="Arial"/>
                          <a:ea typeface="Calibri"/>
                          <a:cs typeface="Times New Roman"/>
                        </a:rPr>
                        <a:t>Proposed System</a:t>
                      </a:r>
                      <a:endParaRPr lang="en-US" sz="160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60739">
                <a:tc>
                  <a:txBody>
                    <a:bodyPr/>
                    <a:lstStyle/>
                    <a:p>
                      <a:pPr marL="0" marR="0" algn="just">
                        <a:lnSpc>
                          <a:spcPct val="115000"/>
                        </a:lnSpc>
                        <a:spcBef>
                          <a:spcPts val="0"/>
                        </a:spcBef>
                        <a:spcAft>
                          <a:spcPts val="1000"/>
                        </a:spcAft>
                      </a:pPr>
                      <a:r>
                        <a:rPr lang="en-US" sz="1600" b="1" dirty="0">
                          <a:latin typeface="Arial"/>
                          <a:ea typeface="Calibri"/>
                          <a:cs typeface="Times New Roman"/>
                        </a:rPr>
                        <a:t>1.</a:t>
                      </a:r>
                      <a:endParaRPr lang="en-US" sz="1600" dirty="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1000"/>
                        </a:spcAft>
                      </a:pPr>
                      <a:r>
                        <a:rPr lang="en-US" sz="1600" b="1" dirty="0">
                          <a:latin typeface="Arial"/>
                          <a:ea typeface="Calibri"/>
                          <a:cs typeface="Times New Roman"/>
                        </a:rPr>
                        <a:t>Security</a:t>
                      </a:r>
                      <a:endParaRPr lang="en-US" sz="1600" dirty="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158445">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1000"/>
                        </a:spcAft>
                      </a:pPr>
                      <a:r>
                        <a:rPr lang="en-US" sz="1600" dirty="0">
                          <a:latin typeface="Arial"/>
                          <a:ea typeface="Calibri"/>
                          <a:cs typeface="Times New Roman"/>
                        </a:rPr>
                        <a:t>(5) Description of the developed system in terms of Security</a:t>
                      </a:r>
                      <a:endParaRPr lang="en-US" sz="1600" dirty="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1000"/>
                        </a:spcAft>
                      </a:pPr>
                      <a:endParaRPr lang="en-US" sz="1600" dirty="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600" dirty="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739">
                <a:tc>
                  <a:txBody>
                    <a:bodyPr/>
                    <a:lstStyle/>
                    <a:p>
                      <a:pPr marL="0" marR="0" algn="just">
                        <a:lnSpc>
                          <a:spcPct val="115000"/>
                        </a:lnSpc>
                        <a:spcBef>
                          <a:spcPts val="0"/>
                        </a:spcBef>
                        <a:spcAft>
                          <a:spcPts val="1000"/>
                        </a:spcAft>
                      </a:pPr>
                      <a:r>
                        <a:rPr lang="en-US" sz="1600" b="1">
                          <a:latin typeface="Arial"/>
                          <a:ea typeface="Calibri"/>
                          <a:cs typeface="Times New Roman"/>
                        </a:rPr>
                        <a:t>2.</a:t>
                      </a:r>
                      <a:endParaRPr lang="en-US" sz="160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1000"/>
                        </a:spcAft>
                      </a:pPr>
                      <a:r>
                        <a:rPr lang="en-US" sz="1600" b="1">
                          <a:latin typeface="Arial"/>
                          <a:ea typeface="Calibri"/>
                          <a:cs typeface="Times New Roman"/>
                        </a:rPr>
                        <a:t>Efficiency</a:t>
                      </a:r>
                      <a:endParaRPr lang="en-US" sz="160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184226">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1000"/>
                        </a:spcAft>
                      </a:pPr>
                      <a:r>
                        <a:rPr lang="en-US" sz="1600">
                          <a:latin typeface="Arial"/>
                          <a:ea typeface="Calibri"/>
                          <a:cs typeface="Times New Roman"/>
                        </a:rPr>
                        <a:t>(5) Description of the developed  system  in terms of Efficiency</a:t>
                      </a:r>
                      <a:endParaRPr lang="en-US" sz="160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1000"/>
                        </a:spcAft>
                      </a:pPr>
                      <a:endParaRPr lang="en-US" sz="1600" dirty="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739">
                <a:tc>
                  <a:txBody>
                    <a:bodyPr/>
                    <a:lstStyle/>
                    <a:p>
                      <a:pPr marL="0" marR="0" algn="just">
                        <a:lnSpc>
                          <a:spcPct val="115000"/>
                        </a:lnSpc>
                        <a:spcBef>
                          <a:spcPts val="0"/>
                        </a:spcBef>
                        <a:spcAft>
                          <a:spcPts val="1000"/>
                        </a:spcAft>
                      </a:pPr>
                      <a:r>
                        <a:rPr lang="en-US" sz="1600" b="1">
                          <a:latin typeface="Arial"/>
                          <a:ea typeface="Calibri"/>
                          <a:cs typeface="Times New Roman"/>
                        </a:rPr>
                        <a:t>3.</a:t>
                      </a:r>
                      <a:endParaRPr lang="en-US" sz="160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1000"/>
                        </a:spcAft>
                      </a:pPr>
                      <a:r>
                        <a:rPr lang="en-US" sz="1600" b="1">
                          <a:latin typeface="Arial"/>
                          <a:ea typeface="Calibri"/>
                          <a:cs typeface="Times New Roman"/>
                        </a:rPr>
                        <a:t>Reliability</a:t>
                      </a:r>
                      <a:endParaRPr lang="en-US" sz="160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15000"/>
                        </a:lnSpc>
                        <a:spcBef>
                          <a:spcPts val="0"/>
                        </a:spcBef>
                        <a:spcAft>
                          <a:spcPts val="1000"/>
                        </a:spcAft>
                      </a:pPr>
                      <a:endParaRPr lang="en-US" sz="160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158445">
                <a:tc>
                  <a:txBody>
                    <a:bodyPr/>
                    <a:lstStyle/>
                    <a:p>
                      <a:pPr marL="0" marR="0" algn="just">
                        <a:lnSpc>
                          <a:spcPct val="115000"/>
                        </a:lnSpc>
                        <a:spcBef>
                          <a:spcPts val="0"/>
                        </a:spcBef>
                        <a:spcAft>
                          <a:spcPts val="1000"/>
                        </a:spcAft>
                      </a:pPr>
                      <a:endParaRPr lang="en-US" sz="1600" dirty="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1000"/>
                        </a:spcAft>
                      </a:pPr>
                      <a:r>
                        <a:rPr lang="en-US" sz="1600" dirty="0">
                          <a:latin typeface="Arial"/>
                          <a:ea typeface="Calibri"/>
                          <a:cs typeface="Times New Roman"/>
                        </a:rPr>
                        <a:t>(5) Description of the developed  system  in terms of Reliability</a:t>
                      </a:r>
                      <a:endParaRPr lang="en-US" sz="1600" dirty="0">
                        <a:latin typeface="Calibri"/>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1000"/>
                        </a:spcAft>
                      </a:pPr>
                      <a:endParaRPr lang="en-US" sz="1600" dirty="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600" dirty="0">
                        <a:latin typeface="Arial"/>
                        <a:ea typeface="Calibri"/>
                        <a:cs typeface="Times New Roman"/>
                      </a:endParaRPr>
                    </a:p>
                  </a:txBody>
                  <a:tcPr marL="16793" marR="16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838200" y="609600"/>
            <a:ext cx="1774845" cy="369332"/>
          </a:xfrm>
          <a:prstGeom prst="rect">
            <a:avLst/>
          </a:prstGeom>
        </p:spPr>
        <p:txBody>
          <a:bodyPr wrap="none">
            <a:spAutoFit/>
          </a:bodyPr>
          <a:lstStyle/>
          <a:p>
            <a:r>
              <a:rPr lang="en-US" dirty="0" smtClean="0"/>
              <a:t>Rubric Method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09800" y="3886200"/>
          <a:ext cx="4781550" cy="1256030"/>
        </p:xfrm>
        <a:graphic>
          <a:graphicData uri="http://schemas.openxmlformats.org/drawingml/2006/table">
            <a:tbl>
              <a:tblPr/>
              <a:tblGrid>
                <a:gridCol w="1593850"/>
                <a:gridCol w="1593850"/>
                <a:gridCol w="1593850"/>
              </a:tblGrid>
              <a:tr h="287020">
                <a:tc gridSpan="3">
                  <a:txBody>
                    <a:bodyPr/>
                    <a:lstStyle/>
                    <a:p>
                      <a:pPr marL="0" marR="0">
                        <a:spcBef>
                          <a:spcPts val="0"/>
                        </a:spcBef>
                        <a:spcAft>
                          <a:spcPts val="0"/>
                        </a:spcAft>
                      </a:pPr>
                      <a:r>
                        <a:rPr lang="en-US" sz="1100" b="1">
                          <a:latin typeface="Tahoma"/>
                          <a:ea typeface="Times New Roman"/>
                        </a:rPr>
                        <a:t>Table 4.1 Classification of the Respondents</a:t>
                      </a:r>
                      <a:endParaRPr lang="en-US" sz="1200">
                        <a:latin typeface="Times New Roman"/>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5585">
                <a:tc>
                  <a:txBody>
                    <a:bodyPr/>
                    <a:lstStyle/>
                    <a:p>
                      <a:pPr marL="0" marR="0" algn="ctr">
                        <a:spcBef>
                          <a:spcPts val="0"/>
                        </a:spcBef>
                        <a:spcAft>
                          <a:spcPts val="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Frequency</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Percentage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a:txBody>
                    <a:bodyPr/>
                    <a:lstStyle/>
                    <a:p>
                      <a:pPr marL="0" marR="0">
                        <a:spcBef>
                          <a:spcPts val="0"/>
                        </a:spcBef>
                        <a:spcAft>
                          <a:spcPts val="0"/>
                        </a:spcAft>
                      </a:pPr>
                      <a:r>
                        <a:rPr lang="en-US" sz="1100">
                          <a:latin typeface="Tahoma"/>
                          <a:ea typeface="Times New Roman"/>
                        </a:rPr>
                        <a:t>Students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220</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99.09%</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585">
                <a:tc>
                  <a:txBody>
                    <a:bodyPr/>
                    <a:lstStyle/>
                    <a:p>
                      <a:pPr marL="0" marR="0">
                        <a:spcBef>
                          <a:spcPts val="0"/>
                        </a:spcBef>
                        <a:spcAft>
                          <a:spcPts val="0"/>
                        </a:spcAft>
                      </a:pPr>
                      <a:r>
                        <a:rPr lang="en-US" sz="1100">
                          <a:latin typeface="Tahoma"/>
                          <a:ea typeface="Times New Roman"/>
                        </a:rPr>
                        <a:t>Admin Staff</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0.91%</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a:txBody>
                    <a:bodyPr/>
                    <a:lstStyle/>
                    <a:p>
                      <a:pPr marL="0" marR="0">
                        <a:spcBef>
                          <a:spcPts val="0"/>
                        </a:spcBef>
                        <a:spcAft>
                          <a:spcPts val="0"/>
                        </a:spcAft>
                      </a:pPr>
                      <a:r>
                        <a:rPr lang="en-US" sz="1100" b="1">
                          <a:latin typeface="Tahoma"/>
                          <a:ea typeface="Times New Roman"/>
                        </a:rPr>
                        <a:t>Total</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222</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100%</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0177" name="Rectangle 1"/>
          <p:cNvSpPr>
            <a:spLocks noChangeArrowheads="1"/>
          </p:cNvSpPr>
          <p:nvPr/>
        </p:nvSpPr>
        <p:spPr bwMode="auto">
          <a:xfrm>
            <a:off x="762000" y="533400"/>
            <a:ext cx="7772400"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Chapter 4</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PRESENTATION, ANALYSIS AND INTERPRETATION OF DATA</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This chapter presents the actual data, statistical analysis and interpretation gathered by the researchers based on the data collected from the evaluator’s feedback. The respondents were composed of two hundred (220) students and two (2) admin staff of Concepcion Holy Cross College, Inc. College Department. Data gathered from survey questionnaires were organized in table to reflect the reaction from the respondents.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Existing Enrollment system of Concepcion Holy Cross College, Inc.</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proponents tabulated the responses from the distributed questionnaires for gathering substantial information that served as basis of developing the proposed system. In this section, graphical representations and descriptive statistics are provided to support the data gathered. The respondents, a total of 222, were the college students and admin staff of Concepcion Holy Cross College, Inc.</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0" y="4648200"/>
          <a:ext cx="4781550" cy="1304290"/>
        </p:xfrm>
        <a:graphic>
          <a:graphicData uri="http://schemas.openxmlformats.org/drawingml/2006/table">
            <a:tbl>
              <a:tblPr/>
              <a:tblGrid>
                <a:gridCol w="1593850"/>
                <a:gridCol w="1593850"/>
                <a:gridCol w="1593850"/>
              </a:tblGrid>
              <a:tr h="287020">
                <a:tc gridSpan="3">
                  <a:txBody>
                    <a:bodyPr/>
                    <a:lstStyle/>
                    <a:p>
                      <a:pPr marL="0" marR="0">
                        <a:spcBef>
                          <a:spcPts val="0"/>
                        </a:spcBef>
                        <a:spcAft>
                          <a:spcPts val="0"/>
                        </a:spcAft>
                      </a:pPr>
                      <a:r>
                        <a:rPr lang="en-US" sz="1100" b="1">
                          <a:latin typeface="Tahoma"/>
                          <a:ea typeface="Times New Roman"/>
                        </a:rPr>
                        <a:t>Table 4.2 Current Mode of the Concepcion Holy Cross College, Inc. Enrollment System</a:t>
                      </a:r>
                      <a:endParaRPr lang="en-US" sz="1200">
                        <a:latin typeface="Times New Roman"/>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5585">
                <a:tc>
                  <a:txBody>
                    <a:bodyPr/>
                    <a:lstStyle/>
                    <a:p>
                      <a:pPr marL="0" marR="0" algn="ctr">
                        <a:spcBef>
                          <a:spcPts val="0"/>
                        </a:spcBef>
                        <a:spcAft>
                          <a:spcPts val="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Frequency</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Percentage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a:txBody>
                    <a:bodyPr/>
                    <a:lstStyle/>
                    <a:p>
                      <a:pPr marL="0" marR="0">
                        <a:spcBef>
                          <a:spcPts val="0"/>
                        </a:spcBef>
                        <a:spcAft>
                          <a:spcPts val="0"/>
                        </a:spcAft>
                      </a:pPr>
                      <a:r>
                        <a:rPr lang="en-US" sz="1100">
                          <a:latin typeface="Tahoma"/>
                          <a:ea typeface="Times New Roman"/>
                        </a:rPr>
                        <a:t>Manual</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0</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0 %</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585">
                <a:tc>
                  <a:txBody>
                    <a:bodyPr/>
                    <a:lstStyle/>
                    <a:p>
                      <a:pPr marL="0" marR="0">
                        <a:spcBef>
                          <a:spcPts val="0"/>
                        </a:spcBef>
                        <a:spcAft>
                          <a:spcPts val="0"/>
                        </a:spcAft>
                      </a:pPr>
                      <a:r>
                        <a:rPr lang="en-US" sz="1100">
                          <a:latin typeface="Tahoma"/>
                          <a:ea typeface="Times New Roman"/>
                        </a:rPr>
                        <a:t>Semi-Computerized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222</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100 %</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a:txBody>
                    <a:bodyPr/>
                    <a:lstStyle/>
                    <a:p>
                      <a:pPr marL="0" marR="0">
                        <a:spcBef>
                          <a:spcPts val="0"/>
                        </a:spcBef>
                        <a:spcAft>
                          <a:spcPts val="0"/>
                        </a:spcAft>
                      </a:pPr>
                      <a:r>
                        <a:rPr lang="en-US" sz="1100">
                          <a:latin typeface="Tahoma"/>
                          <a:ea typeface="Times New Roman"/>
                        </a:rPr>
                        <a:t>Fully Computerized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0</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0 %</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1202" name="Rectangle 2"/>
          <p:cNvSpPr>
            <a:spLocks noChangeArrowheads="1"/>
          </p:cNvSpPr>
          <p:nvPr/>
        </p:nvSpPr>
        <p:spPr bwMode="auto">
          <a:xfrm>
            <a:off x="838200" y="304800"/>
            <a:ext cx="7696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1.1 Concepcion Holy Cross College, Inc. Current Mode of Enrollment System</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Respondents were asked to mark the currently used enrollment system of the school.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01" name="Picture 1"/>
          <p:cNvPicPr>
            <a:picLocks noChangeAspect="1" noChangeArrowheads="1"/>
          </p:cNvPicPr>
          <p:nvPr/>
        </p:nvPicPr>
        <p:blipFill>
          <a:blip r:embed="rId2">
            <a:grayscl/>
          </a:blip>
          <a:srcRect l="23325" t="31224" r="50539" b="33221"/>
          <a:stretch>
            <a:fillRect/>
          </a:stretch>
        </p:blipFill>
        <p:spPr bwMode="auto">
          <a:xfrm>
            <a:off x="2743200" y="1371600"/>
            <a:ext cx="3952875" cy="3019425"/>
          </a:xfrm>
          <a:prstGeom prst="rect">
            <a:avLst/>
          </a:prstGeom>
          <a:noFill/>
        </p:spPr>
      </p:pic>
      <p:sp>
        <p:nvSpPr>
          <p:cNvPr id="51203" name="Rectangle 3"/>
          <p:cNvSpPr>
            <a:spLocks noChangeArrowheads="1"/>
          </p:cNvSpPr>
          <p:nvPr/>
        </p:nvSpPr>
        <p:spPr bwMode="auto">
          <a:xfrm>
            <a:off x="533400" y="457200"/>
            <a:ext cx="8229600"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4.1 Current Mode of the Concepcion Holy Cross College, Inc. Enrollment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67" name="AutoShape 39"/>
          <p:cNvSpPr>
            <a:spLocks noChangeShapeType="1"/>
          </p:cNvSpPr>
          <p:nvPr/>
        </p:nvSpPr>
        <p:spPr bwMode="auto">
          <a:xfrm>
            <a:off x="4191000" y="2819400"/>
            <a:ext cx="0" cy="10096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8166" name="AutoShape 38"/>
          <p:cNvSpPr>
            <a:spLocks noChangeShapeType="1"/>
          </p:cNvSpPr>
          <p:nvPr/>
        </p:nvSpPr>
        <p:spPr bwMode="auto">
          <a:xfrm>
            <a:off x="4191000" y="4572000"/>
            <a:ext cx="0" cy="3968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165" name="AutoShape 37"/>
          <p:cNvSpPr>
            <a:spLocks noChangeShapeType="1"/>
          </p:cNvSpPr>
          <p:nvPr/>
        </p:nvSpPr>
        <p:spPr bwMode="auto">
          <a:xfrm>
            <a:off x="2133600" y="4267200"/>
            <a:ext cx="137160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8164" name="Text Box 36"/>
          <p:cNvSpPr txBox="1">
            <a:spLocks noChangeArrowheads="1"/>
          </p:cNvSpPr>
          <p:nvPr/>
        </p:nvSpPr>
        <p:spPr bwMode="auto">
          <a:xfrm>
            <a:off x="2971800" y="5029200"/>
            <a:ext cx="1190625" cy="3095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Get copy of  load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68" name="AutoShape 40"/>
          <p:cNvSpPr>
            <a:spLocks noChangeShapeType="1"/>
          </p:cNvSpPr>
          <p:nvPr/>
        </p:nvSpPr>
        <p:spPr bwMode="auto">
          <a:xfrm>
            <a:off x="4495800" y="2895600"/>
            <a:ext cx="0" cy="9747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8169" name="Group 41"/>
          <p:cNvGrpSpPr>
            <a:grpSpLocks/>
          </p:cNvGrpSpPr>
          <p:nvPr/>
        </p:nvGrpSpPr>
        <p:grpSpPr bwMode="auto">
          <a:xfrm>
            <a:off x="1447800" y="2743200"/>
            <a:ext cx="6257925" cy="2355850"/>
            <a:chOff x="2280" y="7300"/>
            <a:chExt cx="9855" cy="3709"/>
          </a:xfrm>
        </p:grpSpPr>
        <p:sp>
          <p:nvSpPr>
            <p:cNvPr id="48183" name="Oval 55"/>
            <p:cNvSpPr>
              <a:spLocks noChangeArrowheads="1"/>
            </p:cNvSpPr>
            <p:nvPr/>
          </p:nvSpPr>
          <p:spPr bwMode="auto">
            <a:xfrm>
              <a:off x="5550" y="9120"/>
              <a:ext cx="2415" cy="1050"/>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Existing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82" name="Rectangle 54"/>
            <p:cNvSpPr>
              <a:spLocks noChangeArrowheads="1"/>
            </p:cNvSpPr>
            <p:nvPr/>
          </p:nvSpPr>
          <p:spPr bwMode="auto">
            <a:xfrm>
              <a:off x="2280" y="7420"/>
              <a:ext cx="1815" cy="405"/>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Students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81" name="Rectangle 53"/>
            <p:cNvSpPr>
              <a:spLocks noChangeArrowheads="1"/>
            </p:cNvSpPr>
            <p:nvPr/>
          </p:nvSpPr>
          <p:spPr bwMode="auto">
            <a:xfrm>
              <a:off x="2595" y="10604"/>
              <a:ext cx="1815" cy="405"/>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Instructor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80" name="Rectangle 52"/>
            <p:cNvSpPr>
              <a:spLocks noChangeArrowheads="1"/>
            </p:cNvSpPr>
            <p:nvPr/>
          </p:nvSpPr>
          <p:spPr bwMode="auto">
            <a:xfrm>
              <a:off x="9090" y="7300"/>
              <a:ext cx="1815" cy="405"/>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Admin staff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79" name="AutoShape 51"/>
            <p:cNvSpPr>
              <a:spLocks noChangeShapeType="1"/>
            </p:cNvSpPr>
            <p:nvPr/>
          </p:nvSpPr>
          <p:spPr bwMode="auto">
            <a:xfrm>
              <a:off x="4095" y="7585"/>
              <a:ext cx="2460"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178" name="AutoShape 50"/>
            <p:cNvSpPr>
              <a:spLocks noChangeShapeType="1"/>
            </p:cNvSpPr>
            <p:nvPr/>
          </p:nvSpPr>
          <p:spPr bwMode="auto">
            <a:xfrm flipV="1">
              <a:off x="3390" y="7825"/>
              <a:ext cx="0" cy="167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8177" name="AutoShape 49"/>
            <p:cNvSpPr>
              <a:spLocks noChangeShapeType="1"/>
            </p:cNvSpPr>
            <p:nvPr/>
          </p:nvSpPr>
          <p:spPr bwMode="auto">
            <a:xfrm>
              <a:off x="3390" y="9504"/>
              <a:ext cx="2160"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176" name="AutoShape 48"/>
            <p:cNvSpPr>
              <a:spLocks noChangeShapeType="1"/>
            </p:cNvSpPr>
            <p:nvPr/>
          </p:nvSpPr>
          <p:spPr bwMode="auto">
            <a:xfrm flipH="1">
              <a:off x="4410" y="10794"/>
              <a:ext cx="214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8175" name="AutoShape 47"/>
            <p:cNvSpPr>
              <a:spLocks noChangeShapeType="1"/>
            </p:cNvSpPr>
            <p:nvPr/>
          </p:nvSpPr>
          <p:spPr bwMode="auto">
            <a:xfrm flipV="1">
              <a:off x="3390" y="9692"/>
              <a:ext cx="1" cy="91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174" name="AutoShape 46"/>
            <p:cNvSpPr>
              <a:spLocks noChangeShapeType="1"/>
            </p:cNvSpPr>
            <p:nvPr/>
          </p:nvSpPr>
          <p:spPr bwMode="auto">
            <a:xfrm>
              <a:off x="7065" y="7585"/>
              <a:ext cx="20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8173" name="Text Box 45"/>
            <p:cNvSpPr txBox="1">
              <a:spLocks noChangeArrowheads="1"/>
            </p:cNvSpPr>
            <p:nvPr/>
          </p:nvSpPr>
          <p:spPr bwMode="auto">
            <a:xfrm>
              <a:off x="8460" y="8291"/>
              <a:ext cx="3675" cy="38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Manualy record grades of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72" name="AutoShape 44"/>
            <p:cNvSpPr>
              <a:spLocks noChangeShapeType="1"/>
            </p:cNvSpPr>
            <p:nvPr/>
          </p:nvSpPr>
          <p:spPr bwMode="auto">
            <a:xfrm>
              <a:off x="10470" y="7705"/>
              <a:ext cx="0" cy="19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171" name="AutoShape 43"/>
            <p:cNvSpPr>
              <a:spLocks noChangeShapeType="1"/>
            </p:cNvSpPr>
            <p:nvPr/>
          </p:nvSpPr>
          <p:spPr bwMode="auto">
            <a:xfrm flipH="1" flipV="1">
              <a:off x="7965" y="9692"/>
              <a:ext cx="250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8170" name="Text Box 42"/>
            <p:cNvSpPr txBox="1">
              <a:spLocks noChangeArrowheads="1"/>
            </p:cNvSpPr>
            <p:nvPr/>
          </p:nvSpPr>
          <p:spPr bwMode="auto">
            <a:xfrm>
              <a:off x="6375" y="7825"/>
              <a:ext cx="3945" cy="38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Manualy compute assessment &amp; evaluation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8184" name="Rectangle 56"/>
          <p:cNvSpPr>
            <a:spLocks noChangeArrowheads="1"/>
          </p:cNvSpPr>
          <p:nvPr/>
        </p:nvSpPr>
        <p:spPr bwMode="auto">
          <a:xfrm>
            <a:off x="609600" y="381000"/>
            <a:ext cx="72390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4.1 and Table 4.2 shows that 222 of the respondents of them marked that the enrollment system used in the school is semi-computerized. Therefore, the Concepcion Holy Cross College, Inc. uses a semi-computerized mode of enrollment system. The system is composed of a registration form and Microsoft Excel spreadsheet.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1.3 Context Diagram of the Existing System. </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context diagram of the existing system in Figure 4.2 is presented in analytical tool to identify the scope and boundary for the system and the project to be developed.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Shown in the diagram is the process undergone by the student, the admin staff with the existing system. All students needed to fill out a plenty of forms for registration and they need to copy schedule from the given copy. On the other hand admin staff needed to compute and get all records of student to evaluate student to enroll. Also instructor need time to get their load after enrollment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91" name="Rectangle 63"/>
          <p:cNvSpPr>
            <a:spLocks noChangeArrowheads="1"/>
          </p:cNvSpPr>
          <p:nvPr/>
        </p:nvSpPr>
        <p:spPr bwMode="auto">
          <a:xfrm>
            <a:off x="1600200" y="2895600"/>
            <a:ext cx="2514600" cy="15234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9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Fill out registration form &amp; subjects &amp; schedules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Get student no</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92" name="Rectangle 64"/>
          <p:cNvSpPr>
            <a:spLocks noChangeArrowheads="1"/>
          </p:cNvSpPr>
          <p:nvPr/>
        </p:nvSpPr>
        <p:spPr bwMode="auto">
          <a:xfrm>
            <a:off x="1524000" y="4343400"/>
            <a:ext cx="2438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Submit computed raw scores of grad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94" name="Rectangle 66"/>
          <p:cNvSpPr>
            <a:spLocks noChangeArrowheads="1"/>
          </p:cNvSpPr>
          <p:nvPr/>
        </p:nvSpPr>
        <p:spPr bwMode="auto">
          <a:xfrm>
            <a:off x="0" y="548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4.2 Context Diagram of the Existing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914400"/>
          <a:ext cx="5020310" cy="1765935"/>
        </p:xfrm>
        <a:graphic>
          <a:graphicData uri="http://schemas.openxmlformats.org/drawingml/2006/table">
            <a:tbl>
              <a:tblPr/>
              <a:tblGrid>
                <a:gridCol w="1673225"/>
                <a:gridCol w="1673225"/>
                <a:gridCol w="1673860"/>
              </a:tblGrid>
              <a:tr h="307975">
                <a:tc gridSpan="3">
                  <a:txBody>
                    <a:bodyPr/>
                    <a:lstStyle/>
                    <a:p>
                      <a:pPr marL="0" marR="0">
                        <a:spcBef>
                          <a:spcPts val="0"/>
                        </a:spcBef>
                        <a:spcAft>
                          <a:spcPts val="0"/>
                        </a:spcAft>
                      </a:pPr>
                      <a:r>
                        <a:rPr lang="en-US" sz="1100" b="1" dirty="0">
                          <a:latin typeface="Tahoma"/>
                          <a:ea typeface="Times New Roman"/>
                        </a:rPr>
                        <a:t>Table 4.3 Problems Encountered using the Existing Grading System.</a:t>
                      </a:r>
                      <a:endParaRPr lang="en-US" sz="1200" dirty="0">
                        <a:latin typeface="Times New Roman"/>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2730">
                <a:tc>
                  <a:txBody>
                    <a:bodyPr/>
                    <a:lstStyle/>
                    <a:p>
                      <a:pPr marL="0" marR="0" algn="ctr">
                        <a:spcBef>
                          <a:spcPts val="0"/>
                        </a:spcBef>
                        <a:spcAft>
                          <a:spcPts val="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Frequency</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Percentage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335">
                <a:tc>
                  <a:txBody>
                    <a:bodyPr/>
                    <a:lstStyle/>
                    <a:p>
                      <a:pPr marL="0" marR="0">
                        <a:spcBef>
                          <a:spcPts val="0"/>
                        </a:spcBef>
                        <a:spcAft>
                          <a:spcPts val="0"/>
                        </a:spcAft>
                      </a:pPr>
                      <a:r>
                        <a:rPr lang="en-US" sz="1100">
                          <a:latin typeface="Tahoma"/>
                          <a:ea typeface="Times New Roman"/>
                        </a:rPr>
                        <a:t>Filling out plenty of data</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150</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67.56 %</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730">
                <a:tc>
                  <a:txBody>
                    <a:bodyPr/>
                    <a:lstStyle/>
                    <a:p>
                      <a:pPr marL="0" marR="0">
                        <a:spcBef>
                          <a:spcPts val="0"/>
                        </a:spcBef>
                        <a:spcAft>
                          <a:spcPts val="0"/>
                        </a:spcAft>
                      </a:pPr>
                      <a:r>
                        <a:rPr lang="en-US" sz="1100">
                          <a:latin typeface="Tahoma"/>
                          <a:ea typeface="Times New Roman"/>
                        </a:rPr>
                        <a:t>Slow process of enrollment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20</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9.00 %</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335">
                <a:tc>
                  <a:txBody>
                    <a:bodyPr/>
                    <a:lstStyle/>
                    <a:p>
                      <a:pPr marL="0" marR="0">
                        <a:spcBef>
                          <a:spcPts val="0"/>
                        </a:spcBef>
                        <a:spcAft>
                          <a:spcPts val="0"/>
                        </a:spcAft>
                      </a:pPr>
                      <a:r>
                        <a:rPr lang="en-US" sz="1100">
                          <a:latin typeface="Tahoma"/>
                          <a:ea typeface="Times New Roman"/>
                        </a:rPr>
                        <a:t>Hard to get result of grades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45</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18.08%</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335">
                <a:tc>
                  <a:txBody>
                    <a:bodyPr/>
                    <a:lstStyle/>
                    <a:p>
                      <a:pPr marL="0" marR="0">
                        <a:spcBef>
                          <a:spcPts val="0"/>
                        </a:spcBef>
                        <a:spcAft>
                          <a:spcPts val="0"/>
                        </a:spcAft>
                      </a:pPr>
                      <a:r>
                        <a:rPr lang="en-US" sz="1100">
                          <a:latin typeface="Tahoma"/>
                          <a:ea typeface="Times New Roman"/>
                        </a:rPr>
                        <a:t>Others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7</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3.15 %</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9153" name="Rectangle 1"/>
          <p:cNvSpPr>
            <a:spLocks noChangeArrowheads="1"/>
          </p:cNvSpPr>
          <p:nvPr/>
        </p:nvSpPr>
        <p:spPr bwMode="auto">
          <a:xfrm>
            <a:off x="533400" y="304800"/>
            <a:ext cx="7696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Problems Encountered by the Student using the Existing System. </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respondents</a:t>
            </a: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were asked to select the problems they encounter using their current enrollment system using a registration form.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15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Chart 4"/>
          <p:cNvGraphicFramePr/>
          <p:nvPr/>
        </p:nvGraphicFramePr>
        <p:xfrm>
          <a:off x="1752600" y="3505200"/>
          <a:ext cx="521017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9156" name="Rectangle 4"/>
          <p:cNvSpPr>
            <a:spLocks noChangeArrowheads="1"/>
          </p:cNvSpPr>
          <p:nvPr/>
        </p:nvSpPr>
        <p:spPr bwMode="auto">
          <a:xfrm>
            <a:off x="0" y="3209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Figure 4.3 Problems Encountered using the Existing Enrollment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1295400" y="838200"/>
            <a:ext cx="6934200" cy="24468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2.1 Problems Encountered using the Existing Enrollment System.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4.3 and Table 4.3 shows the problems encountered by the students using the existing system. More than sixty seven percent (67.56%) of them answered that they felt tired after enrollment because of plenty form to fill out. Nine percent (9%) complaining of the slow process of enrollment that could make them more tired while waiting for their assessment while eighteen percent (18%) of them have irritated when they still not get their result in grade after school semester.</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2.2 Features or Functions to be Included in the Proposed System</a:t>
            </a: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The respondents were also asked to select from the given features or functions that they would like to add in the proposed system. Otherwise, the respondents should specify the features of functions if necessary.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1981200" y="3733800"/>
          <a:ext cx="5201920" cy="1459230"/>
        </p:xfrm>
        <a:graphic>
          <a:graphicData uri="http://schemas.openxmlformats.org/drawingml/2006/table">
            <a:tbl>
              <a:tblPr/>
              <a:tblGrid>
                <a:gridCol w="1733550"/>
                <a:gridCol w="1733550"/>
                <a:gridCol w="1734820"/>
              </a:tblGrid>
              <a:tr h="316230">
                <a:tc gridSpan="3">
                  <a:txBody>
                    <a:bodyPr/>
                    <a:lstStyle/>
                    <a:p>
                      <a:pPr marL="0" marR="0" algn="ctr">
                        <a:spcBef>
                          <a:spcPts val="0"/>
                        </a:spcBef>
                        <a:spcAft>
                          <a:spcPts val="0"/>
                        </a:spcAft>
                      </a:pPr>
                      <a:r>
                        <a:rPr lang="en-US" sz="1100" b="1">
                          <a:latin typeface="Tahoma"/>
                          <a:ea typeface="Times New Roman"/>
                        </a:rPr>
                        <a:t>Table 4.4 Features or Functions to be Included in the Proposed System.</a:t>
                      </a:r>
                      <a:endParaRPr lang="en-US" sz="1200">
                        <a:latin typeface="Times New Roman"/>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9080">
                <a:tc>
                  <a:txBody>
                    <a:bodyPr/>
                    <a:lstStyle/>
                    <a:p>
                      <a:pPr marL="0" marR="0" algn="ctr">
                        <a:spcBef>
                          <a:spcPts val="0"/>
                        </a:spcBef>
                        <a:spcAft>
                          <a:spcPts val="0"/>
                        </a:spcAft>
                      </a:pP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Frequency</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Percentage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spcBef>
                          <a:spcPts val="0"/>
                        </a:spcBef>
                        <a:spcAft>
                          <a:spcPts val="0"/>
                        </a:spcAft>
                      </a:pPr>
                      <a:r>
                        <a:rPr lang="en-US" sz="1100">
                          <a:latin typeface="Tahoma"/>
                          <a:ea typeface="Times New Roman"/>
                        </a:rPr>
                        <a:t>Others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0</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0 %</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80">
                <a:tc>
                  <a:txBody>
                    <a:bodyPr/>
                    <a:lstStyle/>
                    <a:p>
                      <a:pPr marL="0" marR="0">
                        <a:spcBef>
                          <a:spcPts val="0"/>
                        </a:spcBef>
                        <a:spcAft>
                          <a:spcPts val="0"/>
                        </a:spcAft>
                      </a:pPr>
                      <a:r>
                        <a:rPr lang="en-US" sz="1100">
                          <a:latin typeface="Tahoma"/>
                          <a:ea typeface="Times New Roman"/>
                        </a:rPr>
                        <a:t>Online payment and billing system</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200</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91%</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spcBef>
                          <a:spcPts val="0"/>
                        </a:spcBef>
                        <a:spcAft>
                          <a:spcPts val="0"/>
                        </a:spcAft>
                      </a:pPr>
                      <a:r>
                        <a:rPr lang="en-US" sz="1100">
                          <a:latin typeface="Tahoma"/>
                          <a:ea typeface="Times New Roman"/>
                        </a:rPr>
                        <a:t>Scheduling system</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20</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9%</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Chart 2"/>
          <p:cNvGraphicFramePr/>
          <p:nvPr/>
        </p:nvGraphicFramePr>
        <p:xfrm>
          <a:off x="1905000" y="685800"/>
          <a:ext cx="521017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27" name="Rectangle 3"/>
          <p:cNvSpPr>
            <a:spLocks noChangeArrowheads="1"/>
          </p:cNvSpPr>
          <p:nvPr/>
        </p:nvSpPr>
        <p:spPr bwMode="auto">
          <a:xfrm>
            <a:off x="914400" y="4343400"/>
            <a:ext cx="7467600"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4.3 Problems Encountered using the Existing Enrollment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2.1 Problems Encountered using the Existing Enrollment System.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4.3 and Table 4.3 shows the problems encountered by the students using the existing system. More than sixty seven percent (67.56%) of them answered that they felt tired after enrollment because of plenty form to fill out. Nine percent (9%) complaining of the slow process of enrollment that could make them more tired while waiting for their assessment while eighteen percent (18%) of them have irritated when they still not get their result in grade after school semester.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57400" y="838200"/>
          <a:ext cx="5201920" cy="1459230"/>
        </p:xfrm>
        <a:graphic>
          <a:graphicData uri="http://schemas.openxmlformats.org/drawingml/2006/table">
            <a:tbl>
              <a:tblPr/>
              <a:tblGrid>
                <a:gridCol w="1733550"/>
                <a:gridCol w="1733550"/>
                <a:gridCol w="1734820"/>
              </a:tblGrid>
              <a:tr h="316230">
                <a:tc gridSpan="3">
                  <a:txBody>
                    <a:bodyPr/>
                    <a:lstStyle/>
                    <a:p>
                      <a:pPr marL="0" marR="0" algn="ctr">
                        <a:spcBef>
                          <a:spcPts val="0"/>
                        </a:spcBef>
                        <a:spcAft>
                          <a:spcPts val="0"/>
                        </a:spcAft>
                      </a:pPr>
                      <a:r>
                        <a:rPr lang="en-US" sz="1100" b="1" dirty="0">
                          <a:latin typeface="Tahoma"/>
                          <a:ea typeface="Times New Roman"/>
                          <a:cs typeface="Times New Roman"/>
                        </a:rPr>
                        <a:t>Table 4.4 Features or Functions to be Included in the Proposed System.</a:t>
                      </a:r>
                      <a:endParaRPr lang="en-US" sz="1200" dirty="0">
                        <a:latin typeface="Times New Roman"/>
                        <a:ea typeface="Times New Roman"/>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9080">
                <a:tc>
                  <a:txBody>
                    <a:bodyPr/>
                    <a:lstStyle/>
                    <a:p>
                      <a:pPr marL="0" marR="0" algn="ctr">
                        <a:spcBef>
                          <a:spcPts val="0"/>
                        </a:spcBef>
                        <a:spcAft>
                          <a:spcPts val="0"/>
                        </a:spcAft>
                      </a:pPr>
                      <a:endParaRPr lang="en-US" sz="12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cs typeface="Times New Roman"/>
                        </a:rPr>
                        <a:t>Frequency</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cs typeface="Times New Roman"/>
                        </a:rPr>
                        <a:t>Percentage</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spcBef>
                          <a:spcPts val="0"/>
                        </a:spcBef>
                        <a:spcAft>
                          <a:spcPts val="0"/>
                        </a:spcAft>
                      </a:pPr>
                      <a:r>
                        <a:rPr lang="en-US" sz="1100" dirty="0">
                          <a:latin typeface="Tahoma"/>
                          <a:ea typeface="Times New Roman"/>
                          <a:cs typeface="Times New Roman"/>
                        </a:rPr>
                        <a:t>Others</a:t>
                      </a:r>
                      <a:endParaRPr lang="en-US" sz="12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cs typeface="Times New Roman"/>
                        </a:rPr>
                        <a:t>0</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cs typeface="Times New Roman"/>
                        </a:rPr>
                        <a:t>0 %</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80">
                <a:tc>
                  <a:txBody>
                    <a:bodyPr/>
                    <a:lstStyle/>
                    <a:p>
                      <a:pPr marL="0" marR="0">
                        <a:spcBef>
                          <a:spcPts val="0"/>
                        </a:spcBef>
                        <a:spcAft>
                          <a:spcPts val="0"/>
                        </a:spcAft>
                      </a:pPr>
                      <a:r>
                        <a:rPr lang="en-US" sz="1100">
                          <a:latin typeface="Tahoma"/>
                          <a:ea typeface="Times New Roman"/>
                          <a:cs typeface="Times New Roman"/>
                        </a:rPr>
                        <a:t>Online payment and billing system</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cs typeface="Times New Roman"/>
                        </a:rPr>
                        <a:t>200</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cs typeface="Times New Roman"/>
                        </a:rPr>
                        <a:t>91%</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spcBef>
                          <a:spcPts val="0"/>
                        </a:spcBef>
                        <a:spcAft>
                          <a:spcPts val="0"/>
                        </a:spcAft>
                      </a:pPr>
                      <a:r>
                        <a:rPr lang="en-US" sz="1100">
                          <a:latin typeface="Tahoma"/>
                          <a:ea typeface="Times New Roman"/>
                          <a:cs typeface="Times New Roman"/>
                        </a:rPr>
                        <a:t>Scheduling system</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cs typeface="Times New Roman"/>
                        </a:rPr>
                        <a:t>20</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cs typeface="Times New Roman"/>
                        </a:rPr>
                        <a:t>9%</a:t>
                      </a:r>
                      <a:endParaRPr lang="en-US" sz="12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1202" name="Rectangle 2"/>
          <p:cNvSpPr>
            <a:spLocks noChangeArrowheads="1"/>
          </p:cNvSpPr>
          <p:nvPr/>
        </p:nvSpPr>
        <p:spPr bwMode="auto">
          <a:xfrm>
            <a:off x="381000" y="228600"/>
            <a:ext cx="8305800" cy="8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2.2 Features or Functions to be Included in the Proposed System</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The respondents were also asked to select from the given features or functions that they would like to add in the proposed system. Otherwise, the respondents should specify the features of functions if necessary.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Chart 3"/>
          <p:cNvGraphicFramePr/>
          <p:nvPr/>
        </p:nvGraphicFramePr>
        <p:xfrm>
          <a:off x="2438400" y="2743200"/>
          <a:ext cx="4572000" cy="2057400"/>
        </p:xfrm>
        <a:graphic>
          <a:graphicData uri="http://schemas.openxmlformats.org/drawingml/2006/chart">
            <c:chart xmlns:c="http://schemas.openxmlformats.org/drawingml/2006/chart" xmlns:r="http://schemas.openxmlformats.org/officeDocument/2006/relationships" r:id="rId2"/>
          </a:graphicData>
        </a:graphic>
      </p:graphicFrame>
      <p:sp>
        <p:nvSpPr>
          <p:cNvPr id="51203" name="Rectangle 3"/>
          <p:cNvSpPr>
            <a:spLocks noChangeArrowheads="1"/>
          </p:cNvSpPr>
          <p:nvPr/>
        </p:nvSpPr>
        <p:spPr bwMode="auto">
          <a:xfrm>
            <a:off x="381000" y="5181600"/>
            <a:ext cx="9144000"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4.4 Features or Functions to be Included in the Proposed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04" name="Rectangle 4"/>
          <p:cNvSpPr>
            <a:spLocks noChangeArrowheads="1"/>
          </p:cNvSpPr>
          <p:nvPr/>
        </p:nvSpPr>
        <p:spPr bwMode="auto">
          <a:xfrm>
            <a:off x="381000" y="5562600"/>
            <a:ext cx="8001000"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Table 4.4 and Figure 4.4 show the features or functions that the respondents would like to be included in the proposed system. Most of them wanted to include them like to include billing in the proposed system to make their balance accessible while others want to include scheduling system that could settle automatically all the schedules per classes.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914400" y="914400"/>
            <a:ext cx="7239000"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 Design and Development of the Proposed System</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Requirements Gathering and Refinement</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endParaRPr lang="en-US" sz="1400" b="1" dirty="0" smtClean="0">
              <a:latin typeface="Tahoma" pitchFamily="34" charset="0"/>
              <a:cs typeface="Tahom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eriod"/>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pitchFamily="34" charset="0"/>
                <a:ea typeface="Times New Roman" pitchFamily="18" charset="0"/>
                <a:cs typeface="Tahoma" pitchFamily="34" charset="0"/>
              </a:rPr>
              <a:t>From these, the proponents identified the users for the system and what are the necessary elements and components concerned with the system such as enrollment reports. The researchers also identified the roles of such users and the limits of their privileges by the degree of their positions within the system.</a:t>
            </a: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400" dirty="0" smtClean="0">
              <a:solidFill>
                <a:srgbClr val="000000"/>
              </a:solidFill>
              <a:latin typeface="Tahoma" pitchFamily="34" charset="0"/>
              <a:cs typeface="Tahoma"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Quick Design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Based from the context diagram of the existing system the proponents were able to come up with another context diagram for the developed system (See Figure 4.5) that guided the group for building the prototype of the system.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As shown in the figure 4.6 students does not need to record their schedules during enrollment because the proposed system will provide schedules for them in their account online. Also the staff does not need to compute the cost of enrollment manually and evaluate student. The proposed system already evaluates students during enrollment. The system has an access account per student to access their grades online. Instructors could also input the grades of their pupils online.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Oval 9"/>
          <p:cNvSpPr>
            <a:spLocks noChangeArrowheads="1"/>
          </p:cNvSpPr>
          <p:nvPr/>
        </p:nvSpPr>
        <p:spPr bwMode="auto">
          <a:xfrm>
            <a:off x="3590925" y="3208338"/>
            <a:ext cx="1533525" cy="666750"/>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Proposed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62" name="Rectangle 14"/>
          <p:cNvSpPr>
            <a:spLocks noChangeArrowheads="1"/>
          </p:cNvSpPr>
          <p:nvPr/>
        </p:nvSpPr>
        <p:spPr bwMode="auto">
          <a:xfrm>
            <a:off x="1219200" y="1781175"/>
            <a:ext cx="1152525" cy="257175"/>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Students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51" name="Rectangle 3"/>
          <p:cNvSpPr>
            <a:spLocks noChangeArrowheads="1"/>
          </p:cNvSpPr>
          <p:nvPr/>
        </p:nvSpPr>
        <p:spPr bwMode="auto">
          <a:xfrm>
            <a:off x="1419225" y="4689475"/>
            <a:ext cx="1152525" cy="257175"/>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Instructor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63" name="Rectangle 15"/>
          <p:cNvSpPr>
            <a:spLocks noChangeArrowheads="1"/>
          </p:cNvSpPr>
          <p:nvPr/>
        </p:nvSpPr>
        <p:spPr bwMode="auto">
          <a:xfrm>
            <a:off x="5543550" y="1704975"/>
            <a:ext cx="1152525" cy="257175"/>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Admin staff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64" name="AutoShape 16"/>
          <p:cNvSpPr>
            <a:spLocks noChangeShapeType="1"/>
          </p:cNvSpPr>
          <p:nvPr/>
        </p:nvSpPr>
        <p:spPr bwMode="auto">
          <a:xfrm>
            <a:off x="2371725" y="1885950"/>
            <a:ext cx="1562100"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66" name="AutoShape 18"/>
          <p:cNvSpPr>
            <a:spLocks noChangeShapeType="1"/>
          </p:cNvSpPr>
          <p:nvPr/>
        </p:nvSpPr>
        <p:spPr bwMode="auto">
          <a:xfrm>
            <a:off x="3933825" y="1885950"/>
            <a:ext cx="0" cy="9144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3259" name="AutoShape 11"/>
          <p:cNvSpPr>
            <a:spLocks noChangeShapeType="1"/>
          </p:cNvSpPr>
          <p:nvPr/>
        </p:nvSpPr>
        <p:spPr bwMode="auto">
          <a:xfrm flipV="1">
            <a:off x="1878331" y="2057400"/>
            <a:ext cx="45719" cy="16002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3256" name="AutoShape 8"/>
          <p:cNvSpPr>
            <a:spLocks noChangeShapeType="1"/>
          </p:cNvSpPr>
          <p:nvPr/>
        </p:nvSpPr>
        <p:spPr bwMode="auto">
          <a:xfrm>
            <a:off x="1924050" y="3684588"/>
            <a:ext cx="166687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53" name="AutoShape 5"/>
          <p:cNvSpPr>
            <a:spLocks noChangeShapeType="1"/>
          </p:cNvSpPr>
          <p:nvPr/>
        </p:nvSpPr>
        <p:spPr bwMode="auto">
          <a:xfrm flipH="1">
            <a:off x="3979543" y="3886200"/>
            <a:ext cx="59057" cy="1066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49" name="AutoShape 1"/>
          <p:cNvSpPr>
            <a:spLocks noChangeShapeType="1"/>
          </p:cNvSpPr>
          <p:nvPr/>
        </p:nvSpPr>
        <p:spPr bwMode="auto">
          <a:xfrm flipH="1">
            <a:off x="2571750" y="4965700"/>
            <a:ext cx="136207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3252" name="AutoShape 4"/>
          <p:cNvSpPr>
            <a:spLocks noChangeShapeType="1"/>
          </p:cNvSpPr>
          <p:nvPr/>
        </p:nvSpPr>
        <p:spPr bwMode="auto">
          <a:xfrm flipV="1">
            <a:off x="1828800" y="3810000"/>
            <a:ext cx="49528" cy="7620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55" name="AutoShape 7"/>
          <p:cNvSpPr>
            <a:spLocks noChangeShapeType="1"/>
          </p:cNvSpPr>
          <p:nvPr/>
        </p:nvSpPr>
        <p:spPr bwMode="auto">
          <a:xfrm>
            <a:off x="1924050" y="3803650"/>
            <a:ext cx="174307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3250" name="Text Box 2"/>
          <p:cNvSpPr txBox="1">
            <a:spLocks noChangeArrowheads="1"/>
          </p:cNvSpPr>
          <p:nvPr/>
        </p:nvSpPr>
        <p:spPr bwMode="auto">
          <a:xfrm>
            <a:off x="2743200" y="5024438"/>
            <a:ext cx="1800225" cy="3095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Check load from an account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65" name="AutoShape 17"/>
          <p:cNvSpPr>
            <a:spLocks noChangeShapeType="1"/>
          </p:cNvSpPr>
          <p:nvPr/>
        </p:nvSpPr>
        <p:spPr bwMode="auto">
          <a:xfrm>
            <a:off x="4257675" y="1885950"/>
            <a:ext cx="128587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3267" name="AutoShape 19"/>
          <p:cNvSpPr>
            <a:spLocks noChangeShapeType="1"/>
          </p:cNvSpPr>
          <p:nvPr/>
        </p:nvSpPr>
        <p:spPr bwMode="auto">
          <a:xfrm>
            <a:off x="4257675" y="1885950"/>
            <a:ext cx="0" cy="8794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58" name="Text Box 10"/>
          <p:cNvSpPr txBox="1">
            <a:spLocks noChangeArrowheads="1"/>
          </p:cNvSpPr>
          <p:nvPr/>
        </p:nvSpPr>
        <p:spPr bwMode="auto">
          <a:xfrm>
            <a:off x="5791200" y="2643188"/>
            <a:ext cx="1657350" cy="2476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Accessing of  grades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60" name="AutoShape 12"/>
          <p:cNvSpPr>
            <a:spLocks noChangeShapeType="1"/>
          </p:cNvSpPr>
          <p:nvPr/>
        </p:nvSpPr>
        <p:spPr bwMode="auto">
          <a:xfrm flipH="1">
            <a:off x="6374131" y="2133600"/>
            <a:ext cx="45719" cy="1447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54" name="AutoShape 6"/>
          <p:cNvSpPr>
            <a:spLocks noChangeShapeType="1"/>
          </p:cNvSpPr>
          <p:nvPr/>
        </p:nvSpPr>
        <p:spPr bwMode="auto">
          <a:xfrm flipH="1">
            <a:off x="5029200" y="3657600"/>
            <a:ext cx="137160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3261" name="Text Box 13"/>
          <p:cNvSpPr txBox="1">
            <a:spLocks noChangeArrowheads="1"/>
          </p:cNvSpPr>
          <p:nvPr/>
        </p:nvSpPr>
        <p:spPr bwMode="auto">
          <a:xfrm>
            <a:off x="4114800" y="2209800"/>
            <a:ext cx="2505075" cy="2476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Get evaluation and computed </a:t>
            </a:r>
            <a:r>
              <a:rPr kumimoji="0" lang="en-US" sz="1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assesment</a:t>
            </a:r>
            <a:r>
              <a:rPr kumimoji="0" lang="en-US"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3271" name="Rectangle 23"/>
          <p:cNvSpPr>
            <a:spLocks noChangeArrowheads="1"/>
          </p:cNvSpPr>
          <p:nvPr/>
        </p:nvSpPr>
        <p:spPr bwMode="auto">
          <a:xfrm>
            <a:off x="1143000" y="1600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9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Fill out registration form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3273" name="Rectangle 25"/>
          <p:cNvSpPr>
            <a:spLocks noChangeArrowheads="1"/>
          </p:cNvSpPr>
          <p:nvPr/>
        </p:nvSpPr>
        <p:spPr bwMode="auto">
          <a:xfrm>
            <a:off x="1143000" y="2133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chemeClr val="tx1"/>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75" name="Rectangle 27"/>
          <p:cNvSpPr>
            <a:spLocks noChangeArrowheads="1"/>
          </p:cNvSpPr>
          <p:nvPr/>
        </p:nvSpPr>
        <p:spPr bwMode="auto">
          <a:xfrm>
            <a:off x="1143000" y="2590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chemeClr val="tx1"/>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77" name="Rectangle 29"/>
          <p:cNvSpPr>
            <a:spLocks noChangeArrowheads="1"/>
          </p:cNvSpPr>
          <p:nvPr/>
        </p:nvSpPr>
        <p:spPr bwMode="auto">
          <a:xfrm>
            <a:off x="1143000" y="3048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smtClean="0">
              <a:ln>
                <a:noFill/>
              </a:ln>
              <a:solidFill>
                <a:schemeClr val="tx1"/>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Access of grades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78" name="Rectangle 30"/>
          <p:cNvSpPr>
            <a:spLocks noChangeArrowheads="1"/>
          </p:cNvSpPr>
          <p:nvPr/>
        </p:nvSpPr>
        <p:spPr bwMode="auto">
          <a:xfrm>
            <a:off x="1143000" y="3505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Get student no and password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79" name="Rectangle 31"/>
          <p:cNvSpPr>
            <a:spLocks noChangeArrowheads="1"/>
          </p:cNvSpPr>
          <p:nvPr/>
        </p:nvSpPr>
        <p:spPr bwMode="auto">
          <a:xfrm>
            <a:off x="1143000" y="3962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Submit computed raw scores of grade online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81" name="Rectangle 33"/>
          <p:cNvSpPr>
            <a:spLocks noChangeArrowheads="1"/>
          </p:cNvSpPr>
          <p:nvPr/>
        </p:nvSpPr>
        <p:spPr bwMode="auto">
          <a:xfrm>
            <a:off x="1143000" y="4419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83" name="Rectangle 35"/>
          <p:cNvSpPr>
            <a:spLocks noChangeArrowheads="1"/>
          </p:cNvSpPr>
          <p:nvPr/>
        </p:nvSpPr>
        <p:spPr bwMode="auto">
          <a:xfrm>
            <a:off x="533400" y="5638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4.5 Context Diagram of the Proposed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500" b="1" dirty="0" smtClean="0"/>
              <a:t>Chapter 1</a:t>
            </a:r>
            <a:br>
              <a:rPr lang="en-US" sz="1500" b="1" dirty="0" smtClean="0"/>
            </a:br>
            <a:r>
              <a:rPr lang="en-US" sz="1500" b="1" dirty="0" smtClean="0"/>
              <a:t>introduction</a:t>
            </a:r>
            <a:endParaRPr lang="en-US" sz="1500" b="1" dirty="0"/>
          </a:p>
        </p:txBody>
      </p:sp>
      <p:sp>
        <p:nvSpPr>
          <p:cNvPr id="3" name="Content Placeholder 2"/>
          <p:cNvSpPr>
            <a:spLocks noGrp="1"/>
          </p:cNvSpPr>
          <p:nvPr>
            <p:ph sz="quarter" idx="1"/>
          </p:nvPr>
        </p:nvSpPr>
        <p:spPr>
          <a:xfrm>
            <a:off x="609600" y="1524000"/>
            <a:ext cx="7467600" cy="3200400"/>
          </a:xfrm>
        </p:spPr>
        <p:txBody>
          <a:bodyPr>
            <a:normAutofit/>
          </a:bodyPr>
          <a:lstStyle/>
          <a:p>
            <a:pPr algn="just">
              <a:lnSpc>
                <a:spcPct val="200000"/>
              </a:lnSpc>
            </a:pPr>
            <a:r>
              <a:rPr lang="en-US" sz="1500" dirty="0" smtClean="0"/>
              <a:t>Computer Software's</a:t>
            </a:r>
          </a:p>
          <a:p>
            <a:pPr algn="just">
              <a:lnSpc>
                <a:spcPct val="200000"/>
              </a:lnSpc>
            </a:pPr>
            <a:r>
              <a:rPr lang="en-US" sz="1500" dirty="0" smtClean="0"/>
              <a:t>Background</a:t>
            </a:r>
          </a:p>
          <a:p>
            <a:pPr algn="just">
              <a:lnSpc>
                <a:spcPct val="200000"/>
              </a:lnSpc>
              <a:buNone/>
            </a:pPr>
            <a:endParaRPr lang="en-US" sz="1500" dirty="0" smtClean="0"/>
          </a:p>
          <a:p>
            <a:pPr algn="just">
              <a:lnSpc>
                <a:spcPct val="200000"/>
              </a:lnSpc>
              <a:buNone/>
            </a:pPr>
            <a:endParaRPr lang="en-US" sz="1500" dirty="0" smtClean="0"/>
          </a:p>
          <a:p>
            <a:pPr algn="just">
              <a:lnSpc>
                <a:spcPct val="200000"/>
              </a:lnSpc>
              <a:buNone/>
            </a:pPr>
            <a:endParaRPr lang="en-US" sz="1500" dirty="0" smtClean="0"/>
          </a:p>
          <a:p>
            <a:pPr algn="just">
              <a:lnSpc>
                <a:spcPct val="200000"/>
              </a:lnSpc>
              <a:buNone/>
            </a:pPr>
            <a:endParaRPr lang="en-US" sz="1500" dirty="0" smtClean="0"/>
          </a:p>
          <a:p>
            <a:pPr algn="just">
              <a:lnSpc>
                <a:spcPct val="200000"/>
              </a:lnSpc>
              <a:buNone/>
            </a:pPr>
            <a:endParaRPr lang="en-US" sz="1500" dirty="0" smtClean="0"/>
          </a:p>
          <a:p>
            <a:pPr algn="just">
              <a:lnSpc>
                <a:spcPct val="200000"/>
              </a:lnSpc>
              <a:buNone/>
            </a:pPr>
            <a:endParaRPr lang="en-US" sz="1500" dirty="0" smtClean="0"/>
          </a:p>
          <a:p>
            <a:pPr algn="just">
              <a:lnSpc>
                <a:spcPct val="200000"/>
              </a:lnSpc>
              <a:buNone/>
            </a:pPr>
            <a:endParaRPr lang="en-US" sz="15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1000" y="838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buFontTx/>
              <a:buAutoNum type="arabicPeriod"/>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Building Prototype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4273" name="Picture 1"/>
          <p:cNvPicPr>
            <a:picLocks noChangeAspect="1" noChangeArrowheads="1"/>
          </p:cNvPicPr>
          <p:nvPr/>
        </p:nvPicPr>
        <p:blipFill>
          <a:blip r:embed="rId2"/>
          <a:srcRect/>
          <a:stretch>
            <a:fillRect/>
          </a:stretch>
        </p:blipFill>
        <p:spPr bwMode="auto">
          <a:xfrm>
            <a:off x="1676400" y="1524000"/>
            <a:ext cx="5715000" cy="2752725"/>
          </a:xfrm>
          <a:prstGeom prst="rect">
            <a:avLst/>
          </a:prstGeom>
          <a:noFill/>
        </p:spPr>
      </p:pic>
      <p:sp>
        <p:nvSpPr>
          <p:cNvPr id="54275" name="Rectangle 3"/>
          <p:cNvSpPr>
            <a:spLocks noChangeArrowheads="1"/>
          </p:cNvSpPr>
          <p:nvPr/>
        </p:nvSpPr>
        <p:spPr bwMode="auto">
          <a:xfrm>
            <a:off x="685800" y="4267200"/>
            <a:ext cx="7543800"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4.6 Initial Prototype of the Proposed System (Main Window)</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Shown in Figure 4.6 is the initial prototype built by the proponent that will be evaluated by the client. It shows the visual presentation of the software side of the system to be developed and its components.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297" name="Picture 4"/>
          <p:cNvPicPr>
            <a:picLocks noChangeAspect="1" noChangeArrowheads="1"/>
          </p:cNvPicPr>
          <p:nvPr/>
        </p:nvPicPr>
        <p:blipFill>
          <a:blip r:embed="rId2"/>
          <a:srcRect/>
          <a:stretch>
            <a:fillRect/>
          </a:stretch>
        </p:blipFill>
        <p:spPr bwMode="auto">
          <a:xfrm>
            <a:off x="2133600" y="609600"/>
            <a:ext cx="4857750" cy="4572000"/>
          </a:xfrm>
          <a:prstGeom prst="rect">
            <a:avLst/>
          </a:prstGeom>
          <a:noFill/>
        </p:spPr>
      </p:pic>
      <p:sp>
        <p:nvSpPr>
          <p:cNvPr id="55299" name="Rectangle 3"/>
          <p:cNvSpPr>
            <a:spLocks noChangeArrowheads="1"/>
          </p:cNvSpPr>
          <p:nvPr/>
        </p:nvSpPr>
        <p:spPr bwMode="auto">
          <a:xfrm>
            <a:off x="228600" y="5715000"/>
            <a:ext cx="91440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4.7 Initial Prototype of the Proposed System (Registration Window)</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registration window, as seen in Figure 4.8 the student could register through online an get registration number to enroll.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1" name="Picture 7"/>
          <p:cNvPicPr>
            <a:picLocks noChangeAspect="1" noChangeArrowheads="1"/>
          </p:cNvPicPr>
          <p:nvPr/>
        </p:nvPicPr>
        <p:blipFill>
          <a:blip r:embed="rId2"/>
          <a:srcRect/>
          <a:stretch>
            <a:fillRect/>
          </a:stretch>
        </p:blipFill>
        <p:spPr bwMode="auto">
          <a:xfrm>
            <a:off x="1447800" y="609600"/>
            <a:ext cx="5791200" cy="3181350"/>
          </a:xfrm>
          <a:prstGeom prst="rect">
            <a:avLst/>
          </a:prstGeom>
          <a:noFill/>
        </p:spPr>
      </p:pic>
      <p:sp>
        <p:nvSpPr>
          <p:cNvPr id="56323" name="Rectangle 3"/>
          <p:cNvSpPr>
            <a:spLocks noChangeArrowheads="1"/>
          </p:cNvSpPr>
          <p:nvPr/>
        </p:nvSpPr>
        <p:spPr bwMode="auto">
          <a:xfrm>
            <a:off x="457200" y="4495800"/>
            <a:ext cx="8305800"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4.8 Initial Prototype of the Proposed System (Students Window)</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students’ window (see Figure 4.8) enables the administrator manage records of students such as viewing grades of every students check their schedule and could add and edit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7345" name="Picture 10"/>
          <p:cNvPicPr>
            <a:picLocks noChangeAspect="1" noChangeArrowheads="1"/>
          </p:cNvPicPr>
          <p:nvPr/>
        </p:nvPicPr>
        <p:blipFill>
          <a:blip r:embed="rId2"/>
          <a:srcRect/>
          <a:stretch>
            <a:fillRect/>
          </a:stretch>
        </p:blipFill>
        <p:spPr bwMode="auto">
          <a:xfrm>
            <a:off x="914400" y="1524000"/>
            <a:ext cx="6781800" cy="1409700"/>
          </a:xfrm>
          <a:prstGeom prst="rect">
            <a:avLst/>
          </a:prstGeom>
          <a:noFill/>
        </p:spPr>
      </p:pic>
      <p:sp>
        <p:nvSpPr>
          <p:cNvPr id="57347" name="Rectangle 3"/>
          <p:cNvSpPr>
            <a:spLocks noChangeArrowheads="1"/>
          </p:cNvSpPr>
          <p:nvPr/>
        </p:nvSpPr>
        <p:spPr bwMode="auto">
          <a:xfrm>
            <a:off x="381000" y="3276600"/>
            <a:ext cx="80010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4.9 Initial Prototype of the Proposed System (admin window)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In figure (4.9) which in the admin window an admin staff could make curriculum, courses and subjects to use in enrollment process.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914400" y="609600"/>
            <a:ext cx="73152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Client Evaluation of Prototype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After a continuous evaluation, the proponent gathered a collection of suggestions and specifications throughout the iterations of evaluation from the client: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Log in panel should show first before the accessing the admin window</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It should have access of every students record and editing their data.</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It should have a filter pane for searching specific subjects and students instructors, and enrollment transactions.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Refining Prototype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Based on the students’ evaluation, the developers now then refined the software according to the specifications of the client and provide another quick design for another prototype to be built and evaluated. This allowed for particular operations to be tested and refined without the enormous effort that would be required if a design were to be implemented.</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4.10 shows the Log Window prototype as specified by the client. The user will initially view this screen that allows user to log in and input username and password. With this, unauthorized users will not be able to view the student window.</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9393" name="Picture 19"/>
          <p:cNvPicPr>
            <a:picLocks noChangeAspect="1" noChangeArrowheads="1"/>
          </p:cNvPicPr>
          <p:nvPr/>
        </p:nvPicPr>
        <p:blipFill>
          <a:blip r:embed="rId2" cstate="print"/>
          <a:srcRect/>
          <a:stretch>
            <a:fillRect/>
          </a:stretch>
        </p:blipFill>
        <p:spPr bwMode="auto">
          <a:xfrm>
            <a:off x="2362200" y="914400"/>
            <a:ext cx="4019550" cy="2486025"/>
          </a:xfrm>
          <a:prstGeom prst="rect">
            <a:avLst/>
          </a:prstGeom>
          <a:noFill/>
        </p:spPr>
      </p:pic>
      <p:sp>
        <p:nvSpPr>
          <p:cNvPr id="59395" name="Rectangle 3"/>
          <p:cNvSpPr>
            <a:spLocks noChangeArrowheads="1"/>
          </p:cNvSpPr>
          <p:nvPr/>
        </p:nvSpPr>
        <p:spPr bwMode="auto">
          <a:xfrm>
            <a:off x="457200" y="3657600"/>
            <a:ext cx="7924800"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4.11 Refined Prototype of the Study (Main Window)</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Engineered Product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After a finite number of iterations, the final system was ready for implementation. In this methodology, the system was evolved as a result of periodic shuttling of information between the client and developer. The system was ready for evaluation by the users – students and admin staff. After the finalizing the system, the developers laid out an implementation </a:t>
            </a:r>
            <a:r>
              <a:rPr kumimoji="0" lang="en-US" sz="11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pla</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that provides a systematic process for system use. Installation, training of users, and system evaluation were undergone for the system to be ready for use.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17" name="Picture 16"/>
          <p:cNvPicPr>
            <a:picLocks noChangeAspect="1" noChangeArrowheads="1"/>
          </p:cNvPicPr>
          <p:nvPr/>
        </p:nvPicPr>
        <p:blipFill>
          <a:blip r:embed="rId2"/>
          <a:srcRect/>
          <a:stretch>
            <a:fillRect/>
          </a:stretch>
        </p:blipFill>
        <p:spPr bwMode="auto">
          <a:xfrm>
            <a:off x="1828800" y="228600"/>
            <a:ext cx="5486400" cy="3562350"/>
          </a:xfrm>
          <a:prstGeom prst="rect">
            <a:avLst/>
          </a:prstGeom>
          <a:noFill/>
        </p:spPr>
      </p:pic>
      <p:sp>
        <p:nvSpPr>
          <p:cNvPr id="60419" name="Rectangle 3"/>
          <p:cNvSpPr>
            <a:spLocks noChangeArrowheads="1"/>
          </p:cNvSpPr>
          <p:nvPr/>
        </p:nvSpPr>
        <p:spPr bwMode="auto">
          <a:xfrm>
            <a:off x="990600" y="4019550"/>
            <a:ext cx="7620000" cy="9387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4.13 Admin  window</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Based from the necessary requirements in hardware and software for the system, the proponents have evaluated the client’s existing computer resources. Upon visiting and checking the computer resources of the client, the proponent  found out that all of the client’s computer resources are able to meet at least if not the recommended requirements needed for the system.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0" y="1981200"/>
          <a:ext cx="5726430" cy="1744345"/>
        </p:xfrm>
        <a:graphic>
          <a:graphicData uri="http://schemas.openxmlformats.org/drawingml/2006/table">
            <a:tbl>
              <a:tblPr/>
              <a:tblGrid>
                <a:gridCol w="1503045"/>
                <a:gridCol w="1421130"/>
                <a:gridCol w="1574165"/>
                <a:gridCol w="1228090"/>
              </a:tblGrid>
              <a:tr h="0">
                <a:tc>
                  <a:txBody>
                    <a:bodyPr/>
                    <a:lstStyle/>
                    <a:p>
                      <a:pPr marL="0" marR="0" algn="ctr">
                        <a:spcBef>
                          <a:spcPts val="0"/>
                        </a:spcBef>
                        <a:spcAft>
                          <a:spcPts val="0"/>
                        </a:spcAft>
                      </a:pPr>
                      <a:r>
                        <a:rPr lang="en-US" sz="1100" b="1">
                          <a:latin typeface="Tahoma"/>
                          <a:ea typeface="Times New Roman"/>
                        </a:rPr>
                        <a:t>Components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Minimum</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Recommended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Used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marL="0" marR="0" algn="ctr">
                        <a:spcBef>
                          <a:spcPts val="0"/>
                        </a:spcBef>
                        <a:spcAft>
                          <a:spcPts val="0"/>
                        </a:spcAft>
                      </a:pPr>
                      <a:r>
                        <a:rPr lang="en-US" sz="1100">
                          <a:latin typeface="Tahoma"/>
                          <a:ea typeface="Times New Roman"/>
                        </a:rPr>
                        <a:t>Processor</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Intel core IE 3</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Intel core IE 3 or Higher</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Intel core IE 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045">
                <a:tc>
                  <a:txBody>
                    <a:bodyPr/>
                    <a:lstStyle/>
                    <a:p>
                      <a:pPr marL="0" marR="0" algn="ctr">
                        <a:spcBef>
                          <a:spcPts val="0"/>
                        </a:spcBef>
                        <a:spcAft>
                          <a:spcPts val="0"/>
                        </a:spcAft>
                      </a:pPr>
                      <a:r>
                        <a:rPr lang="en-US" sz="1100">
                          <a:latin typeface="Tahoma"/>
                          <a:ea typeface="Times New Roman"/>
                        </a:rPr>
                        <a:t>RAM Memory</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2Gb</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 Gb or Higher</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 Gb</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Tahoma"/>
                          <a:ea typeface="Times New Roman"/>
                        </a:rPr>
                        <a:t>Hard Disk Space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100 Gb</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60 Gb or Higher</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250 Gb</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Tahoma"/>
                          <a:ea typeface="Times New Roman"/>
                        </a:rPr>
                        <a:t>Video Card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64 Mb</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 Gb or Higher</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64 Mb</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Tahoma"/>
                          <a:ea typeface="Times New Roman"/>
                        </a:rPr>
                        <a:t>LAN Card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10Mbps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100Mbps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100Mpbs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Tahoma"/>
                          <a:ea typeface="Times New Roman"/>
                        </a:rPr>
                        <a:t>Wireless LAN Card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54Mbps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54Mbps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54Mbps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Tahoma"/>
                          <a:ea typeface="Times New Roman"/>
                        </a:rPr>
                        <a:t>Mouse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PS/2 Compatible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USB Compatible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PS/2 Compatible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180">
                <a:tc>
                  <a:txBody>
                    <a:bodyPr/>
                    <a:lstStyle/>
                    <a:p>
                      <a:pPr marL="0" marR="0" algn="ctr">
                        <a:spcBef>
                          <a:spcPts val="0"/>
                        </a:spcBef>
                        <a:spcAft>
                          <a:spcPts val="0"/>
                        </a:spcAft>
                      </a:pPr>
                      <a:r>
                        <a:rPr lang="en-US" sz="1100">
                          <a:latin typeface="Tahoma"/>
                          <a:ea typeface="Times New Roman"/>
                        </a:rPr>
                        <a:t>Keyboard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PS/2 Compatible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USB Compatible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PS/2 Compatible</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1219200" y="4114800"/>
          <a:ext cx="5726430" cy="1676400"/>
        </p:xfrm>
        <a:graphic>
          <a:graphicData uri="http://schemas.openxmlformats.org/drawingml/2006/table">
            <a:tbl>
              <a:tblPr/>
              <a:tblGrid>
                <a:gridCol w="1460500"/>
                <a:gridCol w="1461135"/>
                <a:gridCol w="1574800"/>
                <a:gridCol w="1229995"/>
              </a:tblGrid>
              <a:tr h="239486">
                <a:tc>
                  <a:txBody>
                    <a:bodyPr/>
                    <a:lstStyle/>
                    <a:p>
                      <a:pPr marL="0" marR="0" algn="ctr">
                        <a:spcBef>
                          <a:spcPts val="0"/>
                        </a:spcBef>
                        <a:spcAft>
                          <a:spcPts val="0"/>
                        </a:spcAft>
                      </a:pPr>
                      <a:r>
                        <a:rPr lang="en-US" sz="1100" b="1" dirty="0">
                          <a:latin typeface="Tahoma"/>
                          <a:ea typeface="Times New Roman"/>
                        </a:rPr>
                        <a:t>Software</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Minimum</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Recommended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Used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8457">
                <a:tc>
                  <a:txBody>
                    <a:bodyPr/>
                    <a:lstStyle/>
                    <a:p>
                      <a:pPr marL="0" marR="0" algn="ctr">
                        <a:spcBef>
                          <a:spcPts val="0"/>
                        </a:spcBef>
                        <a:spcAft>
                          <a:spcPts val="0"/>
                        </a:spcAft>
                      </a:pPr>
                      <a:r>
                        <a:rPr lang="en-US" sz="1100">
                          <a:latin typeface="Tahoma"/>
                          <a:ea typeface="Times New Roman"/>
                        </a:rPr>
                        <a:t>Operating System</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Microsoft Windows </a:t>
                      </a:r>
                      <a:endParaRPr lang="en-US" sz="1200" dirty="0">
                        <a:latin typeface="Times New Roman"/>
                        <a:ea typeface="Times New Roman"/>
                      </a:endParaRPr>
                    </a:p>
                    <a:p>
                      <a:pPr marL="0" marR="0" algn="ctr">
                        <a:spcBef>
                          <a:spcPts val="0"/>
                        </a:spcBef>
                        <a:spcAft>
                          <a:spcPts val="0"/>
                        </a:spcAft>
                      </a:pPr>
                      <a:r>
                        <a:rPr lang="en-US" sz="1100" dirty="0">
                          <a:latin typeface="Tahoma"/>
                          <a:ea typeface="Times New Roman"/>
                        </a:rPr>
                        <a:t>7</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Microsoft Windows </a:t>
                      </a:r>
                      <a:endParaRPr lang="en-US" sz="1200">
                        <a:latin typeface="Times New Roman"/>
                        <a:ea typeface="Times New Roman"/>
                      </a:endParaRPr>
                    </a:p>
                    <a:p>
                      <a:pPr marL="0" marR="0" algn="ctr">
                        <a:spcBef>
                          <a:spcPts val="0"/>
                        </a:spcBef>
                        <a:spcAft>
                          <a:spcPts val="0"/>
                        </a:spcAft>
                      </a:pPr>
                      <a:r>
                        <a:rPr lang="en-US" sz="1100">
                          <a:latin typeface="Tahoma"/>
                          <a:ea typeface="Times New Roman"/>
                        </a:rPr>
                        <a:t>7</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Microsoft Windows </a:t>
                      </a:r>
                      <a:endParaRPr lang="en-US" sz="1200">
                        <a:latin typeface="Times New Roman"/>
                        <a:ea typeface="Times New Roman"/>
                      </a:endParaRPr>
                    </a:p>
                    <a:p>
                      <a:pPr marL="0" marR="0" algn="ctr">
                        <a:spcBef>
                          <a:spcPts val="0"/>
                        </a:spcBef>
                        <a:spcAft>
                          <a:spcPts val="0"/>
                        </a:spcAft>
                      </a:pPr>
                      <a:r>
                        <a:rPr lang="en-US" sz="1100">
                          <a:latin typeface="Tahoma"/>
                          <a:ea typeface="Times New Roman"/>
                        </a:rPr>
                        <a:t>7</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8457">
                <a:tc>
                  <a:txBody>
                    <a:bodyPr/>
                    <a:lstStyle/>
                    <a:p>
                      <a:pPr marL="0" marR="0" algn="ctr">
                        <a:spcBef>
                          <a:spcPts val="0"/>
                        </a:spcBef>
                        <a:spcAft>
                          <a:spcPts val="0"/>
                        </a:spcAft>
                      </a:pPr>
                      <a:r>
                        <a:rPr lang="en-US" sz="1100">
                          <a:latin typeface="Tahoma"/>
                          <a:ea typeface="Times New Roman"/>
                        </a:rPr>
                        <a:t>Browser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Google Chrome,Mozzilla Firefox,Opera</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Google Chrome latest</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Google chrome</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381000" y="838200"/>
            <a:ext cx="8077200" cy="1215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Hardware Specification. </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Table 4.5 specifies the basic hardware requirements needed to run the proposed system. One could refer to this table to know what requirements had transpired during the development of the proposed system. The hardware specification is required since it is connected to the system requirements of the proposed system.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Table 4.5 Hardware Specification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Software Specification. </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Table 4.6 specifies the software needed in implementing the proposed system.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60220" y="2809240"/>
          <a:ext cx="5623560" cy="1239520"/>
        </p:xfrm>
        <a:graphic>
          <a:graphicData uri="http://schemas.openxmlformats.org/drawingml/2006/table">
            <a:tbl>
              <a:tblPr/>
              <a:tblGrid>
                <a:gridCol w="375920"/>
                <a:gridCol w="1457960"/>
                <a:gridCol w="1047750"/>
                <a:gridCol w="664210"/>
                <a:gridCol w="812165"/>
                <a:gridCol w="1265555"/>
              </a:tblGrid>
              <a:tr h="0">
                <a:tc gridSpan="6">
                  <a:txBody>
                    <a:bodyPr/>
                    <a:lstStyle/>
                    <a:p>
                      <a:pPr marL="0" marR="0">
                        <a:spcBef>
                          <a:spcPts val="0"/>
                        </a:spcBef>
                        <a:spcAft>
                          <a:spcPts val="0"/>
                        </a:spcAft>
                      </a:pPr>
                      <a:r>
                        <a:rPr lang="en-US" sz="1100" b="1" dirty="0">
                          <a:latin typeface="Tahoma"/>
                          <a:ea typeface="Times New Roman"/>
                        </a:rPr>
                        <a:t>Table 4.8 Evaluation of the Existing System in Terms of Security.</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dirty="0">
                          <a:latin typeface="Tahoma"/>
                          <a:ea typeface="Times New Roman"/>
                        </a:rPr>
                        <a:t>Respondents</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No. of 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Score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680">
                <a:tc gridSpan="2">
                  <a:txBody>
                    <a:bodyPr/>
                    <a:lstStyle/>
                    <a:p>
                      <a:pPr marL="0" marR="0" algn="just">
                        <a:spcBef>
                          <a:spcPts val="0"/>
                        </a:spcBef>
                        <a:spcAft>
                          <a:spcPts val="0"/>
                        </a:spcAft>
                      </a:pPr>
                      <a:r>
                        <a:rPr lang="en-US" sz="1100" b="1">
                          <a:latin typeface="Tahoma"/>
                          <a:ea typeface="Times New Roman"/>
                        </a:rPr>
                        <a:t>Criteria: Security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Students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220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ahoma"/>
                          <a:ea typeface="Times New Roman"/>
                        </a:rPr>
                        <a:t>234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ahoma"/>
                          <a:ea typeface="Times New Roman"/>
                        </a:rPr>
                        <a:t>1.064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Admin staff</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ahoma"/>
                          <a:ea typeface="Times New Roman"/>
                        </a:rPr>
                        <a:t>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
                <a:tc gridSpan="4">
                  <a:txBody>
                    <a:bodyPr/>
                    <a:lstStyle/>
                    <a:p>
                      <a:pPr marL="0" marR="0" algn="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100" b="1">
                          <a:latin typeface="Tahoma"/>
                          <a:ea typeface="Times New Roman"/>
                        </a:rPr>
                        <a:t>1.054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Poor</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2465" name="Rectangle 1"/>
          <p:cNvSpPr>
            <a:spLocks noChangeArrowheads="1"/>
          </p:cNvSpPr>
          <p:nvPr/>
        </p:nvSpPr>
        <p:spPr bwMode="auto">
          <a:xfrm>
            <a:off x="838200" y="533400"/>
            <a:ext cx="7696200"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4.1 Evaluation Summary of the Existing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Table 4.8 shows the evaluation summary of the existing system in terms of Security. Based from the responses, the existing system is generally poor in terms of security. The respondents find it that the system is not quite secured enough especially in data access of records and limitations on controls using the current system.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Table 4.9 shows the evaluation summary of the existing system in terms of  efficiency. It shows that the existing system is poor in terms of efficiency. According to the respondents, the existing system was very hard to handle and organizes since all data were written and keep physically.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60220" y="2778760"/>
          <a:ext cx="5623560" cy="1300480"/>
        </p:xfrm>
        <a:graphic>
          <a:graphicData uri="http://schemas.openxmlformats.org/drawingml/2006/table">
            <a:tbl>
              <a:tblPr/>
              <a:tblGrid>
                <a:gridCol w="375920"/>
                <a:gridCol w="1457960"/>
                <a:gridCol w="1047750"/>
                <a:gridCol w="664210"/>
                <a:gridCol w="812165"/>
                <a:gridCol w="1265555"/>
              </a:tblGrid>
              <a:tr h="0">
                <a:tc gridSpan="6">
                  <a:txBody>
                    <a:bodyPr/>
                    <a:lstStyle/>
                    <a:p>
                      <a:pPr marL="0" marR="0">
                        <a:spcBef>
                          <a:spcPts val="0"/>
                        </a:spcBef>
                        <a:spcAft>
                          <a:spcPts val="0"/>
                        </a:spcAft>
                      </a:pPr>
                      <a:r>
                        <a:rPr lang="en-US" sz="1100" b="1">
                          <a:latin typeface="Tahoma"/>
                          <a:ea typeface="Times New Roman"/>
                        </a:rPr>
                        <a:t>Table 4.9 Evaluation of the Existing System in Terms of Efficiency.</a:t>
                      </a:r>
                      <a:endParaRPr lang="en-US" sz="12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a:latin typeface="Tahoma"/>
                          <a:ea typeface="Times New Roman"/>
                        </a:rPr>
                        <a:t>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No. of 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Score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just">
                        <a:spcBef>
                          <a:spcPts val="0"/>
                        </a:spcBef>
                        <a:spcAft>
                          <a:spcPts val="0"/>
                        </a:spcAft>
                      </a:pPr>
                      <a:r>
                        <a:rPr lang="en-US" sz="1100" b="1">
                          <a:latin typeface="Tahoma"/>
                          <a:ea typeface="Times New Roman"/>
                        </a:rPr>
                        <a:t>Criteria: Efficiency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7940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Students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220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246</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1.118</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Admin staff</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0.000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
                <a:tc gridSpan="4">
                  <a:txBody>
                    <a:bodyPr/>
                    <a:lstStyle/>
                    <a:p>
                      <a:pPr marL="0" marR="0" algn="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100" b="1">
                          <a:latin typeface="Tahoma"/>
                          <a:ea typeface="Times New Roman"/>
                        </a:rPr>
                        <a:t>1.107</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Poor</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3489" name="Rectangle 1"/>
          <p:cNvSpPr>
            <a:spLocks noChangeArrowheads="1"/>
          </p:cNvSpPr>
          <p:nvPr/>
        </p:nvSpPr>
        <p:spPr bwMode="auto">
          <a:xfrm>
            <a:off x="1066800" y="990600"/>
            <a:ext cx="73152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Table 4.9 shows the evaluation summary of the existing system in terms of  efficiency. It shows that the existing system is poor in terms of efficiency. According to the respondents, the existing system was very hard to handle and organizes since all data were written and keep physically.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Table 4.10 shows the evaluation of the existing system in terms of Reliability. It shows that the existing system is poor in terms of reliability. The respondents differ from their responses based on accuracy and completeness of the information given by the system.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500" dirty="0" smtClean="0"/>
              <a:t>Objective of the study</a:t>
            </a:r>
            <a:endParaRPr lang="en-US" sz="1500" dirty="0"/>
          </a:p>
        </p:txBody>
      </p:sp>
      <p:sp>
        <p:nvSpPr>
          <p:cNvPr id="3" name="Content Placeholder 2"/>
          <p:cNvSpPr>
            <a:spLocks noGrp="1"/>
          </p:cNvSpPr>
          <p:nvPr>
            <p:ph sz="quarter" idx="1"/>
          </p:nvPr>
        </p:nvSpPr>
        <p:spPr/>
        <p:txBody>
          <a:bodyPr>
            <a:normAutofit fontScale="92500" lnSpcReduction="10000"/>
          </a:bodyPr>
          <a:lstStyle/>
          <a:p>
            <a:pPr>
              <a:lnSpc>
                <a:spcPct val="200000"/>
              </a:lnSpc>
              <a:buNone/>
            </a:pPr>
            <a:r>
              <a:rPr lang="en-US" sz="1600" b="1" dirty="0" smtClean="0"/>
              <a:t>Statement of the Objectives</a:t>
            </a:r>
            <a:endParaRPr lang="en-US" sz="1600" dirty="0" smtClean="0"/>
          </a:p>
          <a:p>
            <a:pPr>
              <a:buNone/>
            </a:pPr>
            <a:r>
              <a:rPr lang="en-US" sz="1600" dirty="0" smtClean="0"/>
              <a:t>	</a:t>
            </a:r>
            <a:r>
              <a:rPr lang="en-US" sz="1600" b="1" dirty="0" smtClean="0"/>
              <a:t>General</a:t>
            </a:r>
            <a:r>
              <a:rPr lang="en-US" sz="1600" dirty="0" smtClean="0"/>
              <a:t>. This study aimed to develop a Campus Information System that will include registration, enrollment, and grading system for Concepcion Holy Cross College. This information system is intended to provide a fast and systemized way of handling enrollment procedures.</a:t>
            </a:r>
          </a:p>
          <a:p>
            <a:pPr>
              <a:buNone/>
            </a:pPr>
            <a:r>
              <a:rPr lang="en-US" sz="1600" dirty="0" smtClean="0"/>
              <a:t>	</a:t>
            </a:r>
            <a:r>
              <a:rPr lang="en-US" sz="1600" b="1" dirty="0" smtClean="0"/>
              <a:t>Specific</a:t>
            </a:r>
            <a:r>
              <a:rPr lang="en-US" sz="1600" dirty="0" smtClean="0"/>
              <a:t>. In order to meet the general objective of the study, the proponents seek to achieve the following specific objectives. </a:t>
            </a:r>
          </a:p>
          <a:p>
            <a:pPr lvl="1">
              <a:buNone/>
            </a:pPr>
            <a:r>
              <a:rPr lang="en-US" sz="1300" dirty="0" smtClean="0"/>
              <a:t>To study and explain the current enrollment system practiced by the Concepcion Holy Cross College, Inc.</a:t>
            </a:r>
          </a:p>
          <a:p>
            <a:pPr lvl="1">
              <a:buNone/>
            </a:pPr>
            <a:r>
              <a:rPr lang="en-US" sz="1300" dirty="0" smtClean="0"/>
              <a:t>To identify the problems they meet by using the existing system.</a:t>
            </a:r>
          </a:p>
          <a:p>
            <a:pPr lvl="1">
              <a:buNone/>
            </a:pPr>
            <a:r>
              <a:rPr lang="en-US" sz="1300" dirty="0" smtClean="0"/>
              <a:t>To design and develop the proposed system.</a:t>
            </a:r>
          </a:p>
          <a:p>
            <a:pPr lvl="1">
              <a:buNone/>
            </a:pPr>
            <a:r>
              <a:rPr lang="en-US" sz="1300" dirty="0" smtClean="0"/>
              <a:t>To evaluate the existing and developed system in terms of:</a:t>
            </a:r>
          </a:p>
          <a:p>
            <a:pPr lvl="1">
              <a:buNone/>
            </a:pPr>
            <a:r>
              <a:rPr lang="en-US" sz="1300" dirty="0" smtClean="0"/>
              <a:t>Security</a:t>
            </a:r>
          </a:p>
          <a:p>
            <a:pPr lvl="1">
              <a:buNone/>
            </a:pPr>
            <a:r>
              <a:rPr lang="en-US" sz="1300" dirty="0" smtClean="0"/>
              <a:t>Efficiency</a:t>
            </a:r>
          </a:p>
          <a:p>
            <a:pPr lvl="1">
              <a:buNone/>
            </a:pPr>
            <a:r>
              <a:rPr lang="en-US" sz="1300" dirty="0" smtClean="0"/>
              <a:t>Reliability </a:t>
            </a:r>
          </a:p>
          <a:p>
            <a:pPr lvl="1">
              <a:buNone/>
            </a:pPr>
            <a:r>
              <a:rPr lang="en-US" sz="1300" b="1" dirty="0" smtClean="0"/>
              <a:t>Hypothesis of the Study</a:t>
            </a:r>
            <a:endParaRPr lang="en-US" sz="1300" dirty="0" smtClean="0"/>
          </a:p>
          <a:p>
            <a:pPr lvl="1">
              <a:buNone/>
            </a:pPr>
            <a:r>
              <a:rPr lang="en-US" sz="1300" b="1" dirty="0" smtClean="0"/>
              <a:t>Null Hypothesis (Ho). </a:t>
            </a:r>
            <a:r>
              <a:rPr lang="en-US" sz="1300" dirty="0" smtClean="0"/>
              <a:t>There is no significant difference between the existing and the proposed system in terms of security, efficiency and reliability.</a:t>
            </a:r>
          </a:p>
          <a:p>
            <a:pPr lvl="1">
              <a:buNone/>
            </a:pPr>
            <a:r>
              <a:rPr lang="en-US" sz="1300" dirty="0" smtClean="0"/>
              <a:t> </a:t>
            </a:r>
          </a:p>
          <a:p>
            <a:pPr lvl="1">
              <a:buNone/>
            </a:pPr>
            <a:r>
              <a:rPr lang="en-US" sz="1300" b="1" dirty="0" smtClean="0"/>
              <a:t>Alternative Hypothesis (Ha).</a:t>
            </a:r>
            <a:r>
              <a:rPr lang="en-US" sz="1300" dirty="0" smtClean="0"/>
              <a:t> There is a significant difference between the existing and the proposed system in terms of security, and reliability.</a:t>
            </a:r>
          </a:p>
          <a:p>
            <a:pPr lvl="1">
              <a:buNone/>
            </a:pPr>
            <a:r>
              <a:rPr lang="en-US" sz="1300" b="1" dirty="0" smtClean="0"/>
              <a:t> </a:t>
            </a:r>
            <a:endParaRPr lang="en-US" sz="13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0" y="2667000"/>
          <a:ext cx="5623560" cy="1422400"/>
        </p:xfrm>
        <a:graphic>
          <a:graphicData uri="http://schemas.openxmlformats.org/drawingml/2006/table">
            <a:tbl>
              <a:tblPr/>
              <a:tblGrid>
                <a:gridCol w="375920"/>
                <a:gridCol w="1457960"/>
                <a:gridCol w="1047750"/>
                <a:gridCol w="664210"/>
                <a:gridCol w="812165"/>
                <a:gridCol w="1265555"/>
              </a:tblGrid>
              <a:tr h="0">
                <a:tc gridSpan="6">
                  <a:txBody>
                    <a:bodyPr/>
                    <a:lstStyle/>
                    <a:p>
                      <a:pPr marL="0" marR="0">
                        <a:spcBef>
                          <a:spcPts val="0"/>
                        </a:spcBef>
                        <a:spcAft>
                          <a:spcPts val="0"/>
                        </a:spcAft>
                      </a:pPr>
                      <a:r>
                        <a:rPr lang="en-US" sz="1100" dirty="0">
                          <a:latin typeface="Tahoma"/>
                          <a:ea typeface="Times New Roman"/>
                        </a:rPr>
                        <a:t/>
                      </a:r>
                      <a:br>
                        <a:rPr lang="en-US" sz="1100" dirty="0">
                          <a:latin typeface="Tahoma"/>
                          <a:ea typeface="Times New Roman"/>
                        </a:rPr>
                      </a:br>
                      <a:r>
                        <a:rPr lang="en-US" sz="1100" b="1" dirty="0">
                          <a:latin typeface="Tahoma"/>
                          <a:ea typeface="Times New Roman"/>
                        </a:rPr>
                        <a:t>Table 4.10 Evaluation of the Existing System in Terms of Reliability.</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a:latin typeface="Tahoma"/>
                          <a:ea typeface="Times New Roman"/>
                        </a:rPr>
                        <a:t>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dirty="0">
                          <a:latin typeface="Tahoma"/>
                          <a:ea typeface="Times New Roman"/>
                        </a:rPr>
                        <a:t>No. of Respondents</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Score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just">
                        <a:spcBef>
                          <a:spcPts val="0"/>
                        </a:spcBef>
                        <a:spcAft>
                          <a:spcPts val="0"/>
                        </a:spcAft>
                      </a:pPr>
                      <a:r>
                        <a:rPr lang="en-US" sz="1100" b="1">
                          <a:latin typeface="Tahoma"/>
                          <a:ea typeface="Times New Roman"/>
                        </a:rPr>
                        <a:t>Criteria: Reliability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Students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220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260</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1.182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68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Admin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
                <a:tc gridSpan="4">
                  <a:txBody>
                    <a:bodyPr/>
                    <a:lstStyle/>
                    <a:p>
                      <a:pPr marL="0" marR="0" algn="r">
                        <a:spcBef>
                          <a:spcPts val="0"/>
                        </a:spcBef>
                        <a:spcAft>
                          <a:spcPts val="0"/>
                        </a:spcAft>
                      </a:pPr>
                      <a:r>
                        <a:rPr lang="en-US" sz="1100" b="1" dirty="0">
                          <a:latin typeface="Tahoma"/>
                          <a:ea typeface="Times New Roman"/>
                        </a:rPr>
                        <a:t>Weighted Mean</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100" b="1">
                          <a:latin typeface="Tahoma"/>
                          <a:ea typeface="Times New Roman"/>
                        </a:rPr>
                        <a:t>1.189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Poor</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1752600" y="4572000"/>
          <a:ext cx="5660390" cy="1005840"/>
        </p:xfrm>
        <a:graphic>
          <a:graphicData uri="http://schemas.openxmlformats.org/drawingml/2006/table">
            <a:tbl>
              <a:tblPr/>
              <a:tblGrid>
                <a:gridCol w="488950"/>
                <a:gridCol w="1751965"/>
                <a:gridCol w="1551305"/>
                <a:gridCol w="1868170"/>
              </a:tblGrid>
              <a:tr h="0">
                <a:tc gridSpan="4">
                  <a:txBody>
                    <a:bodyPr/>
                    <a:lstStyle/>
                    <a:p>
                      <a:pPr marL="0" marR="0">
                        <a:spcBef>
                          <a:spcPts val="0"/>
                        </a:spcBef>
                        <a:spcAft>
                          <a:spcPts val="0"/>
                        </a:spcAft>
                      </a:pPr>
                      <a:r>
                        <a:rPr lang="en-US" sz="1100" b="1" dirty="0">
                          <a:latin typeface="Tahoma"/>
                          <a:ea typeface="Times New Roman"/>
                        </a:rPr>
                        <a:t>Table 4.11 Evaluation Summary of the Existing System</a:t>
                      </a:r>
                      <a:endParaRPr lang="en-US" sz="1200" dirty="0">
                        <a:latin typeface="Times New Roman"/>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a:latin typeface="Tahoma"/>
                          <a:ea typeface="Times New Roman"/>
                        </a:rPr>
                        <a:t>Criteria</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Security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1.054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Efficiency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1.107</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Reliability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1.189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r">
                        <a:spcBef>
                          <a:spcPts val="0"/>
                        </a:spcBef>
                        <a:spcAft>
                          <a:spcPts val="0"/>
                        </a:spcAft>
                      </a:pPr>
                      <a:r>
                        <a:rPr lang="en-US" sz="1100" b="1">
                          <a:latin typeface="Tahoma"/>
                          <a:ea typeface="Times New Roman"/>
                        </a:rPr>
                        <a:t>Average Weighted 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dirty="0">
                          <a:latin typeface="Tahoma"/>
                          <a:ea typeface="Times New Roman"/>
                        </a:rPr>
                        <a:t>1.116</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Poor</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5537" name="Rectangle 1"/>
          <p:cNvSpPr>
            <a:spLocks noChangeArrowheads="1"/>
          </p:cNvSpPr>
          <p:nvPr/>
        </p:nvSpPr>
        <p:spPr bwMode="auto">
          <a:xfrm>
            <a:off x="762000" y="762000"/>
            <a:ext cx="73152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As presented in the evaluation summary of the existing system in Table 4.11, it has met a poor remark with an average weighted mean of 1.116 based on the </a:t>
            </a:r>
            <a:r>
              <a:rPr kumimoji="0" lang="en-US" sz="11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Lickert’s</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scale. It is unanimously poor in terms of security and efficiency and relatively satisfactory in terms of reliability.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4.2 Evaluation Summary of the Developed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Table 4.12 shows the evaluation of the developed system in terms of Security. Based from the responses, the system is generally Very satisfactory in terms of security. The respondents find it that the system is secured especially in data access of records and limitations on controls. It has also provided a user authentication feature that would filter the users viewing settings to limit the access and control of keys of the developed system.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0" y="3810000"/>
          <a:ext cx="5623560" cy="1524000"/>
        </p:xfrm>
        <a:graphic>
          <a:graphicData uri="http://schemas.openxmlformats.org/drawingml/2006/table">
            <a:tbl>
              <a:tblPr/>
              <a:tblGrid>
                <a:gridCol w="375920"/>
                <a:gridCol w="1457960"/>
                <a:gridCol w="1047750"/>
                <a:gridCol w="664210"/>
                <a:gridCol w="812165"/>
                <a:gridCol w="1265555"/>
              </a:tblGrid>
              <a:tr h="0">
                <a:tc gridSpan="6">
                  <a:txBody>
                    <a:bodyPr/>
                    <a:lstStyle/>
                    <a:p>
                      <a:pPr marL="0" marR="0">
                        <a:spcBef>
                          <a:spcPts val="0"/>
                        </a:spcBef>
                        <a:spcAft>
                          <a:spcPts val="0"/>
                        </a:spcAft>
                      </a:pPr>
                      <a:r>
                        <a:rPr lang="en-US" sz="1100" dirty="0">
                          <a:latin typeface="Tahoma"/>
                          <a:ea typeface="Times New Roman"/>
                        </a:rPr>
                        <a:t/>
                      </a:r>
                      <a:br>
                        <a:rPr lang="en-US" sz="1100" dirty="0">
                          <a:latin typeface="Tahoma"/>
                          <a:ea typeface="Times New Roman"/>
                        </a:rPr>
                      </a:br>
                      <a:r>
                        <a:rPr lang="en-US" sz="1100" b="1" dirty="0">
                          <a:latin typeface="Tahoma"/>
                          <a:ea typeface="Times New Roman"/>
                        </a:rPr>
                        <a:t>Table 4.12 Evaluation of the Developed System in Terms of Security.</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a:latin typeface="Tahoma"/>
                          <a:ea typeface="Times New Roman"/>
                        </a:rPr>
                        <a:t>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No. of 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Score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just">
                        <a:spcBef>
                          <a:spcPts val="0"/>
                        </a:spcBef>
                        <a:spcAft>
                          <a:spcPts val="0"/>
                        </a:spcAft>
                      </a:pPr>
                      <a:r>
                        <a:rPr lang="en-US" sz="1100" b="1">
                          <a:latin typeface="Tahoma"/>
                          <a:ea typeface="Times New Roman"/>
                        </a:rPr>
                        <a:t>Criteria: Security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Students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Tahoma"/>
                          <a:ea typeface="Times New Roman"/>
                        </a:rPr>
                        <a:t>220</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810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3.682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Admin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5.000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
                <a:tc gridSpan="4">
                  <a:txBody>
                    <a:bodyPr/>
                    <a:lstStyle/>
                    <a:p>
                      <a:pPr marL="0" marR="0" algn="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3.693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Very Satisfactory</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1752600" y="1981200"/>
          <a:ext cx="5726430" cy="1356360"/>
        </p:xfrm>
        <a:graphic>
          <a:graphicData uri="http://schemas.openxmlformats.org/drawingml/2006/table">
            <a:tbl>
              <a:tblPr/>
              <a:tblGrid>
                <a:gridCol w="375920"/>
                <a:gridCol w="1457960"/>
                <a:gridCol w="1047750"/>
                <a:gridCol w="664210"/>
                <a:gridCol w="812165"/>
                <a:gridCol w="1368425"/>
              </a:tblGrid>
              <a:tr h="0">
                <a:tc gridSpan="6">
                  <a:txBody>
                    <a:bodyPr/>
                    <a:lstStyle/>
                    <a:p>
                      <a:pPr marL="0" marR="0">
                        <a:spcBef>
                          <a:spcPts val="0"/>
                        </a:spcBef>
                        <a:spcAft>
                          <a:spcPts val="0"/>
                        </a:spcAft>
                      </a:pPr>
                      <a:r>
                        <a:rPr lang="en-US" sz="1100" dirty="0">
                          <a:latin typeface="Tahoma"/>
                          <a:ea typeface="Times New Roman"/>
                        </a:rPr>
                        <a:t/>
                      </a:r>
                      <a:br>
                        <a:rPr lang="en-US" sz="1100" dirty="0">
                          <a:latin typeface="Tahoma"/>
                          <a:ea typeface="Times New Roman"/>
                        </a:rPr>
                      </a:br>
                      <a:r>
                        <a:rPr lang="en-US" sz="1100" b="1" dirty="0">
                          <a:latin typeface="Tahoma"/>
                          <a:ea typeface="Times New Roman"/>
                        </a:rPr>
                        <a:t>Table 4.13 Evaluation of the Developed System in Terms of Efficiency.</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a:latin typeface="Tahoma"/>
                          <a:ea typeface="Times New Roman"/>
                        </a:rPr>
                        <a:t>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dirty="0">
                          <a:latin typeface="Tahoma"/>
                          <a:ea typeface="Times New Roman"/>
                        </a:rPr>
                        <a:t>No. of Respondents</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Score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just">
                        <a:spcBef>
                          <a:spcPts val="0"/>
                        </a:spcBef>
                        <a:spcAft>
                          <a:spcPts val="0"/>
                        </a:spcAft>
                      </a:pPr>
                      <a:r>
                        <a:rPr lang="en-US" sz="1100" b="1">
                          <a:latin typeface="Tahoma"/>
                          <a:ea typeface="Times New Roman"/>
                        </a:rPr>
                        <a:t>Criteria: Efficiency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Students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220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801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3.642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Admin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5.000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
                <a:tc gridSpan="4">
                  <a:txBody>
                    <a:bodyPr/>
                    <a:lstStyle/>
                    <a:p>
                      <a:pPr marL="0" marR="0" algn="r">
                        <a:spcBef>
                          <a:spcPts val="0"/>
                        </a:spcBef>
                        <a:spcAft>
                          <a:spcPts val="0"/>
                        </a:spcAft>
                      </a:pPr>
                      <a:r>
                        <a:rPr lang="en-US" sz="1100" b="1">
                          <a:latin typeface="Tahoma"/>
                          <a:ea typeface="Times New Roman"/>
                        </a:rPr>
                        <a:t>Average Weighted Mean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3.654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Very Satisfactory</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6561" name="Rectangle 1"/>
          <p:cNvSpPr>
            <a:spLocks noChangeArrowheads="1"/>
          </p:cNvSpPr>
          <p:nvPr/>
        </p:nvSpPr>
        <p:spPr bwMode="auto">
          <a:xfrm>
            <a:off x="685800" y="304800"/>
            <a:ext cx="76200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Table 4.13 shows the evaluation of the developed system in terms of Efficiency. It shows that the existing system is very satisfactory in terms of efficiency. According to the respondents, the developed system is easy to use for organizing student information and other important data.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Table 4.14 shows the evaluation of the developed system in terms of Reliability. It shows that the developed system is very satisfactory in terms of reliability. The respondents agree that the developed system is reliable. It shows that it can provide accurate computation of assessment during enrollment.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1752600"/>
          <a:ext cx="5623560" cy="1779905"/>
        </p:xfrm>
        <a:graphic>
          <a:graphicData uri="http://schemas.openxmlformats.org/drawingml/2006/table">
            <a:tbl>
              <a:tblPr/>
              <a:tblGrid>
                <a:gridCol w="375920"/>
                <a:gridCol w="1457960"/>
                <a:gridCol w="1047750"/>
                <a:gridCol w="664210"/>
                <a:gridCol w="812165"/>
                <a:gridCol w="1265555"/>
              </a:tblGrid>
              <a:tr h="0">
                <a:tc gridSpan="6">
                  <a:txBody>
                    <a:bodyPr/>
                    <a:lstStyle/>
                    <a:p>
                      <a:pPr marL="0" marR="0">
                        <a:spcBef>
                          <a:spcPts val="0"/>
                        </a:spcBef>
                        <a:spcAft>
                          <a:spcPts val="0"/>
                        </a:spcAft>
                      </a:pPr>
                      <a:r>
                        <a:rPr lang="en-US" sz="1100" b="1" dirty="0">
                          <a:latin typeface="Tahoma"/>
                          <a:ea typeface="Times New Roman"/>
                        </a:rPr>
                        <a:t>Table 4.14 Evaluation of the Developed System in Terms of Reliability.</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2300">
                <a:tc gridSpan="2">
                  <a:txBody>
                    <a:bodyPr/>
                    <a:lstStyle/>
                    <a:p>
                      <a:pPr marL="0" marR="0">
                        <a:spcBef>
                          <a:spcPts val="0"/>
                        </a:spcBef>
                        <a:spcAft>
                          <a:spcPts val="0"/>
                        </a:spcAft>
                      </a:pPr>
                      <a:r>
                        <a:rPr lang="en-US" sz="1100" b="1" dirty="0">
                          <a:latin typeface="Tahoma"/>
                          <a:ea typeface="Times New Roman"/>
                        </a:rPr>
                        <a:t>Respondents</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No. of Respondents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Score</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gridSpan="2">
                  <a:txBody>
                    <a:bodyPr/>
                    <a:lstStyle/>
                    <a:p>
                      <a:pPr marL="0" marR="0" algn="just">
                        <a:spcBef>
                          <a:spcPts val="0"/>
                        </a:spcBef>
                        <a:spcAft>
                          <a:spcPts val="0"/>
                        </a:spcAft>
                      </a:pPr>
                      <a:r>
                        <a:rPr lang="en-US" sz="1100" b="1">
                          <a:latin typeface="Tahoma"/>
                          <a:ea typeface="Times New Roman"/>
                        </a:rPr>
                        <a:t>Criteria: Reliability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Students</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220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785</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3.568</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Admin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6</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3.000</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
                <a:tc gridSpan="4">
                  <a:txBody>
                    <a:bodyPr/>
                    <a:lstStyle/>
                    <a:p>
                      <a:pPr marL="0" marR="0" algn="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3.562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Very Satisfactory</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1447800" y="4191000"/>
          <a:ext cx="5660390" cy="1005840"/>
        </p:xfrm>
        <a:graphic>
          <a:graphicData uri="http://schemas.openxmlformats.org/drawingml/2006/table">
            <a:tbl>
              <a:tblPr/>
              <a:tblGrid>
                <a:gridCol w="505571"/>
                <a:gridCol w="1811526"/>
                <a:gridCol w="1604530"/>
                <a:gridCol w="1738763"/>
              </a:tblGrid>
              <a:tr h="0">
                <a:tc gridSpan="4">
                  <a:txBody>
                    <a:bodyPr/>
                    <a:lstStyle/>
                    <a:p>
                      <a:pPr marL="0" marR="0">
                        <a:spcBef>
                          <a:spcPts val="0"/>
                        </a:spcBef>
                        <a:spcAft>
                          <a:spcPts val="0"/>
                        </a:spcAft>
                      </a:pPr>
                      <a:r>
                        <a:rPr lang="en-US" sz="1100" b="1" dirty="0">
                          <a:latin typeface="Tahoma"/>
                          <a:ea typeface="Times New Roman"/>
                        </a:rPr>
                        <a:t>Table 4.15 Evaluation Summary of the Proposed System</a:t>
                      </a:r>
                      <a:endParaRPr lang="en-US" sz="1200" dirty="0">
                        <a:latin typeface="Times New Roman"/>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a:latin typeface="Tahoma"/>
                          <a:ea typeface="Times New Roman"/>
                        </a:rPr>
                        <a:t>Criteria</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Security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3.693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Efficiency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3.654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Reliability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3.562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r">
                        <a:spcBef>
                          <a:spcPts val="0"/>
                        </a:spcBef>
                        <a:spcAft>
                          <a:spcPts val="0"/>
                        </a:spcAft>
                      </a:pPr>
                      <a:r>
                        <a:rPr lang="en-US" sz="1100" b="1" dirty="0">
                          <a:latin typeface="Tahoma"/>
                          <a:ea typeface="Times New Roman"/>
                        </a:rPr>
                        <a:t>Average Weighted Mean:</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3.636</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Very Satisfactory</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7585" name="Rectangle 1"/>
          <p:cNvSpPr>
            <a:spLocks noChangeArrowheads="1"/>
          </p:cNvSpPr>
          <p:nvPr/>
        </p:nvSpPr>
        <p:spPr bwMode="auto">
          <a:xfrm>
            <a:off x="838200" y="304800"/>
            <a:ext cx="7086600" cy="8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Presented in Table 4.15 is the evaluation summary of the developed system. It has an average weighted mean of 3.562 that is verbally equivalent to very satisfactory which shows that the developed system is very satisfactory in terms of security, efficiency and reliability.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066800" y="838200"/>
            <a:ext cx="7086600" cy="1215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4.3 Evaluation Summary of the Existing and Proposed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Shown in Figure 4.14 is the graphical presentation of the results acquired from the evaluation of the existing and developed system in terms of security, efficiency and reliability. The figure clearly shows that the developed system is operationally feasible for implementation.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Chart 2"/>
          <p:cNvGraphicFramePr/>
          <p:nvPr/>
        </p:nvGraphicFramePr>
        <p:xfrm>
          <a:off x="2209800" y="2209800"/>
          <a:ext cx="4800600" cy="2524125"/>
        </p:xfrm>
        <a:graphic>
          <a:graphicData uri="http://schemas.openxmlformats.org/drawingml/2006/chart">
            <c:chart xmlns:c="http://schemas.openxmlformats.org/drawingml/2006/chart" xmlns:r="http://schemas.openxmlformats.org/officeDocument/2006/relationships" r:id="rId2"/>
          </a:graphicData>
        </a:graphic>
      </p:graphicFrame>
      <p:sp>
        <p:nvSpPr>
          <p:cNvPr id="68611" name="Rectangle 3"/>
          <p:cNvSpPr>
            <a:spLocks noChangeArrowheads="1"/>
          </p:cNvSpPr>
          <p:nvPr/>
        </p:nvSpPr>
        <p:spPr bwMode="auto">
          <a:xfrm>
            <a:off x="228600" y="4876800"/>
            <a:ext cx="91440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Figure 4.14 Evaluation Summary of the Existing and Developed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Shown in Table 4.16 are the evaluation summary of the existing and the developed system. Based from the results, the existing system is rated as generally good as a system. On the other hand, the developed system is generally excellent as a class record and grading system in terms of security, efficiency and reliability.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53845" y="2255520"/>
          <a:ext cx="6036310" cy="2346960"/>
        </p:xfrm>
        <a:graphic>
          <a:graphicData uri="http://schemas.openxmlformats.org/drawingml/2006/table">
            <a:tbl>
              <a:tblPr/>
              <a:tblGrid>
                <a:gridCol w="255905"/>
                <a:gridCol w="857250"/>
                <a:gridCol w="812165"/>
                <a:gridCol w="977900"/>
                <a:gridCol w="255905"/>
                <a:gridCol w="808990"/>
                <a:gridCol w="812165"/>
                <a:gridCol w="1256030"/>
              </a:tblGrid>
              <a:tr h="0">
                <a:tc gridSpan="8">
                  <a:txBody>
                    <a:bodyPr/>
                    <a:lstStyle/>
                    <a:p>
                      <a:pPr marL="0" marR="0">
                        <a:spcBef>
                          <a:spcPts val="0"/>
                        </a:spcBef>
                        <a:spcAft>
                          <a:spcPts val="0"/>
                        </a:spcAft>
                      </a:pPr>
                      <a:r>
                        <a:rPr lang="en-US" sz="1100">
                          <a:latin typeface="Tahoma"/>
                          <a:ea typeface="Times New Roman"/>
                        </a:rPr>
                        <a:t/>
                      </a:r>
                      <a:br>
                        <a:rPr lang="en-US" sz="1100">
                          <a:latin typeface="Tahoma"/>
                          <a:ea typeface="Times New Roman"/>
                        </a:rPr>
                      </a:br>
                      <a:r>
                        <a:rPr lang="en-US" sz="1100" b="1">
                          <a:latin typeface="Tahoma"/>
                          <a:ea typeface="Times New Roman"/>
                        </a:rPr>
                        <a:t>Table 4.16 Evaluation Summary of the Existing and Developed System</a:t>
                      </a:r>
                      <a:endParaRPr lang="en-US" sz="1200">
                        <a:latin typeface="Times New Roman"/>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4">
                  <a:txBody>
                    <a:bodyPr/>
                    <a:lstStyle/>
                    <a:p>
                      <a:pPr marL="0" marR="0" algn="ctr">
                        <a:spcBef>
                          <a:spcPts val="0"/>
                        </a:spcBef>
                        <a:spcAft>
                          <a:spcPts val="0"/>
                        </a:spcAft>
                      </a:pPr>
                      <a:r>
                        <a:rPr lang="en-US" sz="1100" b="1">
                          <a:latin typeface="Tahoma"/>
                          <a:ea typeface="Times New Roman"/>
                        </a:rPr>
                        <a:t>Existing System</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a:latin typeface="Tahoma"/>
                          <a:ea typeface="Times New Roman"/>
                        </a:rPr>
                        <a:t>Developed System</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spcBef>
                          <a:spcPts val="0"/>
                        </a:spcBef>
                        <a:spcAft>
                          <a:spcPts val="0"/>
                        </a:spcAft>
                      </a:pPr>
                      <a:r>
                        <a:rPr lang="en-US" sz="1100" b="1">
                          <a:latin typeface="Tahoma"/>
                          <a:ea typeface="Times New Roman"/>
                        </a:rPr>
                        <a:t>Criteria</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100" b="1">
                          <a:latin typeface="Tahoma"/>
                          <a:ea typeface="Times New Roman"/>
                        </a:rPr>
                        <a:t>Criteria</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Weighted 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Verbal Equivalent</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Security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1.054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ahoma"/>
                          <a:ea typeface="Times New Roman"/>
                        </a:rPr>
                        <a:t>Security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3.693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Efficiency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1.107</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ahoma"/>
                          <a:ea typeface="Times New Roman"/>
                        </a:rPr>
                        <a:t>Efficiency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3.654</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100">
                          <a:latin typeface="Tahoma"/>
                          <a:ea typeface="Times New Roman"/>
                        </a:rPr>
                        <a:t>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Reliability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1.189</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Poor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100">
                          <a:latin typeface="Tahoma"/>
                          <a:ea typeface="Times New Roman"/>
                        </a:rPr>
                        <a:t>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ahoma"/>
                          <a:ea typeface="Times New Roman"/>
                        </a:rPr>
                        <a:t>Reliability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3.562</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Tahoma"/>
                          <a:ea typeface="Times New Roman"/>
                        </a:rPr>
                        <a:t>Very Satisfactory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r">
                        <a:spcBef>
                          <a:spcPts val="0"/>
                        </a:spcBef>
                        <a:spcAft>
                          <a:spcPts val="0"/>
                        </a:spcAft>
                      </a:pPr>
                      <a:r>
                        <a:rPr lang="en-US" sz="1100" b="1">
                          <a:latin typeface="Tahoma"/>
                          <a:ea typeface="Times New Roman"/>
                        </a:rPr>
                        <a:t>Average Weighted Mean:</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1.116</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latin typeface="Tahoma"/>
                          <a:ea typeface="Times New Roman"/>
                        </a:rPr>
                        <a:t>Poor</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100" b="1">
                          <a:latin typeface="Tahoma"/>
                          <a:ea typeface="Times New Roman"/>
                        </a:rPr>
                        <a:t>Poor</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latin typeface="Tahoma"/>
                          <a:ea typeface="Times New Roman"/>
                        </a:rPr>
                        <a:t>3.636</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latin typeface="Tahoma"/>
                          <a:ea typeface="Times New Roman"/>
                        </a:rPr>
                        <a:t>Very Satisfactory</a:t>
                      </a: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9633" name="Rectangle 1"/>
          <p:cNvSpPr>
            <a:spLocks noChangeArrowheads="1"/>
          </p:cNvSpPr>
          <p:nvPr/>
        </p:nvSpPr>
        <p:spPr bwMode="auto">
          <a:xfrm>
            <a:off x="1524000" y="762000"/>
            <a:ext cx="6553200" cy="10618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From these results, the data was treated with Student’s t-test to test the formulated hypothesis. Since the value of t-computed (</a:t>
            </a:r>
            <a:r>
              <a:rPr kumimoji="0" lang="en-US" sz="11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t</a:t>
            </a:r>
            <a:r>
              <a:rPr kumimoji="0" lang="en-US" sz="1100" b="0" i="0" u="none" strike="noStrike" cap="none" normalizeH="0" baseline="-30000" dirty="0" err="1" smtClean="0">
                <a:ln>
                  <a:noFill/>
                </a:ln>
                <a:solidFill>
                  <a:schemeClr val="tx1"/>
                </a:solidFill>
                <a:effectLst/>
                <a:latin typeface="Tahoma" pitchFamily="34" charset="0"/>
                <a:ea typeface="Times New Roman" pitchFamily="18" charset="0"/>
                <a:cs typeface="Tahoma" pitchFamily="34" charset="0"/>
              </a:rPr>
              <a:t>c</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which is </a:t>
            </a: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129.46 </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is greater than the t-tabulated (</a:t>
            </a:r>
            <a:r>
              <a:rPr kumimoji="0" lang="en-US" sz="11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t</a:t>
            </a:r>
            <a:r>
              <a:rPr kumimoji="0" lang="en-US" sz="1100" b="0" i="0" u="none" strike="noStrike" cap="none" normalizeH="0" baseline="-30000" dirty="0" err="1" smtClean="0">
                <a:ln>
                  <a:noFill/>
                </a:ln>
                <a:solidFill>
                  <a:schemeClr val="tx1"/>
                </a:solidFill>
                <a:effectLst/>
                <a:latin typeface="Tahoma" pitchFamily="34" charset="0"/>
                <a:ea typeface="Times New Roman" pitchFamily="18" charset="0"/>
                <a:cs typeface="Tahoma" pitchFamily="34" charset="0"/>
              </a:rPr>
              <a:t>t</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which is (1.96); whose calculation can be seen on the computation of t-test (see Appendix I), the null hypothesis would be rejected, and the alternative hypothesis would be accepted.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762000" y="228600"/>
            <a:ext cx="72390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2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Chapter 5</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2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SUMMARY, CONCLUSION AND RECOMMENDATION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2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This chapter presents a brief summary of the study based from the results of the treated data. Moreover, the conclusions and recommendations that were drawn out from the findings and results were also presented.</a:t>
            </a:r>
          </a:p>
          <a:p>
            <a:pPr marL="0" marR="0" lvl="0" indent="457200" algn="just" defTabSz="914400" rtl="0" eaLnBrk="0" fontAlgn="base" latinLnBrk="0" hangingPunct="0">
              <a:lnSpc>
                <a:spcPct val="2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2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Summary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2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The </a:t>
            </a:r>
            <a:r>
              <a:rPr kumimoji="0" lang="en-US" sz="11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propenent</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considered that fast paced changes in technologies nowadays are considered opportunities to make everyday life an easier at home, at work and at school. Computer resources have been helpful in the field of education by providing information that demands credibility and accuracy. Schools have been using these resources to come up with fast and reliable student services. Therefore, the proponent of the study aimed to develop a system that would provide for these demands.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2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The study “Campus Information System” aimed to design and develop a system that would aid the school in their enrollment system process. It also analyzed and explained the existing system used by the school together with the problems experienced by the students and administration staffs from the existing system. It also intended to develop a system that would lessen if not eliminate the shortcomings of the existing system and to prove that the proposed system is technically and operationally feasible. It also anticipated that there is a no significant difference between the existing and the proposed system in terms of security, efficiency, and reliability.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914400" y="304800"/>
            <a:ext cx="6705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researchers used spiral model in the development of the software for the system that suits the need for the information system to be properly designed and appropriated to the needs of the clients. Development tools such as PHP 5 for main programming language, </a:t>
            </a:r>
            <a:r>
              <a:rPr kumimoji="0" lang="en-US" sz="14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MySQL</a:t>
            </a: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5.6.17 for database and Notepad</a:t>
            </a:r>
            <a:r>
              <a:rPr kumimoji="0" lang="en-US" sz="1400" b="0" i="0" u="none" strike="noStrike" cap="none" normalizeH="0" baseline="30000" dirty="0" smtClean="0">
                <a:ln>
                  <a:noFill/>
                </a:ln>
                <a:solidFill>
                  <a:schemeClr val="tx1"/>
                </a:solidFill>
                <a:effectLst/>
                <a:latin typeface="Tahoma" pitchFamily="34" charset="0"/>
                <a:ea typeface="Times New Roman" pitchFamily="18" charset="0"/>
                <a:cs typeface="Tahoma" pitchFamily="34" charset="0"/>
              </a:rPr>
              <a:t>++</a:t>
            </a: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as the source code editor were used in to develop the system.</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Data gathering tools such as questionnaires, evaluation forms and interviews were vital for identifying the areas necessary for improvement and development. Data gathered were statistically treated using frequency distribution, weighted means, Rubrics method and </a:t>
            </a:r>
            <a:r>
              <a:rPr kumimoji="0" lang="en-US" sz="14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Lickert</a:t>
            </a:r>
            <a:r>
              <a:rPr kumimoji="0" lang="en-US" sz="1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scale were essential tools to illustrate the results of the evaluation of the proposed system. Other tools such as tables and charts were also used to demonstrate differences and visual presentations for easy interpretation.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838200" y="533400"/>
            <a:ext cx="6934200" cy="567847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Summary of Findings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This section provides the important parts of the study wherein the major findings of the proposed study were gathered from the respondents that was comprised of the student (220) and admin staff of the Concepcion Holy Cross College, Inc. Hence, the following were the general objectives considered with their corresponding findings.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Existing Enrollment System of Concepcion Holy Cross College, Inc.</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school uses semi-computerized systems for enrollment wherein they manually  evaluate, assess, &amp; monitor the enrollment process.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Problems Encountered of the Existing System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However, the said system is vulnerable to problems such as difficulty in manual computation, record confidentiality and time consuming consolidation of enrollment reports. The existing system also requires effort in enrollment procedure for the student.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Evaluation of The Designed and Developed System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proposed system was then evaluated by the respondents according to three criteria: Security, Efficiency and Reliability.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Security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system was defined generally rated as excellent in terms of security. Results show that the system through authentication and control of database access and control keys makes it secured.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Efficiency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proposed system was defined as excellent in terms of efficiency by the respondents. Figures and scores show that the system provides an organized and smooth way of producing information from inputs of the users. It showed consistency of results and requires minimal if not zero computation effort.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Reliability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Based from the responses, the proposed system was also accepted as excellent in terms of reliability. It shows that the system can be trusted in presenting complete and reliable data and computed results from raw scores into data. It presents accurate and credible computations and ranking of students per period and per subject.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Furthermore, responses from the questionnaires imply that the majority respondents agree to implement the proposed system for their use.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1295400" y="533400"/>
            <a:ext cx="6629400" cy="44404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Conclusion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Treated data and analysis were done by the researcher to successfully arrive into conclusions.  After the result were gathered and treated, it showed that the system is capable of being a reliable, secure and efficient Campus Information System of Concepcion Holy Cross College. The system scored a total of </a:t>
            </a: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3.636 </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that is verbally equivalent to very satisfactory in the </a:t>
            </a:r>
            <a:r>
              <a:rPr kumimoji="0" lang="en-US" sz="11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Lickert</a:t>
            </a: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scale interpretation table from the designed Rubrics method.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Recommendation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After careful analysis on the results that were gathered from the evaluation of the system, it is therefore recommend that: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system should be used by the Concepcion Holy Cross College as Information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Further development should be done for the printing output and capabilities of the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school should have an IT department for maintaining the system.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Main Page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Main flowchart - New Page (1).png"/>
          <p:cNvPicPr/>
          <p:nvPr/>
        </p:nvPicPr>
        <p:blipFill>
          <a:blip r:embed="rId2" cstate="print"/>
          <a:stretch>
            <a:fillRect/>
          </a:stretch>
        </p:blipFill>
        <p:spPr>
          <a:xfrm>
            <a:off x="2057400" y="533400"/>
            <a:ext cx="5029200" cy="5867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500" dirty="0" smtClean="0"/>
              <a:t>Scope and limitation </a:t>
            </a:r>
            <a:endParaRPr lang="en-US" sz="1500" dirty="0"/>
          </a:p>
        </p:txBody>
      </p:sp>
      <p:sp>
        <p:nvSpPr>
          <p:cNvPr id="3" name="Content Placeholder 2"/>
          <p:cNvSpPr>
            <a:spLocks noGrp="1"/>
          </p:cNvSpPr>
          <p:nvPr>
            <p:ph sz="quarter" idx="1"/>
          </p:nvPr>
        </p:nvSpPr>
        <p:spPr>
          <a:xfrm>
            <a:off x="457200" y="2209800"/>
            <a:ext cx="7467600" cy="4264152"/>
          </a:xfrm>
        </p:spPr>
        <p:txBody>
          <a:bodyPr>
            <a:normAutofit fontScale="70000" lnSpcReduction="20000"/>
          </a:bodyPr>
          <a:lstStyle/>
          <a:p>
            <a:pPr lvl="0">
              <a:lnSpc>
                <a:spcPct val="220000"/>
              </a:lnSpc>
              <a:buNone/>
            </a:pPr>
            <a:endParaRPr lang="en-US" dirty="0" smtClean="0"/>
          </a:p>
          <a:p>
            <a:pPr lvl="0">
              <a:lnSpc>
                <a:spcPct val="220000"/>
              </a:lnSpc>
            </a:pPr>
            <a:r>
              <a:rPr lang="en-US" dirty="0" smtClean="0"/>
              <a:t>Enrollment</a:t>
            </a:r>
          </a:p>
          <a:p>
            <a:pPr lvl="0">
              <a:lnSpc>
                <a:spcPct val="220000"/>
              </a:lnSpc>
            </a:pPr>
            <a:r>
              <a:rPr lang="en-US" dirty="0" smtClean="0"/>
              <a:t>Registration</a:t>
            </a:r>
          </a:p>
          <a:p>
            <a:pPr lvl="0">
              <a:lnSpc>
                <a:spcPct val="220000"/>
              </a:lnSpc>
            </a:pPr>
            <a:r>
              <a:rPr lang="en-US" dirty="0" smtClean="0"/>
              <a:t>Grading</a:t>
            </a:r>
          </a:p>
          <a:p>
            <a:pPr lvl="0">
              <a:lnSpc>
                <a:spcPct val="220000"/>
              </a:lnSpc>
            </a:pPr>
            <a:r>
              <a:rPr lang="en-US" dirty="0" smtClean="0"/>
              <a:t>Evaluation </a:t>
            </a:r>
          </a:p>
          <a:p>
            <a:pPr lvl="0">
              <a:lnSpc>
                <a:spcPct val="220000"/>
              </a:lnSpc>
            </a:pPr>
            <a:r>
              <a:rPr lang="en-US" dirty="0" smtClean="0"/>
              <a:t>Assessments</a:t>
            </a:r>
          </a:p>
          <a:p>
            <a:pPr lvl="0">
              <a:lnSpc>
                <a:spcPct val="220000"/>
              </a:lnSpc>
            </a:pPr>
            <a:r>
              <a:rPr lang="en-US" dirty="0" smtClean="0"/>
              <a:t>Requirements.</a:t>
            </a:r>
          </a:p>
          <a:p>
            <a:pPr lvl="0">
              <a:lnSpc>
                <a:spcPct val="220000"/>
              </a:lnSpc>
              <a:buNone/>
            </a:pPr>
            <a:endParaRPr lang="en-US" dirty="0" smtClean="0"/>
          </a:p>
          <a:p>
            <a:endParaRPr lang="en-US" dirty="0" smtClean="0"/>
          </a:p>
          <a:p>
            <a:endParaRPr lang="en-US" dirty="0"/>
          </a:p>
        </p:txBody>
      </p:sp>
      <p:sp>
        <p:nvSpPr>
          <p:cNvPr id="4" name="TextBox 3"/>
          <p:cNvSpPr txBox="1"/>
          <p:nvPr/>
        </p:nvSpPr>
        <p:spPr>
          <a:xfrm>
            <a:off x="609600" y="1676400"/>
            <a:ext cx="5334000" cy="323165"/>
          </a:xfrm>
          <a:prstGeom prst="rect">
            <a:avLst/>
          </a:prstGeom>
          <a:noFill/>
        </p:spPr>
        <p:txBody>
          <a:bodyPr wrap="square" rtlCol="0">
            <a:spAutoFit/>
          </a:bodyPr>
          <a:lstStyle/>
          <a:p>
            <a:r>
              <a:rPr lang="en-US" sz="1500" b="1" dirty="0" smtClean="0">
                <a:solidFill>
                  <a:schemeClr val="tx2"/>
                </a:solidFill>
              </a:rPr>
              <a:t>The following are the scope of the System</a:t>
            </a:r>
            <a:endParaRPr lang="en-US" sz="1500" b="1" dirty="0">
              <a:solidFill>
                <a:schemeClr val="tx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Admin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Admin page - New Page (2).png"/>
          <p:cNvPicPr/>
          <p:nvPr/>
        </p:nvPicPr>
        <p:blipFill>
          <a:blip r:embed="rId2" cstate="print"/>
          <a:stretch>
            <a:fillRect/>
          </a:stretch>
        </p:blipFill>
        <p:spPr>
          <a:xfrm>
            <a:off x="1828800" y="964564"/>
            <a:ext cx="5486400" cy="513143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152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Faculty Page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Facuty page flow - New Page (1).png"/>
          <p:cNvPicPr/>
          <p:nvPr/>
        </p:nvPicPr>
        <p:blipFill>
          <a:blip r:embed="rId2" cstate="print"/>
          <a:stretch>
            <a:fillRect/>
          </a:stretch>
        </p:blipFill>
        <p:spPr>
          <a:xfrm>
            <a:off x="1828800" y="1295400"/>
            <a:ext cx="5486400" cy="34544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Student Page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Student Flowchart - New Page (1).png"/>
          <p:cNvPicPr/>
          <p:nvPr/>
        </p:nvPicPr>
        <p:blipFill>
          <a:blip r:embed="rId2" cstate="print"/>
          <a:stretch>
            <a:fillRect/>
          </a:stretch>
        </p:blipFill>
        <p:spPr>
          <a:xfrm>
            <a:off x="2753335" y="1059473"/>
            <a:ext cx="3637330" cy="4739054"/>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Enrollment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Enrollment flow chart - New Page (1).png"/>
          <p:cNvPicPr/>
          <p:nvPr/>
        </p:nvPicPr>
        <p:blipFill>
          <a:blip r:embed="rId2" cstate="print"/>
          <a:stretch>
            <a:fillRect/>
          </a:stretch>
        </p:blipFill>
        <p:spPr>
          <a:xfrm>
            <a:off x="2286000" y="533400"/>
            <a:ext cx="4495800" cy="578294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Registration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Registration flowchart - New Page.png"/>
          <p:cNvPicPr/>
          <p:nvPr/>
        </p:nvPicPr>
        <p:blipFill>
          <a:blip r:embed="rId2" cstate="print"/>
          <a:stretch>
            <a:fillRect/>
          </a:stretch>
        </p:blipFill>
        <p:spPr>
          <a:xfrm>
            <a:off x="3581400" y="609600"/>
            <a:ext cx="1828800" cy="57912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381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Evaluation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Evaluation flow chart - New Page (1).png"/>
          <p:cNvPicPr/>
          <p:nvPr/>
        </p:nvPicPr>
        <p:blipFill>
          <a:blip r:embed="rId2" cstate="print"/>
          <a:stretch>
            <a:fillRect/>
          </a:stretch>
        </p:blipFill>
        <p:spPr>
          <a:xfrm>
            <a:off x="2819400" y="914400"/>
            <a:ext cx="3479179" cy="5458557"/>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Assessment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assesment - New Page (1).png"/>
          <p:cNvPicPr/>
          <p:nvPr/>
        </p:nvPicPr>
        <p:blipFill>
          <a:blip r:embed="rId2" cstate="print"/>
          <a:stretch>
            <a:fillRect/>
          </a:stretch>
        </p:blipFill>
        <p:spPr>
          <a:xfrm>
            <a:off x="3505200" y="838200"/>
            <a:ext cx="2415772" cy="556113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Enrollment confirmation flowchart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G:\Diagram\Enrollment confirmation - New Page.png"/>
          <p:cNvPicPr/>
          <p:nvPr/>
        </p:nvPicPr>
        <p:blipFill>
          <a:blip r:embed="rId2" cstate="print"/>
          <a:srcRect/>
          <a:stretch>
            <a:fillRect/>
          </a:stretch>
        </p:blipFill>
        <p:spPr bwMode="auto">
          <a:xfrm>
            <a:off x="2286000" y="914400"/>
            <a:ext cx="4648200" cy="5751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971800" algn="ctr"/>
                <a:tab pos="5943600" algn="r"/>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Entity Relationship Diagram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Enrollment Erd - New Page (4).png"/>
          <p:cNvPicPr/>
          <p:nvPr/>
        </p:nvPicPr>
        <p:blipFill>
          <a:blip r:embed="rId2" cstate="print"/>
          <a:stretch>
            <a:fillRect/>
          </a:stretch>
        </p:blipFill>
        <p:spPr>
          <a:xfrm>
            <a:off x="1676400" y="609600"/>
            <a:ext cx="5486400" cy="624839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lstStyle/>
          <a:p>
            <a:pPr lvl="0">
              <a:lnSpc>
                <a:spcPct val="200000"/>
              </a:lnSpc>
            </a:pPr>
            <a:r>
              <a:rPr lang="en-US" sz="1600" dirty="0" smtClean="0"/>
              <a:t>Payment. </a:t>
            </a:r>
          </a:p>
          <a:p>
            <a:pPr lvl="0">
              <a:lnSpc>
                <a:spcPct val="200000"/>
              </a:lnSpc>
            </a:pPr>
            <a:r>
              <a:rPr lang="en-US" sz="1600" dirty="0" smtClean="0"/>
              <a:t>Requirements checking </a:t>
            </a:r>
          </a:p>
          <a:p>
            <a:pPr lvl="0">
              <a:lnSpc>
                <a:spcPct val="200000"/>
              </a:lnSpc>
            </a:pPr>
            <a:r>
              <a:rPr lang="en-US" sz="1600" dirty="0" smtClean="0"/>
              <a:t>Student balance  </a:t>
            </a:r>
          </a:p>
          <a:p>
            <a:pPr>
              <a:lnSpc>
                <a:spcPct val="200000"/>
              </a:lnSpc>
              <a:buNone/>
            </a:pPr>
            <a:endParaRPr lang="en-US" dirty="0" smtClean="0"/>
          </a:p>
          <a:p>
            <a:pPr>
              <a:lnSpc>
                <a:spcPct val="200000"/>
              </a:lnSpc>
            </a:pPr>
            <a:endParaRPr lang="en-US" dirty="0"/>
          </a:p>
        </p:txBody>
      </p:sp>
      <p:sp>
        <p:nvSpPr>
          <p:cNvPr id="5" name="TextBox 4"/>
          <p:cNvSpPr txBox="1"/>
          <p:nvPr/>
        </p:nvSpPr>
        <p:spPr>
          <a:xfrm>
            <a:off x="457200" y="381000"/>
            <a:ext cx="6096000" cy="323165"/>
          </a:xfrm>
          <a:prstGeom prst="rect">
            <a:avLst/>
          </a:prstGeom>
          <a:noFill/>
        </p:spPr>
        <p:txBody>
          <a:bodyPr wrap="square" rtlCol="0">
            <a:spAutoFit/>
          </a:bodyPr>
          <a:lstStyle/>
          <a:p>
            <a:r>
              <a:rPr lang="en-US" sz="1500" b="1" dirty="0" smtClean="0">
                <a:solidFill>
                  <a:schemeClr val="tx2"/>
                </a:solidFill>
              </a:rPr>
              <a:t>The following are the limitations of the System</a:t>
            </a:r>
            <a:endParaRPr lang="en-US" sz="1500" b="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Significance of the study</a:t>
            </a:r>
            <a:endParaRPr lang="en-US" sz="2000" dirty="0"/>
          </a:p>
        </p:txBody>
      </p:sp>
      <p:sp>
        <p:nvSpPr>
          <p:cNvPr id="3" name="Content Placeholder 2"/>
          <p:cNvSpPr>
            <a:spLocks noGrp="1"/>
          </p:cNvSpPr>
          <p:nvPr>
            <p:ph sz="quarter" idx="1"/>
          </p:nvPr>
        </p:nvSpPr>
        <p:spPr/>
        <p:txBody>
          <a:bodyPr>
            <a:normAutofit/>
          </a:bodyPr>
          <a:lstStyle/>
          <a:p>
            <a:pPr>
              <a:lnSpc>
                <a:spcPct val="200000"/>
              </a:lnSpc>
            </a:pPr>
            <a:r>
              <a:rPr lang="en-US" sz="1500" dirty="0" smtClean="0"/>
              <a:t>Students</a:t>
            </a:r>
          </a:p>
          <a:p>
            <a:pPr algn="just">
              <a:lnSpc>
                <a:spcPct val="200000"/>
              </a:lnSpc>
            </a:pPr>
            <a:r>
              <a:rPr lang="en-US" sz="1500" dirty="0" smtClean="0"/>
              <a:t>Faculty</a:t>
            </a:r>
          </a:p>
          <a:p>
            <a:pPr algn="just">
              <a:lnSpc>
                <a:spcPct val="200000"/>
              </a:lnSpc>
            </a:pPr>
            <a:r>
              <a:rPr lang="en-US" sz="1500" dirty="0" smtClean="0"/>
              <a:t>Parents</a:t>
            </a:r>
          </a:p>
          <a:p>
            <a:pPr algn="just">
              <a:lnSpc>
                <a:spcPct val="200000"/>
              </a:lnSpc>
            </a:pPr>
            <a:r>
              <a:rPr lang="en-US" sz="1500" dirty="0" smtClean="0"/>
              <a:t>Public</a:t>
            </a:r>
          </a:p>
          <a:p>
            <a:pPr algn="just">
              <a:lnSpc>
                <a:spcPct val="200000"/>
              </a:lnSpc>
              <a:buNone/>
            </a:pPr>
            <a:endParaRPr lang="en-US" sz="1500" dirty="0" smtClean="0"/>
          </a:p>
          <a:p>
            <a:pPr algn="just">
              <a:lnSpc>
                <a:spcPct val="200000"/>
              </a:lnSpc>
              <a:buNone/>
            </a:pPr>
            <a:r>
              <a:rPr lang="en-US" sz="1500" dirty="0" smtClean="0"/>
              <a:t>		</a:t>
            </a:r>
          </a:p>
          <a:p>
            <a:pPr algn="just">
              <a:lnSpc>
                <a:spcPct val="200000"/>
              </a:lnSpc>
              <a:buNone/>
            </a:pPr>
            <a:endParaRPr lang="en-US" sz="1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1500" b="1" dirty="0" smtClean="0"/>
              <a:t/>
            </a:r>
            <a:br>
              <a:rPr lang="en-US" sz="1500" b="1" dirty="0" smtClean="0"/>
            </a:br>
            <a:r>
              <a:rPr lang="en-US" sz="1500" b="1" dirty="0" smtClean="0"/>
              <a:t/>
            </a:r>
            <a:br>
              <a:rPr lang="en-US" sz="1500" b="1" dirty="0" smtClean="0"/>
            </a:br>
            <a:r>
              <a:rPr lang="en-US" sz="1500" b="1" dirty="0" smtClean="0"/>
              <a:t>Chapter 2</a:t>
            </a:r>
            <a:br>
              <a:rPr lang="en-US" sz="1500" b="1" dirty="0" smtClean="0"/>
            </a:br>
            <a:r>
              <a:rPr lang="en-US" sz="1500" b="1" dirty="0" smtClean="0"/>
              <a:t>Review of Related Literatures and studies</a:t>
            </a:r>
            <a:endParaRPr lang="en-US" sz="1500" b="1" dirty="0"/>
          </a:p>
        </p:txBody>
      </p:sp>
      <p:sp>
        <p:nvSpPr>
          <p:cNvPr id="3" name="Content Placeholder 2"/>
          <p:cNvSpPr>
            <a:spLocks noGrp="1"/>
          </p:cNvSpPr>
          <p:nvPr>
            <p:ph sz="quarter" idx="1"/>
          </p:nvPr>
        </p:nvSpPr>
        <p:spPr/>
        <p:txBody>
          <a:bodyPr>
            <a:normAutofit/>
          </a:bodyPr>
          <a:lstStyle/>
          <a:p>
            <a:pPr marL="274320" lvl="5" indent="-274320" algn="just">
              <a:lnSpc>
                <a:spcPct val="200000"/>
              </a:lnSpc>
              <a:spcBef>
                <a:spcPts val="600"/>
              </a:spcBef>
              <a:buSzPct val="70000"/>
              <a:buNone/>
            </a:pPr>
            <a:r>
              <a:rPr lang="en-US" sz="1500" dirty="0" smtClean="0"/>
              <a:t>	Local Literature</a:t>
            </a:r>
          </a:p>
          <a:p>
            <a:pPr marL="274320" lvl="5" indent="-274320" algn="just">
              <a:lnSpc>
                <a:spcPct val="200000"/>
              </a:lnSpc>
              <a:spcBef>
                <a:spcPts val="600"/>
              </a:spcBef>
              <a:buSzPct val="70000"/>
              <a:buNone/>
            </a:pPr>
            <a:r>
              <a:rPr lang="en-US" sz="1500" dirty="0" smtClean="0"/>
              <a:t>		</a:t>
            </a:r>
            <a:r>
              <a:rPr lang="en-US" sz="1500" dirty="0" smtClean="0">
                <a:solidFill>
                  <a:schemeClr val="tx1"/>
                </a:solidFill>
              </a:rPr>
              <a:t> In an article entitled Price and food security update Philippines Issue 16 by wfp.org (wfp.org, 2013) stated.: “The </a:t>
            </a:r>
            <a:r>
              <a:rPr lang="en-US" sz="1500" dirty="0" err="1" smtClean="0">
                <a:solidFill>
                  <a:schemeClr val="tx1"/>
                </a:solidFill>
              </a:rPr>
              <a:t>PhilSIS</a:t>
            </a:r>
            <a:r>
              <a:rPr lang="en-US" sz="1500" dirty="0" smtClean="0">
                <a:solidFill>
                  <a:schemeClr val="tx1"/>
                </a:solidFill>
              </a:rPr>
              <a:t> is envisioned to be a web-based information system that would strengthen food security planning, implementation and evaluation through improved organization, analysis and dissemination of relevant data and information in the Philippines.</a:t>
            </a:r>
          </a:p>
          <a:p>
            <a:pPr marL="274320" lvl="5" indent="-274320" algn="just">
              <a:lnSpc>
                <a:spcPct val="200000"/>
              </a:lnSpc>
              <a:spcBef>
                <a:spcPts val="600"/>
              </a:spcBef>
              <a:buSzPct val="70000"/>
              <a:buNone/>
            </a:pPr>
            <a:r>
              <a:rPr lang="en-US" sz="1500" dirty="0" smtClean="0">
                <a:solidFill>
                  <a:schemeClr val="tx1"/>
                </a:solidFill>
              </a:rPr>
              <a:t>		</a:t>
            </a:r>
            <a:endParaRPr lang="en-US" sz="15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7467600" cy="5638800"/>
          </a:xfrm>
        </p:spPr>
        <p:txBody>
          <a:bodyPr>
            <a:normAutofit/>
          </a:bodyPr>
          <a:lstStyle/>
          <a:p>
            <a:pPr algn="just">
              <a:buNone/>
            </a:pPr>
            <a:endParaRPr lang="en-US" sz="1500" dirty="0" smtClean="0">
              <a:solidFill>
                <a:schemeClr val="tx1">
                  <a:lumMod val="50000"/>
                  <a:lumOff val="50000"/>
                </a:schemeClr>
              </a:solidFill>
            </a:endParaRPr>
          </a:p>
          <a:p>
            <a:pPr algn="just">
              <a:buNone/>
            </a:pPr>
            <a:r>
              <a:rPr lang="en-US" sz="1500" dirty="0" smtClean="0">
                <a:solidFill>
                  <a:schemeClr val="tx1">
                    <a:lumMod val="50000"/>
                    <a:lumOff val="50000"/>
                  </a:schemeClr>
                </a:solidFill>
              </a:rPr>
              <a:t>	Foreign Literature</a:t>
            </a:r>
          </a:p>
          <a:p>
            <a:pPr algn="just">
              <a:buNone/>
            </a:pPr>
            <a:r>
              <a:rPr lang="en-US" sz="1500" dirty="0" smtClean="0">
                <a:solidFill>
                  <a:schemeClr val="tx1">
                    <a:lumMod val="50000"/>
                    <a:lumOff val="50000"/>
                  </a:schemeClr>
                </a:solidFill>
              </a:rPr>
              <a:t>	</a:t>
            </a:r>
          </a:p>
          <a:p>
            <a:pPr algn="just">
              <a:lnSpc>
                <a:spcPct val="200000"/>
              </a:lnSpc>
              <a:buNone/>
            </a:pPr>
            <a:r>
              <a:rPr lang="en-US" sz="1500" dirty="0" smtClean="0">
                <a:solidFill>
                  <a:schemeClr val="tx1">
                    <a:lumMod val="50000"/>
                    <a:lumOff val="50000"/>
                  </a:schemeClr>
                </a:solidFill>
              </a:rPr>
              <a:t>		</a:t>
            </a:r>
            <a:r>
              <a:rPr lang="en-US" sz="1500" dirty="0" smtClean="0"/>
              <a:t>In the booklet entitled Building an Automated Student Record System (NCES. 2000) stated: “When student records are added to overall management information system that includes information on staff, materials, and budgeting for the school or school district, more management activities can be accomplished and efficiency will be improved.”</a:t>
            </a:r>
          </a:p>
          <a:p>
            <a:pPr algn="just">
              <a:lnSpc>
                <a:spcPct val="200000"/>
              </a:lnSpc>
              <a:buNone/>
            </a:pPr>
            <a:endParaRPr lang="en-US" sz="1500" dirty="0">
              <a:solidFill>
                <a:schemeClr val="tx1">
                  <a:lumMod val="50000"/>
                  <a:lumOff val="50000"/>
                </a:schemeClr>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600</TotalTime>
  <Words>3023</Words>
  <Application>Microsoft Office PowerPoint</Application>
  <PresentationFormat>On-screen Show (4:3)</PresentationFormat>
  <Paragraphs>635</Paragraphs>
  <Slides>58</Slides>
  <Notes>0</Notes>
  <HiddenSlides>5</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Oriel</vt:lpstr>
      <vt:lpstr>Concepcion Holy Cross College </vt:lpstr>
      <vt:lpstr>Slide 2</vt:lpstr>
      <vt:lpstr>Chapter 1 introduction</vt:lpstr>
      <vt:lpstr>Objective of the study</vt:lpstr>
      <vt:lpstr>Scope and limitation </vt:lpstr>
      <vt:lpstr>Slide 6</vt:lpstr>
      <vt:lpstr>Significance of the study</vt:lpstr>
      <vt:lpstr>  Chapter 2 Review of Related Literatures and studies</vt:lpstr>
      <vt:lpstr>Slide 9</vt:lpstr>
      <vt:lpstr>Slide 10</vt:lpstr>
      <vt:lpstr>Slide 11</vt:lpstr>
      <vt:lpstr>Chapter3 Research Methodologies </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Information System</dc:title>
  <dc:creator>Randy1hs</dc:creator>
  <cp:lastModifiedBy>Rosayn</cp:lastModifiedBy>
  <cp:revision>72</cp:revision>
  <dcterms:created xsi:type="dcterms:W3CDTF">2010-10-19T00:33:11Z</dcterms:created>
  <dcterms:modified xsi:type="dcterms:W3CDTF">2015-03-16T20:02:03Z</dcterms:modified>
</cp:coreProperties>
</file>