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11" name="Slide Number Placeholder 10"/>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CFD25768-7A88-4813-B4C4-04A3270ABC7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FD74D2-B73D-4283-8CDC-24DDB4E2E95E}" type="datetimeFigureOut">
              <a:rPr lang="en-GB" smtClean="0"/>
              <a:pPr/>
              <a:t>27/01/2017</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CFD25768-7A88-4813-B4C4-04A3270ABC75}" type="slidenum">
              <a:rPr lang="en-GB" smtClean="0"/>
              <a:pPr/>
              <a:t>‹#›</a:t>
            </a:fld>
            <a:endParaRPr lang="en-GB"/>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9FD74D2-B73D-4283-8CDC-24DDB4E2E95E}" type="datetimeFigureOut">
              <a:rPr lang="en-GB" smtClean="0"/>
              <a:pPr/>
              <a:t>27/01/2017</a:t>
            </a:fld>
            <a:endParaRPr lang="en-GB"/>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FD25768-7A88-4813-B4C4-04A3270ABC7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Interview Questions on Software QA (Quality Assurance)</a:t>
            </a:r>
            <a:endParaRPr lang="en-GB" dirty="0"/>
          </a:p>
        </p:txBody>
      </p:sp>
      <p:sp>
        <p:nvSpPr>
          <p:cNvPr id="3" name="Subtitle 2"/>
          <p:cNvSpPr>
            <a:spLocks noGrp="1"/>
          </p:cNvSpPr>
          <p:nvPr>
            <p:ph type="subTitle" idx="1"/>
          </p:nvPr>
        </p:nvSpPr>
        <p:spPr/>
        <p:txBody>
          <a:bodyPr>
            <a:normAutofit lnSpcReduction="10000"/>
          </a:bodyPr>
          <a:lstStyle/>
          <a:p>
            <a:r>
              <a:rPr lang="en-GB" dirty="0" smtClean="0"/>
              <a:t>Prepared by</a:t>
            </a:r>
          </a:p>
          <a:p>
            <a:r>
              <a:rPr lang="en-GB" dirty="0" err="1" smtClean="0"/>
              <a:t>Weblabs</a:t>
            </a:r>
            <a:endParaRPr lang="en-GB" dirty="0" smtClean="0"/>
          </a:p>
          <a:p>
            <a:r>
              <a:rPr lang="en-GB" dirty="0" smtClean="0"/>
              <a:t>Sebastiankunjappan@gmail.com</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Does a White Box tester need to have the technical abilities of a developer?</a:t>
            </a:r>
            <a:endParaRPr lang="en-GB" dirty="0"/>
          </a:p>
        </p:txBody>
      </p:sp>
      <p:sp>
        <p:nvSpPr>
          <p:cNvPr id="3" name="Subtitle 2"/>
          <p:cNvSpPr>
            <a:spLocks noGrp="1"/>
          </p:cNvSpPr>
          <p:nvPr>
            <p:ph type="subTitle" idx="1"/>
          </p:nvPr>
        </p:nvSpPr>
        <p:spPr/>
        <p:txBody>
          <a:bodyPr/>
          <a:lstStyle/>
          <a:p>
            <a:r>
              <a:rPr lang="en-GB" dirty="0" smtClean="0"/>
              <a:t>An. Yes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Do you agree when a Black box tester becomes technical he becomes a Gray Box tester?</a:t>
            </a:r>
            <a:endParaRPr lang="en-GB" dirty="0"/>
          </a:p>
        </p:txBody>
      </p:sp>
      <p:sp>
        <p:nvSpPr>
          <p:cNvPr id="3" name="Subtitle 2"/>
          <p:cNvSpPr>
            <a:spLocks noGrp="1"/>
          </p:cNvSpPr>
          <p:nvPr>
            <p:ph type="subTitle" idx="1"/>
          </p:nvPr>
        </p:nvSpPr>
        <p:spPr/>
        <p:txBody>
          <a:bodyPr/>
          <a:lstStyle/>
          <a:p>
            <a:r>
              <a:rPr lang="en-GB" dirty="0" smtClean="0"/>
              <a:t>An. Yes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When you hear people looking for Quality testers with Gray Box skill, what do they mean?</a:t>
            </a:r>
            <a:endParaRPr lang="en-GB" dirty="0"/>
          </a:p>
        </p:txBody>
      </p:sp>
      <p:sp>
        <p:nvSpPr>
          <p:cNvPr id="3" name="Subtitle 2"/>
          <p:cNvSpPr>
            <a:spLocks noGrp="1"/>
          </p:cNvSpPr>
          <p:nvPr>
            <p:ph type="subTitle" idx="1"/>
          </p:nvPr>
        </p:nvSpPr>
        <p:spPr/>
        <p:txBody>
          <a:bodyPr/>
          <a:lstStyle/>
          <a:p>
            <a:r>
              <a:rPr lang="en-GB" dirty="0" smtClean="0"/>
              <a:t>An. They are looking for people with technical skill</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True or False? Formal testing increases overall cost of a project?</a:t>
            </a:r>
            <a:endParaRPr lang="en-GB" dirty="0"/>
          </a:p>
        </p:txBody>
      </p:sp>
      <p:sp>
        <p:nvSpPr>
          <p:cNvPr id="3" name="Subtitle 2"/>
          <p:cNvSpPr>
            <a:spLocks noGrp="1"/>
          </p:cNvSpPr>
          <p:nvPr>
            <p:ph type="subTitle" idx="1"/>
          </p:nvPr>
        </p:nvSpPr>
        <p:spPr/>
        <p:txBody>
          <a:bodyPr/>
          <a:lstStyle/>
          <a:p>
            <a:r>
              <a:rPr lang="en-GB" dirty="0" smtClean="0"/>
              <a:t>An. False</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Which are the three Quality Assuring strategies?</a:t>
            </a:r>
            <a:endParaRPr lang="en-GB" dirty="0"/>
          </a:p>
        </p:txBody>
      </p:sp>
      <p:sp>
        <p:nvSpPr>
          <p:cNvPr id="3" name="Subtitle 2"/>
          <p:cNvSpPr>
            <a:spLocks noGrp="1"/>
          </p:cNvSpPr>
          <p:nvPr>
            <p:ph type="subTitle" idx="1"/>
          </p:nvPr>
        </p:nvSpPr>
        <p:spPr/>
        <p:txBody>
          <a:bodyPr>
            <a:normAutofit lnSpcReduction="10000"/>
          </a:bodyPr>
          <a:lstStyle/>
          <a:p>
            <a:pPr algn="l"/>
            <a:r>
              <a:rPr lang="en-GB" dirty="0" smtClean="0"/>
              <a:t>An.	1. Black Box Testing</a:t>
            </a:r>
          </a:p>
          <a:p>
            <a:pPr algn="l"/>
            <a:r>
              <a:rPr lang="en-GB" dirty="0" smtClean="0"/>
              <a:t>	2.White Box Testing</a:t>
            </a:r>
          </a:p>
          <a:p>
            <a:pPr algn="l"/>
            <a:r>
              <a:rPr lang="en-GB" dirty="0" smtClean="0"/>
              <a:t>	3. Gray Box Testing</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does Black Box testing focus on?</a:t>
            </a:r>
            <a:endParaRPr lang="en-GB" dirty="0"/>
          </a:p>
        </p:txBody>
      </p:sp>
      <p:sp>
        <p:nvSpPr>
          <p:cNvPr id="3" name="Subtitle 2"/>
          <p:cNvSpPr>
            <a:spLocks noGrp="1"/>
          </p:cNvSpPr>
          <p:nvPr>
            <p:ph type="subTitle" idx="1"/>
          </p:nvPr>
        </p:nvSpPr>
        <p:spPr/>
        <p:txBody>
          <a:bodyPr/>
          <a:lstStyle/>
          <a:p>
            <a:r>
              <a:rPr lang="en-GB" dirty="0" smtClean="0"/>
              <a:t>An. External Functionality</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does a White Box tester most concerned about?</a:t>
            </a:r>
            <a:endParaRPr lang="en-GB" dirty="0"/>
          </a:p>
        </p:txBody>
      </p:sp>
      <p:sp>
        <p:nvSpPr>
          <p:cNvPr id="3" name="Subtitle 2"/>
          <p:cNvSpPr>
            <a:spLocks noGrp="1"/>
          </p:cNvSpPr>
          <p:nvPr>
            <p:ph type="subTitle" idx="1"/>
          </p:nvPr>
        </p:nvSpPr>
        <p:spPr/>
        <p:txBody>
          <a:bodyPr/>
          <a:lstStyle/>
          <a:p>
            <a:r>
              <a:rPr lang="en-GB" dirty="0" smtClean="0"/>
              <a:t>An. Internal functionality</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Gray Box testing does both low level and high level testing. True or False?</a:t>
            </a:r>
            <a:endParaRPr lang="en-GB" dirty="0"/>
          </a:p>
        </p:txBody>
      </p:sp>
      <p:sp>
        <p:nvSpPr>
          <p:cNvPr id="3" name="Subtitle 2"/>
          <p:cNvSpPr>
            <a:spLocks noGrp="1"/>
          </p:cNvSpPr>
          <p:nvPr>
            <p:ph type="subTitle" idx="1"/>
          </p:nvPr>
        </p:nvSpPr>
        <p:spPr/>
        <p:txBody>
          <a:bodyPr/>
          <a:lstStyle/>
          <a:p>
            <a:r>
              <a:rPr lang="en-GB" dirty="0" smtClean="0"/>
              <a:t>An. True</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are the critical pieces that come together when you think of Quality?</a:t>
            </a:r>
            <a:endParaRPr lang="en-GB" dirty="0"/>
          </a:p>
        </p:txBody>
      </p:sp>
      <p:sp>
        <p:nvSpPr>
          <p:cNvPr id="3" name="Subtitle 2"/>
          <p:cNvSpPr>
            <a:spLocks noGrp="1"/>
          </p:cNvSpPr>
          <p:nvPr>
            <p:ph type="subTitle" idx="1"/>
          </p:nvPr>
        </p:nvSpPr>
        <p:spPr/>
        <p:txBody>
          <a:bodyPr/>
          <a:lstStyle/>
          <a:p>
            <a:r>
              <a:rPr lang="en-GB" dirty="0" smtClean="0"/>
              <a:t>An. Structure and Definition</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Is Quality means achieving absolute perfection?</a:t>
            </a:r>
            <a:endParaRPr lang="en-GB" dirty="0"/>
          </a:p>
        </p:txBody>
      </p:sp>
      <p:sp>
        <p:nvSpPr>
          <p:cNvPr id="3" name="Subtitle 2"/>
          <p:cNvSpPr>
            <a:spLocks noGrp="1"/>
          </p:cNvSpPr>
          <p:nvPr>
            <p:ph type="subTitle" idx="1"/>
          </p:nvPr>
        </p:nvSpPr>
        <p:spPr/>
        <p:txBody>
          <a:bodyPr>
            <a:normAutofit lnSpcReduction="10000"/>
          </a:bodyPr>
          <a:lstStyle/>
          <a:p>
            <a:r>
              <a:rPr lang="en-GB" dirty="0" smtClean="0"/>
              <a:t>An. No. It is the understanding what you hope to </a:t>
            </a:r>
            <a:r>
              <a:rPr lang="en-GB" smtClean="0"/>
              <a:t>accomplish and to </a:t>
            </a:r>
            <a:r>
              <a:rPr lang="en-GB" dirty="0" smtClean="0"/>
              <a:t>ensure that the teams work up to meet these goals.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does Black Box testing do?</a:t>
            </a:r>
            <a:endParaRPr lang="en-GB" dirty="0"/>
          </a:p>
        </p:txBody>
      </p:sp>
      <p:sp>
        <p:nvSpPr>
          <p:cNvPr id="3" name="Subtitle 2"/>
          <p:cNvSpPr>
            <a:spLocks noGrp="1"/>
          </p:cNvSpPr>
          <p:nvPr>
            <p:ph type="subTitle" idx="1"/>
          </p:nvPr>
        </p:nvSpPr>
        <p:spPr/>
        <p:txBody>
          <a:bodyPr/>
          <a:lstStyle/>
          <a:p>
            <a:r>
              <a:rPr lang="en-GB" dirty="0" smtClean="0"/>
              <a:t>An. It is testing an application through the user interface</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do you want to achieve in your alpha milestone?</a:t>
            </a:r>
            <a:endParaRPr lang="en-GB" dirty="0"/>
          </a:p>
        </p:txBody>
      </p:sp>
      <p:sp>
        <p:nvSpPr>
          <p:cNvPr id="3" name="Subtitle 2"/>
          <p:cNvSpPr>
            <a:spLocks noGrp="1"/>
          </p:cNvSpPr>
          <p:nvPr>
            <p:ph type="subTitle" idx="1"/>
          </p:nvPr>
        </p:nvSpPr>
        <p:spPr/>
        <p:txBody>
          <a:bodyPr/>
          <a:lstStyle/>
          <a:p>
            <a:r>
              <a:rPr lang="en-GB" dirty="0" smtClean="0"/>
              <a:t>An. That you have achieved your High Priority items</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do you want to achieve in your beta milestone?</a:t>
            </a:r>
            <a:endParaRPr lang="en-GB" dirty="0"/>
          </a:p>
        </p:txBody>
      </p:sp>
      <p:sp>
        <p:nvSpPr>
          <p:cNvPr id="3" name="Subtitle 2"/>
          <p:cNvSpPr>
            <a:spLocks noGrp="1"/>
          </p:cNvSpPr>
          <p:nvPr>
            <p:ph type="subTitle" idx="1"/>
          </p:nvPr>
        </p:nvSpPr>
        <p:spPr/>
        <p:txBody>
          <a:bodyPr/>
          <a:lstStyle/>
          <a:p>
            <a:r>
              <a:rPr lang="en-GB" dirty="0" smtClean="0"/>
              <a:t>An. You have to have achieved your Medium Priority items.</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do you want to achieve in your release?</a:t>
            </a:r>
            <a:endParaRPr lang="en-GB" dirty="0"/>
          </a:p>
        </p:txBody>
      </p:sp>
      <p:sp>
        <p:nvSpPr>
          <p:cNvPr id="3" name="Subtitle 2"/>
          <p:cNvSpPr>
            <a:spLocks noGrp="1"/>
          </p:cNvSpPr>
          <p:nvPr>
            <p:ph type="subTitle" idx="1"/>
          </p:nvPr>
        </p:nvSpPr>
        <p:spPr/>
        <p:txBody>
          <a:bodyPr/>
          <a:lstStyle/>
          <a:p>
            <a:r>
              <a:rPr lang="en-GB" dirty="0" smtClean="0"/>
              <a:t>An. You have to achieve your </a:t>
            </a:r>
            <a:r>
              <a:rPr lang="en-GB" smtClean="0"/>
              <a:t>lower priority items</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are cosmetic defects?</a:t>
            </a:r>
            <a:endParaRPr lang="en-GB" dirty="0"/>
          </a:p>
        </p:txBody>
      </p:sp>
      <p:sp>
        <p:nvSpPr>
          <p:cNvPr id="3" name="Subtitle 2"/>
          <p:cNvSpPr>
            <a:spLocks noGrp="1"/>
          </p:cNvSpPr>
          <p:nvPr>
            <p:ph type="subTitle" idx="1"/>
          </p:nvPr>
        </p:nvSpPr>
        <p:spPr/>
        <p:txBody>
          <a:bodyPr/>
          <a:lstStyle/>
          <a:p>
            <a:r>
              <a:rPr lang="en-GB" dirty="0" smtClean="0"/>
              <a:t>An. Those defects that are visual </a:t>
            </a:r>
            <a:r>
              <a:rPr lang="en-GB" smtClean="0"/>
              <a:t>in nature</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Whast</a:t>
            </a:r>
            <a:r>
              <a:rPr lang="en-GB" dirty="0" smtClean="0"/>
              <a:t> is the first step in QA of a product?</a:t>
            </a:r>
            <a:endParaRPr lang="en-GB" dirty="0"/>
          </a:p>
        </p:txBody>
      </p:sp>
      <p:sp>
        <p:nvSpPr>
          <p:cNvPr id="3" name="Subtitle 2"/>
          <p:cNvSpPr>
            <a:spLocks noGrp="1"/>
          </p:cNvSpPr>
          <p:nvPr>
            <p:ph type="subTitle" idx="1"/>
          </p:nvPr>
        </p:nvSpPr>
        <p:spPr/>
        <p:txBody>
          <a:bodyPr>
            <a:normAutofit fontScale="85000" lnSpcReduction="10000"/>
          </a:bodyPr>
          <a:lstStyle/>
          <a:p>
            <a:r>
              <a:rPr lang="en-GB" dirty="0" smtClean="0"/>
              <a:t>Find the issues like cosmetic, performance, crash, non-functioning, incorrectly functioning, features incorrectly functioning with a workaround and prioritise them in terms of severity  </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Can you prioritize the below issues?</a:t>
            </a:r>
            <a:br>
              <a:rPr lang="en-GB" dirty="0" smtClean="0"/>
            </a:br>
            <a:r>
              <a:rPr lang="en-GB" dirty="0" smtClean="0"/>
              <a:t> </a:t>
            </a:r>
            <a:r>
              <a:rPr lang="en-GB" sz="1800" dirty="0" smtClean="0"/>
              <a:t>cosmetic, performance, crash, non-functioning, incorrectly functioning, features incorrectly functioning with a workaround</a:t>
            </a:r>
            <a:endParaRPr lang="en-GB" sz="1800" dirty="0"/>
          </a:p>
        </p:txBody>
      </p:sp>
      <p:sp>
        <p:nvSpPr>
          <p:cNvPr id="3" name="Subtitle 2"/>
          <p:cNvSpPr>
            <a:spLocks noGrp="1"/>
          </p:cNvSpPr>
          <p:nvPr>
            <p:ph type="subTitle" idx="1"/>
          </p:nvPr>
        </p:nvSpPr>
        <p:spPr/>
        <p:txBody>
          <a:bodyPr>
            <a:normAutofit lnSpcReduction="10000"/>
          </a:bodyPr>
          <a:lstStyle/>
          <a:p>
            <a:r>
              <a:rPr lang="en-GB" dirty="0" smtClean="0"/>
              <a:t>An.  Crash, non-functioning, </a:t>
            </a:r>
            <a:r>
              <a:rPr lang="en-GB" smtClean="0"/>
              <a:t>incorrectly functioning </a:t>
            </a:r>
            <a:r>
              <a:rPr lang="en-GB" dirty="0" smtClean="0"/>
              <a:t>features, features incorrectly functioning with a workaround, performance, cosmetic</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critical when thinking about quality?</a:t>
            </a:r>
            <a:endParaRPr lang="en-GB" dirty="0"/>
          </a:p>
        </p:txBody>
      </p:sp>
      <p:sp>
        <p:nvSpPr>
          <p:cNvPr id="3" name="Subtitle 2"/>
          <p:cNvSpPr>
            <a:spLocks noGrp="1"/>
          </p:cNvSpPr>
          <p:nvPr>
            <p:ph type="subTitle" idx="1"/>
          </p:nvPr>
        </p:nvSpPr>
        <p:spPr/>
        <p:txBody>
          <a:bodyPr>
            <a:normAutofit lnSpcReduction="10000"/>
          </a:bodyPr>
          <a:lstStyle/>
          <a:p>
            <a:pPr algn="l"/>
            <a:r>
              <a:rPr lang="en-GB" dirty="0" smtClean="0"/>
              <a:t>An. 	1.Clearly defined goals for each milestone</a:t>
            </a:r>
          </a:p>
          <a:p>
            <a:pPr algn="l"/>
            <a:r>
              <a:rPr lang="en-GB" dirty="0" smtClean="0"/>
              <a:t>	2.Structure and definition of the project</a:t>
            </a:r>
          </a:p>
          <a:p>
            <a:pPr algn="l"/>
            <a:r>
              <a:rPr lang="en-GB" dirty="0" smtClean="0"/>
              <a:t>	3.Clear communication of goals</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information does a quality assurance matrix convey?</a:t>
            </a:r>
            <a:endParaRPr lang="en-GB" dirty="0"/>
          </a:p>
        </p:txBody>
      </p:sp>
      <p:sp>
        <p:nvSpPr>
          <p:cNvPr id="3" name="Subtitle 2"/>
          <p:cNvSpPr>
            <a:spLocks noGrp="1"/>
          </p:cNvSpPr>
          <p:nvPr>
            <p:ph type="subTitle" idx="1"/>
          </p:nvPr>
        </p:nvSpPr>
        <p:spPr/>
        <p:txBody>
          <a:bodyPr/>
          <a:lstStyle/>
          <a:p>
            <a:r>
              <a:rPr lang="en-GB" dirty="0" smtClean="0"/>
              <a:t>An. Severity and impact to user</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Milestone goals will be same at the end of development as in the beginning. True or False?</a:t>
            </a:r>
            <a:endParaRPr lang="en-GB" dirty="0"/>
          </a:p>
        </p:txBody>
      </p:sp>
      <p:sp>
        <p:nvSpPr>
          <p:cNvPr id="3" name="Subtitle 2"/>
          <p:cNvSpPr>
            <a:spLocks noGrp="1"/>
          </p:cNvSpPr>
          <p:nvPr>
            <p:ph type="subTitle" idx="1"/>
          </p:nvPr>
        </p:nvSpPr>
        <p:spPr/>
        <p:txBody>
          <a:bodyPr/>
          <a:lstStyle/>
          <a:p>
            <a:r>
              <a:rPr lang="en-GB" dirty="0" smtClean="0"/>
              <a:t>An. </a:t>
            </a:r>
            <a:r>
              <a:rPr lang="en-GB" smtClean="0"/>
              <a:t>False</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is the main issue of manually tracking bugs?</a:t>
            </a:r>
            <a:endParaRPr lang="en-GB" dirty="0"/>
          </a:p>
        </p:txBody>
      </p:sp>
      <p:sp>
        <p:nvSpPr>
          <p:cNvPr id="3" name="Subtitle 2"/>
          <p:cNvSpPr>
            <a:spLocks noGrp="1"/>
          </p:cNvSpPr>
          <p:nvPr>
            <p:ph type="subTitle" idx="1"/>
          </p:nvPr>
        </p:nvSpPr>
        <p:spPr/>
        <p:txBody>
          <a:bodyPr/>
          <a:lstStyle/>
          <a:p>
            <a:r>
              <a:rPr lang="en-GB" dirty="0" smtClean="0"/>
              <a:t>An. It requires lots of hands-on management to keep track of issues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When do you use White Box Testing?</a:t>
            </a:r>
            <a:endParaRPr lang="en-GB" dirty="0"/>
          </a:p>
        </p:txBody>
      </p:sp>
      <p:sp>
        <p:nvSpPr>
          <p:cNvPr id="3" name="Subtitle 2"/>
          <p:cNvSpPr>
            <a:spLocks noGrp="1"/>
          </p:cNvSpPr>
          <p:nvPr>
            <p:ph type="subTitle" idx="1"/>
          </p:nvPr>
        </p:nvSpPr>
        <p:spPr/>
        <p:txBody>
          <a:bodyPr/>
          <a:lstStyle/>
          <a:p>
            <a:r>
              <a:rPr lang="en-GB" dirty="0" smtClean="0"/>
              <a:t>An. It is done when testing is to be done at the coding level</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a bug base?</a:t>
            </a:r>
            <a:endParaRPr lang="en-GB" dirty="0"/>
          </a:p>
        </p:txBody>
      </p:sp>
      <p:sp>
        <p:nvSpPr>
          <p:cNvPr id="3" name="Subtitle 2"/>
          <p:cNvSpPr>
            <a:spLocks noGrp="1"/>
          </p:cNvSpPr>
          <p:nvPr>
            <p:ph type="subTitle" idx="1"/>
          </p:nvPr>
        </p:nvSpPr>
        <p:spPr/>
        <p:txBody>
          <a:bodyPr/>
          <a:lstStyle/>
          <a:p>
            <a:r>
              <a:rPr lang="en-GB" dirty="0" smtClean="0"/>
              <a:t>It is a system of keeping track of every bug that’s logged in a database</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Can you give examples of a bug base system?</a:t>
            </a:r>
            <a:endParaRPr lang="en-GB" dirty="0"/>
          </a:p>
        </p:txBody>
      </p:sp>
      <p:sp>
        <p:nvSpPr>
          <p:cNvPr id="3" name="Subtitle 2"/>
          <p:cNvSpPr>
            <a:spLocks noGrp="1"/>
          </p:cNvSpPr>
          <p:nvPr>
            <p:ph type="subTitle" idx="1"/>
          </p:nvPr>
        </p:nvSpPr>
        <p:spPr/>
        <p:txBody>
          <a:bodyPr/>
          <a:lstStyle/>
          <a:p>
            <a:r>
              <a:rPr lang="en-GB" dirty="0" smtClean="0"/>
              <a:t>An. </a:t>
            </a:r>
            <a:r>
              <a:rPr lang="en-GB" dirty="0" err="1" smtClean="0"/>
              <a:t>Atlassian</a:t>
            </a:r>
            <a:r>
              <a:rPr lang="en-GB" dirty="0" smtClean="0"/>
              <a:t> JIRA, Microsoft </a:t>
            </a:r>
            <a:r>
              <a:rPr lang="en-GB" dirty="0" err="1" smtClean="0"/>
              <a:t>CodePlex</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all data should a bug base should give you think?</a:t>
            </a:r>
            <a:endParaRPr lang="en-GB" dirty="0"/>
          </a:p>
        </p:txBody>
      </p:sp>
      <p:sp>
        <p:nvSpPr>
          <p:cNvPr id="3" name="Subtitle 2"/>
          <p:cNvSpPr>
            <a:spLocks noGrp="1"/>
          </p:cNvSpPr>
          <p:nvPr>
            <p:ph type="subTitle" idx="1"/>
          </p:nvPr>
        </p:nvSpPr>
        <p:spPr/>
        <p:txBody>
          <a:bodyPr>
            <a:normAutofit lnSpcReduction="10000"/>
          </a:bodyPr>
          <a:lstStyle/>
          <a:p>
            <a:r>
              <a:rPr lang="en-GB" dirty="0" smtClean="0"/>
              <a:t>An. Project name, Issues, Feature/ownership areas, Defect Frequency, Priority, Issue Template, Target Fix date, Build Information, Reporting Information</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When a tester is assigned a new feature, what is the first thing to do?</a:t>
            </a:r>
            <a:endParaRPr lang="en-GB" dirty="0"/>
          </a:p>
        </p:txBody>
      </p:sp>
      <p:sp>
        <p:nvSpPr>
          <p:cNvPr id="3" name="Subtitle 2"/>
          <p:cNvSpPr>
            <a:spLocks noGrp="1"/>
          </p:cNvSpPr>
          <p:nvPr>
            <p:ph type="subTitle" idx="1"/>
          </p:nvPr>
        </p:nvSpPr>
        <p:spPr/>
        <p:txBody>
          <a:bodyPr/>
          <a:lstStyle/>
          <a:p>
            <a:r>
              <a:rPr lang="en-GB" dirty="0" smtClean="0"/>
              <a:t>An. Identify the strategy and prepare a Test Plan</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When a Test plan is completed, what has to be next?</a:t>
            </a:r>
            <a:endParaRPr lang="en-GB" dirty="0"/>
          </a:p>
        </p:txBody>
      </p:sp>
      <p:sp>
        <p:nvSpPr>
          <p:cNvPr id="3" name="Subtitle 2"/>
          <p:cNvSpPr>
            <a:spLocks noGrp="1"/>
          </p:cNvSpPr>
          <p:nvPr>
            <p:ph type="subTitle" idx="1"/>
          </p:nvPr>
        </p:nvSpPr>
        <p:spPr/>
        <p:txBody>
          <a:bodyPr/>
          <a:lstStyle/>
          <a:p>
            <a:r>
              <a:rPr lang="en-GB" dirty="0" smtClean="0"/>
              <a:t>An. Prepare Test cases</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are the systems to keep track of test cases called?</a:t>
            </a:r>
            <a:endParaRPr lang="en-GB" dirty="0"/>
          </a:p>
        </p:txBody>
      </p:sp>
      <p:sp>
        <p:nvSpPr>
          <p:cNvPr id="3" name="Subtitle 2"/>
          <p:cNvSpPr>
            <a:spLocks noGrp="1"/>
          </p:cNvSpPr>
          <p:nvPr>
            <p:ph type="subTitle" idx="1"/>
          </p:nvPr>
        </p:nvSpPr>
        <p:spPr/>
        <p:txBody>
          <a:bodyPr/>
          <a:lstStyle/>
          <a:p>
            <a:r>
              <a:rPr lang="en-GB" dirty="0" smtClean="0"/>
              <a:t>An. Test Case Management Systems</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are the advantages of using a TCM (Test Case Management) System?</a:t>
            </a:r>
            <a:endParaRPr lang="en-GB" dirty="0"/>
          </a:p>
        </p:txBody>
      </p:sp>
      <p:sp>
        <p:nvSpPr>
          <p:cNvPr id="3" name="Subtitle 2"/>
          <p:cNvSpPr>
            <a:spLocks noGrp="1"/>
          </p:cNvSpPr>
          <p:nvPr>
            <p:ph type="subTitle" idx="1"/>
          </p:nvPr>
        </p:nvSpPr>
        <p:spPr/>
        <p:txBody>
          <a:bodyPr>
            <a:normAutofit lnSpcReduction="10000"/>
          </a:bodyPr>
          <a:lstStyle/>
          <a:p>
            <a:pPr algn="l"/>
            <a:r>
              <a:rPr lang="en-GB" dirty="0" smtClean="0"/>
              <a:t>An. 	1. Ease of use</a:t>
            </a:r>
          </a:p>
          <a:p>
            <a:pPr algn="l"/>
            <a:r>
              <a:rPr lang="en-GB" dirty="0" smtClean="0"/>
              <a:t>	</a:t>
            </a:r>
            <a:r>
              <a:rPr lang="en-GB" dirty="0" smtClean="0"/>
              <a:t>2. Easy adoption by Team</a:t>
            </a:r>
          </a:p>
          <a:p>
            <a:pPr algn="l"/>
            <a:r>
              <a:rPr lang="en-GB" dirty="0" smtClean="0"/>
              <a:t>	</a:t>
            </a:r>
            <a:r>
              <a:rPr lang="en-GB" dirty="0" smtClean="0"/>
              <a:t>3.Transparency</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does a bug report contains?</a:t>
            </a:r>
            <a:endParaRPr lang="en-GB" dirty="0"/>
          </a:p>
        </p:txBody>
      </p:sp>
      <p:sp>
        <p:nvSpPr>
          <p:cNvPr id="3" name="Subtitle 2"/>
          <p:cNvSpPr>
            <a:spLocks noGrp="1"/>
          </p:cNvSpPr>
          <p:nvPr>
            <p:ph type="subTitle" idx="1"/>
          </p:nvPr>
        </p:nvSpPr>
        <p:spPr/>
        <p:txBody>
          <a:bodyPr/>
          <a:lstStyle/>
          <a:p>
            <a:r>
              <a:rPr lang="en-GB" dirty="0" smtClean="0"/>
              <a:t>An. A bug report contains simplest and most basic steps to reproduce an issue</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the main issue of a bug testers face?</a:t>
            </a:r>
            <a:endParaRPr lang="en-GB" dirty="0"/>
          </a:p>
        </p:txBody>
      </p:sp>
      <p:sp>
        <p:nvSpPr>
          <p:cNvPr id="3" name="Subtitle 2"/>
          <p:cNvSpPr>
            <a:spLocks noGrp="1"/>
          </p:cNvSpPr>
          <p:nvPr>
            <p:ph type="subTitle" idx="1"/>
          </p:nvPr>
        </p:nvSpPr>
        <p:spPr/>
        <p:txBody>
          <a:bodyPr/>
          <a:lstStyle/>
          <a:p>
            <a:r>
              <a:rPr lang="en-GB" dirty="0" smtClean="0"/>
              <a:t>An. They know a bug exists, but do not know where is the bug and what they do to produce it</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Can you brief the workflow of bug fixing?</a:t>
            </a:r>
            <a:endParaRPr lang="en-GB" dirty="0"/>
          </a:p>
        </p:txBody>
      </p:sp>
      <p:sp>
        <p:nvSpPr>
          <p:cNvPr id="3" name="Subtitle 2"/>
          <p:cNvSpPr>
            <a:spLocks noGrp="1"/>
          </p:cNvSpPr>
          <p:nvPr>
            <p:ph type="subTitle" idx="1"/>
          </p:nvPr>
        </p:nvSpPr>
        <p:spPr>
          <a:xfrm>
            <a:off x="722376" y="3685032"/>
            <a:ext cx="7772400" cy="1400152"/>
          </a:xfrm>
        </p:spPr>
        <p:txBody>
          <a:bodyPr>
            <a:noAutofit/>
          </a:bodyPr>
          <a:lstStyle/>
          <a:p>
            <a:pPr algn="l">
              <a:buFont typeface="Arial" pitchFamily="34" charset="0"/>
              <a:buChar char="•"/>
            </a:pPr>
            <a:r>
              <a:rPr lang="en-GB" sz="1600" dirty="0" smtClean="0"/>
              <a:t>Customer reports bug, triaged by customer service, </a:t>
            </a:r>
          </a:p>
          <a:p>
            <a:pPr algn="l">
              <a:buFont typeface="Arial" pitchFamily="34" charset="0"/>
              <a:buChar char="•"/>
            </a:pPr>
            <a:r>
              <a:rPr lang="en-GB" sz="1600" dirty="0" smtClean="0"/>
              <a:t>if the triage team is able to reproduce it then they make a good bug report, </a:t>
            </a:r>
          </a:p>
          <a:p>
            <a:pPr algn="l">
              <a:buFont typeface="Arial" pitchFamily="34" charset="0"/>
              <a:buChar char="•"/>
            </a:pPr>
            <a:r>
              <a:rPr lang="en-GB" sz="1600" dirty="0" smtClean="0"/>
              <a:t>pass to Quality Engineering, They check it and if needed pass to developers, </a:t>
            </a:r>
          </a:p>
          <a:p>
            <a:pPr algn="l">
              <a:buFont typeface="Arial" pitchFamily="34" charset="0"/>
              <a:buChar char="•"/>
            </a:pPr>
            <a:r>
              <a:rPr lang="en-GB" sz="1600" dirty="0" smtClean="0"/>
              <a:t>If Developers fix it and pass it QA and close else passed back to developers again to fix it.</a:t>
            </a:r>
          </a:p>
          <a:p>
            <a:pPr algn="l">
              <a:buFont typeface="Arial" pitchFamily="34" charset="0"/>
              <a:buChar char="•"/>
            </a:pPr>
            <a:endParaRPr lang="en-GB" sz="1600" dirty="0" smtClean="0"/>
          </a:p>
          <a:p>
            <a:pPr algn="l">
              <a:buFont typeface="Arial" pitchFamily="34" charset="0"/>
              <a:buChar char="•"/>
            </a:pPr>
            <a:r>
              <a:rPr lang="en-GB" sz="1600" dirty="0" smtClean="0"/>
              <a:t>In short every bug has a life cycle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do you mean by </a:t>
            </a:r>
            <a:r>
              <a:rPr lang="en-GB" dirty="0" err="1" smtClean="0"/>
              <a:t>GrayBox</a:t>
            </a:r>
            <a:r>
              <a:rPr lang="en-GB" dirty="0" smtClean="0"/>
              <a:t> Testing?</a:t>
            </a:r>
            <a:endParaRPr lang="en-GB" dirty="0"/>
          </a:p>
        </p:txBody>
      </p:sp>
      <p:sp>
        <p:nvSpPr>
          <p:cNvPr id="3" name="Subtitle 2"/>
          <p:cNvSpPr>
            <a:spLocks noGrp="1"/>
          </p:cNvSpPr>
          <p:nvPr>
            <p:ph type="subTitle" idx="1"/>
          </p:nvPr>
        </p:nvSpPr>
        <p:spPr/>
        <p:txBody>
          <a:bodyPr>
            <a:normAutofit lnSpcReduction="10000"/>
          </a:bodyPr>
          <a:lstStyle/>
          <a:p>
            <a:r>
              <a:rPr lang="en-GB" dirty="0" smtClean="0"/>
              <a:t>An. It is a mixing of Black box testing and White Box testing where we are testing an application from outside but with some internal knowledge</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a bug model?</a:t>
            </a:r>
            <a:endParaRPr lang="en-GB" dirty="0"/>
          </a:p>
        </p:txBody>
      </p:sp>
      <p:sp>
        <p:nvSpPr>
          <p:cNvPr id="3" name="Subtitle 2"/>
          <p:cNvSpPr>
            <a:spLocks noGrp="1"/>
          </p:cNvSpPr>
          <p:nvPr>
            <p:ph type="subTitle" idx="1"/>
          </p:nvPr>
        </p:nvSpPr>
        <p:spPr/>
        <p:txBody>
          <a:bodyPr>
            <a:normAutofit lnSpcReduction="10000"/>
          </a:bodyPr>
          <a:lstStyle/>
          <a:p>
            <a:r>
              <a:rPr lang="en-GB" dirty="0" smtClean="0"/>
              <a:t>An. A bug model is a predictive model that is often based on historical data and planned activities throughout lifecycle</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are the benefits of a bug base?</a:t>
            </a:r>
            <a:endParaRPr lang="en-GB" dirty="0"/>
          </a:p>
        </p:txBody>
      </p:sp>
      <p:sp>
        <p:nvSpPr>
          <p:cNvPr id="3" name="Subtitle 2"/>
          <p:cNvSpPr>
            <a:spLocks noGrp="1"/>
          </p:cNvSpPr>
          <p:nvPr>
            <p:ph type="subTitle" idx="1"/>
          </p:nvPr>
        </p:nvSpPr>
        <p:spPr/>
        <p:txBody>
          <a:bodyPr>
            <a:normAutofit lnSpcReduction="10000"/>
          </a:bodyPr>
          <a:lstStyle/>
          <a:p>
            <a:pPr algn="l"/>
            <a:r>
              <a:rPr lang="en-GB" dirty="0" smtClean="0"/>
              <a:t>An.	1.reduce the amount of management required</a:t>
            </a:r>
          </a:p>
          <a:p>
            <a:pPr algn="l"/>
            <a:r>
              <a:rPr lang="en-GB" dirty="0" smtClean="0"/>
              <a:t>	</a:t>
            </a:r>
            <a:r>
              <a:rPr lang="en-GB" dirty="0" smtClean="0"/>
              <a:t>2.provides a centralised database of all bugs</a:t>
            </a:r>
          </a:p>
          <a:p>
            <a:pPr algn="l"/>
            <a:r>
              <a:rPr lang="en-GB" dirty="0" smtClean="0"/>
              <a:t>	</a:t>
            </a:r>
            <a:r>
              <a:rPr lang="en-GB" dirty="0" smtClean="0"/>
              <a:t>3.allows for a detailed bug history</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should be considered when </a:t>
            </a:r>
            <a:r>
              <a:rPr lang="en-GB" dirty="0" err="1" smtClean="0"/>
              <a:t>chosing</a:t>
            </a:r>
            <a:r>
              <a:rPr lang="en-GB" dirty="0" smtClean="0"/>
              <a:t> a Test Case Management System?</a:t>
            </a:r>
            <a:endParaRPr lang="en-GB" dirty="0"/>
          </a:p>
        </p:txBody>
      </p:sp>
      <p:sp>
        <p:nvSpPr>
          <p:cNvPr id="3" name="Subtitle 2"/>
          <p:cNvSpPr>
            <a:spLocks noGrp="1"/>
          </p:cNvSpPr>
          <p:nvPr>
            <p:ph type="subTitle" idx="1"/>
          </p:nvPr>
        </p:nvSpPr>
        <p:spPr/>
        <p:txBody>
          <a:bodyPr>
            <a:normAutofit lnSpcReduction="10000"/>
          </a:bodyPr>
          <a:lstStyle/>
          <a:p>
            <a:pPr algn="l"/>
            <a:r>
              <a:rPr lang="en-GB" dirty="0" smtClean="0"/>
              <a:t>An. </a:t>
            </a:r>
            <a:r>
              <a:rPr lang="en-GB" dirty="0" smtClean="0"/>
              <a:t>	</a:t>
            </a:r>
            <a:r>
              <a:rPr lang="en-GB" dirty="0" smtClean="0"/>
              <a:t>1.ease of general use</a:t>
            </a:r>
          </a:p>
          <a:p>
            <a:pPr algn="l"/>
            <a:r>
              <a:rPr lang="en-GB" dirty="0" smtClean="0"/>
              <a:t>	</a:t>
            </a:r>
            <a:r>
              <a:rPr lang="en-GB" dirty="0" smtClean="0"/>
              <a:t>2.ease of assigning test cases</a:t>
            </a:r>
          </a:p>
          <a:p>
            <a:pPr algn="l"/>
            <a:r>
              <a:rPr lang="en-GB" dirty="0" smtClean="0"/>
              <a:t>	</a:t>
            </a:r>
            <a:r>
              <a:rPr lang="en-GB" dirty="0" smtClean="0"/>
              <a:t>3.ease of assigning test phases</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What is the most important feature of a bug report?</a:t>
            </a:r>
            <a:endParaRPr lang="en-GB" dirty="0"/>
          </a:p>
        </p:txBody>
      </p:sp>
      <p:sp>
        <p:nvSpPr>
          <p:cNvPr id="3" name="Subtitle 2"/>
          <p:cNvSpPr>
            <a:spLocks noGrp="1"/>
          </p:cNvSpPr>
          <p:nvPr>
            <p:ph type="subTitle" idx="1"/>
          </p:nvPr>
        </p:nvSpPr>
        <p:spPr/>
        <p:txBody>
          <a:bodyPr/>
          <a:lstStyle/>
          <a:p>
            <a:r>
              <a:rPr lang="en-GB" dirty="0" smtClean="0"/>
              <a:t>An. Entries should contain clear and simple steps to reproduce bugs</a:t>
            </a: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3600" dirty="0" smtClean="0"/>
              <a:t>True or False? A bug model predicts the number of bugs that need to be tracked during the development.</a:t>
            </a:r>
            <a:endParaRPr lang="en-GB" sz="3600" dirty="0"/>
          </a:p>
        </p:txBody>
      </p:sp>
      <p:sp>
        <p:nvSpPr>
          <p:cNvPr id="3" name="Subtitle 2"/>
          <p:cNvSpPr>
            <a:spLocks noGrp="1"/>
          </p:cNvSpPr>
          <p:nvPr>
            <p:ph type="subTitle" idx="1"/>
          </p:nvPr>
        </p:nvSpPr>
        <p:spPr/>
        <p:txBody>
          <a:bodyPr/>
          <a:lstStyle/>
          <a:p>
            <a:r>
              <a:rPr lang="en-GB" dirty="0" smtClean="0"/>
              <a:t>An. True</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When you think about how to test, you should be thinking about acting as a user. True or False?</a:t>
            </a:r>
            <a:endParaRPr lang="en-GB" dirty="0"/>
          </a:p>
        </p:txBody>
      </p:sp>
      <p:sp>
        <p:nvSpPr>
          <p:cNvPr id="3" name="Subtitle 2"/>
          <p:cNvSpPr>
            <a:spLocks noGrp="1"/>
          </p:cNvSpPr>
          <p:nvPr>
            <p:ph type="subTitle" idx="1"/>
          </p:nvPr>
        </p:nvSpPr>
        <p:spPr/>
        <p:txBody>
          <a:bodyPr/>
          <a:lstStyle/>
          <a:p>
            <a:r>
              <a:rPr lang="en-GB" dirty="0" smtClean="0"/>
              <a:t>An. True</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are the common backend tests?</a:t>
            </a:r>
            <a:endParaRPr lang="en-GB" dirty="0"/>
          </a:p>
        </p:txBody>
      </p:sp>
      <p:sp>
        <p:nvSpPr>
          <p:cNvPr id="3" name="Subtitle 2"/>
          <p:cNvSpPr>
            <a:spLocks noGrp="1"/>
          </p:cNvSpPr>
          <p:nvPr>
            <p:ph type="subTitle" idx="1"/>
          </p:nvPr>
        </p:nvSpPr>
        <p:spPr/>
        <p:txBody>
          <a:bodyPr>
            <a:normAutofit lnSpcReduction="10000"/>
          </a:bodyPr>
          <a:lstStyle/>
          <a:p>
            <a:pPr algn="l"/>
            <a:r>
              <a:rPr lang="en-GB" dirty="0" smtClean="0"/>
              <a:t>An. 	1. Load Test</a:t>
            </a:r>
          </a:p>
          <a:p>
            <a:pPr algn="l"/>
            <a:r>
              <a:rPr lang="en-GB" dirty="0" smtClean="0"/>
              <a:t>	</a:t>
            </a:r>
            <a:r>
              <a:rPr lang="en-GB" dirty="0" smtClean="0"/>
              <a:t>2. Performance Test</a:t>
            </a:r>
          </a:p>
          <a:p>
            <a:pPr algn="l"/>
            <a:r>
              <a:rPr lang="en-GB" dirty="0" smtClean="0"/>
              <a:t>	</a:t>
            </a:r>
            <a:r>
              <a:rPr lang="en-GB" dirty="0" smtClean="0"/>
              <a:t>3. Stress Test</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a Load Test?</a:t>
            </a:r>
            <a:endParaRPr lang="en-GB" dirty="0"/>
          </a:p>
        </p:txBody>
      </p:sp>
      <p:sp>
        <p:nvSpPr>
          <p:cNvPr id="3" name="Subtitle 2"/>
          <p:cNvSpPr>
            <a:spLocks noGrp="1"/>
          </p:cNvSpPr>
          <p:nvPr>
            <p:ph type="subTitle" idx="1"/>
          </p:nvPr>
        </p:nvSpPr>
        <p:spPr>
          <a:xfrm>
            <a:off x="722376" y="3685032"/>
            <a:ext cx="7772400" cy="1400152"/>
          </a:xfrm>
        </p:spPr>
        <p:txBody>
          <a:bodyPr>
            <a:normAutofit/>
          </a:bodyPr>
          <a:lstStyle/>
          <a:p>
            <a:pPr algn="l"/>
            <a:r>
              <a:rPr lang="en-GB" dirty="0" smtClean="0"/>
              <a:t>An. A load test is a test that is designed to test how your application responds under different amounts of load. You are going to test the number of users connected to your application at any given time</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How does my application responds with X number of users? What type of test is this?</a:t>
            </a:r>
            <a:endParaRPr lang="en-GB" dirty="0"/>
          </a:p>
        </p:txBody>
      </p:sp>
      <p:sp>
        <p:nvSpPr>
          <p:cNvPr id="3" name="Subtitle 2"/>
          <p:cNvSpPr>
            <a:spLocks noGrp="1"/>
          </p:cNvSpPr>
          <p:nvPr>
            <p:ph type="subTitle" idx="1"/>
          </p:nvPr>
        </p:nvSpPr>
        <p:spPr/>
        <p:txBody>
          <a:bodyPr/>
          <a:lstStyle/>
          <a:p>
            <a:r>
              <a:rPr lang="en-GB" dirty="0" smtClean="0"/>
              <a:t>An. Load Test</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Who are concurrent Users(Load Testing)?</a:t>
            </a:r>
            <a:endParaRPr lang="en-GB" dirty="0"/>
          </a:p>
        </p:txBody>
      </p:sp>
      <p:sp>
        <p:nvSpPr>
          <p:cNvPr id="3" name="Subtitle 2"/>
          <p:cNvSpPr>
            <a:spLocks noGrp="1"/>
          </p:cNvSpPr>
          <p:nvPr>
            <p:ph type="subTitle" idx="1"/>
          </p:nvPr>
        </p:nvSpPr>
        <p:spPr/>
        <p:txBody>
          <a:bodyPr/>
          <a:lstStyle/>
          <a:p>
            <a:r>
              <a:rPr lang="en-GB" dirty="0" smtClean="0"/>
              <a:t>An. The number of users to your site at the same time</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does Quality Assurance do?</a:t>
            </a:r>
            <a:endParaRPr lang="en-GB" dirty="0"/>
          </a:p>
        </p:txBody>
      </p:sp>
      <p:sp>
        <p:nvSpPr>
          <p:cNvPr id="3" name="Subtitle 2"/>
          <p:cNvSpPr>
            <a:spLocks noGrp="1"/>
          </p:cNvSpPr>
          <p:nvPr>
            <p:ph type="subTitle" idx="1"/>
          </p:nvPr>
        </p:nvSpPr>
        <p:spPr/>
        <p:txBody>
          <a:bodyPr/>
          <a:lstStyle/>
          <a:p>
            <a:r>
              <a:rPr lang="en-GB" dirty="0" smtClean="0"/>
              <a:t>An. QA ensures what you build meets all its goals</a:t>
            </a: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Who are simultaneous users(Load Testing)?</a:t>
            </a:r>
            <a:endParaRPr lang="en-GB" dirty="0"/>
          </a:p>
        </p:txBody>
      </p:sp>
      <p:sp>
        <p:nvSpPr>
          <p:cNvPr id="3" name="Subtitle 2"/>
          <p:cNvSpPr>
            <a:spLocks noGrp="1"/>
          </p:cNvSpPr>
          <p:nvPr>
            <p:ph type="subTitle" idx="1"/>
          </p:nvPr>
        </p:nvSpPr>
        <p:spPr/>
        <p:txBody>
          <a:bodyPr/>
          <a:lstStyle/>
          <a:p>
            <a:r>
              <a:rPr lang="en-GB" dirty="0" smtClean="0"/>
              <a:t>An. The number of users using the exact same action same time</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Which is more important. Concurrency or simultaneous in Load Testing?</a:t>
            </a:r>
            <a:endParaRPr lang="en-GB" dirty="0"/>
          </a:p>
        </p:txBody>
      </p:sp>
      <p:sp>
        <p:nvSpPr>
          <p:cNvPr id="3" name="Subtitle 2"/>
          <p:cNvSpPr>
            <a:spLocks noGrp="1"/>
          </p:cNvSpPr>
          <p:nvPr>
            <p:ph type="subTitle" idx="1"/>
          </p:nvPr>
        </p:nvSpPr>
        <p:spPr/>
        <p:txBody>
          <a:bodyPr/>
          <a:lstStyle/>
          <a:p>
            <a:r>
              <a:rPr lang="en-GB" dirty="0" smtClean="0"/>
              <a:t>An. Concurrency is more important as the number of simultaneous users is smaller</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
            </a:r>
            <a:br>
              <a:rPr lang="en-GB" dirty="0" smtClean="0"/>
            </a:br>
            <a:r>
              <a:rPr lang="en-GB" dirty="0" smtClean="0"/>
              <a:t>What is a performance Test?</a:t>
            </a:r>
            <a:endParaRPr lang="en-GB" dirty="0"/>
          </a:p>
        </p:txBody>
      </p:sp>
      <p:sp>
        <p:nvSpPr>
          <p:cNvPr id="3" name="Subtitle 2"/>
          <p:cNvSpPr>
            <a:spLocks noGrp="1"/>
          </p:cNvSpPr>
          <p:nvPr>
            <p:ph type="subTitle" idx="1"/>
          </p:nvPr>
        </p:nvSpPr>
        <p:spPr>
          <a:xfrm>
            <a:off x="722376" y="3685032"/>
            <a:ext cx="7772400" cy="1328144"/>
          </a:xfrm>
        </p:spPr>
        <p:txBody>
          <a:bodyPr>
            <a:normAutofit/>
          </a:bodyPr>
          <a:lstStyle/>
          <a:p>
            <a:r>
              <a:rPr lang="en-GB" dirty="0" smtClean="0"/>
              <a:t>An. A performance test is concerned with time that it takes for an operation to complete under different kinds of load. </a:t>
            </a:r>
            <a:r>
              <a:rPr lang="en-GB" dirty="0" err="1" smtClean="0"/>
              <a:t>eg</a:t>
            </a:r>
            <a:r>
              <a:rPr lang="en-GB" dirty="0" smtClean="0"/>
              <a:t>. How long does it take to write an information into a database</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a </a:t>
            </a:r>
            <a:r>
              <a:rPr lang="en-GB" dirty="0" smtClean="0"/>
              <a:t>S</a:t>
            </a:r>
            <a:r>
              <a:rPr lang="en-GB" dirty="0" smtClean="0"/>
              <a:t>tress Test?</a:t>
            </a:r>
            <a:endParaRPr lang="en-GB" dirty="0"/>
          </a:p>
        </p:txBody>
      </p:sp>
      <p:sp>
        <p:nvSpPr>
          <p:cNvPr id="3" name="Subtitle 2"/>
          <p:cNvSpPr>
            <a:spLocks noGrp="1"/>
          </p:cNvSpPr>
          <p:nvPr>
            <p:ph type="subTitle" idx="1"/>
          </p:nvPr>
        </p:nvSpPr>
        <p:spPr>
          <a:xfrm>
            <a:off x="722376" y="3685032"/>
            <a:ext cx="7772400" cy="1400152"/>
          </a:xfrm>
        </p:spPr>
        <p:txBody>
          <a:bodyPr>
            <a:normAutofit/>
          </a:bodyPr>
          <a:lstStyle/>
          <a:p>
            <a:r>
              <a:rPr lang="en-GB" dirty="0" smtClean="0"/>
              <a:t>An. A Stress Test is concerned with the maximum number of users an application can handle. It lets you know the extent of scale and it can validate your backup systems as well</a:t>
            </a: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How many users can my application handle before it fails. This refers to </a:t>
            </a:r>
            <a:r>
              <a:rPr lang="en-GB" dirty="0" err="1" smtClean="0"/>
              <a:t>whcih</a:t>
            </a:r>
            <a:r>
              <a:rPr lang="en-GB" dirty="0" smtClean="0"/>
              <a:t> test?</a:t>
            </a:r>
            <a:endParaRPr lang="en-GB" dirty="0"/>
          </a:p>
        </p:txBody>
      </p:sp>
      <p:sp>
        <p:nvSpPr>
          <p:cNvPr id="3" name="Subtitle 2"/>
          <p:cNvSpPr>
            <a:spLocks noGrp="1"/>
          </p:cNvSpPr>
          <p:nvPr>
            <p:ph type="subTitle" idx="1"/>
          </p:nvPr>
        </p:nvSpPr>
        <p:spPr/>
        <p:txBody>
          <a:bodyPr/>
          <a:lstStyle/>
          <a:p>
            <a:r>
              <a:rPr lang="en-GB" dirty="0" smtClean="0"/>
              <a:t>An. Stress Test</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3600" dirty="0" smtClean="0"/>
              <a:t>When testing a software it is best to think of simple and discrete cases to test functionality. True or False?</a:t>
            </a:r>
            <a:endParaRPr lang="en-GB" sz="3600" dirty="0"/>
          </a:p>
        </p:txBody>
      </p:sp>
      <p:sp>
        <p:nvSpPr>
          <p:cNvPr id="3" name="Subtitle 2"/>
          <p:cNvSpPr>
            <a:spLocks noGrp="1"/>
          </p:cNvSpPr>
          <p:nvPr>
            <p:ph type="subTitle" idx="1"/>
          </p:nvPr>
        </p:nvSpPr>
        <p:spPr/>
        <p:txBody>
          <a:bodyPr/>
          <a:lstStyle/>
          <a:p>
            <a:r>
              <a:rPr lang="en-GB" dirty="0" smtClean="0"/>
              <a:t>An. True</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Which are the common components of a backend testing?</a:t>
            </a:r>
            <a:endParaRPr lang="en-GB" dirty="0"/>
          </a:p>
        </p:txBody>
      </p:sp>
      <p:sp>
        <p:nvSpPr>
          <p:cNvPr id="3" name="Subtitle 2"/>
          <p:cNvSpPr>
            <a:spLocks noGrp="1"/>
          </p:cNvSpPr>
          <p:nvPr>
            <p:ph type="subTitle" idx="1"/>
          </p:nvPr>
        </p:nvSpPr>
        <p:spPr/>
        <p:txBody>
          <a:bodyPr/>
          <a:lstStyle/>
          <a:p>
            <a:r>
              <a:rPr lang="en-GB" dirty="0" smtClean="0"/>
              <a:t>An. Load, Performance and Stress</a:t>
            </a:r>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does stress test look for?</a:t>
            </a:r>
            <a:endParaRPr lang="en-GB" dirty="0"/>
          </a:p>
        </p:txBody>
      </p:sp>
      <p:sp>
        <p:nvSpPr>
          <p:cNvPr id="3" name="Subtitle 2"/>
          <p:cNvSpPr>
            <a:spLocks noGrp="1"/>
          </p:cNvSpPr>
          <p:nvPr>
            <p:ph type="subTitle" idx="1"/>
          </p:nvPr>
        </p:nvSpPr>
        <p:spPr/>
        <p:txBody>
          <a:bodyPr/>
          <a:lstStyle/>
          <a:p>
            <a:r>
              <a:rPr lang="en-GB" dirty="0" smtClean="0"/>
              <a:t>An. How many users can access the application before failure</a:t>
            </a:r>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3200" dirty="0" smtClean="0"/>
              <a:t>You are measuring the number of connections at which you see issues arise when running a load test on an application. True or False?</a:t>
            </a:r>
            <a:endParaRPr lang="en-GB" sz="3200" dirty="0"/>
          </a:p>
        </p:txBody>
      </p:sp>
      <p:sp>
        <p:nvSpPr>
          <p:cNvPr id="3" name="Subtitle 2"/>
          <p:cNvSpPr>
            <a:spLocks noGrp="1"/>
          </p:cNvSpPr>
          <p:nvPr>
            <p:ph type="subTitle" idx="1"/>
          </p:nvPr>
        </p:nvSpPr>
        <p:spPr/>
        <p:txBody>
          <a:bodyPr/>
          <a:lstStyle/>
          <a:p>
            <a:r>
              <a:rPr lang="en-GB" dirty="0" smtClean="0"/>
              <a:t>An. True</a:t>
            </a:r>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automation?</a:t>
            </a:r>
            <a:endParaRPr lang="en-GB" dirty="0"/>
          </a:p>
        </p:txBody>
      </p:sp>
      <p:sp>
        <p:nvSpPr>
          <p:cNvPr id="3" name="Subtitle 2"/>
          <p:cNvSpPr>
            <a:spLocks noGrp="1"/>
          </p:cNvSpPr>
          <p:nvPr>
            <p:ph type="subTitle" idx="1"/>
          </p:nvPr>
        </p:nvSpPr>
        <p:spPr/>
        <p:txBody>
          <a:bodyPr/>
          <a:lstStyle/>
          <a:p>
            <a:r>
              <a:rPr lang="en-GB" dirty="0" smtClean="0"/>
              <a:t>An. It is a task run by machine without the need for human interaction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Which testing looks at functionality without looking at internals?</a:t>
            </a:r>
            <a:endParaRPr lang="en-GB" dirty="0"/>
          </a:p>
        </p:txBody>
      </p:sp>
      <p:sp>
        <p:nvSpPr>
          <p:cNvPr id="3" name="Subtitle 2"/>
          <p:cNvSpPr>
            <a:spLocks noGrp="1"/>
          </p:cNvSpPr>
          <p:nvPr>
            <p:ph type="subTitle" idx="1"/>
          </p:nvPr>
        </p:nvSpPr>
        <p:spPr/>
        <p:txBody>
          <a:bodyPr/>
          <a:lstStyle/>
          <a:p>
            <a:r>
              <a:rPr lang="en-GB" dirty="0" smtClean="0"/>
              <a:t>An. Black Box Testing</a:t>
            </a:r>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the main aim of automation?</a:t>
            </a:r>
            <a:endParaRPr lang="en-GB" dirty="0"/>
          </a:p>
        </p:txBody>
      </p:sp>
      <p:sp>
        <p:nvSpPr>
          <p:cNvPr id="3" name="Subtitle 2"/>
          <p:cNvSpPr>
            <a:spLocks noGrp="1"/>
          </p:cNvSpPr>
          <p:nvPr>
            <p:ph type="subTitle" idx="1"/>
          </p:nvPr>
        </p:nvSpPr>
        <p:spPr/>
        <p:txBody>
          <a:bodyPr/>
          <a:lstStyle/>
          <a:p>
            <a:r>
              <a:rPr lang="en-GB" dirty="0" smtClean="0"/>
              <a:t>An. Optimise out process to make testing more efficient</a:t>
            </a:r>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a unit testing?</a:t>
            </a:r>
            <a:endParaRPr lang="en-GB" dirty="0"/>
          </a:p>
        </p:txBody>
      </p:sp>
      <p:sp>
        <p:nvSpPr>
          <p:cNvPr id="3" name="Subtitle 2"/>
          <p:cNvSpPr>
            <a:spLocks noGrp="1"/>
          </p:cNvSpPr>
          <p:nvPr>
            <p:ph type="subTitle" idx="1"/>
          </p:nvPr>
        </p:nvSpPr>
        <p:spPr/>
        <p:txBody>
          <a:bodyPr/>
          <a:lstStyle/>
          <a:p>
            <a:r>
              <a:rPr lang="en-GB" dirty="0" smtClean="0"/>
              <a:t>A unit test look at each objects in isolation.</a:t>
            </a:r>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3600" dirty="0" smtClean="0"/>
              <a:t>Automated bug recording should be used when you expect changes in your product. True or False?</a:t>
            </a:r>
            <a:endParaRPr lang="en-GB" sz="3600" dirty="0"/>
          </a:p>
        </p:txBody>
      </p:sp>
      <p:sp>
        <p:nvSpPr>
          <p:cNvPr id="3" name="Subtitle 2"/>
          <p:cNvSpPr>
            <a:spLocks noGrp="1"/>
          </p:cNvSpPr>
          <p:nvPr>
            <p:ph type="subTitle" idx="1"/>
          </p:nvPr>
        </p:nvSpPr>
        <p:spPr/>
        <p:txBody>
          <a:bodyPr/>
          <a:lstStyle/>
          <a:p>
            <a:r>
              <a:rPr lang="en-GB" dirty="0" smtClean="0"/>
              <a:t>An. False</a:t>
            </a:r>
            <a:endParaRPr lang="en-GB"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
            </a:r>
            <a:br>
              <a:rPr lang="en-GB" dirty="0" smtClean="0"/>
            </a:br>
            <a:r>
              <a:rPr lang="en-GB" dirty="0" smtClean="0"/>
              <a:t/>
            </a:r>
            <a:br>
              <a:rPr lang="en-GB" dirty="0" smtClean="0"/>
            </a:br>
            <a:r>
              <a:rPr lang="en-GB" dirty="0" smtClean="0"/>
              <a:t/>
            </a:r>
            <a:br>
              <a:rPr lang="en-GB" dirty="0" smtClean="0"/>
            </a:br>
            <a:r>
              <a:rPr lang="en-GB" dirty="0" smtClean="0"/>
              <a:t>What is a class in Object oriented programming?</a:t>
            </a:r>
            <a:endParaRPr lang="en-GB" dirty="0"/>
          </a:p>
        </p:txBody>
      </p:sp>
      <p:sp>
        <p:nvSpPr>
          <p:cNvPr id="3" name="Subtitle 2"/>
          <p:cNvSpPr>
            <a:spLocks noGrp="1"/>
          </p:cNvSpPr>
          <p:nvPr>
            <p:ph type="subTitle" idx="1"/>
          </p:nvPr>
        </p:nvSpPr>
        <p:spPr/>
        <p:txBody>
          <a:bodyPr/>
          <a:lstStyle/>
          <a:p>
            <a:r>
              <a:rPr lang="en-GB" dirty="0" smtClean="0"/>
              <a:t>An. A class is the definition of an object that you intend to create  instance of in your application</a:t>
            </a:r>
            <a:endParaRPr lang="en-GB"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Who should be tasked with writing a unit tests for a product?</a:t>
            </a:r>
            <a:endParaRPr lang="en-GB" dirty="0"/>
          </a:p>
        </p:txBody>
      </p:sp>
      <p:sp>
        <p:nvSpPr>
          <p:cNvPr id="3" name="Subtitle 2"/>
          <p:cNvSpPr>
            <a:spLocks noGrp="1"/>
          </p:cNvSpPr>
          <p:nvPr>
            <p:ph type="subTitle" idx="1"/>
          </p:nvPr>
        </p:nvSpPr>
        <p:spPr/>
        <p:txBody>
          <a:bodyPr/>
          <a:lstStyle/>
          <a:p>
            <a:r>
              <a:rPr lang="en-GB" dirty="0" smtClean="0"/>
              <a:t>An. Developer</a:t>
            </a:r>
            <a:endParaRPr lang="en-GB"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3200" dirty="0" smtClean="0"/>
              <a:t>In addition to testing individual objects, the interaction between the objects is required to fully test an application. True or False?</a:t>
            </a:r>
            <a:endParaRPr lang="en-GB" sz="3200" dirty="0"/>
          </a:p>
        </p:txBody>
      </p:sp>
      <p:sp>
        <p:nvSpPr>
          <p:cNvPr id="3" name="Subtitle 2"/>
          <p:cNvSpPr>
            <a:spLocks noGrp="1"/>
          </p:cNvSpPr>
          <p:nvPr>
            <p:ph type="subTitle" idx="1"/>
          </p:nvPr>
        </p:nvSpPr>
        <p:spPr/>
        <p:txBody>
          <a:bodyPr/>
          <a:lstStyle/>
          <a:p>
            <a:r>
              <a:rPr lang="en-GB" dirty="0" smtClean="0"/>
              <a:t>An. </a:t>
            </a:r>
            <a:r>
              <a:rPr lang="en-GB" smtClean="0"/>
              <a:t>True</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Does a Black Box tester need to know the source code? And what they should know?</a:t>
            </a:r>
            <a:endParaRPr lang="en-GB" dirty="0"/>
          </a:p>
        </p:txBody>
      </p:sp>
      <p:sp>
        <p:nvSpPr>
          <p:cNvPr id="3" name="Subtitle 2"/>
          <p:cNvSpPr>
            <a:spLocks noGrp="1"/>
          </p:cNvSpPr>
          <p:nvPr>
            <p:ph type="subTitle" idx="1"/>
          </p:nvPr>
        </p:nvSpPr>
        <p:spPr/>
        <p:txBody>
          <a:bodyPr/>
          <a:lstStyle/>
          <a:p>
            <a:r>
              <a:rPr lang="en-GB" dirty="0" smtClean="0"/>
              <a:t>An. No.  A Black Box tester only need to know what a software supposed to do and who is it for?</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If you are to focus completely on internals, what type of testing will it be?</a:t>
            </a:r>
            <a:endParaRPr lang="en-GB" dirty="0"/>
          </a:p>
        </p:txBody>
      </p:sp>
      <p:sp>
        <p:nvSpPr>
          <p:cNvPr id="3" name="Subtitle 2"/>
          <p:cNvSpPr>
            <a:spLocks noGrp="1"/>
          </p:cNvSpPr>
          <p:nvPr>
            <p:ph type="subTitle" idx="1"/>
          </p:nvPr>
        </p:nvSpPr>
        <p:spPr/>
        <p:txBody>
          <a:bodyPr/>
          <a:lstStyle/>
          <a:p>
            <a:r>
              <a:rPr lang="en-GB" dirty="0" smtClean="0"/>
              <a:t>An. White Box testing</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Will a White Box tester be concerned about application UI or overall usability?</a:t>
            </a:r>
            <a:endParaRPr lang="en-GB" dirty="0"/>
          </a:p>
        </p:txBody>
      </p:sp>
      <p:sp>
        <p:nvSpPr>
          <p:cNvPr id="3" name="Subtitle 2"/>
          <p:cNvSpPr>
            <a:spLocks noGrp="1"/>
          </p:cNvSpPr>
          <p:nvPr>
            <p:ph type="subTitle" idx="1"/>
          </p:nvPr>
        </p:nvSpPr>
        <p:spPr/>
        <p:txBody>
          <a:bodyPr>
            <a:normAutofit lnSpcReduction="10000"/>
          </a:bodyPr>
          <a:lstStyle/>
          <a:p>
            <a:r>
              <a:rPr lang="en-GB" dirty="0" smtClean="0"/>
              <a:t>An. No rather they are going to closely work with developers  that their tests make sure the proper functionality of the application</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1222</TotalTime>
  <Words>1509</Words>
  <Application>Microsoft Office PowerPoint</Application>
  <PresentationFormat>On-screen Show (4:3)</PresentationFormat>
  <Paragraphs>149</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Aspect</vt:lpstr>
      <vt:lpstr>Interview Questions on Software QA (Quality Assurance)</vt:lpstr>
      <vt:lpstr>What does Black Box testing do?</vt:lpstr>
      <vt:lpstr>When do you use White Box Testing?</vt:lpstr>
      <vt:lpstr>What do you mean by GrayBox Testing?</vt:lpstr>
      <vt:lpstr>What does Quality Assurance do?</vt:lpstr>
      <vt:lpstr>Which testing looks at functionality without looking at internals?</vt:lpstr>
      <vt:lpstr>Does a Black Box tester need to know the source code? And what they should know?</vt:lpstr>
      <vt:lpstr>If you are to focus completely on internals, what type of testing will it be?</vt:lpstr>
      <vt:lpstr>Will a White Box tester be concerned about application UI or overall usability?</vt:lpstr>
      <vt:lpstr>Does a White Box tester need to have the technical abilities of a developer?</vt:lpstr>
      <vt:lpstr>Do you agree when a Black box tester becomes technical he becomes a Gray Box tester?</vt:lpstr>
      <vt:lpstr>When you hear people looking for Quality testers with Gray Box skill, what do they mean?</vt:lpstr>
      <vt:lpstr>True or False? Formal testing increases overall cost of a project?</vt:lpstr>
      <vt:lpstr>Which are the three Quality Assuring strategies?</vt:lpstr>
      <vt:lpstr>What does Black Box testing focus on?</vt:lpstr>
      <vt:lpstr>What does a White Box tester most concerned about?</vt:lpstr>
      <vt:lpstr>Gray Box testing does both low level and high level testing. True or False?</vt:lpstr>
      <vt:lpstr>What are the critical pieces that come together when you think of Quality?</vt:lpstr>
      <vt:lpstr>Is Quality means achieving absolute perfection?</vt:lpstr>
      <vt:lpstr>What do you want to achieve in your alpha milestone?</vt:lpstr>
      <vt:lpstr>What do you want to achieve in your beta milestone?</vt:lpstr>
      <vt:lpstr>What do you want to achieve in your release?</vt:lpstr>
      <vt:lpstr>What are cosmetic defects?</vt:lpstr>
      <vt:lpstr>Whast is the first step in QA of a product?</vt:lpstr>
      <vt:lpstr>Can you prioritize the below issues?  cosmetic, performance, crash, non-functioning, incorrectly functioning, features incorrectly functioning with a workaround</vt:lpstr>
      <vt:lpstr>What is critical when thinking about quality?</vt:lpstr>
      <vt:lpstr>What information does a quality assurance matrix convey?</vt:lpstr>
      <vt:lpstr>Milestone goals will be same at the end of development as in the beginning. True or False?</vt:lpstr>
      <vt:lpstr>What is the main issue of manually tracking bugs?</vt:lpstr>
      <vt:lpstr>What is a bug base?</vt:lpstr>
      <vt:lpstr>Can you give examples of a bug base system?</vt:lpstr>
      <vt:lpstr>What all data should a bug base should give you think?</vt:lpstr>
      <vt:lpstr>When a tester is assigned a new feature, what is the first thing to do?</vt:lpstr>
      <vt:lpstr>When a Test plan is completed, what has to be next?</vt:lpstr>
      <vt:lpstr>What are the systems to keep track of test cases called?</vt:lpstr>
      <vt:lpstr>What are the advantages of using a TCM (Test Case Management) System?</vt:lpstr>
      <vt:lpstr>What does a bug report contains?</vt:lpstr>
      <vt:lpstr>What is the main issue of a bug testers face?</vt:lpstr>
      <vt:lpstr>Can you brief the workflow of bug fixing?</vt:lpstr>
      <vt:lpstr>What is a bug model?</vt:lpstr>
      <vt:lpstr>What are the benefits of a bug base?</vt:lpstr>
      <vt:lpstr>What should be considered when chosing a Test Case Management System?</vt:lpstr>
      <vt:lpstr>What is the most important feature of a bug report?</vt:lpstr>
      <vt:lpstr>True or False? A bug model predicts the number of bugs that need to be tracked during the development.</vt:lpstr>
      <vt:lpstr>When you think about how to test, you should be thinking about acting as a user. True or False?</vt:lpstr>
      <vt:lpstr>What are the common backend tests?</vt:lpstr>
      <vt:lpstr>What is a Load Test?</vt:lpstr>
      <vt:lpstr>How does my application responds with X number of users? What type of test is this?</vt:lpstr>
      <vt:lpstr>Who are concurrent Users(Load Testing)?</vt:lpstr>
      <vt:lpstr>Who are simultaneous users(Load Testing)?</vt:lpstr>
      <vt:lpstr>Which is more important. Concurrency or simultaneous in Load Testing?</vt:lpstr>
      <vt:lpstr> What is a performance Test?</vt:lpstr>
      <vt:lpstr>What is a Stress Test?</vt:lpstr>
      <vt:lpstr>How many users can my application handle before it fails. This refers to whcih test?</vt:lpstr>
      <vt:lpstr>When testing a software it is best to think of simple and discrete cases to test functionality. True or False?</vt:lpstr>
      <vt:lpstr>Which are the common components of a backend testing?</vt:lpstr>
      <vt:lpstr>What does stress test look for?</vt:lpstr>
      <vt:lpstr>You are measuring the number of connections at which you see issues arise when running a load test on an application. True or False?</vt:lpstr>
      <vt:lpstr>What is automation?</vt:lpstr>
      <vt:lpstr>What is the main aim of automation?</vt:lpstr>
      <vt:lpstr>What is a unit testing?</vt:lpstr>
      <vt:lpstr>Automated bug recording should be used when you expect changes in your product. True or False?</vt:lpstr>
      <vt:lpstr>   What is a class in Object oriented programming?</vt:lpstr>
      <vt:lpstr>Who should be tasked with writing a unit tests for a product?</vt:lpstr>
      <vt:lpstr>In addition to testing individual objects, the interaction between the objects is required to fully test an application. True or False?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SINDHU and SUNNY</dc:creator>
  <cp:lastModifiedBy>SINDHU and SUNNY</cp:lastModifiedBy>
  <cp:revision>298</cp:revision>
  <dcterms:created xsi:type="dcterms:W3CDTF">2017-01-25T09:34:12Z</dcterms:created>
  <dcterms:modified xsi:type="dcterms:W3CDTF">2017-01-27T22:17:20Z</dcterms:modified>
</cp:coreProperties>
</file>