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27565"/>
            <a:ext cx="9144000" cy="1020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1" y="4579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62800" y="0"/>
            <a:ext cx="1304544" cy="1104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5305" y="461899"/>
            <a:ext cx="145338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7503"/>
            <a:ext cx="7048500" cy="439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553148"/>
            <a:ext cx="30734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2481452"/>
            <a:ext cx="41567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Arrays(1D</a:t>
            </a:r>
            <a:r>
              <a:rPr dirty="0" spc="-45"/>
              <a:t> </a:t>
            </a:r>
            <a:r>
              <a:rPr dirty="0" spc="5"/>
              <a:t>and</a:t>
            </a:r>
            <a:r>
              <a:rPr dirty="0" spc="-45"/>
              <a:t> </a:t>
            </a:r>
            <a:r>
              <a:rPr dirty="0"/>
              <a:t>2D)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37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5341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52261" y="3246966"/>
            <a:ext cx="7836534" cy="102235"/>
            <a:chOff x="652261" y="3246966"/>
            <a:chExt cx="7836534" cy="1022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61" y="3246966"/>
              <a:ext cx="7836450" cy="1020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6562" y="327736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 h="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609600"/>
            <a:ext cx="5693664" cy="57912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0428" y="742315"/>
            <a:ext cx="1927225" cy="1732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006FC0"/>
                </a:solidFill>
              </a:rPr>
              <a:t>Program</a:t>
            </a:r>
            <a:r>
              <a:rPr dirty="0" sz="2800">
                <a:solidFill>
                  <a:srgbClr val="006FC0"/>
                </a:solidFill>
              </a:rPr>
              <a:t> </a:t>
            </a:r>
            <a:r>
              <a:rPr dirty="0" sz="2800" spc="-10">
                <a:solidFill>
                  <a:srgbClr val="006FC0"/>
                </a:solidFill>
              </a:rPr>
              <a:t>of </a:t>
            </a:r>
            <a:r>
              <a:rPr dirty="0" sz="2800" spc="-5">
                <a:solidFill>
                  <a:srgbClr val="006FC0"/>
                </a:solidFill>
              </a:rPr>
              <a:t> </a:t>
            </a:r>
            <a:r>
              <a:rPr dirty="0" sz="2800" spc="-10">
                <a:solidFill>
                  <a:srgbClr val="006FC0"/>
                </a:solidFill>
              </a:rPr>
              <a:t>Initializing </a:t>
            </a:r>
            <a:r>
              <a:rPr dirty="0" sz="2800" spc="-5">
                <a:solidFill>
                  <a:srgbClr val="006FC0"/>
                </a:solidFill>
              </a:rPr>
              <a:t>an </a:t>
            </a:r>
            <a:r>
              <a:rPr dirty="0" sz="2800" spc="-620">
                <a:solidFill>
                  <a:srgbClr val="006FC0"/>
                </a:solidFill>
              </a:rPr>
              <a:t> </a:t>
            </a:r>
            <a:r>
              <a:rPr dirty="0" sz="2800" spc="-25">
                <a:solidFill>
                  <a:srgbClr val="006FC0"/>
                </a:solidFill>
              </a:rPr>
              <a:t>array </a:t>
            </a:r>
            <a:r>
              <a:rPr dirty="0" sz="2800" spc="-20">
                <a:solidFill>
                  <a:srgbClr val="006FC0"/>
                </a:solidFill>
              </a:rPr>
              <a:t>to </a:t>
            </a:r>
            <a:r>
              <a:rPr dirty="0" sz="2800" spc="-35">
                <a:solidFill>
                  <a:srgbClr val="006FC0"/>
                </a:solidFill>
              </a:rPr>
              <a:t>zero </a:t>
            </a:r>
            <a:r>
              <a:rPr dirty="0" sz="2800" spc="-30">
                <a:solidFill>
                  <a:srgbClr val="006FC0"/>
                </a:solidFill>
              </a:rPr>
              <a:t> </a:t>
            </a:r>
            <a:r>
              <a:rPr dirty="0" sz="2800" spc="-10">
                <a:solidFill>
                  <a:srgbClr val="006FC0"/>
                </a:solidFill>
              </a:rPr>
              <a:t>using</a:t>
            </a:r>
            <a:r>
              <a:rPr dirty="0" sz="2800" spc="5">
                <a:solidFill>
                  <a:srgbClr val="006FC0"/>
                </a:solidFill>
              </a:rPr>
              <a:t> </a:t>
            </a:r>
            <a:r>
              <a:rPr dirty="0" sz="2800" spc="-5">
                <a:solidFill>
                  <a:srgbClr val="006FC0"/>
                </a:solidFill>
              </a:rPr>
              <a:t>loop.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11937" y="686562"/>
          <a:ext cx="2870835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/>
                <a:gridCol w="1264920"/>
              </a:tblGrid>
              <a:tr h="322706"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78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920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780"/>
                </a:tc>
              </a:tr>
              <a:tr h="27432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19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51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51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193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47599">
                <a:tc>
                  <a:txBody>
                    <a:bodyPr/>
                    <a:lstStyle/>
                    <a:p>
                      <a:pPr algn="r" marR="537210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-11937" y="0"/>
            <a:ext cx="9156700" cy="3839210"/>
            <a:chOff x="-11937" y="0"/>
            <a:chExt cx="9156700" cy="3839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" y="686562"/>
              <a:ext cx="6400800" cy="3139440"/>
            </a:xfrm>
            <a:custGeom>
              <a:avLst/>
              <a:gdLst/>
              <a:ahLst/>
              <a:cxnLst/>
              <a:rect l="l" t="t" r="r" b="b"/>
              <a:pathLst>
                <a:path w="6400800" h="3139440">
                  <a:moveTo>
                    <a:pt x="0" y="3139440"/>
                  </a:moveTo>
                  <a:lnTo>
                    <a:pt x="6400800" y="313944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87120" y="2192972"/>
          <a:ext cx="1293495" cy="274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</a:tblGrid>
              <a:tr h="273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508634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508634">
                        <a:lnSpc>
                          <a:spcPts val="1825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8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540385">
                        <a:lnSpc>
                          <a:spcPts val="182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04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spcBef>
                          <a:spcPts val="11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 marR="557530">
                        <a:lnSpc>
                          <a:spcPts val="2039"/>
                        </a:lnSpc>
                        <a:spcBef>
                          <a:spcPts val="2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r" marR="548005">
                        <a:lnSpc>
                          <a:spcPts val="181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1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r" marR="526415">
                        <a:lnSpc>
                          <a:spcPts val="1805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r" marR="526415">
                        <a:lnSpc>
                          <a:spcPts val="1795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456">
                <a:tc>
                  <a:txBody>
                    <a:bodyPr/>
                    <a:lstStyle/>
                    <a:p>
                      <a:pPr algn="ctr" marR="1270">
                        <a:lnSpc>
                          <a:spcPts val="18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96939" y="2209291"/>
            <a:ext cx="581660" cy="2776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ucida Console"/>
                <a:cs typeface="Lucida Console"/>
              </a:rPr>
              <a:t>n[0]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n[1]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latin typeface="Lucida Console"/>
                <a:cs typeface="Lucida Console"/>
              </a:rPr>
              <a:t>n[2]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n[3]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n[4]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n[5]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Lucida Console"/>
                <a:cs typeface="Lucida Console"/>
              </a:rPr>
              <a:t>n[6]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n[7]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Lucida Console"/>
                <a:cs typeface="Lucida Console"/>
              </a:rPr>
              <a:t>n[8]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n[9]</a:t>
            </a:r>
            <a:endParaRPr sz="1800">
              <a:latin typeface="Lucida Console"/>
              <a:cs typeface="Lucida Consol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32020" y="1143000"/>
            <a:ext cx="3276600" cy="3276600"/>
            <a:chOff x="4732020" y="1143000"/>
            <a:chExt cx="3276600" cy="32766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2020" y="1143000"/>
              <a:ext cx="3276600" cy="3276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2796" y="2174747"/>
              <a:ext cx="1702943" cy="4987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9024" y="2711958"/>
              <a:ext cx="1565021" cy="4819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42458" y="337858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162" y="0"/>
                  </a:moveTo>
                  <a:lnTo>
                    <a:pt x="18668" y="1270"/>
                  </a:lnTo>
                  <a:lnTo>
                    <a:pt x="12318" y="4572"/>
                  </a:lnTo>
                  <a:lnTo>
                    <a:pt x="2158" y="16510"/>
                  </a:lnTo>
                  <a:lnTo>
                    <a:pt x="0" y="23368"/>
                  </a:lnTo>
                  <a:lnTo>
                    <a:pt x="634" y="31242"/>
                  </a:lnTo>
                  <a:lnTo>
                    <a:pt x="1269" y="38989"/>
                  </a:lnTo>
                  <a:lnTo>
                    <a:pt x="4699" y="45466"/>
                  </a:lnTo>
                  <a:lnTo>
                    <a:pt x="16637" y="55499"/>
                  </a:lnTo>
                  <a:lnTo>
                    <a:pt x="23494" y="57658"/>
                  </a:lnTo>
                  <a:lnTo>
                    <a:pt x="38988" y="56388"/>
                  </a:lnTo>
                  <a:lnTo>
                    <a:pt x="45465" y="53086"/>
                  </a:lnTo>
                  <a:lnTo>
                    <a:pt x="50418" y="46990"/>
                  </a:lnTo>
                  <a:lnTo>
                    <a:pt x="55499" y="41021"/>
                  </a:lnTo>
                  <a:lnTo>
                    <a:pt x="57657" y="34163"/>
                  </a:lnTo>
                  <a:lnTo>
                    <a:pt x="56387" y="18542"/>
                  </a:lnTo>
                  <a:lnTo>
                    <a:pt x="53086" y="12192"/>
                  </a:lnTo>
                  <a:lnTo>
                    <a:pt x="41020" y="2159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1256" y="3286632"/>
              <a:ext cx="410210" cy="1865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6367" y="3509136"/>
              <a:ext cx="1922345" cy="25526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0428" y="729487"/>
            <a:ext cx="2037714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4F81BC"/>
                </a:solidFill>
                <a:latin typeface="Calibri"/>
                <a:cs typeface="Calibri"/>
              </a:rPr>
              <a:t>Program</a:t>
            </a:r>
            <a:r>
              <a:rPr dirty="0" sz="28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of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Initializing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an </a:t>
            </a:r>
            <a:r>
              <a:rPr dirty="0" sz="28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F81BC"/>
                </a:solidFill>
                <a:latin typeface="Calibri"/>
                <a:cs typeface="Calibri"/>
              </a:rPr>
              <a:t>array</a:t>
            </a:r>
            <a:r>
              <a:rPr dirty="0" sz="2800" spc="-7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element </a:t>
            </a:r>
            <a:r>
              <a:rPr dirty="0" sz="2800" spc="-62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with </a:t>
            </a:r>
            <a:r>
              <a:rPr dirty="0" sz="28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calculations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using</a:t>
            </a:r>
            <a:r>
              <a:rPr dirty="0" sz="28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6400799" cy="563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11937" y="686562"/>
          <a:ext cx="6350000" cy="368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/>
                <a:gridCol w="4731385"/>
              </a:tblGrid>
              <a:tr h="350138">
                <a:tc>
                  <a:txBody>
                    <a:bodyPr/>
                    <a:lstStyle/>
                    <a:p>
                      <a:pPr algn="r" marR="5378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Element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78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4956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78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057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547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1229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328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9311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r" marR="537210">
                        <a:lnSpc>
                          <a:spcPts val="213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490595">
                        <a:lnSpc>
                          <a:spcPts val="2135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87120" y="2192972"/>
          <a:ext cx="1293495" cy="274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</a:tblGrid>
              <a:tr h="273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508634">
                        <a:lnSpc>
                          <a:spcPts val="1789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4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508634">
                        <a:lnSpc>
                          <a:spcPts val="1825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6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8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marL="540385">
                        <a:lnSpc>
                          <a:spcPts val="182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8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04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528320">
                        <a:lnSpc>
                          <a:spcPts val="196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584835">
                        <a:lnSpc>
                          <a:spcPts val="2039"/>
                        </a:lnSpc>
                        <a:spcBef>
                          <a:spcPts val="20"/>
                        </a:spcBef>
                      </a:pPr>
                      <a:r>
                        <a:rPr dirty="0" sz="1800" spc="-10">
                          <a:latin typeface="Lucida Console"/>
                          <a:cs typeface="Lucida Console"/>
                        </a:rPr>
                        <a:t>12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r" marR="412115">
                        <a:lnSpc>
                          <a:spcPts val="181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Lucida Console"/>
                          <a:cs typeface="Lucida Console"/>
                        </a:rPr>
                        <a:t>14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1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r" marR="390525">
                        <a:lnSpc>
                          <a:spcPts val="1805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16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r" marR="390525">
                        <a:lnSpc>
                          <a:spcPts val="1795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18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456">
                <a:tc>
                  <a:txBody>
                    <a:bodyPr/>
                    <a:lstStyle/>
                    <a:p>
                      <a:pPr algn="ctr" marL="127000">
                        <a:lnSpc>
                          <a:spcPts val="18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20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496939" y="2209291"/>
            <a:ext cx="581660" cy="2776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ucida Console"/>
                <a:cs typeface="Lucida Console"/>
              </a:rPr>
              <a:t>n[0]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n[1]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5">
                <a:latin typeface="Lucida Console"/>
                <a:cs typeface="Lucida Console"/>
              </a:rPr>
              <a:t>n[2]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n[3]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n[4]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n[5]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Lucida Console"/>
                <a:cs typeface="Lucida Console"/>
              </a:rPr>
              <a:t>n[6]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n[7]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Lucida Console"/>
                <a:cs typeface="Lucida Console"/>
              </a:rPr>
              <a:t>n[8]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n[9]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941" y="461899"/>
            <a:ext cx="47523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Operations</a:t>
            </a:r>
            <a:r>
              <a:rPr dirty="0" spc="-25"/>
              <a:t> </a:t>
            </a:r>
            <a:r>
              <a:rPr dirty="0" spc="-5"/>
              <a:t>on</a:t>
            </a:r>
            <a:r>
              <a:rPr dirty="0" spc="-25"/>
              <a:t> </a:t>
            </a:r>
            <a:r>
              <a:rPr dirty="0" spc="-35"/>
              <a:t>arrays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001385" cy="178244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Insertion</a:t>
            </a:r>
            <a:r>
              <a:rPr dirty="0" sz="32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element </a:t>
            </a: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an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Deletion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element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 of element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32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2829" y="1074165"/>
            <a:ext cx="221170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dirty="0" sz="3200" spc="-7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3200" spc="-7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insert an 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element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57237"/>
            <a:ext cx="6486525" cy="5488305"/>
            <a:chOff x="-4762" y="757237"/>
            <a:chExt cx="6486525" cy="5488305"/>
          </a:xfrm>
        </p:grpSpPr>
        <p:sp>
          <p:nvSpPr>
            <p:cNvPr id="4" name="object 4"/>
            <p:cNvSpPr/>
            <p:nvPr/>
          </p:nvSpPr>
          <p:spPr>
            <a:xfrm>
              <a:off x="0" y="762000"/>
              <a:ext cx="6477000" cy="5478780"/>
            </a:xfrm>
            <a:custGeom>
              <a:avLst/>
              <a:gdLst/>
              <a:ahLst/>
              <a:cxnLst/>
              <a:rect l="l" t="t" r="r" b="b"/>
              <a:pathLst>
                <a:path w="6477000" h="5478780">
                  <a:moveTo>
                    <a:pt x="6477000" y="0"/>
                  </a:moveTo>
                  <a:lnTo>
                    <a:pt x="0" y="0"/>
                  </a:lnTo>
                  <a:lnTo>
                    <a:pt x="0" y="5478780"/>
                  </a:lnTo>
                  <a:lnTo>
                    <a:pt x="6477000" y="5478780"/>
                  </a:lnTo>
                  <a:lnTo>
                    <a:pt x="6477000" y="0"/>
                  </a:lnTo>
                  <a:close/>
                </a:path>
              </a:pathLst>
            </a:custGeom>
            <a:solidFill>
              <a:srgbClr val="FAD3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0"/>
              <a:ext cx="6477000" cy="5478780"/>
            </a:xfrm>
            <a:custGeom>
              <a:avLst/>
              <a:gdLst/>
              <a:ahLst/>
              <a:cxnLst/>
              <a:rect l="l" t="t" r="r" b="b"/>
              <a:pathLst>
                <a:path w="6477000" h="5478780">
                  <a:moveTo>
                    <a:pt x="0" y="5478780"/>
                  </a:moveTo>
                  <a:lnTo>
                    <a:pt x="6477000" y="5478780"/>
                  </a:lnTo>
                  <a:lnTo>
                    <a:pt x="6477000" y="0"/>
                  </a:lnTo>
                  <a:lnTo>
                    <a:pt x="0" y="0"/>
                  </a:lnTo>
                  <a:lnTo>
                    <a:pt x="0" y="54787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739" y="783082"/>
            <a:ext cx="3801745" cy="5362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22885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#include&lt;iostream&gt;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namespace </a:t>
            </a:r>
            <a:r>
              <a:rPr dirty="0" sz="1400" spc="-10">
                <a:latin typeface="Calibri"/>
                <a:cs typeface="Calibri"/>
              </a:rPr>
              <a:t>std;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 main()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int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a[100],i,n,k,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item;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cout&lt;&lt;"how</a:t>
            </a:r>
            <a:r>
              <a:rPr dirty="0" sz="1400" spc="-10">
                <a:latin typeface="Calibri"/>
                <a:cs typeface="Calibri"/>
              </a:rPr>
              <a:t> many </a:t>
            </a:r>
            <a:r>
              <a:rPr dirty="0" sz="1400" spc="-5">
                <a:latin typeface="Calibri"/>
                <a:cs typeface="Calibri"/>
              </a:rPr>
              <a:t>no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store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array";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cin&gt;&gt;n;</a:t>
            </a:r>
            <a:endParaRPr sz="1400">
              <a:latin typeface="Calibri"/>
              <a:cs typeface="Calibri"/>
            </a:endParaRPr>
          </a:p>
          <a:p>
            <a:pPr marL="170815" marR="164973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number";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for(i=0;i&lt;=n-1;i++)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cin&gt;&gt;a[i];</a:t>
            </a:r>
            <a:endParaRPr sz="1400">
              <a:latin typeface="Calibri"/>
              <a:cs typeface="Calibri"/>
            </a:endParaRPr>
          </a:p>
          <a:p>
            <a:pPr marL="170815" marR="5080" indent="83502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its position";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cin&gt;&gt;tem&gt;&gt;k;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k=k-1;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for(i=n-1;i&gt;=k;i--)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a[i+1]=a[i];</a:t>
            </a:r>
            <a:endParaRPr sz="140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a[k]=item;</a:t>
            </a:r>
            <a:endParaRPr sz="1400">
              <a:latin typeface="Calibri"/>
              <a:cs typeface="Calibri"/>
            </a:endParaRPr>
          </a:p>
          <a:p>
            <a:pPr marL="170815" marR="124142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cout&lt;&lt;"Contents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array\n";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for(i=0;i&lt;=n;i++)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cout&lt;&lt;a[i];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return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8972"/>
            <a:ext cx="5791200" cy="4872355"/>
          </a:xfrm>
          <a:custGeom>
            <a:avLst/>
            <a:gdLst/>
            <a:ahLst/>
            <a:cxnLst/>
            <a:rect l="l" t="t" r="r" b="b"/>
            <a:pathLst>
              <a:path w="5791200" h="4872355">
                <a:moveTo>
                  <a:pt x="0" y="4872228"/>
                </a:moveTo>
                <a:lnTo>
                  <a:pt x="5791200" y="4872228"/>
                </a:lnTo>
                <a:lnTo>
                  <a:pt x="5791200" y="0"/>
                </a:lnTo>
                <a:lnTo>
                  <a:pt x="0" y="0"/>
                </a:lnTo>
                <a:lnTo>
                  <a:pt x="0" y="48722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36701"/>
            <a:ext cx="312102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How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many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</a:t>
            </a:r>
            <a:r>
              <a:rPr dirty="0" sz="1800" spc="-10" b="1">
                <a:latin typeface="Calibri"/>
                <a:cs typeface="Calibri"/>
              </a:rPr>
              <a:t> to</a:t>
            </a:r>
            <a:r>
              <a:rPr dirty="0" sz="1800" spc="-15" b="1">
                <a:latin typeface="Calibri"/>
                <a:cs typeface="Calibri"/>
              </a:rPr>
              <a:t> store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array: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9675" y="2944748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213230"/>
            <a:ext cx="3253740" cy="444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14755">
              <a:lnSpc>
                <a:spcPct val="1461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number: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12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b="1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6100"/>
              </a:lnSpc>
            </a:pP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no.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position:</a:t>
            </a:r>
            <a:r>
              <a:rPr dirty="0" sz="1800" spc="3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20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Content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5" b="1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b="1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5" b="1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3228" y="1215593"/>
            <a:ext cx="165290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4F81BC"/>
                </a:solidFill>
                <a:latin typeface="Calibri"/>
                <a:cs typeface="Calibri"/>
              </a:rPr>
              <a:t>Output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2829" y="1150365"/>
            <a:ext cx="221170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dirty="0" sz="3200" spc="-7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3200" spc="-7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delete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element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609600"/>
            <a:ext cx="6477000" cy="5262880"/>
          </a:xfrm>
          <a:prstGeom prst="rect">
            <a:avLst/>
          </a:prstGeom>
          <a:solidFill>
            <a:srgbClr val="FAD3B4"/>
          </a:solidFill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 marR="4825365">
              <a:lnSpc>
                <a:spcPct val="100000"/>
              </a:lnSpc>
              <a:spcBef>
                <a:spcPts val="270"/>
              </a:spcBef>
            </a:pPr>
            <a:r>
              <a:rPr dirty="0" sz="1400" spc="-5">
                <a:latin typeface="Calibri"/>
                <a:cs typeface="Calibri"/>
              </a:rPr>
              <a:t>#include&lt;iostream&gt;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namespace </a:t>
            </a:r>
            <a:r>
              <a:rPr dirty="0" sz="1400" spc="-10">
                <a:latin typeface="Calibri"/>
                <a:cs typeface="Calibri"/>
              </a:rPr>
              <a:t>std;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 main()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int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a[100],i,n,k;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cout&lt;&lt;"how </a:t>
            </a:r>
            <a:r>
              <a:rPr dirty="0" sz="1400" spc="-10">
                <a:latin typeface="Calibri"/>
                <a:cs typeface="Calibri"/>
              </a:rPr>
              <a:t>many </a:t>
            </a:r>
            <a:r>
              <a:rPr dirty="0" sz="1400" spc="-5">
                <a:latin typeface="Calibri"/>
                <a:cs typeface="Calibri"/>
              </a:rPr>
              <a:t>no</a:t>
            </a:r>
            <a:r>
              <a:rPr dirty="0" sz="1400" spc="-10">
                <a:latin typeface="Calibri"/>
                <a:cs typeface="Calibri"/>
              </a:rPr>
              <a:t> to store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array"&lt;&lt;endl;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cin&gt;&gt;n;</a:t>
            </a:r>
            <a:endParaRPr sz="1400">
              <a:latin typeface="Calibri"/>
              <a:cs typeface="Calibri"/>
            </a:endParaRPr>
          </a:p>
          <a:p>
            <a:pPr marL="249554" marR="375285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number"&lt;&lt;endl;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for(i=0;i&lt;n;i++)</a:t>
            </a:r>
            <a:endParaRPr sz="140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cin&gt;&gt;a[i];</a:t>
            </a:r>
            <a:endParaRPr sz="1400">
              <a:latin typeface="Calibri"/>
              <a:cs typeface="Calibri"/>
            </a:endParaRPr>
          </a:p>
          <a:p>
            <a:pPr marL="249554" marR="4269105" indent="-4000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position";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cin&gt;&gt;k;</a:t>
            </a:r>
            <a:endParaRPr sz="1400">
              <a:latin typeface="Calibri"/>
              <a:cs typeface="Calibri"/>
            </a:endParaRPr>
          </a:p>
          <a:p>
            <a:pPr marL="289560" marR="511619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k=k-1;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(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;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&lt;n</a:t>
            </a:r>
            <a:r>
              <a:rPr dirty="0" sz="1400" spc="-10">
                <a:latin typeface="Calibri"/>
                <a:cs typeface="Calibri"/>
              </a:rPr>
              <a:t>;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5">
                <a:latin typeface="Calibri"/>
                <a:cs typeface="Calibri"/>
              </a:rPr>
              <a:t>+</a:t>
            </a:r>
            <a:r>
              <a:rPr dirty="0" sz="1400" spc="-5">
                <a:latin typeface="Calibri"/>
                <a:cs typeface="Calibri"/>
              </a:rPr>
              <a:t>+)</a:t>
            </a:r>
            <a:endParaRPr sz="14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a[i]=a[i+1];</a:t>
            </a:r>
            <a:endParaRPr sz="1400">
              <a:latin typeface="Calibri"/>
              <a:cs typeface="Calibri"/>
            </a:endParaRPr>
          </a:p>
          <a:p>
            <a:pPr marL="32893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368300" marR="2653665" indent="75565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cout&lt;&lt;"contents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array"&lt;&lt;endl;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for(i=0;i&lt;n-1;i++)</a:t>
            </a:r>
            <a:endParaRPr sz="14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cout&lt;&lt;a[i];</a:t>
            </a:r>
            <a:endParaRPr sz="1400">
              <a:latin typeface="Calibri"/>
              <a:cs typeface="Calibri"/>
            </a:endParaRPr>
          </a:p>
          <a:p>
            <a:pPr marL="32893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getch();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1916"/>
            <a:ext cx="4800600" cy="3872865"/>
          </a:xfrm>
          <a:custGeom>
            <a:avLst/>
            <a:gdLst/>
            <a:ahLst/>
            <a:cxnLst/>
            <a:rect l="l" t="t" r="r" b="b"/>
            <a:pathLst>
              <a:path w="4800600" h="3872865">
                <a:moveTo>
                  <a:pt x="0" y="3872484"/>
                </a:moveTo>
                <a:lnTo>
                  <a:pt x="4800600" y="3872484"/>
                </a:lnTo>
                <a:lnTo>
                  <a:pt x="4800600" y="0"/>
                </a:lnTo>
                <a:lnTo>
                  <a:pt x="0" y="0"/>
                </a:lnTo>
                <a:lnTo>
                  <a:pt x="0" y="3872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742568"/>
            <a:ext cx="3120390" cy="4043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How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many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store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 </a:t>
            </a:r>
            <a:r>
              <a:rPr dirty="0" sz="1800" spc="-15" b="1">
                <a:latin typeface="Calibri"/>
                <a:cs typeface="Calibri"/>
              </a:rPr>
              <a:t>array: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4 </a:t>
            </a:r>
            <a:r>
              <a:rPr dirty="0" sz="1800" spc="-39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number: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5" b="1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b="1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 marR="1122680">
              <a:lnSpc>
                <a:spcPct val="146100"/>
              </a:lnSpc>
            </a:pP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position:</a:t>
            </a:r>
            <a:r>
              <a:rPr dirty="0" sz="1800" spc="3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3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Content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20" b="1">
                <a:latin typeface="Calibri"/>
                <a:cs typeface="Calibri"/>
              </a:rPr>
              <a:t> array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5" b="1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800" spc="-5" b="1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1228" y="1215593"/>
            <a:ext cx="16529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4F81BC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868284" cy="319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The</a:t>
            </a:r>
            <a:r>
              <a:rPr dirty="0" sz="3200" spc="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process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 finding</a:t>
            </a:r>
            <a:r>
              <a:rPr dirty="0" sz="3200" spc="5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z="3200" spc="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particular</a:t>
            </a:r>
            <a:r>
              <a:rPr dirty="0" sz="3200" spc="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element</a:t>
            </a:r>
            <a:r>
              <a:rPr dirty="0" sz="3200" spc="-5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array</a:t>
            </a:r>
            <a:r>
              <a:rPr dirty="0" sz="3200">
                <a:latin typeface="Calibri"/>
                <a:cs typeface="Calibri"/>
              </a:rPr>
              <a:t> is </a:t>
            </a:r>
            <a:r>
              <a:rPr dirty="0" sz="3200" spc="-5">
                <a:latin typeface="Calibri"/>
                <a:cs typeface="Calibri"/>
              </a:rPr>
              <a:t>called searching.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Search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an</a:t>
            </a:r>
            <a:r>
              <a:rPr dirty="0" sz="3200" spc="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4F81BC"/>
                </a:solidFill>
                <a:latin typeface="Calibri"/>
                <a:cs typeface="Calibri"/>
              </a:rPr>
              <a:t>array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3200" spc="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z="3200" spc="-3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45" i="1">
                <a:solidFill>
                  <a:srgbClr val="4F81BC"/>
                </a:solidFill>
                <a:latin typeface="Calibri"/>
                <a:cs typeface="Calibri"/>
              </a:rPr>
              <a:t>key</a:t>
            </a:r>
            <a:r>
              <a:rPr dirty="0" sz="3200" i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0">
                <a:solidFill>
                  <a:srgbClr val="4F81BC"/>
                </a:solidFill>
                <a:latin typeface="Calibri"/>
                <a:cs typeface="Calibri"/>
              </a:rPr>
              <a:t>Two</a:t>
            </a:r>
            <a:r>
              <a:rPr dirty="0" sz="3200" spc="-2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searching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techniques: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Linear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search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Binary</a:t>
            </a:r>
            <a:r>
              <a:rPr dirty="0" sz="2800" spc="-15">
                <a:solidFill>
                  <a:srgbClr val="4F81BC"/>
                </a:solidFill>
                <a:latin typeface="Calibri"/>
                <a:cs typeface="Calibri"/>
              </a:rPr>
              <a:t> search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43351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Searching</a:t>
            </a:r>
            <a:r>
              <a:rPr dirty="0" spc="-30"/>
              <a:t> </a:t>
            </a:r>
            <a:r>
              <a:rPr dirty="0" spc="-10"/>
              <a:t>in</a:t>
            </a:r>
            <a:r>
              <a:rPr dirty="0" spc="-15"/>
              <a:t> </a:t>
            </a:r>
            <a:r>
              <a:rPr dirty="0" spc="-35"/>
              <a:t>Arrays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21" y="461899"/>
            <a:ext cx="17056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655695" cy="178244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45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declare</a:t>
            </a:r>
            <a:r>
              <a:rPr dirty="0" sz="32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45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initialize</a:t>
            </a:r>
            <a:r>
              <a:rPr dirty="0" sz="32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Operations</a:t>
            </a:r>
            <a:r>
              <a:rPr dirty="0" sz="32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z="32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3495"/>
            <a:ext cx="7625715" cy="449326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Linear</a:t>
            </a:r>
            <a:r>
              <a:rPr dirty="0" sz="30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endParaRPr sz="3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Simple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Compare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element</a:t>
            </a:r>
            <a:r>
              <a:rPr dirty="0" sz="26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dirty="0" sz="2600" spc="-30">
                <a:solidFill>
                  <a:srgbClr val="006FC0"/>
                </a:solidFill>
                <a:latin typeface="Calibri"/>
                <a:cs typeface="Calibri"/>
              </a:rPr>
              <a:t>key 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Useful</a:t>
            </a:r>
            <a:r>
              <a:rPr dirty="0" sz="26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 small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unsorted</a:t>
            </a:r>
            <a:r>
              <a:rPr dirty="0" sz="26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  <a:p>
            <a:pPr marL="355600" marR="20320" indent="-342900">
              <a:lnSpc>
                <a:spcPct val="9000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simply</a:t>
            </a:r>
            <a:r>
              <a:rPr dirty="0" sz="30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006FC0"/>
                </a:solidFill>
                <a:latin typeface="Calibri"/>
                <a:cs typeface="Calibri"/>
              </a:rPr>
              <a:t>examines</a:t>
            </a:r>
            <a:r>
              <a:rPr dirty="0" sz="30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element</a:t>
            </a:r>
            <a:r>
              <a:rPr dirty="0" sz="30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006FC0"/>
                </a:solidFill>
                <a:latin typeface="Calibri"/>
                <a:cs typeface="Calibri"/>
              </a:rPr>
              <a:t>sequentially, 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starting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element,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until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finds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dirty="0" sz="3000" spc="-6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4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element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 it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reaches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end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55">
                <a:solidFill>
                  <a:srgbClr val="006FC0"/>
                </a:solidFill>
                <a:latin typeface="Calibri"/>
                <a:cs typeface="Calibri"/>
              </a:rPr>
              <a:t>array.</a:t>
            </a:r>
            <a:endParaRPr sz="3000">
              <a:latin typeface="Calibri"/>
              <a:cs typeface="Calibri"/>
            </a:endParaRPr>
          </a:p>
          <a:p>
            <a:pPr marL="355600" marR="5080">
              <a:lnSpc>
                <a:spcPct val="90000"/>
              </a:lnSpc>
              <a:spcBef>
                <a:spcPts val="720"/>
              </a:spcBef>
            </a:pP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were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looking 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30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someone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dirty="0" sz="30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3000" spc="-6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moving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passenger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train, 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dirty="0" sz="30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would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30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sequential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search.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30314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Linear</a:t>
            </a:r>
            <a:r>
              <a:rPr dirty="0" spc="-80"/>
              <a:t> </a:t>
            </a:r>
            <a:r>
              <a:rPr dirty="0" spc="-10"/>
              <a:t>search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33400"/>
            <a:ext cx="5759450" cy="5047615"/>
          </a:xfrm>
          <a:prstGeom prst="rect">
            <a:avLst/>
          </a:prstGeom>
          <a:solidFill>
            <a:srgbClr val="FAD3B4"/>
          </a:solidFill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 marR="4107815">
              <a:lnSpc>
                <a:spcPct val="100000"/>
              </a:lnSpc>
              <a:spcBef>
                <a:spcPts val="270"/>
              </a:spcBef>
            </a:pPr>
            <a:r>
              <a:rPr dirty="0" sz="1400" spc="-5">
                <a:latin typeface="Calibri"/>
                <a:cs typeface="Calibri"/>
              </a:rPr>
              <a:t>#include&lt;iostream&gt;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namespace </a:t>
            </a:r>
            <a:r>
              <a:rPr dirty="0" sz="1400" spc="-10">
                <a:latin typeface="Calibri"/>
                <a:cs typeface="Calibri"/>
              </a:rPr>
              <a:t>std;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 main()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int</a:t>
            </a:r>
            <a:r>
              <a:rPr dirty="0" sz="1400" spc="-15">
                <a:latin typeface="Calibri"/>
                <a:cs typeface="Calibri"/>
              </a:rPr>
              <a:t> a[20],key,i,n,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c=-1;</a:t>
            </a:r>
            <a:endParaRPr sz="1400">
              <a:latin typeface="Calibri"/>
              <a:cs typeface="Calibri"/>
            </a:endParaRPr>
          </a:p>
          <a:p>
            <a:pPr marL="170180" marR="253111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cout&lt;&lt;“Enter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number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elements:\t";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cin&gt;&gt;n;</a:t>
            </a:r>
            <a:endParaRPr sz="14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elements:\t";</a:t>
            </a:r>
            <a:endParaRPr sz="1400">
              <a:latin typeface="Calibri"/>
              <a:cs typeface="Calibri"/>
            </a:endParaRPr>
          </a:p>
          <a:p>
            <a:pPr marL="249554" marR="4507865" indent="-79375">
              <a:lnSpc>
                <a:spcPct val="100000"/>
              </a:lnSpc>
            </a:pP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(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=</a:t>
            </a:r>
            <a:r>
              <a:rPr dirty="0" sz="1400" spc="-10">
                <a:latin typeface="Calibri"/>
                <a:cs typeface="Calibri"/>
              </a:rPr>
              <a:t>0</a:t>
            </a:r>
            <a:r>
              <a:rPr dirty="0" sz="1400" spc="-5">
                <a:latin typeface="Calibri"/>
                <a:cs typeface="Calibri"/>
              </a:rPr>
              <a:t>;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&lt;</a:t>
            </a:r>
            <a:r>
              <a:rPr dirty="0" sz="1400" spc="-10">
                <a:latin typeface="Calibri"/>
                <a:cs typeface="Calibri"/>
              </a:rPr>
              <a:t>n;</a:t>
            </a:r>
            <a:r>
              <a:rPr dirty="0" sz="1400" spc="5">
                <a:latin typeface="Calibri"/>
                <a:cs typeface="Calibri"/>
              </a:rPr>
              <a:t>i+</a:t>
            </a:r>
            <a:r>
              <a:rPr dirty="0" sz="1400" spc="-5">
                <a:latin typeface="Calibri"/>
                <a:cs typeface="Calibri"/>
              </a:rPr>
              <a:t>+)  </a:t>
            </a:r>
            <a:r>
              <a:rPr dirty="0" sz="1400" spc="-5">
                <a:latin typeface="Calibri"/>
                <a:cs typeface="Calibri"/>
              </a:rPr>
              <a:t>cin&gt;&gt;a[i];</a:t>
            </a:r>
            <a:endParaRPr sz="1400">
              <a:latin typeface="Calibri"/>
              <a:cs typeface="Calibri"/>
            </a:endParaRPr>
          </a:p>
          <a:p>
            <a:pPr marL="130810" marR="257111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element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 </a:t>
            </a:r>
            <a:r>
              <a:rPr dirty="0" sz="1400">
                <a:latin typeface="Calibri"/>
                <a:cs typeface="Calibri"/>
              </a:rPr>
              <a:t>\t";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cin&gt;&gt;key;</a:t>
            </a:r>
            <a:endParaRPr sz="14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for(i=0;i&lt;n;i++)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  <a:tabLst>
                <a:tab pos="1624965" algn="l"/>
              </a:tabLst>
            </a:pPr>
            <a:r>
              <a:rPr dirty="0" sz="1400" spc="-5">
                <a:latin typeface="Calibri"/>
                <a:cs typeface="Calibri"/>
              </a:rPr>
              <a:t>if(a[i]==key)	</a:t>
            </a:r>
            <a:r>
              <a:rPr dirty="0" sz="1400" spc="-10">
                <a:latin typeface="Calibri"/>
                <a:cs typeface="Calibri"/>
              </a:rPr>
              <a:t>//comparison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49554" marR="289623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cout&lt;&lt;“Key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location \t"&lt;&lt;i;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c++;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break;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(c==-1)</a:t>
            </a:r>
            <a:endParaRPr sz="14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cout&lt;&lt;"element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list";</a:t>
            </a:r>
            <a:endParaRPr sz="14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return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3228" y="1074165"/>
            <a:ext cx="234442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4F81BC"/>
                </a:solidFill>
                <a:latin typeface="Calibri"/>
                <a:cs typeface="Calibri"/>
              </a:rPr>
              <a:t>Program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of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linear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search</a:t>
            </a:r>
            <a:r>
              <a:rPr dirty="0" sz="3200" spc="-5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dirty="0" sz="3200" spc="-5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an </a:t>
            </a:r>
            <a:r>
              <a:rPr dirty="0" sz="3200" spc="-70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60">
                <a:solidFill>
                  <a:srgbClr val="4F81BC"/>
                </a:solidFill>
                <a:latin typeface="Calibri"/>
                <a:cs typeface="Calibri"/>
              </a:rPr>
              <a:t>array.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1228" y="1063497"/>
            <a:ext cx="16516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4F81BC"/>
                </a:solidFill>
              </a:rPr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918972"/>
            <a:ext cx="4648200" cy="3043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number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elements: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91440" marR="2495550">
              <a:lnSpc>
                <a:spcPct val="146100"/>
              </a:lnSpc>
              <a:spcBef>
                <a:spcPts val="15"/>
              </a:spcBef>
            </a:pP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element: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12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dirty="0" sz="1800" b="1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dirty="0" sz="1800" spc="-5" b="1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91440" marR="1583690">
              <a:lnSpc>
                <a:spcPts val="3180"/>
              </a:lnSpc>
              <a:spcBef>
                <a:spcPts val="254"/>
              </a:spcBef>
            </a:pPr>
            <a:r>
              <a:rPr dirty="0" sz="1800" spc="-10" b="1">
                <a:latin typeface="Calibri"/>
                <a:cs typeface="Calibri"/>
              </a:rPr>
              <a:t>Enter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 </a:t>
            </a:r>
            <a:r>
              <a:rPr dirty="0" sz="1800" spc="-5" b="1">
                <a:latin typeface="Calibri"/>
                <a:cs typeface="Calibri"/>
              </a:rPr>
              <a:t>number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found: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14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Key </a:t>
            </a:r>
            <a:r>
              <a:rPr dirty="0" sz="1800" spc="-5" b="1">
                <a:latin typeface="Calibri"/>
                <a:cs typeface="Calibri"/>
              </a:rPr>
              <a:t>found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at</a:t>
            </a:r>
            <a:r>
              <a:rPr dirty="0" sz="1800" spc="-5" b="1">
                <a:latin typeface="Calibri"/>
                <a:cs typeface="Calibri"/>
              </a:rPr>
              <a:t> location</a:t>
            </a:r>
            <a:r>
              <a:rPr dirty="0" sz="1800" b="1"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6394"/>
            <a:ext cx="7733665" cy="442531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Binary</a:t>
            </a:r>
            <a:r>
              <a:rPr dirty="0" sz="3200" spc="-2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search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Applicable</a:t>
            </a:r>
            <a:r>
              <a:rPr dirty="0" sz="2800" spc="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F81BC"/>
                </a:solidFill>
                <a:latin typeface="Calibri"/>
                <a:cs typeface="Calibri"/>
              </a:rPr>
              <a:t>for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1F487C"/>
                </a:solidFill>
                <a:latin typeface="Calibri"/>
                <a:cs typeface="Calibri"/>
              </a:rPr>
              <a:t>sorted</a:t>
            </a:r>
            <a:r>
              <a:rPr dirty="0" sz="280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4F81BC"/>
                </a:solidFill>
                <a:latin typeface="Calibri"/>
                <a:cs typeface="Calibri"/>
              </a:rPr>
              <a:t>arrays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algorithm </a:t>
            </a:r>
            <a:r>
              <a:rPr dirty="0" sz="3200" spc="-10">
                <a:latin typeface="Calibri"/>
                <a:cs typeface="Calibri"/>
              </a:rPr>
              <a:t>locates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 b="1">
                <a:latin typeface="Calibri"/>
                <a:cs typeface="Calibri"/>
              </a:rPr>
              <a:t>middle </a:t>
            </a:r>
            <a:r>
              <a:rPr dirty="0" sz="3200" spc="-5">
                <a:latin typeface="Calibri"/>
                <a:cs typeface="Calibri"/>
              </a:rPr>
              <a:t>element of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25">
                <a:latin typeface="Calibri"/>
                <a:cs typeface="Calibri"/>
              </a:rPr>
              <a:t>array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compares</a:t>
            </a:r>
            <a:r>
              <a:rPr dirty="0" sz="3200">
                <a:latin typeface="Calibri"/>
                <a:cs typeface="Calibri"/>
              </a:rPr>
              <a:t> it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key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value.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10">
                <a:solidFill>
                  <a:srgbClr val="4F81BC"/>
                </a:solidFill>
                <a:latin typeface="Calibri"/>
                <a:cs typeface="Calibri"/>
              </a:rPr>
              <a:t>Compa</a:t>
            </a:r>
            <a:r>
              <a:rPr dirty="0" sz="2800" spc="-5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es</a:t>
            </a:r>
            <a:r>
              <a:rPr dirty="0" sz="2800" spc="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81BC"/>
                </a:solidFill>
                <a:latin typeface="Lucida Console"/>
                <a:cs typeface="Lucida Console"/>
              </a:rPr>
              <a:t>m</a:t>
            </a:r>
            <a:r>
              <a:rPr dirty="0" sz="2000" spc="5">
                <a:solidFill>
                  <a:srgbClr val="4F81BC"/>
                </a:solidFill>
                <a:latin typeface="Lucida Console"/>
                <a:cs typeface="Lucida Console"/>
              </a:rPr>
              <a:t>i</a:t>
            </a:r>
            <a:r>
              <a:rPr dirty="0" sz="2000">
                <a:solidFill>
                  <a:srgbClr val="4F81BC"/>
                </a:solidFill>
                <a:latin typeface="Lucida Console"/>
                <a:cs typeface="Lucida Console"/>
              </a:rPr>
              <a:t>dd</a:t>
            </a:r>
            <a:r>
              <a:rPr dirty="0" sz="2000" spc="-15">
                <a:solidFill>
                  <a:srgbClr val="4F81BC"/>
                </a:solidFill>
                <a:latin typeface="Lucida Console"/>
                <a:cs typeface="Lucida Console"/>
              </a:rPr>
              <a:t>l</a:t>
            </a:r>
            <a:r>
              <a:rPr dirty="0" sz="2000">
                <a:solidFill>
                  <a:srgbClr val="4F81BC"/>
                </a:solidFill>
                <a:latin typeface="Lucida Console"/>
                <a:cs typeface="Lucida Console"/>
              </a:rPr>
              <a:t>e</a:t>
            </a:r>
            <a:r>
              <a:rPr dirty="0" sz="2000" spc="-610">
                <a:solidFill>
                  <a:srgbClr val="4F81BC"/>
                </a:solidFill>
                <a:latin typeface="Lucida Console"/>
                <a:cs typeface="Lucida Console"/>
              </a:rPr>
              <a:t>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ele</a:t>
            </a:r>
            <a:r>
              <a:rPr dirty="0" sz="2800" spc="-15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z="2800" spc="-35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z="2800" spc="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with</a:t>
            </a:r>
            <a:r>
              <a:rPr dirty="0" sz="2800" spc="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4F81BC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F81BC"/>
                </a:solidFill>
                <a:latin typeface="Lucida Console"/>
                <a:cs typeface="Lucida Console"/>
              </a:rPr>
              <a:t>key</a:t>
            </a:r>
            <a:endParaRPr sz="2000">
              <a:latin typeface="Lucida Console"/>
              <a:cs typeface="Lucida Console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If</a:t>
            </a:r>
            <a:r>
              <a:rPr dirty="0" sz="2400" spc="-3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equal,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match</a:t>
            </a:r>
            <a:r>
              <a:rPr dirty="0" sz="2400" spc="-4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F81BC"/>
                </a:solidFill>
                <a:latin typeface="Calibri"/>
                <a:cs typeface="Calibri"/>
              </a:rPr>
              <a:t>found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F81BC"/>
                </a:solidFill>
                <a:latin typeface="Lucida Console"/>
                <a:cs typeface="Lucida Console"/>
              </a:rPr>
              <a:t>key</a:t>
            </a:r>
            <a:r>
              <a:rPr dirty="0" sz="1800" spc="15">
                <a:solidFill>
                  <a:srgbClr val="4F81BC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4F81BC"/>
                </a:solidFill>
                <a:latin typeface="Lucida Console"/>
                <a:cs typeface="Lucida Console"/>
              </a:rPr>
              <a:t>&lt;</a:t>
            </a:r>
            <a:r>
              <a:rPr dirty="0" sz="1800" spc="-10">
                <a:solidFill>
                  <a:srgbClr val="4F81BC"/>
                </a:solidFill>
                <a:latin typeface="Lucida Console"/>
                <a:cs typeface="Lucida Console"/>
              </a:rPr>
              <a:t> </a:t>
            </a:r>
            <a:r>
              <a:rPr dirty="0" sz="1800" spc="-5">
                <a:solidFill>
                  <a:srgbClr val="4F81BC"/>
                </a:solidFill>
                <a:latin typeface="Lucida Console"/>
                <a:cs typeface="Lucida Console"/>
              </a:rPr>
              <a:t>middle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,</a:t>
            </a:r>
            <a:r>
              <a:rPr dirty="0" sz="2400" spc="4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looks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left 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half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F81BC"/>
                </a:solidFill>
                <a:latin typeface="Lucida Console"/>
                <a:cs typeface="Lucida Console"/>
              </a:rPr>
              <a:t>middle</a:t>
            </a:r>
            <a:endParaRPr sz="1800">
              <a:latin typeface="Lucida Console"/>
              <a:cs typeface="Lucida Console"/>
            </a:endParaRPr>
          </a:p>
          <a:p>
            <a:pPr lvl="2" marL="11557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If</a:t>
            </a:r>
            <a:r>
              <a:rPr dirty="0" sz="2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F81BC"/>
                </a:solidFill>
                <a:latin typeface="Lucida Console"/>
                <a:cs typeface="Lucida Console"/>
              </a:rPr>
              <a:t>key</a:t>
            </a:r>
            <a:r>
              <a:rPr dirty="0" sz="1800" spc="20">
                <a:solidFill>
                  <a:srgbClr val="4F81BC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4F81BC"/>
                </a:solidFill>
                <a:latin typeface="Lucida Console"/>
                <a:cs typeface="Lucida Console"/>
              </a:rPr>
              <a:t>&gt;</a:t>
            </a:r>
            <a:r>
              <a:rPr dirty="0" sz="1800" spc="-5">
                <a:solidFill>
                  <a:srgbClr val="4F81BC"/>
                </a:solidFill>
                <a:latin typeface="Lucida Console"/>
                <a:cs typeface="Lucida Console"/>
              </a:rPr>
              <a:t> middle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,</a:t>
            </a:r>
            <a:r>
              <a:rPr dirty="0" sz="2400" spc="4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looks</a:t>
            </a:r>
            <a:r>
              <a:rPr dirty="0" sz="2400" spc="-2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right</a:t>
            </a:r>
            <a:r>
              <a:rPr dirty="0" sz="2400" spc="-2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half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of </a:t>
            </a:r>
            <a:r>
              <a:rPr dirty="0" sz="1800" spc="-5">
                <a:solidFill>
                  <a:srgbClr val="4F81BC"/>
                </a:solidFill>
                <a:latin typeface="Lucida Console"/>
                <a:cs typeface="Lucida Console"/>
              </a:rPr>
              <a:t>middle</a:t>
            </a:r>
            <a:endParaRPr sz="1800">
              <a:latin typeface="Lucida Console"/>
              <a:cs typeface="Lucida Console"/>
            </a:endParaRPr>
          </a:p>
          <a:p>
            <a:pPr lvl="2" marL="1155700" marR="37465" indent="-228600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  <a:tab pos="2161540" algn="l"/>
              </a:tabLst>
            </a:pP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Repeat	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(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algorithm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5">
                <a:latin typeface="Calibri"/>
                <a:cs typeface="Calibri"/>
              </a:rPr>
              <a:t>repeated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5" b="1">
                <a:solidFill>
                  <a:srgbClr val="1F487C"/>
                </a:solidFill>
                <a:latin typeface="Calibri"/>
                <a:cs typeface="Calibri"/>
              </a:rPr>
              <a:t>one-quarter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original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array.)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30810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Binary</a:t>
            </a:r>
            <a:r>
              <a:rPr dirty="0" spc="-90"/>
              <a:t> </a:t>
            </a:r>
            <a:r>
              <a:rPr dirty="0" spc="-10"/>
              <a:t>search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30810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Binary</a:t>
            </a:r>
            <a:r>
              <a:rPr dirty="0" spc="-90"/>
              <a:t> </a:t>
            </a:r>
            <a:r>
              <a:rPr dirty="0" spc="-1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10309"/>
            <a:ext cx="7591425" cy="4037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77495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It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repeatedly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divides</a:t>
            </a:r>
            <a:r>
              <a:rPr dirty="0" sz="2800" spc="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sequence</a:t>
            </a:r>
            <a:r>
              <a:rPr dirty="0" sz="2800" spc="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two,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each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restricting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half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would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contain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element.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tremendous</a:t>
            </a:r>
            <a:r>
              <a:rPr dirty="0" sz="2800" spc="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increase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performance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dirty="0" sz="2800" spc="-6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linear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required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comparing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average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half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 the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array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  <a:p>
            <a:pPr marL="299085" marR="7112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800" spc="-7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might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 binary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look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up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word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 a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dictionary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49715" cy="6511290"/>
            <a:chOff x="-4762" y="0"/>
            <a:chExt cx="9149715" cy="6511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72200" y="457962"/>
              <a:ext cx="2973070" cy="0"/>
            </a:xfrm>
            <a:custGeom>
              <a:avLst/>
              <a:gdLst/>
              <a:ahLst/>
              <a:cxnLst/>
              <a:rect l="l" t="t" r="r" b="b"/>
              <a:pathLst>
                <a:path w="2973070" h="0">
                  <a:moveTo>
                    <a:pt x="0" y="0"/>
                  </a:moveTo>
                  <a:lnTo>
                    <a:pt x="2972561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81000"/>
              <a:ext cx="6172200" cy="6125210"/>
            </a:xfrm>
            <a:custGeom>
              <a:avLst/>
              <a:gdLst/>
              <a:ahLst/>
              <a:cxnLst/>
              <a:rect l="l" t="t" r="r" b="b"/>
              <a:pathLst>
                <a:path w="6172200" h="6125209">
                  <a:moveTo>
                    <a:pt x="6172200" y="0"/>
                  </a:moveTo>
                  <a:lnTo>
                    <a:pt x="0" y="0"/>
                  </a:lnTo>
                  <a:lnTo>
                    <a:pt x="0" y="6124956"/>
                  </a:lnTo>
                  <a:lnTo>
                    <a:pt x="6172200" y="6124956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AD3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81000"/>
              <a:ext cx="6172200" cy="6125210"/>
            </a:xfrm>
            <a:custGeom>
              <a:avLst/>
              <a:gdLst/>
              <a:ahLst/>
              <a:cxnLst/>
              <a:rect l="l" t="t" r="r" b="b"/>
              <a:pathLst>
                <a:path w="6172200" h="6125209">
                  <a:moveTo>
                    <a:pt x="0" y="6124956"/>
                  </a:moveTo>
                  <a:lnTo>
                    <a:pt x="6172200" y="6124956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1249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8739" y="401523"/>
            <a:ext cx="5967730" cy="472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39483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#include&lt;iostream&gt;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namespace </a:t>
            </a:r>
            <a:r>
              <a:rPr dirty="0" sz="1400" spc="-10">
                <a:latin typeface="Calibri"/>
                <a:cs typeface="Calibri"/>
              </a:rPr>
              <a:t>std;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 main()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27100" marR="1941195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int ar[100],beg,mid,end,i,n,search;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cout&lt;&lt;"How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many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numbers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array: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cin&gt;&gt;n;</a:t>
            </a:r>
            <a:endParaRPr sz="1400">
              <a:latin typeface="Calibri"/>
              <a:cs typeface="Calibri"/>
            </a:endParaRPr>
          </a:p>
          <a:p>
            <a:pPr marL="927100" marR="98996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"&lt;&lt;n&lt;&lt;"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numbers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ascending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order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--&gt;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for(i=0;i&lt;n;i++)</a:t>
            </a:r>
            <a:endParaRPr sz="1400">
              <a:latin typeface="Calibri"/>
              <a:cs typeface="Calibri"/>
            </a:endParaRPr>
          </a:p>
          <a:p>
            <a:pPr marL="927100" marR="3385820" indent="91376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n&gt;&gt;a</a:t>
            </a:r>
            <a:r>
              <a:rPr dirty="0" sz="1400">
                <a:latin typeface="Calibri"/>
                <a:cs typeface="Calibri"/>
              </a:rPr>
              <a:t>r[i];  </a:t>
            </a:r>
            <a:r>
              <a:rPr dirty="0" sz="1400" spc="-5">
                <a:latin typeface="Calibri"/>
                <a:cs typeface="Calibri"/>
              </a:rPr>
              <a:t>beg=0;end=n-1;</a:t>
            </a:r>
            <a:endParaRPr sz="1400">
              <a:latin typeface="Calibri"/>
              <a:cs typeface="Calibri"/>
            </a:endParaRPr>
          </a:p>
          <a:p>
            <a:pPr marL="927100" marR="242633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cout&lt;&lt;"Enter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number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search: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";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cin&gt;&gt;search;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while(beg&lt;=end)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mid=(beg+end)/2;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if(ar[mid]==search)</a:t>
            </a:r>
            <a:endParaRPr sz="1400">
              <a:latin typeface="Calibri"/>
              <a:cs typeface="Calibri"/>
            </a:endParaRPr>
          </a:p>
          <a:p>
            <a:pPr marL="1841500" marR="5080" indent="9144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cout&lt;&lt;"\nItem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position"&lt;&lt;(mid+1);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if(search&gt;ar[mid])</a:t>
            </a:r>
            <a:endParaRPr sz="14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beg=mid+1;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else</a:t>
            </a:r>
            <a:endParaRPr sz="14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end=mid-1;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5310378"/>
            <a:ext cx="5297805" cy="88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cout&lt;&lt;"\nSorry!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"&lt;&lt;search&lt;&lt;"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doesnot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found.";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return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3228" y="1074165"/>
            <a:ext cx="22028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solidFill>
                  <a:srgbClr val="4F81BC"/>
                </a:solidFill>
                <a:latin typeface="Calibri"/>
                <a:cs typeface="Calibri"/>
              </a:rPr>
              <a:t>Program</a:t>
            </a:r>
            <a:r>
              <a:rPr dirty="0" sz="3200" spc="-7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6128" y="1561541"/>
            <a:ext cx="2001520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binary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4F81BC"/>
                </a:solidFill>
                <a:latin typeface="Calibri"/>
                <a:cs typeface="Calibri"/>
              </a:rPr>
              <a:t>search</a:t>
            </a:r>
            <a:r>
              <a:rPr dirty="0" sz="3200" spc="-5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dirty="0" sz="3200" spc="-5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4F81BC"/>
                </a:solidFill>
                <a:latin typeface="Calibri"/>
                <a:cs typeface="Calibri"/>
              </a:rPr>
              <a:t>an </a:t>
            </a:r>
            <a:r>
              <a:rPr dirty="0" sz="3200" spc="-70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3200" spc="-60">
                <a:solidFill>
                  <a:srgbClr val="4F81BC"/>
                </a:solidFill>
                <a:latin typeface="Calibri"/>
                <a:cs typeface="Calibri"/>
              </a:rPr>
              <a:t>array.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18972"/>
            <a:ext cx="5105400" cy="41103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4"/>
              </a:spcBef>
            </a:pPr>
            <a:r>
              <a:rPr dirty="0" sz="2000" b="1">
                <a:latin typeface="Calibri"/>
                <a:cs typeface="Calibri"/>
              </a:rPr>
              <a:t>How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many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numbers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array: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91440" marR="753745">
              <a:lnSpc>
                <a:spcPct val="141000"/>
              </a:lnSpc>
              <a:spcBef>
                <a:spcPts val="35"/>
              </a:spcBef>
            </a:pPr>
            <a:r>
              <a:rPr dirty="0" sz="2000" spc="-15" b="1">
                <a:latin typeface="Calibri"/>
                <a:cs typeface="Calibri"/>
              </a:rPr>
              <a:t>Enter </a:t>
            </a:r>
            <a:r>
              <a:rPr dirty="0" sz="2000" b="1">
                <a:latin typeface="Calibri"/>
                <a:cs typeface="Calibri"/>
              </a:rPr>
              <a:t>4 </a:t>
            </a:r>
            <a:r>
              <a:rPr dirty="0" sz="2000" spc="-5" b="1">
                <a:latin typeface="Calibri"/>
                <a:cs typeface="Calibri"/>
              </a:rPr>
              <a:t>numbers </a:t>
            </a:r>
            <a:r>
              <a:rPr dirty="0" sz="2000" b="1">
                <a:latin typeface="Calibri"/>
                <a:cs typeface="Calibri"/>
              </a:rPr>
              <a:t>in ascending </a:t>
            </a:r>
            <a:r>
              <a:rPr dirty="0" sz="2000" spc="-5" b="1">
                <a:latin typeface="Calibri"/>
                <a:cs typeface="Calibri"/>
              </a:rPr>
              <a:t>order</a:t>
            </a:r>
            <a:r>
              <a:rPr dirty="0" sz="2000" spc="-5">
                <a:latin typeface="Wingdings"/>
                <a:cs typeface="Wingdings"/>
              </a:rPr>
              <a:t></a:t>
            </a:r>
            <a:r>
              <a:rPr dirty="0" sz="2000" spc="-5" b="1">
                <a:latin typeface="Calibri"/>
                <a:cs typeface="Calibri"/>
              </a:rPr>
              <a:t>12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dirty="0" sz="2000" b="1"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994"/>
              </a:spcBef>
            </a:pPr>
            <a:r>
              <a:rPr dirty="0" sz="2000" b="1">
                <a:latin typeface="Calibri"/>
                <a:cs typeface="Calibri"/>
              </a:rPr>
              <a:t>47</a:t>
            </a:r>
            <a:endParaRPr sz="2000">
              <a:latin typeface="Calibri"/>
              <a:cs typeface="Calibri"/>
            </a:endParaRPr>
          </a:p>
          <a:p>
            <a:pPr marL="91440" marR="2019935">
              <a:lnSpc>
                <a:spcPct val="142000"/>
              </a:lnSpc>
            </a:pPr>
            <a:r>
              <a:rPr dirty="0" sz="2000" spc="-15" b="1">
                <a:latin typeface="Calibri"/>
                <a:cs typeface="Calibri"/>
              </a:rPr>
              <a:t>Enter </a:t>
            </a:r>
            <a:r>
              <a:rPr dirty="0" sz="2000" b="1">
                <a:latin typeface="Calibri"/>
                <a:cs typeface="Calibri"/>
              </a:rPr>
              <a:t>a number </a:t>
            </a:r>
            <a:r>
              <a:rPr dirty="0" sz="2000" spc="-15" b="1">
                <a:latin typeface="Calibri"/>
                <a:cs typeface="Calibri"/>
              </a:rPr>
              <a:t>to </a:t>
            </a:r>
            <a:r>
              <a:rPr dirty="0" sz="2000" spc="-5" b="1">
                <a:latin typeface="Calibri"/>
                <a:cs typeface="Calibri"/>
              </a:rPr>
              <a:t>search:26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Item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found </a:t>
            </a:r>
            <a:r>
              <a:rPr dirty="0" sz="2000" spc="-20" b="1">
                <a:latin typeface="Calibri"/>
                <a:cs typeface="Calibri"/>
              </a:rPr>
              <a:t>at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position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228" y="1215593"/>
            <a:ext cx="16529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solidFill>
                  <a:srgbClr val="4F81BC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36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366" y="2285492"/>
            <a:ext cx="2663825" cy="172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010">
              <a:lnSpc>
                <a:spcPts val="2655"/>
              </a:lnSpc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ems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2800" spc="-5" b="1">
                <a:solidFill>
                  <a:srgbClr val="006FC0"/>
                </a:solidFill>
                <a:latin typeface="Calibri"/>
                <a:cs typeface="Calibri"/>
              </a:rPr>
              <a:t>same</a:t>
            </a:r>
            <a:r>
              <a:rPr dirty="0" sz="2800" spc="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R="183515" indent="12065">
              <a:lnSpc>
                <a:spcPct val="100000"/>
              </a:lnSpc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ain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same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 size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6226"/>
            <a:ext cx="4719320" cy="249555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Arrays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Calibri"/>
                <a:cs typeface="Calibri"/>
              </a:rPr>
              <a:t>related</a:t>
            </a:r>
            <a:r>
              <a:rPr dirty="0" sz="2800" spc="2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dirty="0" sz="2800" spc="-5" b="1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 marL="756285" marR="7683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Static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entity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i.e.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rem </a:t>
            </a:r>
            <a:r>
              <a:rPr dirty="0" sz="2800" spc="-6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throughout</a:t>
            </a:r>
            <a:r>
              <a:rPr dirty="0" sz="2800" spc="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6FC0"/>
                </a:solidFill>
                <a:latin typeface="Calibri"/>
                <a:cs typeface="Calibri"/>
              </a:rPr>
              <a:t>execu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57800" y="1676400"/>
            <a:ext cx="3886200" cy="5181600"/>
            <a:chOff x="5257800" y="1676400"/>
            <a:chExt cx="3886200" cy="51816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4292" y="4038599"/>
              <a:ext cx="3759708" cy="2819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7800" y="1676400"/>
              <a:ext cx="3276600" cy="3276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319" y="2431415"/>
              <a:ext cx="1880615" cy="4988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83020" y="2967227"/>
              <a:ext cx="1872869" cy="7567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43980" y="363512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163" y="0"/>
                  </a:moveTo>
                  <a:lnTo>
                    <a:pt x="26416" y="761"/>
                  </a:lnTo>
                  <a:lnTo>
                    <a:pt x="18669" y="1396"/>
                  </a:lnTo>
                  <a:lnTo>
                    <a:pt x="12319" y="4698"/>
                  </a:lnTo>
                  <a:lnTo>
                    <a:pt x="2159" y="16636"/>
                  </a:lnTo>
                  <a:lnTo>
                    <a:pt x="0" y="23494"/>
                  </a:lnTo>
                  <a:lnTo>
                    <a:pt x="635" y="31241"/>
                  </a:lnTo>
                  <a:lnTo>
                    <a:pt x="1397" y="39115"/>
                  </a:lnTo>
                  <a:lnTo>
                    <a:pt x="4699" y="45465"/>
                  </a:lnTo>
                  <a:lnTo>
                    <a:pt x="16764" y="55625"/>
                  </a:lnTo>
                  <a:lnTo>
                    <a:pt x="23622" y="57784"/>
                  </a:lnTo>
                  <a:lnTo>
                    <a:pt x="39116" y="56387"/>
                  </a:lnTo>
                  <a:lnTo>
                    <a:pt x="45466" y="53085"/>
                  </a:lnTo>
                  <a:lnTo>
                    <a:pt x="55626" y="41147"/>
                  </a:lnTo>
                  <a:lnTo>
                    <a:pt x="57785" y="34162"/>
                  </a:lnTo>
                  <a:lnTo>
                    <a:pt x="57023" y="26415"/>
                  </a:lnTo>
                  <a:lnTo>
                    <a:pt x="56388" y="18668"/>
                  </a:lnTo>
                  <a:lnTo>
                    <a:pt x="53086" y="12191"/>
                  </a:lnTo>
                  <a:lnTo>
                    <a:pt x="41021" y="2285"/>
                  </a:lnTo>
                  <a:lnTo>
                    <a:pt x="34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7036" y="3751833"/>
              <a:ext cx="1397127" cy="517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7549" y="4317492"/>
              <a:ext cx="848359" cy="22542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</a:t>
            </a:r>
            <a:r>
              <a:rPr dirty="0" spc="-95"/>
              <a:t>r</a:t>
            </a:r>
            <a:r>
              <a:rPr dirty="0" spc="-85"/>
              <a:t>a</a:t>
            </a:r>
            <a:r>
              <a:rPr dirty="0" spc="-4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119570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z="3000" spc="-60">
                <a:solidFill>
                  <a:srgbClr val="006FC0"/>
                </a:solidFill>
                <a:latin typeface="Calibri"/>
                <a:cs typeface="Calibri"/>
              </a:rPr>
              <a:t>ra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82138"/>
            <a:ext cx="5157470" cy="8775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>
              <a:lnSpc>
                <a:spcPts val="3110"/>
              </a:lnSpc>
              <a:spcBef>
                <a:spcPts val="105"/>
              </a:spcBef>
            </a:pPr>
            <a:r>
              <a:rPr dirty="0" sz="260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r>
              <a:rPr dirty="0" sz="2600" spc="7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Same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dirty="0" sz="26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 type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3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30">
                <a:solidFill>
                  <a:srgbClr val="006FC0"/>
                </a:solidFill>
                <a:latin typeface="Calibri"/>
                <a:cs typeface="Calibri"/>
              </a:rPr>
              <a:t>refer</a:t>
            </a:r>
            <a:r>
              <a:rPr dirty="0" sz="3000" spc="-15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dirty="0" sz="30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0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element, </a:t>
            </a:r>
            <a:r>
              <a:rPr dirty="0" sz="3000" spc="-5">
                <a:solidFill>
                  <a:srgbClr val="006FC0"/>
                </a:solidFill>
                <a:latin typeface="Calibri"/>
                <a:cs typeface="Calibri"/>
              </a:rPr>
              <a:t>specify: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235274"/>
            <a:ext cx="186563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r>
              <a:rPr dirty="0" sz="2600" spc="4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r>
              <a:rPr dirty="0" sz="26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026789"/>
            <a:ext cx="5504180" cy="161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6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solidFill>
                  <a:srgbClr val="006FC0"/>
                </a:solidFill>
                <a:latin typeface="Calibri"/>
                <a:cs typeface="Calibri"/>
              </a:rPr>
              <a:t>Format: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ts val="2640"/>
              </a:lnSpc>
            </a:pPr>
            <a:r>
              <a:rPr dirty="0" sz="2200" i="1">
                <a:solidFill>
                  <a:srgbClr val="C00000"/>
                </a:solidFill>
                <a:latin typeface="Courier New"/>
                <a:cs typeface="Courier New"/>
              </a:rPr>
              <a:t>arrayname</a:t>
            </a:r>
            <a:r>
              <a:rPr dirty="0" sz="2200">
                <a:solidFill>
                  <a:srgbClr val="C00000"/>
                </a:solidFill>
                <a:latin typeface="Courier New"/>
                <a:cs typeface="Courier New"/>
              </a:rPr>
              <a:t>[</a:t>
            </a:r>
            <a:r>
              <a:rPr dirty="0" sz="2200" i="1">
                <a:solidFill>
                  <a:srgbClr val="C00000"/>
                </a:solidFill>
                <a:latin typeface="Courier New"/>
                <a:cs typeface="Courier New"/>
              </a:rPr>
              <a:t>position_number</a:t>
            </a:r>
            <a:r>
              <a:rPr dirty="0" sz="220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element</a:t>
            </a:r>
            <a:r>
              <a:rPr dirty="0" sz="26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always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 at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position </a:t>
            </a:r>
            <a:r>
              <a:rPr dirty="0" sz="1900" spc="-5">
                <a:solidFill>
                  <a:srgbClr val="006FC0"/>
                </a:solidFill>
                <a:latin typeface="Lucida Console"/>
                <a:cs typeface="Lucida Console"/>
              </a:rPr>
              <a:t>0</a:t>
            </a:r>
            <a:endParaRPr sz="1900">
              <a:latin typeface="Lucida Console"/>
              <a:cs typeface="Lucida Console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–"/>
              <a:tabLst>
                <a:tab pos="756920" algn="l"/>
                <a:tab pos="1303655" algn="l"/>
              </a:tabLst>
            </a:pP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dirty="0" sz="1900" spc="-5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dirty="0" sz="1900" spc="-55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eleme</a:t>
            </a:r>
            <a:r>
              <a:rPr dirty="0" sz="2600" spc="-3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z="26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ar</a:t>
            </a:r>
            <a:r>
              <a:rPr dirty="0" sz="2600" spc="-45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z="2600" spc="-5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6FC0"/>
                </a:solidFill>
                <a:latin typeface="Lucida Console"/>
                <a:cs typeface="Lucida Console"/>
              </a:rPr>
              <a:t>c</a:t>
            </a:r>
            <a:r>
              <a:rPr dirty="0" sz="1900" spc="-5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9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594" y="5618175"/>
            <a:ext cx="298958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700">
                <a:latin typeface="Lucida Console"/>
                <a:cs typeface="Lucida Console"/>
              </a:rPr>
              <a:t>c[0],</a:t>
            </a:r>
            <a:r>
              <a:rPr dirty="0" sz="1700" spc="-30">
                <a:latin typeface="Lucida Console"/>
                <a:cs typeface="Lucida Console"/>
              </a:rPr>
              <a:t> </a:t>
            </a:r>
            <a:r>
              <a:rPr dirty="0" sz="1700">
                <a:latin typeface="Lucida Console"/>
                <a:cs typeface="Lucida Console"/>
              </a:rPr>
              <a:t>c[1]...c[n</a:t>
            </a:r>
            <a:r>
              <a:rPr dirty="0" sz="1700" spc="-35">
                <a:latin typeface="Lucida Console"/>
                <a:cs typeface="Lucida Console"/>
              </a:rPr>
              <a:t> </a:t>
            </a:r>
            <a:r>
              <a:rPr dirty="0" sz="1700">
                <a:latin typeface="Lucida Console"/>
                <a:cs typeface="Lucida Console"/>
              </a:rPr>
              <a:t>–</a:t>
            </a:r>
            <a:r>
              <a:rPr dirty="0" sz="1700" spc="-25">
                <a:latin typeface="Lucida Console"/>
                <a:cs typeface="Lucida Console"/>
              </a:rPr>
              <a:t> </a:t>
            </a:r>
            <a:r>
              <a:rPr dirty="0" sz="1700" spc="-5">
                <a:latin typeface="Lucida Console"/>
                <a:cs typeface="Lucida Console"/>
              </a:rPr>
              <a:t>1]</a:t>
            </a:r>
            <a:endParaRPr sz="1700">
              <a:latin typeface="Lucida Console"/>
              <a:cs typeface="Lucida Consol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463"/>
              <a:ext cx="9144000" cy="1190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6103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035964" y="913637"/>
            <a:ext cx="18586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of </a:t>
            </a:r>
            <a:r>
              <a:rPr dirty="0" sz="1600" spc="-5">
                <a:latin typeface="Lucida Console"/>
                <a:cs typeface="Lucida Console"/>
              </a:rPr>
              <a:t>array </a:t>
            </a:r>
            <a:r>
              <a:rPr dirty="0" sz="1600" spc="-10">
                <a:latin typeface="Lucida Console"/>
                <a:cs typeface="Lucida Console"/>
              </a:rPr>
              <a:t>(Note </a:t>
            </a:r>
            <a:r>
              <a:rPr dirty="0" sz="1600" spc="-5">
                <a:latin typeface="Lucida Console"/>
                <a:cs typeface="Lucida Console"/>
              </a:rPr>
              <a:t> all</a:t>
            </a:r>
            <a:r>
              <a:rPr dirty="0" sz="1600" spc="-50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elements</a:t>
            </a:r>
            <a:r>
              <a:rPr dirty="0" sz="1600" spc="-55">
                <a:latin typeface="Lucida Console"/>
                <a:cs typeface="Lucida Console"/>
              </a:rPr>
              <a:t> </a:t>
            </a:r>
            <a:r>
              <a:rPr dirty="0" sz="1600">
                <a:latin typeface="Lucida Console"/>
                <a:cs typeface="Lucida Console"/>
              </a:rPr>
              <a:t>of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565" y="913637"/>
            <a:ext cx="51371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Lucida Console"/>
                <a:cs typeface="Lucida Console"/>
              </a:rPr>
              <a:t>Na</a:t>
            </a:r>
            <a:r>
              <a:rPr dirty="0" sz="1600" spc="-15">
                <a:latin typeface="Lucida Console"/>
                <a:cs typeface="Lucida Console"/>
              </a:rPr>
              <a:t>m</a:t>
            </a:r>
            <a:r>
              <a:rPr dirty="0" sz="1600" spc="-5">
                <a:latin typeface="Lucida Console"/>
                <a:cs typeface="Lucida Console"/>
              </a:rPr>
              <a:t>e  th</a:t>
            </a:r>
            <a:r>
              <a:rPr dirty="0" sz="1600" spc="-15">
                <a:latin typeface="Lucida Console"/>
                <a:cs typeface="Lucida Console"/>
              </a:rPr>
              <a:t>a</a:t>
            </a:r>
            <a:r>
              <a:rPr dirty="0" sz="1600" spc="-5">
                <a:latin typeface="Lucida Console"/>
                <a:cs typeface="Lucida Console"/>
              </a:rPr>
              <a:t>t  th</a:t>
            </a:r>
            <a:r>
              <a:rPr dirty="0" sz="1600" spc="-15">
                <a:latin typeface="Lucida Console"/>
                <a:cs typeface="Lucida Console"/>
              </a:rPr>
              <a:t>i</a:t>
            </a:r>
            <a:r>
              <a:rPr dirty="0" sz="1600" spc="-5">
                <a:latin typeface="Lucida Console"/>
                <a:cs typeface="Lucida Console"/>
              </a:rPr>
              <a:t>s  sa</a:t>
            </a:r>
            <a:r>
              <a:rPr dirty="0" sz="1600" spc="-15">
                <a:latin typeface="Lucida Console"/>
                <a:cs typeface="Lucida Console"/>
              </a:rPr>
              <a:t>m</a:t>
            </a:r>
            <a:r>
              <a:rPr dirty="0" sz="1600" spc="-5">
                <a:latin typeface="Lucida Console"/>
                <a:cs typeface="Lucida Console"/>
              </a:rPr>
              <a:t>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5964" y="1401317"/>
            <a:ext cx="17354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Lucida Console"/>
                <a:cs typeface="Lucida Console"/>
              </a:rPr>
              <a:t>array</a:t>
            </a:r>
            <a:r>
              <a:rPr dirty="0" sz="1600" spc="-45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have</a:t>
            </a:r>
            <a:r>
              <a:rPr dirty="0" sz="1600" spc="-4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the </a:t>
            </a:r>
            <a:r>
              <a:rPr dirty="0" sz="1600" spc="-950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name,</a:t>
            </a:r>
            <a:r>
              <a:rPr dirty="0" sz="1600" spc="-25">
                <a:latin typeface="Lucida Console"/>
                <a:cs typeface="Lucida Console"/>
              </a:rPr>
              <a:t> </a:t>
            </a:r>
            <a:r>
              <a:rPr dirty="0" sz="1600">
                <a:latin typeface="Lucida Console"/>
                <a:cs typeface="Lucida Console"/>
              </a:rPr>
              <a:t>c)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1765" y="5973876"/>
            <a:ext cx="22244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Lucida Console"/>
                <a:cs typeface="Lucida Console"/>
              </a:rPr>
              <a:t>Position</a:t>
            </a:r>
            <a:r>
              <a:rPr dirty="0" sz="1600" spc="-45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number</a:t>
            </a:r>
            <a:r>
              <a:rPr dirty="0" sz="1600" spc="-50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of </a:t>
            </a:r>
            <a:r>
              <a:rPr dirty="0" sz="1600" spc="-950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the</a:t>
            </a:r>
            <a:r>
              <a:rPr dirty="0" sz="1600" spc="-55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element</a:t>
            </a:r>
            <a:r>
              <a:rPr dirty="0" sz="1600" spc="-35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within </a:t>
            </a:r>
            <a:r>
              <a:rPr dirty="0" sz="1600" spc="-95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array</a:t>
            </a:r>
            <a:r>
              <a:rPr dirty="0" sz="1600" spc="-15">
                <a:latin typeface="Lucida Console"/>
                <a:cs typeface="Lucida Console"/>
              </a:rPr>
              <a:t> </a:t>
            </a:r>
            <a:r>
              <a:rPr dirty="0" sz="1600" spc="-5">
                <a:latin typeface="Lucida Console"/>
                <a:cs typeface="Lucida Console"/>
              </a:rPr>
              <a:t>c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43700" y="5571744"/>
            <a:ext cx="76200" cy="367030"/>
          </a:xfrm>
          <a:custGeom>
            <a:avLst/>
            <a:gdLst/>
            <a:ahLst/>
            <a:cxnLst/>
            <a:rect l="l" t="t" r="r" b="b"/>
            <a:pathLst>
              <a:path w="76200" h="367029">
                <a:moveTo>
                  <a:pt x="44450" y="38099"/>
                </a:moveTo>
                <a:lnTo>
                  <a:pt x="31750" y="38099"/>
                </a:lnTo>
                <a:lnTo>
                  <a:pt x="31750" y="366509"/>
                </a:lnTo>
                <a:lnTo>
                  <a:pt x="44450" y="366509"/>
                </a:lnTo>
                <a:lnTo>
                  <a:pt x="44450" y="38099"/>
                </a:lnTo>
                <a:close/>
              </a:path>
              <a:path w="76200" h="367029">
                <a:moveTo>
                  <a:pt x="38100" y="0"/>
                </a:moveTo>
                <a:lnTo>
                  <a:pt x="0" y="50799"/>
                </a:lnTo>
                <a:lnTo>
                  <a:pt x="31750" y="50799"/>
                </a:lnTo>
                <a:lnTo>
                  <a:pt x="31750" y="38099"/>
                </a:lnTo>
                <a:lnTo>
                  <a:pt x="66675" y="38099"/>
                </a:lnTo>
                <a:lnTo>
                  <a:pt x="38100" y="0"/>
                </a:lnTo>
                <a:close/>
              </a:path>
              <a:path w="76200" h="367029">
                <a:moveTo>
                  <a:pt x="66675" y="38099"/>
                </a:moveTo>
                <a:lnTo>
                  <a:pt x="44450" y="38099"/>
                </a:lnTo>
                <a:lnTo>
                  <a:pt x="44450" y="50799"/>
                </a:lnTo>
                <a:lnTo>
                  <a:pt x="76200" y="50799"/>
                </a:lnTo>
                <a:lnTo>
                  <a:pt x="66675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187120" y="2192972"/>
          <a:ext cx="1293495" cy="330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415"/>
              </a:tblGrid>
              <a:tr h="273945">
                <a:tc>
                  <a:txBody>
                    <a:bodyPr/>
                    <a:lstStyle/>
                    <a:p>
                      <a:pPr marL="508634">
                        <a:lnSpc>
                          <a:spcPts val="2030"/>
                        </a:lnSpc>
                        <a:spcBef>
                          <a:spcPts val="2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-45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31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algn="ctr" marL="142875">
                        <a:lnSpc>
                          <a:spcPts val="185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6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79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ctr" marL="142875">
                        <a:lnSpc>
                          <a:spcPts val="1835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79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algn="ctr" marL="66675">
                        <a:lnSpc>
                          <a:spcPts val="1845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72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10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algn="ctr" marR="635">
                        <a:lnSpc>
                          <a:spcPts val="1839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-89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ctr" marL="142875">
                        <a:lnSpc>
                          <a:spcPts val="1835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43">
                <a:tc>
                  <a:txBody>
                    <a:bodyPr/>
                    <a:lstStyle/>
                    <a:p>
                      <a:pPr algn="ctr" marL="66675">
                        <a:lnSpc>
                          <a:spcPts val="1845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62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algn="ctr" marL="66675">
                        <a:lnSpc>
                          <a:spcPts val="1839"/>
                        </a:lnSpc>
                        <a:spcBef>
                          <a:spcPts val="229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-3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4326">
                <a:tc>
                  <a:txBody>
                    <a:bodyPr/>
                    <a:lstStyle/>
                    <a:p>
                      <a:pPr algn="ctr" marL="142875">
                        <a:lnSpc>
                          <a:spcPts val="1839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79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5837">
                <a:tc>
                  <a:txBody>
                    <a:bodyPr/>
                    <a:lstStyle/>
                    <a:p>
                      <a:pPr marL="324485">
                        <a:lnSpc>
                          <a:spcPts val="1845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Lucida Console"/>
                          <a:cs typeface="Lucida Console"/>
                        </a:rPr>
                        <a:t>6453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  <a:tr h="273938">
                <a:tc>
                  <a:txBody>
                    <a:bodyPr/>
                    <a:lstStyle/>
                    <a:p>
                      <a:pPr algn="ctr" marL="66675">
                        <a:lnSpc>
                          <a:spcPts val="183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latin typeface="Lucida Console"/>
                          <a:cs typeface="Lucida Console"/>
                        </a:rPr>
                        <a:t>78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B="0" marT="285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2447" y="1981200"/>
            <a:ext cx="76200" cy="24485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68044" y="1985899"/>
            <a:ext cx="613600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r>
              <a:rPr dirty="0" sz="2600" spc="8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Group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consecutive</a:t>
            </a:r>
            <a:r>
              <a:rPr dirty="0" sz="26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memory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75">
                <a:solidFill>
                  <a:srgbClr val="006FC0"/>
                </a:solidFill>
                <a:latin typeface="Calibri"/>
                <a:cs typeface="Calibri"/>
              </a:rPr>
              <a:t>locations</a:t>
            </a:r>
            <a:r>
              <a:rPr dirty="0" baseline="-29320" sz="2700" spc="-112">
                <a:latin typeface="Lucida Console"/>
                <a:cs typeface="Lucida Console"/>
              </a:rPr>
              <a:t>c[0]</a:t>
            </a:r>
            <a:endParaRPr baseline="-29320" sz="27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88989" y="3860114"/>
            <a:ext cx="715010" cy="1677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Lucida Console"/>
                <a:cs typeface="Lucida Console"/>
              </a:rPr>
              <a:t>c[6]</a:t>
            </a:r>
            <a:endParaRPr sz="1800">
              <a:latin typeface="Lucida Console"/>
              <a:cs typeface="Lucida Console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c[7]</a:t>
            </a:r>
            <a:endParaRPr sz="1800">
              <a:latin typeface="Lucida Console"/>
              <a:cs typeface="Lucida Console"/>
            </a:endParaRP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Lucida Console"/>
                <a:cs typeface="Lucida Console"/>
              </a:rPr>
              <a:t>c[8]</a:t>
            </a:r>
            <a:endParaRPr sz="1800">
              <a:latin typeface="Lucida Console"/>
              <a:cs typeface="Lucida Console"/>
            </a:endParaRPr>
          </a:p>
          <a:p>
            <a:pPr marL="12065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c[9]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c[10]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Lucida Console"/>
                <a:cs typeface="Lucida Console"/>
              </a:rPr>
              <a:t>c[11]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8044" y="3632072"/>
            <a:ext cx="61315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r>
              <a:rPr dirty="0" sz="2600" spc="8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Position</a:t>
            </a:r>
            <a:r>
              <a:rPr dirty="0" sz="2600" spc="-5">
                <a:solidFill>
                  <a:srgbClr val="006FC0"/>
                </a:solidFill>
                <a:latin typeface="Calibri"/>
                <a:cs typeface="Calibri"/>
              </a:rPr>
              <a:t> number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square</a:t>
            </a:r>
            <a:r>
              <a:rPr dirty="0" sz="26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6FC0"/>
                </a:solidFill>
                <a:latin typeface="Calibri"/>
                <a:cs typeface="Calibri"/>
              </a:rPr>
              <a:t>brackets([])</a:t>
            </a:r>
            <a:r>
              <a:rPr dirty="0" sz="2600" spc="1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baseline="35493" sz="2700">
                <a:latin typeface="Lucida Console"/>
                <a:cs typeface="Lucida Console"/>
              </a:rPr>
              <a:t>c[5]</a:t>
            </a:r>
            <a:endParaRPr baseline="35493" sz="27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96939" y="2483865"/>
            <a:ext cx="57721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Lucida Console"/>
                <a:cs typeface="Lucida Console"/>
              </a:rPr>
              <a:t>c[1]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latin typeface="Lucida Console"/>
                <a:cs typeface="Lucida Console"/>
              </a:rPr>
              <a:t>c</a:t>
            </a:r>
            <a:r>
              <a:rPr dirty="0" sz="1800">
                <a:latin typeface="Lucida Console"/>
                <a:cs typeface="Lucida Console"/>
              </a:rPr>
              <a:t>[2]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Lucida Console"/>
                <a:cs typeface="Lucida Console"/>
              </a:rPr>
              <a:t>c[3]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c[4]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" y="6495999"/>
            <a:ext cx="3073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7E7E"/>
                </a:solidFill>
                <a:latin typeface="Calibri"/>
                <a:cs typeface="Calibri"/>
              </a:rPr>
              <a:t>@LPU</a:t>
            </a:r>
            <a:r>
              <a:rPr dirty="0" sz="1800" spc="-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7E7E7E"/>
                </a:solidFill>
                <a:latin typeface="Calibri"/>
                <a:cs typeface="Calibri"/>
              </a:rPr>
              <a:t>CSE202</a:t>
            </a:r>
            <a:r>
              <a:rPr dirty="0" sz="1800" spc="-1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800" spc="5" b="1">
                <a:solidFill>
                  <a:srgbClr val="7E7E7E"/>
                </a:solidFill>
                <a:latin typeface="Calibri"/>
                <a:cs typeface="Calibri"/>
              </a:rPr>
              <a:t>C++</a:t>
            </a:r>
            <a:r>
              <a:rPr dirty="0" sz="1800" spc="-20" b="1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7E7E7E"/>
                </a:solidFill>
                <a:latin typeface="Calibri"/>
                <a:cs typeface="Calibri"/>
              </a:rPr>
              <a:t>Programming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</a:t>
            </a:r>
            <a:r>
              <a:rPr dirty="0" spc="-95"/>
              <a:t>r</a:t>
            </a:r>
            <a:r>
              <a:rPr dirty="0" spc="-85"/>
              <a:t>a</a:t>
            </a:r>
            <a:r>
              <a:rPr dirty="0" spc="-40"/>
              <a:t>y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94305" y="3588257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7127" y="2820161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76200" y="647700"/>
                </a:moveTo>
                <a:lnTo>
                  <a:pt x="0" y="647700"/>
                </a:lnTo>
                <a:lnTo>
                  <a:pt x="95250" y="762000"/>
                </a:lnTo>
                <a:lnTo>
                  <a:pt x="174625" y="666750"/>
                </a:lnTo>
                <a:lnTo>
                  <a:pt x="76200" y="666750"/>
                </a:lnTo>
                <a:lnTo>
                  <a:pt x="76200" y="647700"/>
                </a:lnTo>
                <a:close/>
              </a:path>
              <a:path w="190500" h="762000">
                <a:moveTo>
                  <a:pt x="114300" y="0"/>
                </a:moveTo>
                <a:lnTo>
                  <a:pt x="76200" y="0"/>
                </a:lnTo>
                <a:lnTo>
                  <a:pt x="76200" y="666750"/>
                </a:lnTo>
                <a:lnTo>
                  <a:pt x="114300" y="666750"/>
                </a:lnTo>
                <a:lnTo>
                  <a:pt x="114300" y="0"/>
                </a:lnTo>
                <a:close/>
              </a:path>
              <a:path w="190500" h="762000">
                <a:moveTo>
                  <a:pt x="190500" y="647700"/>
                </a:moveTo>
                <a:lnTo>
                  <a:pt x="114300" y="647700"/>
                </a:lnTo>
                <a:lnTo>
                  <a:pt x="114300" y="666750"/>
                </a:lnTo>
                <a:lnTo>
                  <a:pt x="174625" y="666750"/>
                </a:lnTo>
                <a:lnTo>
                  <a:pt x="190500" y="647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08370" y="2423160"/>
            <a:ext cx="546100" cy="471805"/>
          </a:xfrm>
          <a:custGeom>
            <a:avLst/>
            <a:gdLst/>
            <a:ahLst/>
            <a:cxnLst/>
            <a:rect l="l" t="t" r="r" b="b"/>
            <a:pathLst>
              <a:path w="546100" h="471805">
                <a:moveTo>
                  <a:pt x="24764" y="324992"/>
                </a:moveTo>
                <a:lnTo>
                  <a:pt x="0" y="471677"/>
                </a:lnTo>
                <a:lnTo>
                  <a:pt x="148716" y="469645"/>
                </a:lnTo>
                <a:lnTo>
                  <a:pt x="109757" y="424179"/>
                </a:lnTo>
                <a:lnTo>
                  <a:pt x="84708" y="424179"/>
                </a:lnTo>
                <a:lnTo>
                  <a:pt x="59943" y="395224"/>
                </a:lnTo>
                <a:lnTo>
                  <a:pt x="74357" y="382867"/>
                </a:lnTo>
                <a:lnTo>
                  <a:pt x="24764" y="324992"/>
                </a:lnTo>
                <a:close/>
              </a:path>
              <a:path w="546100" h="471805">
                <a:moveTo>
                  <a:pt x="74357" y="382867"/>
                </a:moveTo>
                <a:lnTo>
                  <a:pt x="59943" y="395224"/>
                </a:lnTo>
                <a:lnTo>
                  <a:pt x="84708" y="424179"/>
                </a:lnTo>
                <a:lnTo>
                  <a:pt x="99151" y="411802"/>
                </a:lnTo>
                <a:lnTo>
                  <a:pt x="74357" y="382867"/>
                </a:lnTo>
                <a:close/>
              </a:path>
              <a:path w="546100" h="471805">
                <a:moveTo>
                  <a:pt x="99151" y="411802"/>
                </a:moveTo>
                <a:lnTo>
                  <a:pt x="84708" y="424179"/>
                </a:lnTo>
                <a:lnTo>
                  <a:pt x="109757" y="424179"/>
                </a:lnTo>
                <a:lnTo>
                  <a:pt x="99151" y="411802"/>
                </a:lnTo>
                <a:close/>
              </a:path>
              <a:path w="546100" h="471805">
                <a:moveTo>
                  <a:pt x="520953" y="0"/>
                </a:moveTo>
                <a:lnTo>
                  <a:pt x="74357" y="382867"/>
                </a:lnTo>
                <a:lnTo>
                  <a:pt x="99151" y="411802"/>
                </a:lnTo>
                <a:lnTo>
                  <a:pt x="545846" y="28955"/>
                </a:lnTo>
                <a:lnTo>
                  <a:pt x="5209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1607261"/>
            <a:ext cx="7160259" cy="1614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3804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 i="1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r>
              <a:rPr dirty="0" sz="3200" spc="15" i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ordered</a:t>
            </a: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values</a:t>
            </a:r>
            <a:endParaRPr sz="3200">
              <a:latin typeface="Calibri"/>
              <a:cs typeface="Calibri"/>
            </a:endParaRPr>
          </a:p>
          <a:p>
            <a:pPr marL="972185">
              <a:lnSpc>
                <a:spcPts val="2125"/>
              </a:lnSpc>
              <a:tabLst>
                <a:tab pos="390906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entire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array	Each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 has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numeric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has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single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2452370">
              <a:lnSpc>
                <a:spcPct val="100000"/>
              </a:lnSpc>
              <a:tabLst>
                <a:tab pos="3473450" algn="l"/>
                <a:tab pos="4494530" algn="l"/>
                <a:tab pos="5033645" algn="l"/>
                <a:tab pos="5572760" algn="l"/>
                <a:tab pos="6111240" algn="l"/>
                <a:tab pos="6650355" algn="l"/>
              </a:tabLst>
            </a:pPr>
            <a:r>
              <a:rPr dirty="0" sz="1800">
                <a:latin typeface="Times New Roman"/>
                <a:cs typeface="Times New Roman"/>
              </a:rPr>
              <a:t>c[0]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c[1]	c[2]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c[3]	c[4]	c[5]	c[6]	c[7]	c[8]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14188" y="2921889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c[9]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96870" y="3352546"/>
          <a:ext cx="5398770" cy="71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528955"/>
                <a:gridCol w="510540"/>
                <a:gridCol w="528955"/>
                <a:gridCol w="554990"/>
                <a:gridCol w="528955"/>
                <a:gridCol w="532130"/>
                <a:gridCol w="527685"/>
                <a:gridCol w="549275"/>
                <a:gridCol w="556895"/>
              </a:tblGrid>
              <a:tr h="702563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79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94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98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91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985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122677" y="4599508"/>
            <a:ext cx="5549265" cy="911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105"/>
              </a:spcBef>
            </a:pP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array</a:t>
            </a:r>
            <a:r>
              <a:rPr dirty="0" sz="1800">
                <a:latin typeface="Arial MT"/>
                <a:cs typeface="Arial MT"/>
              </a:rPr>
              <a:t> of </a:t>
            </a:r>
            <a:r>
              <a:rPr dirty="0" sz="1800" spc="-5">
                <a:latin typeface="Arial MT"/>
                <a:cs typeface="Arial MT"/>
              </a:rPr>
              <a:t>size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indexed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r>
              <a:rPr dirty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N-1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array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holds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indexed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>
                <a:latin typeface="Arial MT"/>
                <a:cs typeface="Arial MT"/>
              </a:rPr>
              <a:t> to </a:t>
            </a:r>
            <a:r>
              <a:rPr dirty="0" sz="1800" spc="-5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</a:t>
            </a:r>
            <a:r>
              <a:rPr dirty="0" spc="-95"/>
              <a:t>r</a:t>
            </a:r>
            <a:r>
              <a:rPr dirty="0" spc="-85"/>
              <a:t>a</a:t>
            </a:r>
            <a:r>
              <a:rPr dirty="0" spc="-4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591"/>
            <a:ext cx="7889875" cy="284416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r" marL="342265" marR="1732280" indent="-3422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elements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normal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algn="r" marR="1654175">
              <a:lnSpc>
                <a:spcPct val="100000"/>
              </a:lnSpc>
              <a:spcBef>
                <a:spcPts val="509"/>
              </a:spcBef>
              <a:tabLst>
                <a:tab pos="1459230" algn="l"/>
              </a:tabLst>
            </a:pP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c[0]</a:t>
            </a:r>
            <a:r>
              <a:rPr dirty="0" sz="2400" spc="-1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06FC0"/>
                </a:solidFill>
                <a:latin typeface="Courier New"/>
                <a:cs typeface="Courier New"/>
              </a:rPr>
              <a:t>=	</a:t>
            </a:r>
            <a:r>
              <a:rPr dirty="0" sz="2400" spc="-15">
                <a:solidFill>
                  <a:srgbClr val="006FC0"/>
                </a:solidFill>
                <a:latin typeface="Courier New"/>
                <a:cs typeface="Courier New"/>
              </a:rPr>
              <a:t>3;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/*stores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c[0]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element*/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position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inside</a:t>
            </a:r>
            <a:r>
              <a:rPr dirty="0" sz="2800" spc="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square</a:t>
            </a:r>
            <a:r>
              <a:rPr dirty="0" sz="2800" spc="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brackets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is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called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800" spc="-10" b="1">
                <a:solidFill>
                  <a:srgbClr val="006FC0"/>
                </a:solidFill>
                <a:latin typeface="Calibri"/>
                <a:cs typeface="Calibri"/>
              </a:rPr>
              <a:t>subscript/index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Subscript</a:t>
            </a:r>
            <a:r>
              <a:rPr dirty="0" sz="2800" spc="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must</a:t>
            </a:r>
            <a:r>
              <a:rPr dirty="0" sz="2800" spc="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integer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or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integer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  <a:p>
            <a:pPr algn="ctr" marR="549910">
              <a:lnSpc>
                <a:spcPct val="100000"/>
              </a:lnSpc>
              <a:spcBef>
                <a:spcPts val="470"/>
              </a:spcBef>
              <a:tabLst>
                <a:tab pos="730885" algn="l"/>
                <a:tab pos="2738120" algn="l"/>
              </a:tabLst>
            </a:pP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c[5	</a:t>
            </a:r>
            <a:r>
              <a:rPr dirty="0" sz="2400">
                <a:solidFill>
                  <a:srgbClr val="006FC0"/>
                </a:solidFill>
                <a:latin typeface="Courier New"/>
                <a:cs typeface="Courier New"/>
              </a:rPr>
              <a:t>-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2] </a:t>
            </a:r>
            <a:r>
              <a:rPr dirty="0" sz="2400">
                <a:solidFill>
                  <a:srgbClr val="006FC0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 7;	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(i.e.</a:t>
            </a:r>
            <a:r>
              <a:rPr dirty="0" sz="2400" spc="-2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c[3]</a:t>
            </a:r>
            <a:r>
              <a:rPr dirty="0" sz="2400" spc="-2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06FC0"/>
                </a:solidFill>
                <a:latin typeface="Courier New"/>
                <a:cs typeface="Courier New"/>
              </a:rPr>
              <a:t>=</a:t>
            </a:r>
            <a:r>
              <a:rPr dirty="0" sz="2400" spc="-3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7)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877" y="461899"/>
            <a:ext cx="34728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Defining</a:t>
            </a:r>
            <a:r>
              <a:rPr dirty="0" spc="-55"/>
              <a:t> </a:t>
            </a:r>
            <a:r>
              <a:rPr dirty="0" spc="-4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695565" cy="450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dirty="0" sz="27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006FC0"/>
                </a:solidFill>
                <a:latin typeface="Calibri"/>
                <a:cs typeface="Calibri"/>
              </a:rPr>
              <a:t>defining</a:t>
            </a:r>
            <a:r>
              <a:rPr dirty="0" sz="27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006FC0"/>
                </a:solidFill>
                <a:latin typeface="Calibri"/>
                <a:cs typeface="Calibri"/>
              </a:rPr>
              <a:t>arrays,</a:t>
            </a:r>
            <a:r>
              <a:rPr dirty="0" sz="2700" spc="-5">
                <a:solidFill>
                  <a:srgbClr val="006FC0"/>
                </a:solidFill>
                <a:latin typeface="Calibri"/>
                <a:cs typeface="Calibri"/>
              </a:rPr>
              <a:t> specify:</a:t>
            </a:r>
            <a:endParaRPr sz="27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4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ts val="2855"/>
              </a:lnSpc>
              <a:buFont typeface="Arial MT"/>
              <a:buChar char="–"/>
              <a:tabLst>
                <a:tab pos="756920" algn="l"/>
              </a:tabLst>
            </a:pP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855"/>
              </a:lnSpc>
            </a:pP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datatype</a:t>
            </a:r>
            <a:r>
              <a:rPr dirty="0" sz="2400" spc="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arrayName[numberOfElements];</a:t>
            </a:r>
            <a:endParaRPr sz="2400">
              <a:latin typeface="Courier New"/>
              <a:cs typeface="Courier New"/>
            </a:endParaRPr>
          </a:p>
          <a:p>
            <a:pPr lvl="1" marL="756285" indent="-287020">
              <a:lnSpc>
                <a:spcPts val="2855"/>
              </a:lnSpc>
              <a:spcBef>
                <a:spcPts val="4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927100" marR="3108325">
              <a:lnSpc>
                <a:spcPts val="2880"/>
              </a:lnSpc>
              <a:spcBef>
                <a:spcPts val="75"/>
              </a:spcBef>
            </a:pP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students[10]; 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 float</a:t>
            </a:r>
            <a:r>
              <a:rPr dirty="0" sz="2400" spc="-6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myArray[3284];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ts val="31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solidFill>
                  <a:srgbClr val="006FC0"/>
                </a:solidFill>
                <a:latin typeface="Calibri"/>
                <a:cs typeface="Calibri"/>
              </a:rPr>
              <a:t>Defining multiple </a:t>
            </a:r>
            <a:r>
              <a:rPr dirty="0" sz="2700" spc="-25">
                <a:solidFill>
                  <a:srgbClr val="006FC0"/>
                </a:solidFill>
                <a:latin typeface="Calibri"/>
                <a:cs typeface="Calibri"/>
              </a:rPr>
              <a:t>arrays</a:t>
            </a:r>
            <a:r>
              <a:rPr dirty="0" sz="27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006FC0"/>
                </a:solidFill>
                <a:latin typeface="Calibri"/>
                <a:cs typeface="Calibri"/>
              </a:rPr>
              <a:t>of same</a:t>
            </a:r>
            <a:r>
              <a:rPr dirty="0" sz="27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dirty="0" sz="270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endParaRPr sz="27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Format</a:t>
            </a:r>
            <a:r>
              <a:rPr dirty="0" sz="24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similar</a:t>
            </a:r>
            <a:r>
              <a:rPr dirty="0" sz="24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regular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dirty="0" sz="2400" spc="-3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b[100],</a:t>
            </a:r>
            <a:r>
              <a:rPr dirty="0" sz="2400" spc="-3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Courier New"/>
                <a:cs typeface="Courier New"/>
              </a:rPr>
              <a:t>x[27];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461899"/>
            <a:ext cx="38925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Initializing</a:t>
            </a:r>
            <a:r>
              <a:rPr dirty="0" spc="-70"/>
              <a:t> </a:t>
            </a:r>
            <a:r>
              <a:rPr dirty="0" spc="-35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7693" y="3475101"/>
            <a:ext cx="205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4819" y="2207340"/>
            <a:ext cx="3566160" cy="2250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0495">
              <a:lnSpc>
                <a:spcPts val="2070"/>
              </a:lnSpc>
            </a:pPr>
            <a:r>
              <a:rPr dirty="0" sz="2000" spc="-5">
                <a:solidFill>
                  <a:srgbClr val="006FC0"/>
                </a:solidFill>
                <a:latin typeface="Courier New"/>
                <a:cs typeface="Courier New"/>
              </a:rPr>
              <a:t>4,</a:t>
            </a:r>
            <a:r>
              <a:rPr dirty="0" sz="2000" spc="-4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r>
              <a:rPr dirty="0" sz="2000" spc="-3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6FC0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  <a:spcBef>
                <a:spcPts val="725"/>
              </a:spcBef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given,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then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rightmost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libri"/>
              <a:cs typeface="Calibri"/>
            </a:endParaRPr>
          </a:p>
          <a:p>
            <a:pPr indent="161925">
              <a:lnSpc>
                <a:spcPct val="123200"/>
              </a:lnSpc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initialize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elements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z="2800" spc="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checking.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pc="-15"/>
              <a:t>Initializers</a:t>
            </a:r>
          </a:p>
          <a:p>
            <a:pPr marL="927100">
              <a:lnSpc>
                <a:spcPct val="100000"/>
              </a:lnSpc>
              <a:spcBef>
                <a:spcPts val="450"/>
              </a:spcBef>
            </a:pPr>
            <a:r>
              <a:rPr dirty="0" sz="2000" spc="-5">
                <a:latin typeface="Courier New"/>
                <a:cs typeface="Courier New"/>
              </a:rPr>
              <a:t>int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n[5]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2,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3,</a:t>
            </a:r>
            <a:endParaRPr sz="2000">
              <a:latin typeface="Courier New"/>
              <a:cs typeface="Courier New"/>
            </a:endParaRPr>
          </a:p>
          <a:p>
            <a:pPr lvl="1" marL="756285" marR="2812415" indent="-287020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If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enough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initializers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elements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become</a:t>
            </a:r>
            <a:r>
              <a:rPr dirty="0" sz="2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Lucida Console"/>
                <a:cs typeface="Lucida Console"/>
              </a:rPr>
              <a:t>0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  <a:tabLst>
                <a:tab pos="756285" algn="l"/>
                <a:tab pos="3652520" algn="l"/>
              </a:tabLst>
            </a:pPr>
            <a:r>
              <a:rPr dirty="0" sz="2000">
                <a:latin typeface="Arial MT"/>
                <a:cs typeface="Arial MT"/>
              </a:rPr>
              <a:t>–	</a:t>
            </a:r>
            <a:r>
              <a:rPr dirty="0" sz="2000" spc="-5">
                <a:latin typeface="Courier New"/>
                <a:cs typeface="Courier New"/>
              </a:rPr>
              <a:t>int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n[5]</a:t>
            </a:r>
            <a:r>
              <a:rPr dirty="0" sz="2000">
                <a:latin typeface="Courier New"/>
                <a:cs typeface="Courier New"/>
              </a:rPr>
              <a:t> =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 0 </a:t>
            </a:r>
            <a:r>
              <a:rPr dirty="0" sz="2000" spc="-5">
                <a:latin typeface="Courier New"/>
                <a:cs typeface="Courier New"/>
              </a:rPr>
              <a:t>};	</a:t>
            </a:r>
            <a:r>
              <a:rPr dirty="0" sz="2800" spc="-5">
                <a:latin typeface="Courier New"/>
                <a:cs typeface="Courier New"/>
              </a:rPr>
              <a:t>//</a:t>
            </a:r>
            <a:endParaRPr sz="2800">
              <a:latin typeface="Courier New"/>
              <a:cs typeface="Courier New"/>
            </a:endParaRPr>
          </a:p>
          <a:p>
            <a:pPr lvl="1" marL="756285" indent="-287020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arrays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no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bound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If</a:t>
            </a:r>
            <a:r>
              <a:rPr dirty="0" spc="-10"/>
              <a:t> </a:t>
            </a:r>
            <a:r>
              <a:rPr dirty="0" spc="-20"/>
              <a:t>size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 spc="-10"/>
              <a:t>omitted,</a:t>
            </a:r>
            <a:r>
              <a:rPr dirty="0" spc="20"/>
              <a:t> </a:t>
            </a:r>
            <a:r>
              <a:rPr dirty="0" spc="-15"/>
              <a:t>initializers</a:t>
            </a:r>
            <a:r>
              <a:rPr dirty="0" spc="35"/>
              <a:t> </a:t>
            </a:r>
            <a:r>
              <a:rPr dirty="0" spc="-5"/>
              <a:t>determine</a:t>
            </a:r>
            <a:r>
              <a:rPr dirty="0" spc="5"/>
              <a:t> </a:t>
            </a:r>
            <a:r>
              <a:rPr dirty="0"/>
              <a:t>it</a:t>
            </a: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n[]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2,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4,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lvl="1" marL="756285" indent="-287020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initializers,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therefore</a:t>
            </a:r>
            <a:r>
              <a:rPr dirty="0" sz="2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element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6FC0"/>
                </a:solidFill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5270" cy="4419600"/>
            <a:chOff x="0" y="0"/>
            <a:chExt cx="9145270" cy="441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2020" y="1143000"/>
              <a:ext cx="3649979" cy="3276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72938" y="2979292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162" y="0"/>
                  </a:moveTo>
                  <a:lnTo>
                    <a:pt x="18669" y="1270"/>
                  </a:lnTo>
                  <a:lnTo>
                    <a:pt x="12191" y="4572"/>
                  </a:lnTo>
                  <a:lnTo>
                    <a:pt x="2159" y="16510"/>
                  </a:lnTo>
                  <a:lnTo>
                    <a:pt x="0" y="23368"/>
                  </a:lnTo>
                  <a:lnTo>
                    <a:pt x="635" y="31242"/>
                  </a:lnTo>
                  <a:lnTo>
                    <a:pt x="1270" y="38989"/>
                  </a:lnTo>
                  <a:lnTo>
                    <a:pt x="4699" y="45339"/>
                  </a:lnTo>
                  <a:lnTo>
                    <a:pt x="16637" y="55499"/>
                  </a:lnTo>
                  <a:lnTo>
                    <a:pt x="23495" y="57658"/>
                  </a:lnTo>
                  <a:lnTo>
                    <a:pt x="38988" y="56387"/>
                  </a:lnTo>
                  <a:lnTo>
                    <a:pt x="45465" y="52959"/>
                  </a:lnTo>
                  <a:lnTo>
                    <a:pt x="55499" y="41021"/>
                  </a:lnTo>
                  <a:lnTo>
                    <a:pt x="57658" y="34162"/>
                  </a:lnTo>
                  <a:lnTo>
                    <a:pt x="56387" y="18542"/>
                  </a:lnTo>
                  <a:lnTo>
                    <a:pt x="52959" y="12192"/>
                  </a:lnTo>
                  <a:lnTo>
                    <a:pt x="41021" y="2159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6771" y="2048764"/>
              <a:ext cx="2327529" cy="13510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96433" y="3252596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5">
                  <a:moveTo>
                    <a:pt x="34162" y="0"/>
                  </a:moveTo>
                  <a:lnTo>
                    <a:pt x="18668" y="1269"/>
                  </a:lnTo>
                  <a:lnTo>
                    <a:pt x="12318" y="4572"/>
                  </a:lnTo>
                  <a:lnTo>
                    <a:pt x="2286" y="16510"/>
                  </a:lnTo>
                  <a:lnTo>
                    <a:pt x="0" y="23367"/>
                  </a:lnTo>
                  <a:lnTo>
                    <a:pt x="762" y="31241"/>
                  </a:lnTo>
                  <a:lnTo>
                    <a:pt x="1396" y="38988"/>
                  </a:lnTo>
                  <a:lnTo>
                    <a:pt x="4699" y="45338"/>
                  </a:lnTo>
                  <a:lnTo>
                    <a:pt x="16763" y="55499"/>
                  </a:lnTo>
                  <a:lnTo>
                    <a:pt x="23621" y="57657"/>
                  </a:lnTo>
                  <a:lnTo>
                    <a:pt x="39115" y="56387"/>
                  </a:lnTo>
                  <a:lnTo>
                    <a:pt x="45465" y="52958"/>
                  </a:lnTo>
                  <a:lnTo>
                    <a:pt x="55625" y="41020"/>
                  </a:lnTo>
                  <a:lnTo>
                    <a:pt x="57784" y="34162"/>
                  </a:lnTo>
                  <a:lnTo>
                    <a:pt x="57150" y="26288"/>
                  </a:lnTo>
                  <a:lnTo>
                    <a:pt x="56387" y="18541"/>
                  </a:lnTo>
                  <a:lnTo>
                    <a:pt x="53086" y="12191"/>
                  </a:lnTo>
                  <a:lnTo>
                    <a:pt x="41147" y="2158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461899"/>
            <a:ext cx="38925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Initializing</a:t>
            </a:r>
            <a:r>
              <a:rPr dirty="0" spc="-70"/>
              <a:t> </a:t>
            </a:r>
            <a:r>
              <a:rPr dirty="0" spc="-35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07984" cy="4380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759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is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same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as the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variable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prompt</a:t>
            </a:r>
            <a:r>
              <a:rPr dirty="0" sz="32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dirty="0" sz="3200" spc="-7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value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run</a:t>
            </a:r>
            <a:r>
              <a:rPr dirty="0" sz="32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355600" marR="72517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Array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group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of elements so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we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use </a:t>
            </a:r>
            <a:r>
              <a:rPr dirty="0" sz="3200" spc="-20" b="1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dirty="0" sz="3200" spc="-71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loop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get</a:t>
            </a:r>
            <a:r>
              <a:rPr dirty="0" sz="32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values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every</a:t>
            </a:r>
            <a:r>
              <a:rPr dirty="0" sz="32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element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instead</a:t>
            </a:r>
            <a:r>
              <a:rPr dirty="0" sz="32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single</a:t>
            </a:r>
            <a:r>
              <a:rPr dirty="0" sz="3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value</a:t>
            </a:r>
            <a:r>
              <a:rPr dirty="0" sz="3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3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6FC0"/>
                </a:solidFill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dirty="0" sz="2400" spc="-25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array[5];</a:t>
            </a:r>
            <a:r>
              <a:rPr dirty="0" sz="2400" spc="-3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//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array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6FC0"/>
                </a:solidFill>
                <a:latin typeface="Calibri"/>
                <a:cs typeface="Calibri"/>
              </a:rPr>
              <a:t>size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995680">
              <a:lnSpc>
                <a:spcPct val="100000"/>
              </a:lnSpc>
              <a:spcBef>
                <a:spcPts val="520"/>
              </a:spcBef>
            </a:pP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for(int</a:t>
            </a:r>
            <a:r>
              <a:rPr dirty="0" sz="2400" spc="-4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i=0;i&lt;5;i++){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//</a:t>
            </a:r>
            <a:r>
              <a:rPr dirty="0" sz="240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libri"/>
                <a:cs typeface="Calibri"/>
              </a:rPr>
              <a:t>loop begins</a:t>
            </a: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24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z="2400" spc="-15">
                <a:solidFill>
                  <a:srgbClr val="006FC0"/>
                </a:solidFill>
                <a:latin typeface="Calibri"/>
                <a:cs typeface="Calibri"/>
              </a:rPr>
              <a:t> to </a:t>
            </a:r>
            <a:r>
              <a:rPr dirty="0" sz="240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2182495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006FC0"/>
                </a:solidFill>
                <a:latin typeface="Courier New"/>
                <a:cs typeface="Courier New"/>
              </a:rPr>
              <a:t>cin&gt;&gt;array[i];</a:t>
            </a:r>
            <a:endParaRPr sz="24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1104900"/>
            <a:chOff x="0" y="0"/>
            <a:chExt cx="914527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7565"/>
              <a:ext cx="9144000" cy="102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4579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0" y="0"/>
              <a:ext cx="1304544" cy="11049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@LPU</a:t>
            </a:r>
            <a:r>
              <a:rPr dirty="0" spc="-20"/>
              <a:t> </a:t>
            </a:r>
            <a:r>
              <a:rPr dirty="0" spc="-5"/>
              <a:t>CSE202</a:t>
            </a:r>
            <a:r>
              <a:rPr dirty="0" spc="-10"/>
              <a:t> </a:t>
            </a:r>
            <a:r>
              <a:rPr dirty="0" spc="5"/>
              <a:t>C++</a:t>
            </a:r>
            <a:r>
              <a:rPr dirty="0" spc="-20"/>
              <a:t> </a:t>
            </a:r>
            <a:r>
              <a:rPr dirty="0" spc="-10"/>
              <a:t>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SUKHBIR GILL</dc:creator>
  <dc:title>Slide 1</dc:title>
  <dcterms:created xsi:type="dcterms:W3CDTF">2023-08-31T13:58:38Z</dcterms:created>
  <dcterms:modified xsi:type="dcterms:W3CDTF">2023-08-31T13:58:38Z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2023-08-31T00:00:00Z</vt:filetime>
  </property>
</Properties>
</file>