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7221" y="-3860"/>
            <a:ext cx="194563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67789"/>
            <a:ext cx="4365625" cy="2526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160" y="2146173"/>
            <a:ext cx="6293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5" dirty="0">
                <a:solidFill>
                  <a:srgbClr val="749CDC"/>
                </a:solidFill>
                <a:latin typeface="Calibri"/>
                <a:cs typeface="Calibri"/>
              </a:rPr>
              <a:t>Constructors</a:t>
            </a:r>
            <a:r>
              <a:rPr b="1" spc="-40" dirty="0">
                <a:solidFill>
                  <a:srgbClr val="749CDC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749CDC"/>
                </a:solidFill>
                <a:latin typeface="Calibri"/>
                <a:cs typeface="Calibri"/>
              </a:rPr>
              <a:t>&amp;</a:t>
            </a:r>
            <a:r>
              <a:rPr b="1" spc="-15" dirty="0">
                <a:solidFill>
                  <a:srgbClr val="749CDC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749CDC"/>
                </a:solidFill>
                <a:latin typeface="Calibri"/>
                <a:cs typeface="Calibri"/>
              </a:rPr>
              <a:t>Destructors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304" y="568197"/>
            <a:ext cx="6119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749CDC"/>
                </a:solidFill>
              </a:rPr>
              <a:t>Parameterized</a:t>
            </a:r>
            <a:r>
              <a:rPr spc="-40" dirty="0">
                <a:solidFill>
                  <a:srgbClr val="749CDC"/>
                </a:solidFill>
              </a:rPr>
              <a:t> </a:t>
            </a:r>
            <a:r>
              <a:rPr spc="-10" dirty="0">
                <a:solidFill>
                  <a:srgbClr val="749CDC"/>
                </a:solidFill>
              </a:rPr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544" y="1912747"/>
            <a:ext cx="750189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initialize various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5" dirty="0">
                <a:latin typeface="Calibri"/>
                <a:cs typeface="Calibri"/>
              </a:rPr>
              <a:t>elements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objects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20" dirty="0">
                <a:latin typeface="Calibri"/>
                <a:cs typeface="Calibri"/>
              </a:rPr>
              <a:t>different </a:t>
            </a:r>
            <a:r>
              <a:rPr sz="3200" spc="-10" dirty="0">
                <a:latin typeface="Calibri"/>
                <a:cs typeface="Calibri"/>
              </a:rPr>
              <a:t>values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15" dirty="0">
                <a:latin typeface="Calibri"/>
                <a:cs typeface="Calibri"/>
              </a:rPr>
              <a:t>are created. </a:t>
            </a:r>
            <a:r>
              <a:rPr sz="3200" spc="5" dirty="0">
                <a:latin typeface="Calibri"/>
                <a:cs typeface="Calibri"/>
              </a:rPr>
              <a:t>C++ </a:t>
            </a:r>
            <a:r>
              <a:rPr sz="3200" spc="-5" dirty="0">
                <a:latin typeface="Calibri"/>
                <a:cs typeface="Calibri"/>
              </a:rPr>
              <a:t>permits us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achieve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passing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constructor</a:t>
            </a:r>
            <a:r>
              <a:rPr sz="3200" spc="-5" dirty="0">
                <a:latin typeface="Calibri"/>
                <a:cs typeface="Calibri"/>
              </a:rPr>
              <a:t> function</a:t>
            </a:r>
            <a:r>
              <a:rPr sz="3200" dirty="0">
                <a:latin typeface="Calibri"/>
                <a:cs typeface="Calibri"/>
              </a:rPr>
              <a:t> when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created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latin typeface="Calibri"/>
                <a:cs typeface="Calibri"/>
              </a:rPr>
              <a:t>parameterized </a:t>
            </a:r>
            <a:r>
              <a:rPr sz="32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latin typeface="Calibri"/>
                <a:cs typeface="Calibri"/>
              </a:rPr>
              <a:t>constructors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5430" y="1068070"/>
            <a:ext cx="4740910" cy="405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abc </a:t>
            </a:r>
            <a:r>
              <a:rPr sz="2000" spc="-10" dirty="0">
                <a:latin typeface="Calibri"/>
                <a:cs typeface="Calibri"/>
              </a:rPr>
              <a:t>(int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y);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// </a:t>
            </a:r>
            <a:r>
              <a:rPr sz="2000" spc="-15" dirty="0">
                <a:latin typeface="Calibri"/>
                <a:cs typeface="Calibri"/>
              </a:rPr>
              <a:t>parameterized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constructor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................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.................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};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abc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abc</a:t>
            </a:r>
            <a:r>
              <a:rPr sz="2000" spc="-10" dirty="0">
                <a:latin typeface="Calibri"/>
                <a:cs typeface="Calibri"/>
              </a:rPr>
              <a:t> (int</a:t>
            </a:r>
            <a:r>
              <a:rPr sz="2000" spc="-5" dirty="0">
                <a:latin typeface="Calibri"/>
                <a:cs typeface="Calibri"/>
              </a:rPr>
              <a:t> x,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x;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720" y="682244"/>
            <a:ext cx="494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749CDC"/>
                </a:solidFill>
              </a:rPr>
              <a:t>Parameterized</a:t>
            </a:r>
            <a:r>
              <a:rPr sz="3600" spc="-65" dirty="0">
                <a:solidFill>
                  <a:srgbClr val="749CDC"/>
                </a:solidFill>
              </a:rPr>
              <a:t> </a:t>
            </a:r>
            <a:r>
              <a:rPr sz="3600" spc="-15" dirty="0">
                <a:solidFill>
                  <a:srgbClr val="749CDC"/>
                </a:solidFill>
              </a:rPr>
              <a:t>constructor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01870"/>
            <a:ext cx="3608704" cy="419862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200" spc="-5" dirty="0">
                <a:latin typeface="Calibri"/>
                <a:cs typeface="Calibri"/>
              </a:rPr>
              <a:t>#i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clu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e&lt;io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eam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5" dirty="0">
                <a:latin typeface="Calibri"/>
                <a:cs typeface="Calibri"/>
              </a:rPr>
              <a:t>h&gt;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Rectangle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15" dirty="0">
                <a:latin typeface="Calibri"/>
                <a:cs typeface="Calibri"/>
              </a:rPr>
              <a:t>private: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length,breadth;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alibri"/>
                <a:cs typeface="Calibri"/>
              </a:rPr>
              <a:t>public: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alibri"/>
                <a:cs typeface="Calibri"/>
              </a:rPr>
              <a:t>Rectangle(int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a,int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alibri"/>
                <a:cs typeface="Calibri"/>
              </a:rPr>
              <a:t>length=a,breadth=b;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2282"/>
            <a:ext cx="1990725" cy="32448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alibri"/>
                <a:cs typeface="Calibri"/>
              </a:rPr>
              <a:t>int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area()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int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a=(length*breadth);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cout&lt;&lt;“area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is”&lt;&lt;a;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alibri"/>
                <a:cs typeface="Calibri"/>
              </a:rPr>
              <a:t>void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main()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 marR="513715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Rectangle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r1(5,6);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r1.area();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154" y="582879"/>
            <a:ext cx="7105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749CDC"/>
                </a:solidFill>
              </a:rPr>
              <a:t>Multiple</a:t>
            </a:r>
            <a:r>
              <a:rPr spc="-10" dirty="0">
                <a:solidFill>
                  <a:srgbClr val="749CDC"/>
                </a:solidFill>
              </a:rPr>
              <a:t> </a:t>
            </a:r>
            <a:r>
              <a:rPr spc="-15" dirty="0">
                <a:solidFill>
                  <a:srgbClr val="749CDC"/>
                </a:solidFill>
              </a:rPr>
              <a:t>Constructors</a:t>
            </a:r>
            <a:r>
              <a:rPr spc="-5" dirty="0">
                <a:solidFill>
                  <a:srgbClr val="749CDC"/>
                </a:solidFill>
              </a:rPr>
              <a:t> </a:t>
            </a:r>
            <a:r>
              <a:rPr dirty="0">
                <a:solidFill>
                  <a:srgbClr val="749CDC"/>
                </a:solidFill>
              </a:rPr>
              <a:t>in</a:t>
            </a:r>
            <a:r>
              <a:rPr spc="-5" dirty="0">
                <a:solidFill>
                  <a:srgbClr val="749CDC"/>
                </a:solidFill>
              </a:rPr>
              <a:t> </a:t>
            </a:r>
            <a:r>
              <a:rPr dirty="0">
                <a:solidFill>
                  <a:srgbClr val="749CDC"/>
                </a:solidFill>
              </a:rPr>
              <a:t>a</a:t>
            </a:r>
            <a:r>
              <a:rPr spc="-5" dirty="0">
                <a:solidFill>
                  <a:srgbClr val="749CDC"/>
                </a:solidFill>
              </a:rPr>
              <a:t> class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82550" marR="2497455" indent="-70485">
              <a:lnSpc>
                <a:spcPts val="2160"/>
              </a:lnSpc>
              <a:spcBef>
                <a:spcPts val="375"/>
              </a:spcBef>
            </a:pPr>
            <a:r>
              <a:rPr dirty="0"/>
              <a:t>class</a:t>
            </a:r>
            <a:r>
              <a:rPr spc="-60" dirty="0"/>
              <a:t> </a:t>
            </a:r>
            <a:r>
              <a:rPr dirty="0"/>
              <a:t>rectangle</a:t>
            </a:r>
            <a:r>
              <a:rPr spc="-75" dirty="0"/>
              <a:t> </a:t>
            </a:r>
            <a:r>
              <a:rPr dirty="0"/>
              <a:t>{ </a:t>
            </a:r>
            <a:r>
              <a:rPr spc="-540" dirty="0"/>
              <a:t> </a:t>
            </a:r>
            <a:r>
              <a:rPr dirty="0"/>
              <a:t>private:</a:t>
            </a:r>
          </a:p>
          <a:p>
            <a:pPr marL="220979" marR="2821305">
              <a:lnSpc>
                <a:spcPts val="2160"/>
              </a:lnSpc>
            </a:pPr>
            <a:r>
              <a:rPr dirty="0"/>
              <a:t>float</a:t>
            </a:r>
            <a:r>
              <a:rPr spc="-90" dirty="0"/>
              <a:t> </a:t>
            </a:r>
            <a:r>
              <a:rPr dirty="0"/>
              <a:t>height; </a:t>
            </a:r>
            <a:r>
              <a:rPr spc="-540" dirty="0"/>
              <a:t> </a:t>
            </a:r>
            <a:r>
              <a:rPr dirty="0"/>
              <a:t>float width; </a:t>
            </a:r>
            <a:r>
              <a:rPr spc="5" dirty="0"/>
              <a:t> </a:t>
            </a:r>
            <a:r>
              <a:rPr dirty="0"/>
              <a:t>int</a:t>
            </a:r>
            <a:r>
              <a:rPr spc="-25" dirty="0"/>
              <a:t> </a:t>
            </a:r>
            <a:r>
              <a:rPr dirty="0"/>
              <a:t>xpos;</a:t>
            </a:r>
          </a:p>
          <a:p>
            <a:pPr marL="220979">
              <a:lnSpc>
                <a:spcPts val="2010"/>
              </a:lnSpc>
            </a:pPr>
            <a:r>
              <a:rPr dirty="0"/>
              <a:t>int</a:t>
            </a:r>
            <a:r>
              <a:rPr spc="-100" dirty="0"/>
              <a:t> </a:t>
            </a:r>
            <a:r>
              <a:rPr dirty="0"/>
              <a:t>ypos;</a:t>
            </a:r>
          </a:p>
          <a:p>
            <a:pPr marL="82550">
              <a:lnSpc>
                <a:spcPts val="2160"/>
              </a:lnSpc>
            </a:pPr>
            <a:r>
              <a:rPr dirty="0"/>
              <a:t>public:</a:t>
            </a:r>
          </a:p>
          <a:p>
            <a:pPr marL="220979" marR="5080">
              <a:lnSpc>
                <a:spcPts val="2160"/>
              </a:lnSpc>
              <a:spcBef>
                <a:spcPts val="150"/>
              </a:spcBef>
              <a:tabLst>
                <a:tab pos="2882900" algn="l"/>
              </a:tabLst>
            </a:pPr>
            <a:r>
              <a:rPr dirty="0"/>
              <a:t>rectangle() { xpos = 0; ypos = 0; } </a:t>
            </a:r>
            <a:r>
              <a:rPr spc="5" dirty="0"/>
              <a:t> </a:t>
            </a:r>
            <a:r>
              <a:rPr dirty="0"/>
              <a:t>rectangle(float,</a:t>
            </a:r>
            <a:r>
              <a:rPr spc="-60" dirty="0"/>
              <a:t> </a:t>
            </a:r>
            <a:r>
              <a:rPr dirty="0"/>
              <a:t>float);	</a:t>
            </a:r>
            <a:r>
              <a:rPr dirty="0">
                <a:solidFill>
                  <a:srgbClr val="FF9933"/>
                </a:solidFill>
              </a:rPr>
              <a:t>//</a:t>
            </a:r>
            <a:r>
              <a:rPr spc="-90" dirty="0">
                <a:solidFill>
                  <a:srgbClr val="FF9933"/>
                </a:solidFill>
              </a:rPr>
              <a:t> </a:t>
            </a:r>
            <a:r>
              <a:rPr dirty="0">
                <a:solidFill>
                  <a:srgbClr val="FF9933"/>
                </a:solidFill>
              </a:rPr>
              <a:t>constructor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727" y="3836923"/>
            <a:ext cx="210058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draw();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posn(int,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int);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move(int,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6689" y="3836923"/>
            <a:ext cx="307149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//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draw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member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Arial MT"/>
                <a:cs typeface="Arial MT"/>
              </a:rPr>
              <a:t>//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member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  <a:p>
            <a:pPr marL="13335">
              <a:lnSpc>
                <a:spcPts val="2280"/>
              </a:lnSpc>
            </a:pPr>
            <a:r>
              <a:rPr sz="2000" spc="-5" dirty="0">
                <a:latin typeface="Arial MT"/>
                <a:cs typeface="Arial MT"/>
              </a:rPr>
              <a:t>//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member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60138"/>
            <a:ext cx="398589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};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  <a:spcBef>
                <a:spcPts val="1925"/>
              </a:spcBef>
            </a:pPr>
            <a:r>
              <a:rPr sz="2000" spc="-5" dirty="0">
                <a:latin typeface="Arial MT"/>
                <a:cs typeface="Arial MT"/>
              </a:rPr>
              <a:t>rectangle::rectangle(float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h, float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height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h;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width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508" y="1106550"/>
            <a:ext cx="63322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7370" marR="5080" indent="-180530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CONSTRUCTOR </a:t>
            </a:r>
            <a:r>
              <a:rPr sz="4000" spc="-5" dirty="0"/>
              <a:t>WITH </a:t>
            </a:r>
            <a:r>
              <a:rPr sz="4000" spc="-85" dirty="0"/>
              <a:t>DEFAULT </a:t>
            </a:r>
            <a:r>
              <a:rPr sz="4000" spc="-890" dirty="0"/>
              <a:t> </a:t>
            </a:r>
            <a:r>
              <a:rPr sz="4000" spc="-10" dirty="0"/>
              <a:t>ARGUMENTS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753995"/>
            <a:ext cx="779970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Just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like</a:t>
            </a:r>
            <a:r>
              <a:rPr sz="3200" spc="-5" dirty="0">
                <a:latin typeface="Calibri"/>
                <a:cs typeface="Calibri"/>
              </a:rPr>
              <a:t> functions,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spc="-5" dirty="0">
                <a:latin typeface="Calibri"/>
                <a:cs typeface="Calibri"/>
              </a:rPr>
              <a:t> values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arguments.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not passing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creating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 </a:t>
            </a:r>
            <a:r>
              <a:rPr sz="3200" spc="-10" dirty="0">
                <a:latin typeface="Calibri"/>
                <a:cs typeface="Calibri"/>
              </a:rPr>
              <a:t>then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 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taken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up.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461899"/>
            <a:ext cx="20948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1411"/>
            <a:ext cx="3453129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16150">
              <a:lnSpc>
                <a:spcPct val="12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usi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amespace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std</a:t>
            </a:r>
            <a:r>
              <a:rPr sz="1100" dirty="0">
                <a:latin typeface="Calibri"/>
                <a:cs typeface="Calibri"/>
              </a:rPr>
              <a:t>;  </a:t>
            </a:r>
            <a:r>
              <a:rPr sz="1100" spc="-5" dirty="0">
                <a:latin typeface="Calibri"/>
                <a:cs typeface="Calibri"/>
              </a:rPr>
              <a:t>#include&lt;iostream&gt; </a:t>
            </a:r>
            <a:r>
              <a:rPr sz="1100" dirty="0">
                <a:latin typeface="Calibri"/>
                <a:cs typeface="Calibri"/>
              </a:rPr>
              <a:t> class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rectangle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927100" marR="2136775">
              <a:lnSpc>
                <a:spcPct val="120000"/>
              </a:lnSpc>
            </a:pPr>
            <a:r>
              <a:rPr sz="1100" spc="-5" dirty="0">
                <a:latin typeface="Calibri"/>
                <a:cs typeface="Calibri"/>
              </a:rPr>
              <a:t>int l,b;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pub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c:</a:t>
            </a:r>
            <a:endParaRPr sz="11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alibri"/>
                <a:cs typeface="Calibri"/>
              </a:rPr>
              <a:t>rectangle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(int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x=12,int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y=34)</a:t>
            </a:r>
            <a:endParaRPr sz="11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756535" marR="444500">
              <a:lnSpc>
                <a:spcPct val="120000"/>
              </a:lnSpc>
            </a:pPr>
            <a:r>
              <a:rPr sz="1100" dirty="0">
                <a:latin typeface="Calibri"/>
                <a:cs typeface="Calibri"/>
              </a:rPr>
              <a:t>l=x;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b=</a:t>
            </a:r>
            <a:r>
              <a:rPr sz="1100" spc="5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Calibri"/>
                <a:cs typeface="Calibri"/>
              </a:rPr>
              <a:t>int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area()</a:t>
            </a:r>
            <a:endParaRPr sz="11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alibri"/>
                <a:cs typeface="Calibri"/>
              </a:rPr>
              <a:t>return(l*b);</a:t>
            </a:r>
            <a:endParaRPr sz="11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alibri"/>
                <a:cs typeface="Calibri"/>
              </a:rPr>
              <a:t>};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Calibri"/>
                <a:cs typeface="Calibri"/>
              </a:rPr>
              <a:t>int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main()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100" dirty="0">
                <a:latin typeface="Calibri"/>
                <a:cs typeface="Calibri"/>
              </a:rPr>
              <a:t>rectangle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r;</a:t>
            </a:r>
            <a:endParaRPr sz="1100">
              <a:latin typeface="Calibri"/>
              <a:cs typeface="Calibri"/>
            </a:endParaRPr>
          </a:p>
          <a:p>
            <a:pPr marL="927100" marR="800735">
              <a:lnSpc>
                <a:spcPct val="120000"/>
              </a:lnSpc>
            </a:pPr>
            <a:r>
              <a:rPr sz="1100" dirty="0">
                <a:latin typeface="Calibri"/>
                <a:cs typeface="Calibri"/>
              </a:rPr>
              <a:t>cout&lt;&lt;"Area is "&lt;&lt;r.area();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rectangle r1(45,67);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cout&lt;&lt;"\nArea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"&lt;&lt;r1.area();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785" y="530097"/>
            <a:ext cx="3906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749CDC"/>
                </a:solidFill>
              </a:rPr>
              <a:t>Copy</a:t>
            </a:r>
            <a:r>
              <a:rPr spc="-70" dirty="0">
                <a:solidFill>
                  <a:srgbClr val="749CDC"/>
                </a:solidFill>
              </a:rPr>
              <a:t> </a:t>
            </a:r>
            <a:r>
              <a:rPr spc="-15" dirty="0">
                <a:solidFill>
                  <a:srgbClr val="749CDC"/>
                </a:solidFill>
              </a:rPr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339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copy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constructor</a:t>
            </a:r>
            <a:r>
              <a:rPr sz="3200" spc="-5" dirty="0">
                <a:latin typeface="Calibri"/>
                <a:cs typeface="Calibri"/>
              </a:rPr>
              <a:t> is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creates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new </a:t>
            </a:r>
            <a:r>
              <a:rPr sz="3200" dirty="0">
                <a:latin typeface="Calibri"/>
                <a:cs typeface="Calibri"/>
              </a:rPr>
              <a:t>object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spc="5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existing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</a:t>
            </a:r>
            <a:r>
              <a:rPr sz="3200" dirty="0">
                <a:latin typeface="Calibri"/>
                <a:cs typeface="Calibri"/>
              </a:rPr>
              <a:t> 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initializes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newly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created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 with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corresponding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member of </a:t>
            </a:r>
            <a:r>
              <a:rPr sz="3200" spc="-15" dirty="0">
                <a:latin typeface="Calibri"/>
                <a:cs typeface="Calibri"/>
              </a:rPr>
              <a:t>existing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argument.</a:t>
            </a:r>
            <a:endParaRPr sz="3200">
              <a:latin typeface="Calibri"/>
              <a:cs typeface="Calibri"/>
            </a:endParaRPr>
          </a:p>
          <a:p>
            <a:pPr marL="355600" marR="220979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creates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copy </a:t>
            </a:r>
            <a:r>
              <a:rPr sz="3200" dirty="0">
                <a:latin typeface="Calibri"/>
                <a:cs typeface="Calibri"/>
              </a:rPr>
              <a:t>of an </a:t>
            </a:r>
            <a:r>
              <a:rPr sz="3200" spc="-10" dirty="0">
                <a:latin typeface="Calibri"/>
                <a:cs typeface="Calibri"/>
              </a:rPr>
              <a:t>existing </a:t>
            </a:r>
            <a:r>
              <a:rPr sz="3200" dirty="0">
                <a:latin typeface="Calibri"/>
                <a:cs typeface="Calibri"/>
              </a:rPr>
              <a:t>object </a:t>
            </a:r>
            <a:r>
              <a:rPr sz="3200" spc="-5" dirty="0">
                <a:latin typeface="Calibri"/>
                <a:cs typeface="Calibri"/>
              </a:rPr>
              <a:t>so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copy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constructor.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677108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286000"/>
            <a:ext cx="7086600" cy="1231106"/>
          </a:xfrm>
        </p:spPr>
        <p:txBody>
          <a:bodyPr/>
          <a:lstStyle/>
          <a:p>
            <a:r>
              <a:rPr lang="en-US" dirty="0" smtClean="0"/>
              <a:t>Sample(Sample &amp;t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id=t.id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241" y="530097"/>
            <a:ext cx="1945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749CDC"/>
                </a:solidFill>
              </a:rPr>
              <a:t>E</a:t>
            </a:r>
            <a:r>
              <a:rPr spc="-85" dirty="0">
                <a:solidFill>
                  <a:srgbClr val="749CDC"/>
                </a:solidFill>
              </a:rPr>
              <a:t>x</a:t>
            </a:r>
            <a:r>
              <a:rPr dirty="0">
                <a:solidFill>
                  <a:srgbClr val="749CDC"/>
                </a:solidFill>
              </a:rPr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472" y="1563711"/>
            <a:ext cx="4208145" cy="42506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566160">
              <a:lnSpc>
                <a:spcPct val="110000"/>
              </a:lnSpc>
            </a:pPr>
            <a:r>
              <a:rPr sz="1800" spc="-5" dirty="0">
                <a:latin typeface="Calibri"/>
                <a:cs typeface="Calibri"/>
              </a:rPr>
              <a:t>int c;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bl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alibri"/>
                <a:cs typeface="Calibri"/>
              </a:rPr>
              <a:t>counter(int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</a:t>
            </a:r>
            <a:r>
              <a:rPr sz="1800" spc="-10" dirty="0">
                <a:latin typeface="Calibri"/>
                <a:cs typeface="Calibri"/>
              </a:rPr>
              <a:t>//single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 constructor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alibri"/>
                <a:cs typeface="Calibri"/>
              </a:rPr>
              <a:t>c=a;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latin typeface="Calibri"/>
                <a:cs typeface="Calibri"/>
              </a:rPr>
              <a:t>counter(counter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&amp;ob)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//copy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15" dirty="0">
                <a:latin typeface="Calibri"/>
                <a:cs typeface="Calibri"/>
              </a:rPr>
              <a:t>cout&lt;&lt;“copy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constructor </a:t>
            </a:r>
            <a:r>
              <a:rPr sz="1800" spc="-15" dirty="0">
                <a:latin typeface="Calibri"/>
                <a:cs typeface="Calibri"/>
              </a:rPr>
              <a:t>invoked”;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alibri"/>
                <a:cs typeface="Calibri"/>
              </a:rPr>
              <a:t>c=ob.c;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386" y="1258569"/>
            <a:ext cx="2696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Constructors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344" y="2639695"/>
            <a:ext cx="75774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 algn="just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special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member</a:t>
            </a:r>
            <a:r>
              <a:rPr sz="3600" b="1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function</a:t>
            </a:r>
            <a:r>
              <a:rPr sz="3600" b="1" spc="80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having 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same </a:t>
            </a:r>
            <a:r>
              <a:rPr sz="3600" b="1" spc="-5" dirty="0">
                <a:latin typeface="Calibri"/>
                <a:cs typeface="Calibri"/>
              </a:rPr>
              <a:t>name as </a:t>
            </a:r>
            <a:r>
              <a:rPr sz="3600" b="1" spc="-15" dirty="0">
                <a:latin typeface="Calibri"/>
                <a:cs typeface="Calibri"/>
              </a:rPr>
              <a:t>that </a:t>
            </a:r>
            <a:r>
              <a:rPr sz="3600" b="1" spc="-5" dirty="0">
                <a:latin typeface="Calibri"/>
                <a:cs typeface="Calibri"/>
              </a:rPr>
              <a:t>of </a:t>
            </a:r>
            <a:r>
              <a:rPr sz="3600" b="1" dirty="0">
                <a:latin typeface="Calibri"/>
                <a:cs typeface="Calibri"/>
              </a:rPr>
              <a:t>its </a:t>
            </a:r>
            <a:r>
              <a:rPr sz="3600" b="1" spc="-5" dirty="0">
                <a:latin typeface="Calibri"/>
                <a:cs typeface="Calibri"/>
              </a:rPr>
              <a:t>class </a:t>
            </a:r>
            <a:r>
              <a:rPr sz="3600" b="1" dirty="0">
                <a:latin typeface="Calibri"/>
                <a:cs typeface="Calibri"/>
              </a:rPr>
              <a:t>which </a:t>
            </a:r>
            <a:r>
              <a:rPr sz="3600" b="1" spc="-10" dirty="0">
                <a:latin typeface="Calibri"/>
                <a:cs typeface="Calibri"/>
              </a:rPr>
              <a:t>is 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used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to</a:t>
            </a:r>
            <a:r>
              <a:rPr sz="3600" b="1" spc="78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initialize</a:t>
            </a:r>
            <a:r>
              <a:rPr sz="3600" b="1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data</a:t>
            </a:r>
            <a:r>
              <a:rPr sz="3600" b="1" spc="78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members</a:t>
            </a:r>
            <a:r>
              <a:rPr sz="3600" b="1" spc="-5" dirty="0">
                <a:latin typeface="Calibri"/>
                <a:cs typeface="Calibri"/>
              </a:rPr>
              <a:t> of </a:t>
            </a:r>
            <a:r>
              <a:rPr sz="3600" b="1" spc="-80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class.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06044"/>
            <a:ext cx="3629025" cy="36474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25" dirty="0">
                <a:latin typeface="Calibri"/>
                <a:cs typeface="Calibri"/>
              </a:rPr>
              <a:t>Void </a:t>
            </a:r>
            <a:r>
              <a:rPr sz="1800" spc="-5" dirty="0">
                <a:latin typeface="Calibri"/>
                <a:cs typeface="Calibri"/>
              </a:rPr>
              <a:t>show()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cout&lt;&lt;c;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counter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C1(10);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/>
                <a:cs typeface="Calibri"/>
              </a:rPr>
              <a:t>counter</a:t>
            </a:r>
            <a:r>
              <a:rPr sz="1800" spc="-5" dirty="0">
                <a:latin typeface="Calibri"/>
                <a:cs typeface="Calibri"/>
              </a:rPr>
              <a:t> C2(C1);//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C1.show();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C2.show();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629" y="461899"/>
            <a:ext cx="3653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INITIALIZER</a:t>
            </a:r>
            <a:r>
              <a:rPr spc="-30" dirty="0"/>
              <a:t> </a:t>
            </a:r>
            <a:r>
              <a:rPr spc="-1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34922"/>
            <a:ext cx="7950200" cy="48729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715" indent="-342900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So</a:t>
            </a:r>
            <a:r>
              <a:rPr sz="3000" spc="5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far</a:t>
            </a:r>
            <a:r>
              <a:rPr sz="3000" spc="5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we</a:t>
            </a:r>
            <a:r>
              <a:rPr sz="3000" spc="5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have</a:t>
            </a:r>
            <a:r>
              <a:rPr sz="3000" spc="5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discussed</a:t>
            </a:r>
            <a:r>
              <a:rPr sz="3000" spc="5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constructor</a:t>
            </a:r>
            <a:r>
              <a:rPr sz="3000" spc="5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58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which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initialization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performed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body.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Another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alternate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way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Initializer </a:t>
            </a:r>
            <a:r>
              <a:rPr sz="3000" spc="-15" dirty="0">
                <a:latin typeface="Calibri"/>
                <a:cs typeface="Calibri"/>
              </a:rPr>
              <a:t>list</a:t>
            </a:r>
            <a:endParaRPr sz="30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Initializer </a:t>
            </a:r>
            <a:r>
              <a:rPr sz="3000" spc="-15" dirty="0">
                <a:latin typeface="Calibri"/>
                <a:cs typeface="Calibri"/>
              </a:rPr>
              <a:t>list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placed </a:t>
            </a:r>
            <a:r>
              <a:rPr sz="3000" spc="-15" dirty="0">
                <a:latin typeface="Calibri"/>
                <a:cs typeface="Calibri"/>
              </a:rPr>
              <a:t>between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parameter </a:t>
            </a:r>
            <a:r>
              <a:rPr sz="3000" spc="-10" dirty="0">
                <a:latin typeface="Calibri"/>
                <a:cs typeface="Calibri"/>
              </a:rPr>
              <a:t> list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opening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braces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body</a:t>
            </a:r>
            <a:r>
              <a:rPr sz="3000" dirty="0">
                <a:latin typeface="Calibri"/>
                <a:cs typeface="Calibri"/>
              </a:rPr>
              <a:t> of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constructor.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When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constructor</a:t>
            </a:r>
            <a:r>
              <a:rPr sz="3000" spc="-5" dirty="0">
                <a:latin typeface="Calibri"/>
                <a:cs typeface="Calibri"/>
              </a:rPr>
              <a:t> 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declared</a:t>
            </a:r>
            <a:r>
              <a:rPr sz="3000" spc="-5" dirty="0">
                <a:latin typeface="Calibri"/>
                <a:cs typeface="Calibri"/>
              </a:rPr>
              <a:t> inside</a:t>
            </a:r>
            <a:r>
              <a:rPr sz="3000" dirty="0">
                <a:latin typeface="Calibri"/>
                <a:cs typeface="Calibri"/>
              </a:rPr>
              <a:t> 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defined </a:t>
            </a:r>
            <a:r>
              <a:rPr sz="3000" spc="-5" dirty="0">
                <a:latin typeface="Calibri"/>
                <a:cs typeface="Calibri"/>
              </a:rPr>
              <a:t>outside the </a:t>
            </a:r>
            <a:r>
              <a:rPr sz="3000" dirty="0">
                <a:latin typeface="Calibri"/>
                <a:cs typeface="Calibri"/>
              </a:rPr>
              <a:t>class </a:t>
            </a:r>
            <a:r>
              <a:rPr sz="3000" spc="-10" dirty="0">
                <a:latin typeface="Calibri"/>
                <a:cs typeface="Calibri"/>
              </a:rPr>
              <a:t>using scope </a:t>
            </a:r>
            <a:r>
              <a:rPr sz="3000" spc="-5" dirty="0">
                <a:latin typeface="Calibri"/>
                <a:cs typeface="Calibri"/>
              </a:rPr>
              <a:t>resolution </a:t>
            </a:r>
            <a:r>
              <a:rPr sz="3000" dirty="0">
                <a:latin typeface="Calibri"/>
                <a:cs typeface="Calibri"/>
              </a:rPr>
              <a:t> then the </a:t>
            </a:r>
            <a:r>
              <a:rPr sz="3000" spc="-5" dirty="0">
                <a:latin typeface="Calibri"/>
                <a:cs typeface="Calibri"/>
              </a:rPr>
              <a:t>member </a:t>
            </a:r>
            <a:r>
              <a:rPr sz="3000" spc="-10" dirty="0">
                <a:latin typeface="Calibri"/>
                <a:cs typeface="Calibri"/>
              </a:rPr>
              <a:t>initialization </a:t>
            </a:r>
            <a:r>
              <a:rPr sz="3000" spc="-15" dirty="0">
                <a:latin typeface="Calibri"/>
                <a:cs typeface="Calibri"/>
              </a:rPr>
              <a:t>list can </a:t>
            </a:r>
            <a:r>
              <a:rPr sz="3000" spc="-5" dirty="0">
                <a:latin typeface="Calibri"/>
                <a:cs typeface="Calibri"/>
              </a:rPr>
              <a:t>only </a:t>
            </a:r>
            <a:r>
              <a:rPr sz="3000" spc="5" dirty="0">
                <a:latin typeface="Calibri"/>
                <a:cs typeface="Calibri"/>
              </a:rPr>
              <a:t>be 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specified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within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constructor</a:t>
            </a:r>
            <a:r>
              <a:rPr sz="3000" spc="-10" dirty="0">
                <a:latin typeface="Calibri"/>
                <a:cs typeface="Calibri"/>
              </a:rPr>
              <a:t> definition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declaration.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793241"/>
            <a:ext cx="7931784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670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988694" algn="l"/>
              </a:tabLst>
            </a:pPr>
            <a:r>
              <a:rPr sz="3200" dirty="0">
                <a:latin typeface="Calibri"/>
                <a:cs typeface="Calibri"/>
              </a:rPr>
              <a:t>An	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allows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initialization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members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creation </a:t>
            </a:r>
            <a:r>
              <a:rPr sz="3200" dirty="0">
                <a:latin typeface="Calibri"/>
                <a:cs typeface="Calibri"/>
              </a:rPr>
              <a:t>which is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efficient</a:t>
            </a:r>
            <a:r>
              <a:rPr sz="3200" dirty="0">
                <a:latin typeface="Calibri"/>
                <a:cs typeface="Calibri"/>
              </a:rPr>
              <a:t> as </a:t>
            </a:r>
            <a:r>
              <a:rPr sz="3200" spc="-10" dirty="0">
                <a:latin typeface="Calibri"/>
                <a:cs typeface="Calibri"/>
              </a:rPr>
              <a:t>values 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before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starts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execute.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rectangle(int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a,int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b):length(a),breadth(b){…}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52" y="461899"/>
            <a:ext cx="5627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initializer</a:t>
            </a:r>
            <a:r>
              <a:rPr spc="-5" dirty="0"/>
              <a:t> </a:t>
            </a:r>
            <a:r>
              <a:rPr spc="-1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0134"/>
            <a:ext cx="4210050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2857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namespace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std;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#include&lt;iostream&gt; </a:t>
            </a:r>
            <a:r>
              <a:rPr sz="1500" dirty="0">
                <a:latin typeface="Calibri"/>
                <a:cs typeface="Calibri"/>
              </a:rPr>
              <a:t> class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rectangle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927100" marR="275336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int l,b;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publ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c:</a:t>
            </a:r>
            <a:endParaRPr sz="15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rectangle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(int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x,int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y):l(x),b(y){}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area()</a:t>
            </a:r>
            <a:endParaRPr sz="15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return(l*b);</a:t>
            </a:r>
            <a:endParaRPr sz="15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};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int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main()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rectangle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r(12,34);</a:t>
            </a:r>
            <a:endParaRPr sz="15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cout&lt;&lt;"Area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20" dirty="0">
                <a:latin typeface="Calibri"/>
                <a:cs typeface="Calibri"/>
              </a:rPr>
              <a:t>"&lt;&lt;r.area();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3065"/>
            <a:ext cx="8051165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What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copy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constructor?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libri"/>
              <a:cs typeface="Calibri"/>
            </a:endParaRPr>
          </a:p>
          <a:p>
            <a:pPr marL="12700" marR="623570">
              <a:lnSpc>
                <a:spcPts val="3240"/>
              </a:lnSpc>
              <a:buAutoNum type="alphaLcParenR"/>
              <a:tabLst>
                <a:tab pos="396875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constructor that allows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user to move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 object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another</a:t>
            </a:r>
            <a:endParaRPr sz="3000">
              <a:latin typeface="Calibri"/>
              <a:cs typeface="Calibri"/>
            </a:endParaRPr>
          </a:p>
          <a:p>
            <a:pPr marL="12700" marR="868044">
              <a:lnSpc>
                <a:spcPts val="3240"/>
              </a:lnSpc>
              <a:buAutoNum type="alphaLcParenR"/>
              <a:tabLst>
                <a:tab pos="414655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constructor </a:t>
            </a:r>
            <a:r>
              <a:rPr sz="3000" spc="-15" dirty="0">
                <a:latin typeface="Calibri"/>
                <a:cs typeface="Calibri"/>
              </a:rPr>
              <a:t>to initialize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" dirty="0">
                <a:latin typeface="Calibri"/>
                <a:cs typeface="Calibri"/>
              </a:rPr>
              <a:t>object </a:t>
            </a:r>
            <a:r>
              <a:rPr sz="3000" dirty="0">
                <a:latin typeface="Calibri"/>
                <a:cs typeface="Calibri"/>
              </a:rPr>
              <a:t>with 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values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another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ts val="3240"/>
              </a:lnSpc>
              <a:buAutoNum type="alphaLcParenR"/>
              <a:tabLst>
                <a:tab pos="37465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constructor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check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whether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equal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 not</a:t>
            </a:r>
            <a:endParaRPr sz="3000">
              <a:latin typeface="Calibri"/>
              <a:cs typeface="Calibri"/>
            </a:endParaRPr>
          </a:p>
          <a:p>
            <a:pPr marL="12700" marR="1020444">
              <a:lnSpc>
                <a:spcPts val="3240"/>
              </a:lnSpc>
              <a:buAutoNum type="alphaLcParenR"/>
              <a:tabLst>
                <a:tab pos="414655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constructor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kill other </a:t>
            </a:r>
            <a:r>
              <a:rPr sz="3000" spc="-10" dirty="0">
                <a:latin typeface="Calibri"/>
                <a:cs typeface="Calibri"/>
              </a:rPr>
              <a:t>copies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given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531734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9563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What happens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forgets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</a:t>
            </a:r>
            <a:r>
              <a:rPr sz="3200" spc="-5" dirty="0">
                <a:latin typeface="Calibri"/>
                <a:cs typeface="Calibri"/>
              </a:rPr>
              <a:t> inside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class?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libri"/>
              <a:cs typeface="Calibri"/>
            </a:endParaRPr>
          </a:p>
          <a:p>
            <a:pPr marL="422909" indent="-41084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3545" algn="l"/>
              </a:tabLst>
            </a:pPr>
            <a:r>
              <a:rPr sz="3200" spc="-15" dirty="0">
                <a:latin typeface="Calibri"/>
                <a:cs typeface="Calibri"/>
              </a:rPr>
              <a:t>Error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occurs</a:t>
            </a:r>
            <a:endParaRPr sz="32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spc="-10" dirty="0">
                <a:latin typeface="Calibri"/>
                <a:cs typeface="Calibri"/>
              </a:rPr>
              <a:t>Segmentation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fault</a:t>
            </a:r>
            <a:endParaRPr sz="3200">
              <a:latin typeface="Calibri"/>
              <a:cs typeface="Calibri"/>
            </a:endParaRPr>
          </a:p>
          <a:p>
            <a:pPr marL="400050" indent="-38798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3200" spc="-5" dirty="0">
                <a:latin typeface="Calibri"/>
                <a:cs typeface="Calibri"/>
              </a:rPr>
              <a:t>Objects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created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properly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alphaLcParenR"/>
              <a:tabLst>
                <a:tab pos="441959" algn="l"/>
              </a:tabLst>
            </a:pPr>
            <a:r>
              <a:rPr sz="3200" spc="-5" dirty="0">
                <a:latin typeface="Calibri"/>
                <a:cs typeface="Calibri"/>
              </a:rPr>
              <a:t>Compiler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provides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dummy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avoid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faults/errors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619442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parameters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default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</a:t>
            </a:r>
            <a:r>
              <a:rPr sz="3200" spc="-10" dirty="0">
                <a:latin typeface="Calibri"/>
                <a:cs typeface="Calibri"/>
              </a:rPr>
              <a:t> require?</a:t>
            </a:r>
            <a:endParaRPr sz="3200">
              <a:latin typeface="Calibri"/>
              <a:cs typeface="Calibri"/>
            </a:endParaRPr>
          </a:p>
          <a:p>
            <a:pPr marL="423545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buAutoNum type="alphaLcParenR"/>
              <a:tabLst>
                <a:tab pos="441959" algn="l"/>
              </a:tabLst>
            </a:pP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400050" indent="-38798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3200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buAutoNum type="alphaLcParenR"/>
              <a:tabLst>
                <a:tab pos="441325" algn="l"/>
              </a:tabLst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271399"/>
            <a:ext cx="2706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De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truc</a:t>
            </a:r>
            <a:r>
              <a:rPr b="1" spc="-5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604213"/>
            <a:ext cx="773112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cs typeface="Calibri"/>
              </a:rPr>
              <a:t>De</a:t>
            </a:r>
            <a:r>
              <a:rPr lang="en-US" sz="3600" b="1" spc="-55" dirty="0" smtClean="0">
                <a:cs typeface="Calibri"/>
              </a:rPr>
              <a:t>s</a:t>
            </a:r>
            <a:r>
              <a:rPr lang="en-US" sz="3600" b="1" dirty="0" smtClean="0">
                <a:cs typeface="Calibri"/>
              </a:rPr>
              <a:t>truc</a:t>
            </a:r>
            <a:r>
              <a:rPr lang="en-US" sz="3600" b="1" spc="-55" dirty="0" smtClean="0">
                <a:cs typeface="Calibri"/>
              </a:rPr>
              <a:t>t</a:t>
            </a:r>
            <a:r>
              <a:rPr lang="en-US" sz="3600" b="1" dirty="0" smtClean="0">
                <a:cs typeface="Calibri"/>
              </a:rPr>
              <a:t>o</a:t>
            </a:r>
            <a:r>
              <a:rPr lang="en-US" sz="3600" b="1" spc="-60" dirty="0" smtClean="0">
                <a:cs typeface="Calibri"/>
              </a:rPr>
              <a:t>r</a:t>
            </a:r>
            <a:r>
              <a:rPr lang="en-US" sz="3600" b="1" dirty="0" smtClean="0">
                <a:cs typeface="Calibri"/>
              </a:rPr>
              <a:t>s </a:t>
            </a:r>
            <a:r>
              <a:rPr lang="en-US" sz="3600" b="1" dirty="0" smtClean="0">
                <a:latin typeface="Calibri"/>
                <a:cs typeface="Calibri"/>
              </a:rPr>
              <a:t>i</a:t>
            </a:r>
            <a:r>
              <a:rPr sz="3600" b="1" dirty="0" smtClean="0">
                <a:latin typeface="Calibri"/>
                <a:cs typeface="Calibri"/>
              </a:rPr>
              <a:t>s </a:t>
            </a:r>
            <a:r>
              <a:rPr sz="3600" b="1" dirty="0">
                <a:latin typeface="Calibri"/>
                <a:cs typeface="Calibri"/>
              </a:rPr>
              <a:t>a </a:t>
            </a:r>
            <a:r>
              <a:rPr sz="3600" b="1" spc="-10" dirty="0">
                <a:latin typeface="Calibri"/>
                <a:cs typeface="Calibri"/>
              </a:rPr>
              <a:t>member </a:t>
            </a:r>
            <a:r>
              <a:rPr sz="3600" b="1" spc="-5" dirty="0">
                <a:latin typeface="Calibri"/>
                <a:cs typeface="Calibri"/>
              </a:rPr>
              <a:t>function </a:t>
            </a:r>
            <a:r>
              <a:rPr sz="3600" b="1" spc="-10" dirty="0">
                <a:latin typeface="Calibri"/>
                <a:cs typeface="Calibri"/>
              </a:rPr>
              <a:t>having </a:t>
            </a:r>
            <a:r>
              <a:rPr sz="3600" b="1" dirty="0">
                <a:latin typeface="Calibri"/>
                <a:cs typeface="Calibri"/>
              </a:rPr>
              <a:t>same name </a:t>
            </a:r>
            <a:r>
              <a:rPr sz="3600" b="1" spc="-80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as </a:t>
            </a:r>
            <a:r>
              <a:rPr sz="3600" b="1" spc="-10" dirty="0">
                <a:latin typeface="Calibri"/>
                <a:cs typeface="Calibri"/>
              </a:rPr>
              <a:t>that </a:t>
            </a:r>
            <a:r>
              <a:rPr sz="3600" b="1" spc="-5" dirty="0">
                <a:latin typeface="Calibri"/>
                <a:cs typeface="Calibri"/>
              </a:rPr>
              <a:t>of </a:t>
            </a:r>
            <a:r>
              <a:rPr sz="3600" b="1" spc="-10" dirty="0">
                <a:latin typeface="Calibri"/>
                <a:cs typeface="Calibri"/>
              </a:rPr>
              <a:t>constructor </a:t>
            </a:r>
            <a:r>
              <a:rPr sz="3600" b="1" dirty="0">
                <a:latin typeface="Calibri"/>
                <a:cs typeface="Calibri"/>
              </a:rPr>
              <a:t>but it is </a:t>
            </a:r>
            <a:r>
              <a:rPr sz="3600" b="1" spc="-10" dirty="0">
                <a:latin typeface="Calibri"/>
                <a:cs typeface="Calibri"/>
              </a:rPr>
              <a:t>preceded 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by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tilde(~)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symbol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and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is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executed 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automatically when </a:t>
            </a:r>
            <a:r>
              <a:rPr sz="3600" b="1" dirty="0">
                <a:latin typeface="Calibri"/>
                <a:cs typeface="Calibri"/>
              </a:rPr>
              <a:t>object </a:t>
            </a:r>
            <a:r>
              <a:rPr sz="3600" b="1" spc="-5" dirty="0">
                <a:latin typeface="Calibri"/>
                <a:cs typeface="Calibri"/>
              </a:rPr>
              <a:t>of </a:t>
            </a:r>
            <a:r>
              <a:rPr sz="3600" b="1" dirty="0">
                <a:latin typeface="Calibri"/>
                <a:cs typeface="Calibri"/>
              </a:rPr>
              <a:t>a </a:t>
            </a:r>
            <a:r>
              <a:rPr sz="3600" b="1" spc="-5" dirty="0">
                <a:latin typeface="Calibri"/>
                <a:cs typeface="Calibri"/>
              </a:rPr>
              <a:t>class </a:t>
            </a:r>
            <a:r>
              <a:rPr sz="3600" b="1" dirty="0">
                <a:latin typeface="Calibri"/>
                <a:cs typeface="Calibri"/>
              </a:rPr>
              <a:t>is 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destroyed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094" y="221741"/>
            <a:ext cx="60566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3730" algn="l"/>
              </a:tabLst>
            </a:pPr>
            <a:r>
              <a:rPr sz="3200" spc="-30" dirty="0"/>
              <a:t>Key</a:t>
            </a:r>
            <a:r>
              <a:rPr sz="3200" spc="10" dirty="0"/>
              <a:t> </a:t>
            </a:r>
            <a:r>
              <a:rPr sz="3200" spc="-10" dirty="0"/>
              <a:t>points	</a:t>
            </a:r>
            <a:r>
              <a:rPr sz="3200" spc="-5" dirty="0"/>
              <a:t>while </a:t>
            </a:r>
            <a:r>
              <a:rPr sz="3200" spc="-10" dirty="0"/>
              <a:t>defining</a:t>
            </a:r>
            <a:r>
              <a:rPr sz="3200" spc="5" dirty="0"/>
              <a:t> </a:t>
            </a:r>
            <a:r>
              <a:rPr sz="3200" spc="-15" dirty="0"/>
              <a:t>destructor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7593" y="873632"/>
            <a:ext cx="803084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destructor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belongs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preceded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tilde(~)sign.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destructor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executed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automatically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whenever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destroyed.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destructor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doesn`t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dirty="0">
                <a:latin typeface="Calibri"/>
                <a:cs typeface="Calibri"/>
              </a:rPr>
              <a:t> type,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even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destructor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 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don’t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destructor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compiler</a:t>
            </a:r>
            <a:r>
              <a:rPr sz="2000" spc="-10" dirty="0">
                <a:latin typeface="Calibri"/>
                <a:cs typeface="Calibri"/>
              </a:rPr>
              <a:t> generates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default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destructor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destructor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deallocate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4882"/>
            <a:ext cx="7353934" cy="26009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Need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Destructors</a:t>
            </a:r>
            <a:endParaRPr sz="2400">
              <a:latin typeface="Calibri"/>
              <a:cs typeface="Calibri"/>
            </a:endParaRPr>
          </a:p>
          <a:p>
            <a:pPr marL="355600" marR="220345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de-initialize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objects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they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destroyed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clear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5" dirty="0">
                <a:latin typeface="Calibri"/>
                <a:cs typeface="Calibri"/>
              </a:rPr>
              <a:t>space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occupied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data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member.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545" y="150113"/>
            <a:ext cx="623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3730" algn="l"/>
              </a:tabLst>
            </a:pPr>
            <a:r>
              <a:rPr sz="3200" spc="-30" dirty="0">
                <a:solidFill>
                  <a:srgbClr val="749CDC"/>
                </a:solidFill>
              </a:rPr>
              <a:t>Key</a:t>
            </a:r>
            <a:r>
              <a:rPr sz="3200" spc="10" dirty="0">
                <a:solidFill>
                  <a:srgbClr val="749CDC"/>
                </a:solidFill>
              </a:rPr>
              <a:t> </a:t>
            </a:r>
            <a:r>
              <a:rPr sz="3200" spc="-10" dirty="0">
                <a:solidFill>
                  <a:srgbClr val="749CDC"/>
                </a:solidFill>
              </a:rPr>
              <a:t>points	</a:t>
            </a:r>
            <a:r>
              <a:rPr sz="3200" spc="-5" dirty="0">
                <a:solidFill>
                  <a:srgbClr val="749CDC"/>
                </a:solidFill>
              </a:rPr>
              <a:t>while </a:t>
            </a:r>
            <a:r>
              <a:rPr sz="3200" spc="-10" dirty="0">
                <a:solidFill>
                  <a:srgbClr val="749CDC"/>
                </a:solidFill>
              </a:rPr>
              <a:t>defining</a:t>
            </a:r>
            <a:r>
              <a:rPr sz="3200" spc="5" dirty="0">
                <a:solidFill>
                  <a:srgbClr val="749CDC"/>
                </a:solidFill>
              </a:rPr>
              <a:t> </a:t>
            </a:r>
            <a:r>
              <a:rPr sz="3200" spc="-15" dirty="0">
                <a:solidFill>
                  <a:srgbClr val="749CDC"/>
                </a:solidFill>
              </a:rPr>
              <a:t>constructor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7022" y="712470"/>
            <a:ext cx="8112759" cy="56959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96875" marR="174625" indent="-384810">
              <a:lnSpc>
                <a:spcPct val="80000"/>
              </a:lnSpc>
              <a:spcBef>
                <a:spcPts val="820"/>
              </a:spcBef>
            </a:pPr>
            <a:r>
              <a:rPr sz="3000" spc="10" dirty="0">
                <a:latin typeface="Cambria"/>
                <a:cs typeface="Cambria"/>
              </a:rPr>
              <a:t>⦿</a:t>
            </a:r>
            <a:r>
              <a:rPr sz="3000" spc="1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constructor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same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that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 it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belongs.</a:t>
            </a:r>
            <a:endParaRPr sz="3000">
              <a:latin typeface="Calibri"/>
              <a:cs typeface="Calibri"/>
            </a:endParaRPr>
          </a:p>
          <a:p>
            <a:pPr marL="396875" marR="5080" indent="-384810">
              <a:lnSpc>
                <a:spcPts val="2880"/>
              </a:lnSpc>
              <a:spcBef>
                <a:spcPts val="695"/>
              </a:spcBef>
            </a:pPr>
            <a:r>
              <a:rPr sz="3000" spc="10" dirty="0">
                <a:latin typeface="Cambria"/>
                <a:cs typeface="Cambria"/>
              </a:rPr>
              <a:t>⦿</a:t>
            </a:r>
            <a:r>
              <a:rPr sz="3000" spc="1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constructor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25" dirty="0">
                <a:latin typeface="Calibri"/>
                <a:cs typeface="Calibri"/>
              </a:rPr>
              <a:t>executed </a:t>
            </a:r>
            <a:r>
              <a:rPr sz="3000" spc="-10" dirty="0">
                <a:latin typeface="Calibri"/>
                <a:cs typeface="Calibri"/>
              </a:rPr>
              <a:t>automatically whenever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created</a:t>
            </a:r>
            <a:endParaRPr sz="3000">
              <a:latin typeface="Calibri"/>
              <a:cs typeface="Calibri"/>
            </a:endParaRPr>
          </a:p>
          <a:p>
            <a:pPr marL="396875" marR="725170" indent="-384810">
              <a:lnSpc>
                <a:spcPct val="80000"/>
              </a:lnSpc>
              <a:spcBef>
                <a:spcPts val="745"/>
              </a:spcBef>
            </a:pPr>
            <a:r>
              <a:rPr sz="3000" spc="10" dirty="0">
                <a:latin typeface="Cambria"/>
                <a:cs typeface="Cambria"/>
              </a:rPr>
              <a:t>⦿</a:t>
            </a:r>
            <a:r>
              <a:rPr sz="3000" spc="1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constructor </a:t>
            </a:r>
            <a:r>
              <a:rPr sz="3000" spc="-5" dirty="0">
                <a:latin typeface="Calibri"/>
                <a:cs typeface="Calibri"/>
              </a:rPr>
              <a:t>doesn`t </a:t>
            </a:r>
            <a:r>
              <a:rPr sz="3000" spc="-25" dirty="0">
                <a:latin typeface="Calibri"/>
                <a:cs typeface="Calibri"/>
              </a:rPr>
              <a:t>have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return </a:t>
            </a:r>
            <a:r>
              <a:rPr sz="3000" dirty="0">
                <a:latin typeface="Calibri"/>
                <a:cs typeface="Calibri"/>
              </a:rPr>
              <a:t>type,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even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void</a:t>
            </a:r>
            <a:endParaRPr sz="3000">
              <a:latin typeface="Calibri"/>
              <a:cs typeface="Calibri"/>
            </a:endParaRPr>
          </a:p>
          <a:p>
            <a:pPr marL="396875" marR="94615" indent="-384810">
              <a:lnSpc>
                <a:spcPct val="80000"/>
              </a:lnSpc>
              <a:spcBef>
                <a:spcPts val="720"/>
              </a:spcBef>
            </a:pPr>
            <a:r>
              <a:rPr sz="3000" spc="-325" dirty="0">
                <a:latin typeface="Cambria"/>
                <a:cs typeface="Cambria"/>
              </a:rPr>
              <a:t>⦿</a:t>
            </a:r>
            <a:r>
              <a:rPr sz="3000" spc="-310" dirty="0">
                <a:latin typeface="Cambria"/>
                <a:cs typeface="Cambria"/>
              </a:rPr>
              <a:t> </a:t>
            </a:r>
            <a:r>
              <a:rPr sz="3000" spc="-12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cla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 than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spc="-4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truc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 class. </a:t>
            </a: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10" dirty="0">
                <a:latin typeface="Calibri"/>
                <a:cs typeface="Calibri"/>
              </a:rPr>
              <a:t>constructor </a:t>
            </a:r>
            <a:r>
              <a:rPr sz="3000" spc="-25" dirty="0">
                <a:latin typeface="Calibri"/>
                <a:cs typeface="Calibri"/>
              </a:rPr>
              <a:t>differ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there </a:t>
            </a:r>
            <a:r>
              <a:rPr sz="3000" spc="-15" dirty="0">
                <a:latin typeface="Calibri"/>
                <a:cs typeface="Calibri"/>
              </a:rPr>
              <a:t>parameter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list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</a:t>
            </a:r>
            <a:r>
              <a:rPr sz="3000" spc="-5" dirty="0">
                <a:latin typeface="Calibri"/>
                <a:cs typeface="Calibri"/>
              </a:rPr>
              <a:t> known</a:t>
            </a:r>
            <a:r>
              <a:rPr sz="3000" dirty="0">
                <a:latin typeface="Calibri"/>
                <a:cs typeface="Calibri"/>
              </a:rPr>
              <a:t> as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constructor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overloading.</a:t>
            </a:r>
            <a:endParaRPr sz="3000">
              <a:latin typeface="Calibri"/>
              <a:cs typeface="Calibri"/>
            </a:endParaRPr>
          </a:p>
          <a:p>
            <a:pPr marL="396875" marR="24130" indent="-384810">
              <a:lnSpc>
                <a:spcPct val="80000"/>
              </a:lnSpc>
              <a:spcBef>
                <a:spcPts val="720"/>
              </a:spcBef>
            </a:pPr>
            <a:r>
              <a:rPr sz="3000" spc="5" dirty="0">
                <a:latin typeface="Cambria"/>
                <a:cs typeface="Cambria"/>
              </a:rPr>
              <a:t>⦿</a:t>
            </a:r>
            <a:r>
              <a:rPr sz="3000" spc="5" dirty="0">
                <a:latin typeface="Calibri"/>
                <a:cs typeface="Calibri"/>
              </a:rPr>
              <a:t>If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5" dirty="0">
                <a:latin typeface="Calibri"/>
                <a:cs typeface="Calibri"/>
              </a:rPr>
              <a:t>don’t </a:t>
            </a:r>
            <a:r>
              <a:rPr sz="3000" spc="-15" dirty="0">
                <a:latin typeface="Calibri"/>
                <a:cs typeface="Calibri"/>
              </a:rPr>
              <a:t>provide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constructor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your </a:t>
            </a:r>
            <a:r>
              <a:rPr sz="3000" spc="-5" dirty="0">
                <a:latin typeface="Calibri"/>
                <a:cs typeface="Calibri"/>
              </a:rPr>
              <a:t>own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compiler </a:t>
            </a:r>
            <a:r>
              <a:rPr sz="3000" spc="-20" dirty="0">
                <a:latin typeface="Calibri"/>
                <a:cs typeface="Calibri"/>
              </a:rPr>
              <a:t>generates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default </a:t>
            </a:r>
            <a:r>
              <a:rPr sz="3000" spc="-10" dirty="0">
                <a:latin typeface="Calibri"/>
                <a:cs typeface="Calibri"/>
              </a:rPr>
              <a:t>constructor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(expects </a:t>
            </a:r>
            <a:r>
              <a:rPr sz="3000" spc="-5" dirty="0">
                <a:latin typeface="Calibri"/>
                <a:cs typeface="Calibri"/>
              </a:rPr>
              <a:t>no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parameters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empty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body).</a:t>
            </a:r>
            <a:endParaRPr sz="3000">
              <a:latin typeface="Calibri"/>
              <a:cs typeface="Calibri"/>
            </a:endParaRPr>
          </a:p>
          <a:p>
            <a:pPr marL="396875" marR="66040" indent="-384810">
              <a:lnSpc>
                <a:spcPts val="2880"/>
              </a:lnSpc>
              <a:spcBef>
                <a:spcPts val="695"/>
              </a:spcBef>
            </a:pPr>
            <a:r>
              <a:rPr sz="3000" spc="10" dirty="0">
                <a:latin typeface="Cambria"/>
                <a:cs typeface="Cambria"/>
              </a:rPr>
              <a:t>⦿</a:t>
            </a:r>
            <a:r>
              <a:rPr sz="3000" spc="1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constructor can </a:t>
            </a:r>
            <a:r>
              <a:rPr sz="3000" spc="-25" dirty="0">
                <a:latin typeface="Calibri"/>
                <a:cs typeface="Calibri"/>
              </a:rPr>
              <a:t>preferably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used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initialization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not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input\output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operations.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717" y="601167"/>
            <a:ext cx="146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s</a:t>
            </a:r>
            <a:r>
              <a:rPr dirty="0"/>
              <a:t>y</a:t>
            </a:r>
            <a:r>
              <a:rPr spc="-40" dirty="0"/>
              <a:t>n</a:t>
            </a:r>
            <a:r>
              <a:rPr spc="-50" dirty="0"/>
              <a:t>t</a:t>
            </a:r>
            <a:r>
              <a:rPr spc="-40" dirty="0"/>
              <a:t>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2934335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CLASSNAME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……………….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public: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~CLASSNAME();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580135"/>
            <a:ext cx="593153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8925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#include&lt;iostream.h&gt;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#include&lt;conio.h&gt; </a:t>
            </a:r>
            <a:r>
              <a:rPr sz="2700" dirty="0">
                <a:latin typeface="Calibri"/>
                <a:cs typeface="Calibri"/>
              </a:rPr>
              <a:t> class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counter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12700" marR="4975860">
              <a:lnSpc>
                <a:spcPct val="100000"/>
              </a:lnSpc>
            </a:pPr>
            <a:r>
              <a:rPr sz="2700" spc="-10" dirty="0">
                <a:latin typeface="Calibri"/>
                <a:cs typeface="Calibri"/>
              </a:rPr>
              <a:t>int </a:t>
            </a:r>
            <a:r>
              <a:rPr sz="2700" dirty="0">
                <a:latin typeface="Calibri"/>
                <a:cs typeface="Calibri"/>
              </a:rPr>
              <a:t>id;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pu</a:t>
            </a:r>
            <a:r>
              <a:rPr sz="2700" spc="-10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lic: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-15" dirty="0">
                <a:latin typeface="Calibri"/>
                <a:cs typeface="Calibri"/>
              </a:rPr>
              <a:t>counter(int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id=i;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spc="-20" dirty="0">
                <a:latin typeface="Calibri"/>
                <a:cs typeface="Calibri"/>
              </a:rPr>
              <a:t>cout&lt;&lt;“contructor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object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id=”&lt;&lt;id;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6735"/>
            <a:ext cx="3423285" cy="44151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latin typeface="Calibri"/>
                <a:cs typeface="Calibri"/>
              </a:rPr>
              <a:t>~counter()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Calibri"/>
                <a:cs typeface="Calibri"/>
              </a:rPr>
              <a:t>cout&lt;&lt;“destructor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id=”&lt;&lt;id;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};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 marR="1953260" algn="just">
              <a:lnSpc>
                <a:spcPct val="120000"/>
              </a:lnSpc>
            </a:pPr>
            <a:r>
              <a:rPr sz="2000" spc="-10" dirty="0">
                <a:latin typeface="Calibri"/>
                <a:cs typeface="Calibri"/>
              </a:rPr>
              <a:t>counter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c1(1);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counter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c2(2);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counter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c3(3);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alibri"/>
                <a:cs typeface="Calibri"/>
              </a:rPr>
              <a:t>cout&lt;&lt;“\n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main”;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9941"/>
            <a:ext cx="5118735" cy="42754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12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constructor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object with </a:t>
            </a:r>
            <a:r>
              <a:rPr sz="3200" dirty="0">
                <a:latin typeface="Calibri"/>
                <a:cs typeface="Calibri"/>
              </a:rPr>
              <a:t>id=1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object with </a:t>
            </a:r>
            <a:r>
              <a:rPr sz="3200" dirty="0">
                <a:latin typeface="Calibri"/>
                <a:cs typeface="Calibri"/>
              </a:rPr>
              <a:t>id=2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object with </a:t>
            </a:r>
            <a:r>
              <a:rPr sz="3200" dirty="0">
                <a:latin typeface="Calibri"/>
                <a:cs typeface="Calibri"/>
              </a:rPr>
              <a:t>id=3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main</a:t>
            </a:r>
            <a:endParaRPr sz="3200">
              <a:latin typeface="Calibri"/>
              <a:cs typeface="Calibri"/>
            </a:endParaRPr>
          </a:p>
          <a:p>
            <a:pPr marL="12700" marR="2583815" algn="just">
              <a:lnSpc>
                <a:spcPct val="120000"/>
              </a:lnSpc>
              <a:spcBef>
                <a:spcPts val="45"/>
              </a:spcBef>
            </a:pPr>
            <a:r>
              <a:rPr sz="2400" spc="-10" dirty="0">
                <a:latin typeface="Calibri"/>
                <a:cs typeface="Calibri"/>
              </a:rPr>
              <a:t>destructor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id=3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destructor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id=2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destructor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id=1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303" y="606043"/>
            <a:ext cx="1513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749CDC"/>
                </a:solidFill>
              </a:rPr>
              <a:t>Contd..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4659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Constructor </a:t>
            </a:r>
            <a:r>
              <a:rPr sz="3200" dirty="0">
                <a:latin typeface="Calibri"/>
                <a:cs typeface="Calibri"/>
              </a:rPr>
              <a:t>should be </a:t>
            </a:r>
            <a:r>
              <a:rPr sz="3200" spc="-10" dirty="0">
                <a:latin typeface="Calibri"/>
                <a:cs typeface="Calibri"/>
              </a:rPr>
              <a:t>declared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public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section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declared</a:t>
            </a:r>
            <a:r>
              <a:rPr sz="3200" spc="-5" dirty="0">
                <a:latin typeface="Calibri"/>
                <a:cs typeface="Calibri"/>
              </a:rPr>
              <a:t> in </a:t>
            </a:r>
            <a:r>
              <a:rPr sz="3200" dirty="0">
                <a:latin typeface="Calibri"/>
                <a:cs typeface="Calibri"/>
              </a:rPr>
              <a:t> public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section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whole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10" dirty="0">
                <a:latin typeface="Calibri"/>
                <a:cs typeface="Calibri"/>
              </a:rPr>
              <a:t>become </a:t>
            </a:r>
            <a:r>
              <a:rPr sz="3200" spc="-20" dirty="0">
                <a:latin typeface="Calibri"/>
                <a:cs typeface="Calibri"/>
              </a:rPr>
              <a:t>private 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doing this the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6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6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created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outside</a:t>
            </a:r>
            <a:r>
              <a:rPr sz="3200" spc="6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cannot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046601"/>
            <a:ext cx="19392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3505" algn="l"/>
              </a:tabLst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1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	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4534280"/>
            <a:ext cx="1437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member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210" y="4046601"/>
            <a:ext cx="56578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715">
              <a:lnSpc>
                <a:spcPct val="100000"/>
              </a:lnSpc>
              <a:spcBef>
                <a:spcPts val="100"/>
              </a:spcBef>
              <a:tabLst>
                <a:tab pos="2339975" algn="l"/>
                <a:tab pos="3614420" algn="l"/>
                <a:tab pos="4159885" algn="l"/>
                <a:tab pos="5003165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which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the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 function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7322" y="4534280"/>
            <a:ext cx="3609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  <a:tab pos="2098675" algn="l"/>
              </a:tabLst>
            </a:pPr>
            <a:r>
              <a:rPr sz="3200" spc="-20" dirty="0">
                <a:latin typeface="Calibri"/>
                <a:cs typeface="Calibri"/>
              </a:rPr>
              <a:t>to	</a:t>
            </a:r>
            <a:r>
              <a:rPr sz="3200" spc="-5" dirty="0">
                <a:latin typeface="Calibri"/>
                <a:cs typeface="Calibri"/>
              </a:rPr>
              <a:t>be	</a:t>
            </a:r>
            <a:r>
              <a:rPr sz="3200" spc="-25" dirty="0">
                <a:latin typeface="Calibri"/>
                <a:cs typeface="Calibri"/>
              </a:rPr>
              <a:t>executed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022341"/>
            <a:ext cx="2335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Calibri"/>
                <a:cs typeface="Calibri"/>
              </a:rPr>
              <a:t>automatically.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697" y="601167"/>
            <a:ext cx="1506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749CDC"/>
                </a:solidFill>
              </a:rPr>
              <a:t>S</a:t>
            </a:r>
            <a:r>
              <a:rPr dirty="0">
                <a:solidFill>
                  <a:srgbClr val="749CDC"/>
                </a:solidFill>
              </a:rPr>
              <a:t>y</a:t>
            </a:r>
            <a:r>
              <a:rPr spc="-40" dirty="0">
                <a:solidFill>
                  <a:srgbClr val="749CDC"/>
                </a:solidFill>
              </a:rPr>
              <a:t>n</a:t>
            </a:r>
            <a:r>
              <a:rPr spc="-50" dirty="0">
                <a:solidFill>
                  <a:srgbClr val="749CDC"/>
                </a:solidFill>
              </a:rPr>
              <a:t>t</a:t>
            </a:r>
            <a:r>
              <a:rPr spc="-40" dirty="0">
                <a:solidFill>
                  <a:srgbClr val="749CDC"/>
                </a:solidFill>
              </a:rPr>
              <a:t>a</a:t>
            </a:r>
            <a:r>
              <a:rPr dirty="0">
                <a:solidFill>
                  <a:srgbClr val="749CDC"/>
                </a:solidFill>
              </a:rPr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5355590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&lt;class_name&gt;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public: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&lt;class_name&gt;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([parameter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list]);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25" dirty="0">
                <a:latin typeface="Calibri"/>
                <a:cs typeface="Calibri"/>
              </a:rPr>
              <a:t>Parameter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optional.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241" y="601167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749CDC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735"/>
            <a:ext cx="2266315" cy="404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#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lude&lt;io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.h</a:t>
            </a:r>
            <a:r>
              <a:rPr sz="2000" dirty="0">
                <a:latin typeface="Calibri"/>
                <a:cs typeface="Calibri"/>
              </a:rPr>
              <a:t>&gt;  </a:t>
            </a:r>
            <a:r>
              <a:rPr sz="2000" spc="-5" dirty="0">
                <a:latin typeface="Calibri"/>
                <a:cs typeface="Calibri"/>
              </a:rPr>
              <a:t>#include&lt;conio.h&gt; 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-5" dirty="0">
                <a:latin typeface="Calibri"/>
                <a:cs typeface="Calibri"/>
              </a:rPr>
              <a:t> Rectangle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private: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length,breadth;</a:t>
            </a:r>
            <a:endParaRPr sz="2000">
              <a:latin typeface="Calibri"/>
              <a:cs typeface="Calibri"/>
            </a:endParaRPr>
          </a:p>
          <a:p>
            <a:pPr marL="12700" marR="107950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public: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length=5,breadth=6;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472" y="1556735"/>
            <a:ext cx="2489200" cy="44151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latin typeface="Calibri"/>
                <a:cs typeface="Calibri"/>
              </a:rPr>
              <a:t>int area(int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a,int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5" dirty="0">
                <a:latin typeface="Calibri"/>
                <a:cs typeface="Calibri"/>
              </a:rPr>
              <a:t> a=(length*breadth);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cout&lt;&lt;“area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is”&lt;&lt;a;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Calibri"/>
                <a:cs typeface="Calibri"/>
              </a:rPr>
              <a:t>};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Rectangle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r1;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r1.area();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alibri"/>
                <a:cs typeface="Calibri"/>
              </a:rPr>
              <a:t>getch();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92607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role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constructor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classes?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libri"/>
              <a:cs typeface="Calibri"/>
            </a:endParaRPr>
          </a:p>
          <a:p>
            <a:pPr marL="423545" indent="-41148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2418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modify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whenever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required</a:t>
            </a:r>
            <a:endParaRPr sz="320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buAutoNum type="alphaLcParenR"/>
              <a:tabLst>
                <a:tab pos="441959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destroy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object</a:t>
            </a:r>
            <a:endParaRPr sz="3200">
              <a:latin typeface="Calibri"/>
              <a:cs typeface="Calibri"/>
            </a:endParaRPr>
          </a:p>
          <a:p>
            <a:pPr marL="12700" marR="499745">
              <a:lnSpc>
                <a:spcPct val="100000"/>
              </a:lnSpc>
              <a:buAutoNum type="alphaLcParenR"/>
              <a:tabLst>
                <a:tab pos="400685" algn="l"/>
              </a:tabLst>
            </a:pPr>
            <a:r>
              <a:rPr sz="3200" spc="-15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initialize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members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is </a:t>
            </a:r>
            <a:r>
              <a:rPr sz="3200" spc="-15" dirty="0">
                <a:latin typeface="Calibri"/>
                <a:cs typeface="Calibri"/>
              </a:rPr>
              <a:t>created</a:t>
            </a:r>
            <a:endParaRPr sz="320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buAutoNum type="alphaLcParenR"/>
              <a:tabLst>
                <a:tab pos="441959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private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9941"/>
            <a:ext cx="511302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TYPES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CONSTRUCTOR: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1.Default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2.Parameterized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3.Copy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4.Dynamic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Constructor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1257</Words>
  <Application>Microsoft Office PowerPoint</Application>
  <PresentationFormat>On-screen Show (4:3)</PresentationFormat>
  <Paragraphs>247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Constructors &amp; Destructors</vt:lpstr>
      <vt:lpstr>Constructors</vt:lpstr>
      <vt:lpstr>Key points while defining constructor</vt:lpstr>
      <vt:lpstr>Contd..</vt:lpstr>
      <vt:lpstr>Syntax</vt:lpstr>
      <vt:lpstr>Example</vt:lpstr>
      <vt:lpstr>Slide 7</vt:lpstr>
      <vt:lpstr>Slide 8</vt:lpstr>
      <vt:lpstr>Slide 9</vt:lpstr>
      <vt:lpstr>Parameterized Constructor</vt:lpstr>
      <vt:lpstr>Slide 11</vt:lpstr>
      <vt:lpstr>Parameterized constructor</vt:lpstr>
      <vt:lpstr>Slide 13</vt:lpstr>
      <vt:lpstr>Multiple Constructors in a class</vt:lpstr>
      <vt:lpstr>CONSTRUCTOR WITH DEFAULT  ARGUMENTS</vt:lpstr>
      <vt:lpstr>Example:</vt:lpstr>
      <vt:lpstr>Copy constructor</vt:lpstr>
      <vt:lpstr>Syntax</vt:lpstr>
      <vt:lpstr>Example</vt:lpstr>
      <vt:lpstr>Slide 20</vt:lpstr>
      <vt:lpstr>INITIALIZER LIST</vt:lpstr>
      <vt:lpstr>Slide 22</vt:lpstr>
      <vt:lpstr>Example of initializer List</vt:lpstr>
      <vt:lpstr>Slide 24</vt:lpstr>
      <vt:lpstr>Slide 25</vt:lpstr>
      <vt:lpstr>Slide 26</vt:lpstr>
      <vt:lpstr>Destructors</vt:lpstr>
      <vt:lpstr>Key points while defining destructor</vt:lpstr>
      <vt:lpstr>Slide 29</vt:lpstr>
      <vt:lpstr>syntax</vt:lpstr>
      <vt:lpstr>Example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&amp; Destructors</dc:title>
  <dc:creator>AV</dc:creator>
  <cp:lastModifiedBy>dell</cp:lastModifiedBy>
  <cp:revision>11</cp:revision>
  <dcterms:created xsi:type="dcterms:W3CDTF">2023-09-12T09:26:32Z</dcterms:created>
  <dcterms:modified xsi:type="dcterms:W3CDTF">2023-09-12T17:37:37Z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2023-09-12T00:00:00Z</vt:filetime>
  </property>
</Properties>
</file>