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1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419" y="461899"/>
            <a:ext cx="472516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400" y="1700910"/>
            <a:ext cx="7531100" cy="394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16" y="2296744"/>
            <a:ext cx="635698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35" dirty="0">
                <a:solidFill>
                  <a:srgbClr val="C0504D"/>
                </a:solidFill>
                <a:latin typeface="Calibri"/>
                <a:cs typeface="Calibri"/>
              </a:rPr>
              <a:t>Data</a:t>
            </a:r>
            <a:r>
              <a:rPr sz="6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6600" b="1" spc="-5" dirty="0">
                <a:solidFill>
                  <a:srgbClr val="C0504D"/>
                </a:solidFill>
                <a:latin typeface="Calibri"/>
                <a:cs typeface="Calibri"/>
              </a:rPr>
              <a:t>File</a:t>
            </a:r>
            <a:r>
              <a:rPr sz="6600" b="1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6600" b="1" spc="-5" dirty="0">
                <a:solidFill>
                  <a:srgbClr val="C0504D"/>
                </a:solidFill>
                <a:latin typeface="Calibri"/>
                <a:cs typeface="Calibri"/>
              </a:rPr>
              <a:t>Handling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341" y="461899"/>
            <a:ext cx="5969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Opening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closing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6405" cy="305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791210" algn="l"/>
                <a:tab pos="1492250" algn="l"/>
                <a:tab pos="2532380" algn="l"/>
                <a:tab pos="3089910" algn="l"/>
                <a:tab pos="3876040" algn="l"/>
                <a:tab pos="4281805" algn="l"/>
                <a:tab pos="5144770" algn="l"/>
                <a:tab pos="5969000" algn="l"/>
                <a:tab pos="6670675" algn="l"/>
                <a:tab pos="7712709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	a	</a:t>
            </a:r>
            <a:r>
              <a:rPr sz="3200" spc="-5" dirty="0">
                <a:latin typeface="Calibri"/>
                <a:cs typeface="Calibri"/>
              </a:rPr>
              <a:t>dis</a:t>
            </a:r>
            <a:r>
              <a:rPr sz="3200" dirty="0">
                <a:latin typeface="Calibri"/>
                <a:cs typeface="Calibri"/>
              </a:rPr>
              <a:t>k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le,	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45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decide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things: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Suitable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Opening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461899"/>
            <a:ext cx="2151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Filename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376159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file name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string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characters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spc="-5" dirty="0">
                <a:latin typeface="Calibri"/>
                <a:cs typeface="Calibri"/>
              </a:rPr>
              <a:t>up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valid </a:t>
            </a:r>
            <a:r>
              <a:rPr sz="3200" spc="-5" dirty="0">
                <a:latin typeface="Calibri"/>
                <a:cs typeface="Calibri"/>
              </a:rPr>
              <a:t>filename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operating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5600" marR="419734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has two parts,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primary name </a:t>
            </a:r>
            <a:r>
              <a:rPr sz="3200" dirty="0">
                <a:latin typeface="Calibri"/>
                <a:cs typeface="Calibri"/>
              </a:rPr>
              <a:t>and 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extension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Input.data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Test.doc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177" y="461899"/>
            <a:ext cx="3246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Opening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28915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30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opening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file,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 must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create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link 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filename.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ifstream, ofstream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b="1" spc="-15" dirty="0">
                <a:latin typeface="Calibri"/>
                <a:cs typeface="Calibri"/>
              </a:rPr>
              <a:t>fstream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 contained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fstream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opened</a:t>
            </a:r>
            <a:r>
              <a:rPr sz="3200" dirty="0">
                <a:latin typeface="Calibri"/>
                <a:cs typeface="Calibri"/>
              </a:rPr>
              <a:t> in </a:t>
            </a:r>
            <a:r>
              <a:rPr sz="3200" spc="-5" dirty="0">
                <a:latin typeface="Calibri"/>
                <a:cs typeface="Calibri"/>
              </a:rPr>
              <a:t>two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ways: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open()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70" y="461899"/>
            <a:ext cx="7204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Opening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files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using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1484" cy="352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Constructor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initialize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created. Here,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filename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initialize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involves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steps:</a:t>
            </a:r>
            <a:endParaRPr sz="3200">
              <a:latin typeface="Calibri"/>
              <a:cs typeface="Calibri"/>
            </a:endParaRPr>
          </a:p>
          <a:p>
            <a:pPr marL="756285" marR="252729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stream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Initialize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desired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filename.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27131"/>
            <a:ext cx="7975600" cy="32734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5085080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ofstream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outfile(“results”);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creates </a:t>
            </a:r>
            <a:r>
              <a:rPr sz="3200" b="1" dirty="0">
                <a:latin typeface="Calibri"/>
                <a:cs typeface="Calibri"/>
              </a:rPr>
              <a:t>outfile </a:t>
            </a:r>
            <a:r>
              <a:rPr sz="3200" dirty="0">
                <a:latin typeface="Calibri"/>
                <a:cs typeface="Calibri"/>
              </a:rPr>
              <a:t>as an </a:t>
            </a:r>
            <a:r>
              <a:rPr sz="3200" b="1" spc="-15" dirty="0">
                <a:latin typeface="Calibri"/>
                <a:cs typeface="Calibri"/>
              </a:rPr>
              <a:t>ofstream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manages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stream.</a:t>
            </a:r>
            <a:endParaRPr sz="3200">
              <a:latin typeface="Calibri"/>
              <a:cs typeface="Calibri"/>
            </a:endParaRPr>
          </a:p>
          <a:p>
            <a:pPr marL="355600" marR="90805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results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attaches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outfile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14" y="4012691"/>
            <a:ext cx="5328185" cy="25405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12241"/>
            <a:ext cx="7928609" cy="507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declares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infile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ifstream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attaches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reading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  <a:tabLst>
                <a:tab pos="5513705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ifstream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infile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(“data”);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//input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50">
              <a:latin typeface="Calibri"/>
              <a:cs typeface="Calibri"/>
            </a:endParaRPr>
          </a:p>
          <a:p>
            <a:pPr marL="12700" marR="1860550">
              <a:lnSpc>
                <a:spcPct val="12010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like: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outfile&lt;&lt;total;</a:t>
            </a:r>
            <a:endParaRPr sz="2800">
              <a:latin typeface="Calibri"/>
              <a:cs typeface="Calibri"/>
            </a:endParaRPr>
          </a:p>
          <a:p>
            <a:pPr marL="12700" marR="5603875">
              <a:lnSpc>
                <a:spcPct val="120000"/>
              </a:lnSpc>
            </a:pPr>
            <a:r>
              <a:rPr sz="2800" spc="-10" dirty="0">
                <a:latin typeface="Calibri"/>
                <a:cs typeface="Calibri"/>
              </a:rPr>
              <a:t>outfile&lt;&lt;sum; 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&gt;&gt;n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er;  </a:t>
            </a:r>
            <a:r>
              <a:rPr sz="2800" spc="-10" dirty="0">
                <a:latin typeface="Calibri"/>
                <a:cs typeface="Calibri"/>
              </a:rPr>
              <a:t>infile&gt;&gt;string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607261"/>
            <a:ext cx="807212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also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both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writing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Program1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……..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753" y="3384626"/>
            <a:ext cx="448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//creates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outfile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connects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“salary”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3384626"/>
            <a:ext cx="27285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ofstream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outfile(“salary”);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……...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Program2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……….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ifstream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infile(“salary”);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………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5154" y="4604384"/>
            <a:ext cx="432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//creates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infile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connects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“salary”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981950" cy="251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Instead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15" dirty="0">
                <a:latin typeface="Calibri"/>
                <a:cs typeface="Calibri"/>
              </a:rPr>
              <a:t>program,</a:t>
            </a:r>
            <a:r>
              <a:rPr sz="3200" dirty="0">
                <a:latin typeface="Calibri"/>
                <a:cs typeface="Calibri"/>
              </a:rPr>
              <a:t> 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writing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reading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 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</a:t>
            </a:r>
            <a:r>
              <a:rPr sz="3200" spc="-5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27559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outfile.close();	</a:t>
            </a:r>
            <a:r>
              <a:rPr sz="2800" spc="-10" dirty="0">
                <a:latin typeface="Calibri"/>
                <a:cs typeface="Calibri"/>
              </a:rPr>
              <a:t>//disconnect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salary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outfile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4098185"/>
            <a:ext cx="3465829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ifstream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infile(“salary”);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…..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infile.close();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4183760"/>
            <a:ext cx="333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infile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058" y="461899"/>
            <a:ext cx="2120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Write</a:t>
            </a:r>
            <a:r>
              <a:rPr spc="-55" dirty="0"/>
              <a:t> </a:t>
            </a:r>
            <a:r>
              <a:rPr spc="-1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349631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247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#include&lt;iostream&gt;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#include&lt;fstream&gt;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using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namespace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std;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</a:t>
            </a:r>
            <a:r>
              <a:rPr sz="2500" spc="-5" dirty="0">
                <a:latin typeface="Calibri"/>
                <a:cs typeface="Calibri"/>
              </a:rPr>
              <a:t> main()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297180" marR="5080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ofstream </a:t>
            </a:r>
            <a:r>
              <a:rPr sz="2500" spc="-10" dirty="0">
                <a:latin typeface="Calibri"/>
                <a:cs typeface="Calibri"/>
              </a:rPr>
              <a:t>of("result.txt");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of&lt;&lt;"hello";</a:t>
            </a:r>
            <a:endParaRPr sz="2500">
              <a:latin typeface="Calibri"/>
              <a:cs typeface="Calibri"/>
            </a:endParaRPr>
          </a:p>
          <a:p>
            <a:pPr marL="297180" marR="294005">
              <a:lnSpc>
                <a:spcPct val="100000"/>
              </a:lnSpc>
              <a:spcBef>
                <a:spcPts val="5"/>
              </a:spcBef>
            </a:pPr>
            <a:r>
              <a:rPr sz="2500" spc="-20" dirty="0">
                <a:latin typeface="Calibri"/>
                <a:cs typeface="Calibri"/>
              </a:rPr>
              <a:t>of.close(); </a:t>
            </a:r>
            <a:r>
              <a:rPr sz="2500" spc="-15" dirty="0">
                <a:latin typeface="Calibri"/>
                <a:cs typeface="Calibri"/>
              </a:rPr>
              <a:t> cout&lt;&lt;"data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saved\n";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065" y="461899"/>
            <a:ext cx="19932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Read</a:t>
            </a:r>
            <a:r>
              <a:rPr spc="-75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129"/>
            <a:ext cx="3335654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294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#include&lt;iostream&gt;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#include&lt;fstream&gt; </a:t>
            </a:r>
            <a:r>
              <a:rPr sz="2400" spc="-5" dirty="0">
                <a:latin typeface="Calibri"/>
                <a:cs typeface="Calibri"/>
              </a:rPr>
              <a:t> using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namespace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std;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char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s[10];</a:t>
            </a:r>
            <a:endParaRPr sz="2400">
              <a:latin typeface="Calibri"/>
              <a:cs typeface="Calibri"/>
            </a:endParaRPr>
          </a:p>
          <a:p>
            <a:pPr marL="285115" marR="5080">
              <a:lnSpc>
                <a:spcPct val="120000"/>
              </a:lnSpc>
            </a:pPr>
            <a:r>
              <a:rPr sz="2400" spc="-15" dirty="0">
                <a:latin typeface="Calibri"/>
                <a:cs typeface="Calibri"/>
              </a:rPr>
              <a:t>ifstream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inf("result.txt");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inf&gt;&gt;s;</a:t>
            </a:r>
            <a:endParaRPr sz="2400">
              <a:latin typeface="Calibri"/>
              <a:cs typeface="Calibri"/>
            </a:endParaRPr>
          </a:p>
          <a:p>
            <a:pPr marL="285115" marR="1764664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16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.clo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();  </a:t>
            </a:r>
            <a:r>
              <a:rPr sz="2400" spc="-10" dirty="0">
                <a:latin typeface="Calibri"/>
                <a:cs typeface="Calibri"/>
              </a:rPr>
              <a:t>cout&lt;&lt;s;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461899"/>
            <a:ext cx="1061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00099"/>
            <a:ext cx="7964805" cy="42291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86995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file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collection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stored</a:t>
            </a:r>
            <a:r>
              <a:rPr sz="3200" spc="-5" dirty="0">
                <a:latin typeface="Calibri"/>
                <a:cs typeface="Calibri"/>
              </a:rPr>
              <a:t> 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area</a:t>
            </a:r>
            <a:r>
              <a:rPr sz="3200" dirty="0">
                <a:latin typeface="Calibri"/>
                <a:cs typeface="Calibri"/>
              </a:rPr>
              <a:t> 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disk.</a:t>
            </a:r>
            <a:endParaRPr sz="3200">
              <a:latin typeface="Calibri"/>
              <a:cs typeface="Calibri"/>
            </a:endParaRPr>
          </a:p>
          <a:p>
            <a:pPr marL="354965" marR="166370" indent="-342900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C++,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designed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read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these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files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involves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either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both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kinds of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communication:</a:t>
            </a:r>
            <a:endParaRPr sz="3200">
              <a:latin typeface="Calibri"/>
              <a:cs typeface="Calibri"/>
            </a:endParaRPr>
          </a:p>
          <a:p>
            <a:pPr marL="756285" marR="375285" lvl="1" indent="-287020">
              <a:lnSpc>
                <a:spcPts val="302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206" y="496950"/>
            <a:ext cx="7765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Two</a:t>
            </a:r>
            <a:r>
              <a:rPr sz="4000" dirty="0"/>
              <a:t> </a:t>
            </a:r>
            <a:r>
              <a:rPr sz="4000" spc="-5" dirty="0"/>
              <a:t>file</a:t>
            </a:r>
            <a:r>
              <a:rPr sz="4000" spc="-10" dirty="0"/>
              <a:t> </a:t>
            </a:r>
            <a:r>
              <a:rPr sz="4000" spc="-20" dirty="0"/>
              <a:t>streams</a:t>
            </a:r>
            <a:r>
              <a:rPr sz="4000" spc="-5" dirty="0"/>
              <a:t> </a:t>
            </a:r>
            <a:r>
              <a:rPr sz="4000" spc="-15" dirty="0"/>
              <a:t>working</a:t>
            </a:r>
            <a:r>
              <a:rPr sz="4000" spc="-10" dirty="0"/>
              <a:t> </a:t>
            </a:r>
            <a:r>
              <a:rPr sz="4000" spc="-5" dirty="0"/>
              <a:t>on</a:t>
            </a:r>
            <a:r>
              <a:rPr sz="4000" spc="-10" dirty="0"/>
              <a:t> same</a:t>
            </a:r>
            <a:r>
              <a:rPr sz="4000" spc="5" dirty="0"/>
              <a:t> </a:t>
            </a:r>
            <a:r>
              <a:rPr sz="4000" spc="-10" dirty="0"/>
              <a:t>file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3057525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Program1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……………….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ofstream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outfile(“salary”);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……………………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…………………..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Program2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…………………..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ifstream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infile(“salary”);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……………………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…………………….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530" y="1981200"/>
            <a:ext cx="4489813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069" y="283210"/>
            <a:ext cx="4989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One</a:t>
            </a:r>
            <a:r>
              <a:rPr sz="4000" spc="-20" dirty="0"/>
              <a:t> </a:t>
            </a:r>
            <a:r>
              <a:rPr sz="4000" spc="-30" dirty="0"/>
              <a:t>program</a:t>
            </a:r>
            <a:r>
              <a:rPr sz="4000" spc="5" dirty="0"/>
              <a:t> </a:t>
            </a:r>
            <a:r>
              <a:rPr sz="4000" spc="-20" dirty="0"/>
              <a:t>read</a:t>
            </a:r>
            <a:r>
              <a:rPr sz="4000" spc="-10" dirty="0"/>
              <a:t> </a:t>
            </a:r>
            <a:r>
              <a:rPr sz="4000" spc="-15" dirty="0"/>
              <a:t>write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869949"/>
            <a:ext cx="282765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909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#include&lt;iostream&gt;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#include&lt;fstream&gt;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namespace </a:t>
            </a:r>
            <a:r>
              <a:rPr sz="2200" spc="-20" dirty="0">
                <a:latin typeface="Calibri"/>
                <a:cs typeface="Calibri"/>
              </a:rPr>
              <a:t>std;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5" dirty="0">
                <a:latin typeface="Calibri"/>
                <a:cs typeface="Calibri"/>
              </a:rPr>
              <a:t> main()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char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s[30];</a:t>
            </a:r>
            <a:endParaRPr sz="2200">
              <a:latin typeface="Calibri"/>
              <a:cs typeface="Calibri"/>
            </a:endParaRPr>
          </a:p>
          <a:p>
            <a:pPr marL="266700" marR="12509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ofstream </a:t>
            </a:r>
            <a:r>
              <a:rPr sz="2200" spc="-10" dirty="0">
                <a:latin typeface="Calibri"/>
                <a:cs typeface="Calibri"/>
              </a:rPr>
              <a:t>of("result");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of&lt;&lt;"hello";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of.close();</a:t>
            </a:r>
            <a:endParaRPr sz="2200">
              <a:latin typeface="Calibri"/>
              <a:cs typeface="Calibri"/>
            </a:endParaRPr>
          </a:p>
          <a:p>
            <a:pPr marL="266700" marR="50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cout&lt;&lt;"data </a:t>
            </a:r>
            <a:r>
              <a:rPr sz="2200" spc="-10" dirty="0">
                <a:latin typeface="Calibri"/>
                <a:cs typeface="Calibri"/>
              </a:rPr>
              <a:t>saved\n";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ifstream </a:t>
            </a:r>
            <a:r>
              <a:rPr sz="2200" spc="-5" dirty="0">
                <a:latin typeface="Calibri"/>
                <a:cs typeface="Calibri"/>
              </a:rPr>
              <a:t>inf(“result”);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inf&gt;&gt;s;</a:t>
            </a:r>
            <a:endParaRPr sz="2200">
              <a:latin typeface="Calibri"/>
              <a:cs typeface="Calibri"/>
            </a:endParaRPr>
          </a:p>
          <a:p>
            <a:pPr marL="266700" marR="138684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cout&lt;&lt;s; 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.c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();  </a:t>
            </a:r>
            <a:r>
              <a:rPr sz="2200" spc="-10" dirty="0">
                <a:latin typeface="Calibri"/>
                <a:cs typeface="Calibri"/>
              </a:rPr>
              <a:t>return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008" y="461899"/>
            <a:ext cx="5945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Opening</a:t>
            </a:r>
            <a:r>
              <a:rPr spc="-20" dirty="0"/>
              <a:t> </a:t>
            </a:r>
            <a:r>
              <a:rPr spc="-5" dirty="0"/>
              <a:t>files</a:t>
            </a:r>
            <a:r>
              <a:rPr spc="-15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spc="-5" dirty="0"/>
              <a:t>open()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346315" cy="275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uses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dirty="0">
                <a:latin typeface="Calibri"/>
                <a:cs typeface="Calibri"/>
              </a:rPr>
              <a:t> object.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Syntax:-</a:t>
            </a:r>
            <a:endParaRPr sz="3200">
              <a:latin typeface="Calibri"/>
              <a:cs typeface="Calibri"/>
            </a:endParaRPr>
          </a:p>
          <a:p>
            <a:pPr marL="103505" marR="1623695">
              <a:lnSpc>
                <a:spcPts val="4610"/>
              </a:lnSpc>
              <a:spcBef>
                <a:spcPts val="100"/>
              </a:spcBef>
              <a:tabLst>
                <a:tab pos="2199640" algn="l"/>
              </a:tabLst>
            </a:pPr>
            <a:r>
              <a:rPr sz="3200" b="1" spc="-10" dirty="0">
                <a:latin typeface="Calibri"/>
                <a:cs typeface="Calibri"/>
              </a:rPr>
              <a:t>file_stream	</a:t>
            </a:r>
            <a:r>
              <a:rPr sz="3200" b="1" dirty="0">
                <a:latin typeface="Calibri"/>
                <a:cs typeface="Calibri"/>
              </a:rPr>
              <a:t>class </a:t>
            </a:r>
            <a:r>
              <a:rPr sz="3200" b="1" spc="-10" dirty="0">
                <a:latin typeface="Calibri"/>
                <a:cs typeface="Calibri"/>
              </a:rPr>
              <a:t>stream_object;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stream_object.open(“filename”);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899"/>
            <a:ext cx="1945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4389120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ofstream </a:t>
            </a:r>
            <a:r>
              <a:rPr sz="3000" spc="-5" dirty="0">
                <a:latin typeface="Calibri"/>
                <a:cs typeface="Calibri"/>
              </a:rPr>
              <a:t>outfile;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outfi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e.op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n(“C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r</a:t>
            </a:r>
            <a:r>
              <a:rPr sz="3000" spc="-195" dirty="0">
                <a:latin typeface="Calibri"/>
                <a:cs typeface="Calibri"/>
              </a:rPr>
              <a:t>y</a:t>
            </a:r>
            <a:r>
              <a:rPr sz="3000" spc="-65" dirty="0">
                <a:latin typeface="Calibri"/>
                <a:cs typeface="Calibri"/>
              </a:rPr>
              <a:t>.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x</a:t>
            </a:r>
            <a:r>
              <a:rPr sz="3000" spc="10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”);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…………………..</a:t>
            </a:r>
            <a:endParaRPr sz="3000">
              <a:latin typeface="Calibri"/>
              <a:cs typeface="Calibri"/>
            </a:endParaRPr>
          </a:p>
          <a:p>
            <a:pPr marL="97790" marR="150495" indent="-8572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…………………..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outfile.close();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outfile.open(“Capital.txt”);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…………………….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…………………..</a:t>
            </a:r>
            <a:endParaRPr sz="30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alibri"/>
                <a:cs typeface="Calibri"/>
              </a:rPr>
              <a:t>outfile.close();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229" y="0"/>
            <a:ext cx="4563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Program</a:t>
            </a:r>
            <a:r>
              <a:rPr sz="4000" spc="-20" dirty="0"/>
              <a:t> to</a:t>
            </a:r>
            <a:r>
              <a:rPr sz="4000" spc="-35" dirty="0"/>
              <a:t> </a:t>
            </a:r>
            <a:r>
              <a:rPr sz="4000" spc="-15" dirty="0"/>
              <a:t>read</a:t>
            </a:r>
            <a:r>
              <a:rPr sz="4000" spc="-30" dirty="0"/>
              <a:t> </a:t>
            </a:r>
            <a:r>
              <a:rPr sz="4000" spc="-15" dirty="0"/>
              <a:t>write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859281"/>
            <a:ext cx="3563620" cy="574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int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main()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ofstream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fout;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fout.open("country.txt");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fout&lt;&lt;"india\n";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fout&lt;&lt;"USA\n"; </a:t>
            </a:r>
            <a:r>
              <a:rPr sz="2500" spc="-10" dirty="0">
                <a:latin typeface="Calibri"/>
                <a:cs typeface="Calibri"/>
              </a:rPr>
              <a:t> fout&lt;&lt;"UK\n";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fout.close();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355600" marR="123189">
              <a:lnSpc>
                <a:spcPct val="100000"/>
              </a:lnSpc>
            </a:pP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ou</a:t>
            </a:r>
            <a:r>
              <a:rPr sz="2500" dirty="0">
                <a:latin typeface="Calibri"/>
                <a:cs typeface="Calibri"/>
              </a:rPr>
              <a:t>t.</a:t>
            </a:r>
            <a:r>
              <a:rPr sz="2500" spc="-10" dirty="0">
                <a:latin typeface="Calibri"/>
                <a:cs typeface="Calibri"/>
              </a:rPr>
              <a:t>op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("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api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al</a:t>
            </a:r>
            <a:r>
              <a:rPr sz="2500" spc="-40" dirty="0">
                <a:latin typeface="Calibri"/>
                <a:cs typeface="Calibri"/>
              </a:rPr>
              <a:t>.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x</a:t>
            </a:r>
            <a:r>
              <a:rPr sz="2500" spc="-5" dirty="0">
                <a:latin typeface="Calibri"/>
                <a:cs typeface="Calibri"/>
              </a:rPr>
              <a:t>t");  </a:t>
            </a:r>
            <a:r>
              <a:rPr sz="2500" spc="-10" dirty="0">
                <a:latin typeface="Calibri"/>
                <a:cs typeface="Calibri"/>
              </a:rPr>
              <a:t>fout&lt;&lt;"Delhi\n";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fout&lt;&lt;"Washington\n";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fout&lt;&lt;"Londan\n";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fout.close();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5" y="419544"/>
            <a:ext cx="2240280" cy="62820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4955" marR="579120">
              <a:lnSpc>
                <a:spcPct val="120000"/>
              </a:lnSpc>
            </a:pPr>
            <a:r>
              <a:rPr sz="1800" spc="-10" dirty="0">
                <a:latin typeface="Calibri"/>
                <a:cs typeface="Calibri"/>
              </a:rPr>
              <a:t>const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n=80;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s[n];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ifstream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fin;</a:t>
            </a:r>
            <a:endParaRPr sz="1800">
              <a:latin typeface="Calibri"/>
              <a:cs typeface="Calibri"/>
            </a:endParaRPr>
          </a:p>
          <a:p>
            <a:pPr marL="355600" marR="5080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fin.op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try");  </a:t>
            </a:r>
            <a:r>
              <a:rPr sz="1800" spc="-5" dirty="0">
                <a:latin typeface="Calibri"/>
                <a:cs typeface="Calibri"/>
              </a:rPr>
              <a:t>while(fin)</a:t>
            </a:r>
            <a:endParaRPr sz="18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fin.getline(s,n);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cout&lt;&lt;s;</a:t>
            </a:r>
            <a:endParaRPr sz="18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5600" marR="107950">
              <a:lnSpc>
                <a:spcPct val="120000"/>
              </a:lnSpc>
            </a:pPr>
            <a:r>
              <a:rPr sz="1800" spc="-10" dirty="0">
                <a:latin typeface="Calibri"/>
                <a:cs typeface="Calibri"/>
              </a:rPr>
              <a:t>fin.close();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fin.open("capital");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while(fin)</a:t>
            </a:r>
            <a:endParaRPr sz="18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79730" marR="450215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fin</a:t>
            </a:r>
            <a:r>
              <a:rPr sz="1800" spc="2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s,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);  </a:t>
            </a:r>
            <a:r>
              <a:rPr sz="1800" spc="-5" dirty="0">
                <a:latin typeface="Calibri"/>
                <a:cs typeface="Calibri"/>
              </a:rPr>
              <a:t>cout&lt;&lt;s;</a:t>
            </a:r>
            <a:endParaRPr sz="18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fin.close();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4" y="614299"/>
            <a:ext cx="4721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Detecting</a:t>
            </a:r>
            <a:r>
              <a:rPr spc="-35" dirty="0"/>
              <a:t> </a:t>
            </a:r>
            <a:r>
              <a:rPr spc="-5" dirty="0"/>
              <a:t>end-of-file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974965" cy="50558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87375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condition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necessary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preventing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any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further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attempt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data from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file.</a:t>
            </a:r>
            <a:endParaRPr sz="3000">
              <a:latin typeface="Calibri"/>
              <a:cs typeface="Calibri"/>
            </a:endParaRPr>
          </a:p>
          <a:p>
            <a:pPr marL="2841625">
              <a:lnSpc>
                <a:spcPct val="100000"/>
              </a:lnSpc>
              <a:spcBef>
                <a:spcPts val="315"/>
              </a:spcBef>
            </a:pPr>
            <a:r>
              <a:rPr sz="3000" spc="-5" dirty="0">
                <a:latin typeface="Calibri"/>
                <a:cs typeface="Calibri"/>
              </a:rPr>
              <a:t>while(fin)</a:t>
            </a:r>
            <a:endParaRPr sz="3000">
              <a:latin typeface="Calibri"/>
              <a:cs typeface="Calibri"/>
            </a:endParaRPr>
          </a:p>
          <a:p>
            <a:pPr marL="355600" marR="5080" indent="1270">
              <a:lnSpc>
                <a:spcPct val="90000"/>
              </a:lnSpc>
              <a:spcBef>
                <a:spcPts val="720"/>
              </a:spcBef>
            </a:pPr>
            <a:r>
              <a:rPr sz="3000" spc="-15" dirty="0">
                <a:latin typeface="Calibri"/>
                <a:cs typeface="Calibri"/>
              </a:rPr>
              <a:t>here</a:t>
            </a:r>
            <a:r>
              <a:rPr sz="3000" spc="-10" dirty="0">
                <a:latin typeface="Calibri"/>
                <a:cs typeface="Calibri"/>
              </a:rPr>
              <a:t> fin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ifstream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10" dirty="0">
                <a:latin typeface="Calibri"/>
                <a:cs typeface="Calibri"/>
              </a:rPr>
              <a:t> returns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any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error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occur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including </a:t>
            </a:r>
            <a:r>
              <a:rPr sz="3000" spc="-15" dirty="0">
                <a:latin typeface="Calibri"/>
                <a:cs typeface="Calibri"/>
              </a:rPr>
              <a:t>end-of-file </a:t>
            </a:r>
            <a:r>
              <a:rPr sz="3000" spc="-10" dirty="0">
                <a:latin typeface="Calibri"/>
                <a:cs typeface="Calibri"/>
              </a:rPr>
              <a:t> condition.</a:t>
            </a:r>
            <a:endParaRPr sz="3000">
              <a:latin typeface="Calibri"/>
              <a:cs typeface="Calibri"/>
            </a:endParaRPr>
          </a:p>
          <a:p>
            <a:pPr marR="3754120" algn="r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Calibri"/>
                <a:cs typeface="Calibri"/>
              </a:rPr>
              <a:t>if(fin1.eof()!=0)</a:t>
            </a:r>
            <a:endParaRPr sz="3000">
              <a:latin typeface="Calibri"/>
              <a:cs typeface="Calibri"/>
            </a:endParaRPr>
          </a:p>
          <a:p>
            <a:pPr marR="3797935" algn="r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alibri"/>
                <a:cs typeface="Calibri"/>
              </a:rPr>
              <a:t>{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exit(1);}</a:t>
            </a:r>
            <a:endParaRPr sz="3000">
              <a:latin typeface="Calibri"/>
              <a:cs typeface="Calibri"/>
            </a:endParaRPr>
          </a:p>
          <a:p>
            <a:pPr marL="355600" marR="144780" indent="-257810">
              <a:lnSpc>
                <a:spcPts val="3240"/>
              </a:lnSpc>
              <a:spcBef>
                <a:spcPts val="770"/>
              </a:spcBef>
            </a:pPr>
            <a:r>
              <a:rPr sz="3000" spc="-5" dirty="0">
                <a:latin typeface="Calibri"/>
                <a:cs typeface="Calibri"/>
              </a:rPr>
              <a:t>eof()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5" dirty="0">
                <a:latin typeface="Calibri"/>
                <a:cs typeface="Calibri"/>
              </a:rPr>
              <a:t>member function of </a:t>
            </a:r>
            <a:r>
              <a:rPr sz="3000" dirty="0">
                <a:latin typeface="Calibri"/>
                <a:cs typeface="Calibri"/>
              </a:rPr>
              <a:t>class </a:t>
            </a:r>
            <a:r>
              <a:rPr sz="3000" spc="-5" dirty="0">
                <a:latin typeface="Calibri"/>
                <a:cs typeface="Calibri"/>
              </a:rPr>
              <a:t>ios.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returns </a:t>
            </a:r>
            <a:r>
              <a:rPr sz="3000" spc="-5" dirty="0">
                <a:latin typeface="Calibri"/>
                <a:cs typeface="Calibri"/>
              </a:rPr>
              <a:t> non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zero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dirty="0">
                <a:latin typeface="Calibri"/>
                <a:cs typeface="Calibri"/>
              </a:rPr>
              <a:t>if the</a:t>
            </a:r>
            <a:r>
              <a:rPr sz="3000" spc="-5" dirty="0">
                <a:latin typeface="Calibri"/>
                <a:cs typeface="Calibri"/>
              </a:rPr>
              <a:t> end-of-file(eof)</a:t>
            </a:r>
            <a:r>
              <a:rPr sz="3000" spc="-10" dirty="0">
                <a:latin typeface="Calibri"/>
                <a:cs typeface="Calibri"/>
              </a:rPr>
              <a:t> condition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encountered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zero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otherwise.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12660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header </a:t>
            </a:r>
            <a:r>
              <a:rPr sz="3200" spc="-10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10" dirty="0">
                <a:latin typeface="Calibri"/>
                <a:cs typeface="Calibri"/>
              </a:rPr>
              <a:t>required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use file</a:t>
            </a:r>
            <a:r>
              <a:rPr sz="3200" dirty="0">
                <a:latin typeface="Calibri"/>
                <a:cs typeface="Calibri"/>
              </a:rPr>
              <a:t> I/O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operations?</a:t>
            </a:r>
            <a:endParaRPr sz="3200">
              <a:latin typeface="Calibri"/>
              <a:cs typeface="Calibri"/>
            </a:endParaRP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5" dirty="0">
                <a:latin typeface="Calibri"/>
                <a:cs typeface="Calibri"/>
              </a:rPr>
              <a:t>&lt;ifstream&gt;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3200" spc="-10" dirty="0">
                <a:latin typeface="Calibri"/>
                <a:cs typeface="Calibri"/>
              </a:rPr>
              <a:t>&lt;ostream&gt;</a:t>
            </a:r>
            <a:endParaRPr sz="3200">
              <a:latin typeface="Calibri"/>
              <a:cs typeface="Calibri"/>
            </a:endParaRP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3200" spc="-15" dirty="0">
                <a:latin typeface="Calibri"/>
                <a:cs typeface="Calibri"/>
              </a:rPr>
              <a:t>&lt;fstream&gt;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spc="-10" dirty="0">
                <a:latin typeface="Calibri"/>
                <a:cs typeface="Calibri"/>
              </a:rPr>
              <a:t>&lt;iostream&gt;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06056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used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create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stream?</a:t>
            </a:r>
            <a:endParaRPr sz="32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5" dirty="0">
                <a:latin typeface="Calibri"/>
                <a:cs typeface="Calibri"/>
              </a:rPr>
              <a:t>ofstream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15" dirty="0">
                <a:latin typeface="Calibri"/>
                <a:cs typeface="Calibri"/>
              </a:rPr>
              <a:t>ifstream</a:t>
            </a:r>
            <a:endParaRPr sz="3200">
              <a:latin typeface="Calibri"/>
              <a:cs typeface="Calibri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3200" spc="-10" dirty="0">
                <a:latin typeface="Calibri"/>
                <a:cs typeface="Calibri"/>
              </a:rPr>
              <a:t>iostream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20" dirty="0">
                <a:latin typeface="Calibri"/>
                <a:cs typeface="Calibri"/>
              </a:rPr>
              <a:t>fsstream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226" y="461899"/>
            <a:ext cx="2475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</a:t>
            </a:r>
            <a:r>
              <a:rPr spc="-80" dirty="0"/>
              <a:t> </a:t>
            </a:r>
            <a:r>
              <a:rPr dirty="0"/>
              <a:t>modes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9676" y="2205227"/>
            <a:ext cx="5288280" cy="1035050"/>
            <a:chOff x="1979676" y="2205227"/>
            <a:chExt cx="5288280" cy="103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2205227"/>
              <a:ext cx="5288280" cy="7193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544" y="2603004"/>
              <a:ext cx="1136903" cy="6370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51754" y="2625725"/>
              <a:ext cx="942340" cy="454659"/>
            </a:xfrm>
            <a:custGeom>
              <a:avLst/>
              <a:gdLst/>
              <a:ahLst/>
              <a:cxnLst/>
              <a:rect l="l" t="t" r="r" b="b"/>
              <a:pathLst>
                <a:path w="942340" h="454660">
                  <a:moveTo>
                    <a:pt x="74930" y="346075"/>
                  </a:moveTo>
                  <a:lnTo>
                    <a:pt x="67056" y="347472"/>
                  </a:lnTo>
                  <a:lnTo>
                    <a:pt x="0" y="443357"/>
                  </a:lnTo>
                  <a:lnTo>
                    <a:pt x="109474" y="453898"/>
                  </a:lnTo>
                  <a:lnTo>
                    <a:pt x="116459" y="454660"/>
                  </a:lnTo>
                  <a:lnTo>
                    <a:pt x="122555" y="449452"/>
                  </a:lnTo>
                  <a:lnTo>
                    <a:pt x="123109" y="444373"/>
                  </a:lnTo>
                  <a:lnTo>
                    <a:pt x="28194" y="444373"/>
                  </a:lnTo>
                  <a:lnTo>
                    <a:pt x="17525" y="421259"/>
                  </a:lnTo>
                  <a:lnTo>
                    <a:pt x="60173" y="401597"/>
                  </a:lnTo>
                  <a:lnTo>
                    <a:pt x="83820" y="367791"/>
                  </a:lnTo>
                  <a:lnTo>
                    <a:pt x="87884" y="362076"/>
                  </a:lnTo>
                  <a:lnTo>
                    <a:pt x="86487" y="354202"/>
                  </a:lnTo>
                  <a:lnTo>
                    <a:pt x="80772" y="350138"/>
                  </a:lnTo>
                  <a:lnTo>
                    <a:pt x="74930" y="346075"/>
                  </a:lnTo>
                  <a:close/>
                </a:path>
                <a:path w="942340" h="454660">
                  <a:moveTo>
                    <a:pt x="60173" y="401597"/>
                  </a:moveTo>
                  <a:lnTo>
                    <a:pt x="17525" y="421259"/>
                  </a:lnTo>
                  <a:lnTo>
                    <a:pt x="28194" y="444373"/>
                  </a:lnTo>
                  <a:lnTo>
                    <a:pt x="37560" y="440054"/>
                  </a:lnTo>
                  <a:lnTo>
                    <a:pt x="33274" y="440054"/>
                  </a:lnTo>
                  <a:lnTo>
                    <a:pt x="24003" y="420242"/>
                  </a:lnTo>
                  <a:lnTo>
                    <a:pt x="47131" y="420242"/>
                  </a:lnTo>
                  <a:lnTo>
                    <a:pt x="60173" y="401597"/>
                  </a:lnTo>
                  <a:close/>
                </a:path>
                <a:path w="942340" h="454660">
                  <a:moveTo>
                    <a:pt x="70844" y="424710"/>
                  </a:moveTo>
                  <a:lnTo>
                    <a:pt x="28194" y="444373"/>
                  </a:lnTo>
                  <a:lnTo>
                    <a:pt x="123109" y="444373"/>
                  </a:lnTo>
                  <a:lnTo>
                    <a:pt x="123317" y="442467"/>
                  </a:lnTo>
                  <a:lnTo>
                    <a:pt x="123951" y="435483"/>
                  </a:lnTo>
                  <a:lnTo>
                    <a:pt x="118872" y="429387"/>
                  </a:lnTo>
                  <a:lnTo>
                    <a:pt x="111887" y="428625"/>
                  </a:lnTo>
                  <a:lnTo>
                    <a:pt x="70844" y="424710"/>
                  </a:lnTo>
                  <a:close/>
                </a:path>
                <a:path w="942340" h="454660">
                  <a:moveTo>
                    <a:pt x="24003" y="420242"/>
                  </a:moveTo>
                  <a:lnTo>
                    <a:pt x="33274" y="440054"/>
                  </a:lnTo>
                  <a:lnTo>
                    <a:pt x="45685" y="422310"/>
                  </a:lnTo>
                  <a:lnTo>
                    <a:pt x="24003" y="420242"/>
                  </a:lnTo>
                  <a:close/>
                </a:path>
                <a:path w="942340" h="454660">
                  <a:moveTo>
                    <a:pt x="45685" y="422310"/>
                  </a:moveTo>
                  <a:lnTo>
                    <a:pt x="33274" y="440054"/>
                  </a:lnTo>
                  <a:lnTo>
                    <a:pt x="37560" y="440054"/>
                  </a:lnTo>
                  <a:lnTo>
                    <a:pt x="70844" y="424710"/>
                  </a:lnTo>
                  <a:lnTo>
                    <a:pt x="45685" y="422310"/>
                  </a:lnTo>
                  <a:close/>
                </a:path>
                <a:path w="942340" h="454660">
                  <a:moveTo>
                    <a:pt x="931291" y="0"/>
                  </a:moveTo>
                  <a:lnTo>
                    <a:pt x="60173" y="401597"/>
                  </a:lnTo>
                  <a:lnTo>
                    <a:pt x="45685" y="422310"/>
                  </a:lnTo>
                  <a:lnTo>
                    <a:pt x="70844" y="424710"/>
                  </a:lnTo>
                  <a:lnTo>
                    <a:pt x="941959" y="23113"/>
                  </a:lnTo>
                  <a:lnTo>
                    <a:pt x="931291" y="0"/>
                  </a:lnTo>
                  <a:close/>
                </a:path>
                <a:path w="942340" h="454660">
                  <a:moveTo>
                    <a:pt x="47131" y="420242"/>
                  </a:moveTo>
                  <a:lnTo>
                    <a:pt x="24003" y="420242"/>
                  </a:lnTo>
                  <a:lnTo>
                    <a:pt x="45685" y="422310"/>
                  </a:lnTo>
                  <a:lnTo>
                    <a:pt x="47131" y="42024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607261"/>
            <a:ext cx="7630795" cy="275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General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open()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0" dirty="0">
                <a:latin typeface="Calibri"/>
                <a:cs typeface="Calibri"/>
              </a:rPr>
              <a:t>arguments</a:t>
            </a:r>
            <a:r>
              <a:rPr sz="3200" spc="-5" dirty="0">
                <a:latin typeface="Calibri"/>
                <a:cs typeface="Calibri"/>
              </a:rPr>
              <a:t> is: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2256155">
              <a:lnSpc>
                <a:spcPct val="100000"/>
              </a:lnSpc>
              <a:spcBef>
                <a:spcPts val="272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Specifies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purpose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opened</a:t>
            </a:r>
            <a:endParaRPr sz="1800">
              <a:latin typeface="Calibri"/>
              <a:cs typeface="Calibri"/>
            </a:endParaRPr>
          </a:p>
          <a:p>
            <a:pPr marL="355600" marR="73152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Prototype </a:t>
            </a:r>
            <a:r>
              <a:rPr sz="3200" dirty="0">
                <a:latin typeface="Calibri"/>
                <a:cs typeface="Calibri"/>
              </a:rPr>
              <a:t>of member </a:t>
            </a: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spc="-10" dirty="0">
                <a:latin typeface="Calibri"/>
                <a:cs typeface="Calibri"/>
              </a:rPr>
              <a:t>contains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32" y="4581144"/>
            <a:ext cx="7330440" cy="5760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2850" y="527050"/>
          <a:ext cx="6705600" cy="548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  <a:gridCol w="3352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ios::app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Append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end-of-file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ios::ate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ios::binary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 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reading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ios::nocreate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fail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ios::noreplace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fail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Open file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writing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ios::trunc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198" y="1143000"/>
            <a:ext cx="6167293" cy="4175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1829" y="5503875"/>
            <a:ext cx="3455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Console-program-file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interaction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468953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22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5100937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82" y="0"/>
                </a:lnTo>
              </a:path>
            </a:pathLst>
          </a:custGeom>
          <a:ln w="229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37461"/>
            <a:ext cx="53962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161415" indent="-7810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1. </a:t>
            </a:r>
            <a:r>
              <a:rPr sz="2700" spc="-15" dirty="0">
                <a:latin typeface="Calibri"/>
                <a:cs typeface="Calibri"/>
              </a:rPr>
              <a:t>ofstream </a:t>
            </a:r>
            <a:r>
              <a:rPr sz="2700" spc="-5" dirty="0">
                <a:latin typeface="Calibri"/>
                <a:cs typeface="Calibri"/>
              </a:rPr>
              <a:t>fileout;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fileout.open(“hello”,ios::app);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2)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main()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20" dirty="0">
                <a:latin typeface="Calibri"/>
                <a:cs typeface="Calibri"/>
              </a:rPr>
              <a:t>fstream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infile;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spc="-25" dirty="0">
                <a:latin typeface="Calibri"/>
                <a:cs typeface="Calibri"/>
              </a:rPr>
              <a:t>Infile.open(“data_file”,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ios::in|ios::out)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461899"/>
            <a:ext cx="2910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</a:t>
            </a:r>
            <a:r>
              <a:rPr spc="-75" dirty="0"/>
              <a:t> </a:t>
            </a:r>
            <a:r>
              <a:rPr dirty="0"/>
              <a:t>mod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3310"/>
            <a:ext cx="4001135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main()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</a:p>
          <a:p>
            <a:pPr marL="355600" marR="156845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char </a:t>
            </a:r>
            <a:r>
              <a:rPr sz="2400" spc="-5" dirty="0">
                <a:latin typeface="Calibri"/>
                <a:cs typeface="Calibri"/>
              </a:rPr>
              <a:t>s[30];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ofstream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fileout;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ifstream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filein;</a:t>
            </a:r>
            <a:endParaRPr sz="2400" dirty="0">
              <a:latin typeface="Calibri"/>
              <a:cs typeface="Calibri"/>
            </a:endParaRPr>
          </a:p>
          <a:p>
            <a:pPr marL="355600" marR="5080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out.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"d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a",i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s: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app);  </a:t>
            </a:r>
            <a:r>
              <a:rPr sz="2400" spc="-5" dirty="0">
                <a:latin typeface="Calibri"/>
                <a:cs typeface="Calibri"/>
              </a:rPr>
              <a:t>fileout&lt;&lt;"hello </a:t>
            </a:r>
            <a:r>
              <a:rPr sz="2400" spc="-10" dirty="0">
                <a:latin typeface="Calibri"/>
                <a:cs typeface="Calibri"/>
              </a:rPr>
              <a:t>world"; </a:t>
            </a:r>
            <a:r>
              <a:rPr sz="2400" spc="-5" dirty="0">
                <a:latin typeface="Calibri"/>
                <a:cs typeface="Calibri"/>
              </a:rPr>
              <a:t> fileout.close();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alibri"/>
              <a:cs typeface="Calibri"/>
            </a:endParaRPr>
          </a:p>
          <a:p>
            <a:pPr marL="355600" marR="433070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in.op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"d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a",io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in);  </a:t>
            </a:r>
            <a:r>
              <a:rPr sz="2400" spc="-5" dirty="0">
                <a:latin typeface="Calibri"/>
                <a:cs typeface="Calibri"/>
              </a:rPr>
              <a:t>filein.getline(s,30);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cout&lt;&lt;s;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601027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use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ios::trunc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mode?</a:t>
            </a:r>
            <a:endParaRPr sz="3200">
              <a:latin typeface="Calibri"/>
              <a:cs typeface="Calibri"/>
            </a:endParaRP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open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output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</a:t>
            </a:r>
            <a:endParaRPr sz="3200">
              <a:latin typeface="Calibri"/>
              <a:cs typeface="Calibri"/>
            </a:endParaRP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3200" spc="-15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truncate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half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truncate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zero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58825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opening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ofstream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class?</a:t>
            </a:r>
            <a:endParaRPr sz="32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5" dirty="0">
                <a:latin typeface="Calibri"/>
                <a:cs typeface="Calibri"/>
              </a:rPr>
              <a:t>ios::in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5" dirty="0">
                <a:latin typeface="Calibri"/>
                <a:cs typeface="Calibri"/>
              </a:rPr>
              <a:t>ios::out</a:t>
            </a:r>
            <a:endParaRPr sz="3200">
              <a:latin typeface="Calibri"/>
              <a:cs typeface="Calibri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3200" spc="-5" dirty="0">
                <a:latin typeface="Calibri"/>
                <a:cs typeface="Calibri"/>
              </a:rPr>
              <a:t>ios::app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5" dirty="0">
                <a:latin typeface="Calibri"/>
                <a:cs typeface="Calibri"/>
              </a:rPr>
              <a:t>ios::trunc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665099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return</a:t>
            </a:r>
            <a:r>
              <a:rPr sz="3200" spc="-5" dirty="0">
                <a:latin typeface="Calibri"/>
                <a:cs typeface="Calibri"/>
              </a:rPr>
              <a:t> type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open()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method?</a:t>
            </a:r>
            <a:endParaRPr sz="32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0" dirty="0">
                <a:latin typeface="Calibri"/>
                <a:cs typeface="Calibri"/>
              </a:rPr>
              <a:t>int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dirty="0">
                <a:latin typeface="Calibri"/>
                <a:cs typeface="Calibri"/>
              </a:rPr>
              <a:t>char</a:t>
            </a:r>
            <a:endParaRPr sz="3200">
              <a:latin typeface="Calibri"/>
              <a:cs typeface="Calibri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3200" spc="-5" dirty="0">
                <a:latin typeface="Calibri"/>
                <a:cs typeface="Calibri"/>
              </a:rPr>
              <a:t>bool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spc="-10" dirty="0">
                <a:latin typeface="Calibri"/>
                <a:cs typeface="Calibri"/>
              </a:rPr>
              <a:t>float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945" y="496950"/>
            <a:ext cx="7837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File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pointers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and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their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Manipulations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7834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Each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pointers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15" dirty="0">
                <a:latin typeface="Calibri"/>
                <a:cs typeface="Calibri"/>
              </a:rPr>
              <a:t>pointers.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Input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pointer/get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pointer/put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160" y="461899"/>
            <a:ext cx="3525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latin typeface="Calibri"/>
                <a:cs typeface="Calibri"/>
              </a:rPr>
              <a:t>Default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7989570" cy="275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4139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 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beginning.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existing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deleted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 beginning.</a:t>
            </a:r>
            <a:endParaRPr sz="2800">
              <a:latin typeface="Calibri"/>
              <a:cs typeface="Calibri"/>
            </a:endParaRPr>
          </a:p>
          <a:p>
            <a:pPr marL="355600" marR="4191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1205409"/>
            <a:ext cx="6786245" cy="2008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File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opened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read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mode: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I/p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automatically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beginning.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File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opened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write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mode: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contents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deleted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o/p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pointers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beginning.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data,</a:t>
            </a:r>
            <a:r>
              <a:rPr sz="2000" spc="-5" dirty="0">
                <a:latin typeface="Calibri"/>
                <a:cs typeface="Calibri"/>
              </a:rPr>
              <a:t> file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opened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14" y="3284220"/>
            <a:ext cx="6625189" cy="33406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461899"/>
            <a:ext cx="5728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</a:t>
            </a:r>
            <a:r>
              <a:rPr spc="-20" dirty="0"/>
              <a:t> </a:t>
            </a:r>
            <a:r>
              <a:rPr spc="-15" dirty="0"/>
              <a:t>pointer manipulators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3298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move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desired</a:t>
            </a:r>
            <a:r>
              <a:rPr sz="3200" spc="-5" dirty="0">
                <a:latin typeface="Calibri"/>
                <a:cs typeface="Calibri"/>
              </a:rPr>
              <a:t> position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inside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607" y="2852927"/>
            <a:ext cx="7901912" cy="1296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4141" y="4436364"/>
            <a:ext cx="3050190" cy="8473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0890" y="5445252"/>
            <a:ext cx="4686589" cy="2865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3803650" cy="66103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main()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</a:p>
          <a:p>
            <a:pPr marL="355600" marR="1711325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char </a:t>
            </a:r>
            <a:r>
              <a:rPr sz="2000" spc="-5" dirty="0">
                <a:latin typeface="Calibri"/>
                <a:cs typeface="Calibri"/>
              </a:rPr>
              <a:t>s[30];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ofstream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fileout;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fstream </a:t>
            </a:r>
            <a:r>
              <a:rPr sz="2000" spc="-5" dirty="0">
                <a:latin typeface="Calibri"/>
                <a:cs typeface="Calibri"/>
              </a:rPr>
              <a:t>file;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fileout.open("hello",ios::out);</a:t>
            </a:r>
            <a:endParaRPr sz="2000" dirty="0">
              <a:latin typeface="Calibri"/>
              <a:cs typeface="Calibri"/>
            </a:endParaRPr>
          </a:p>
          <a:p>
            <a:pPr marL="355600" marR="508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fileout&lt;&lt;"hello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world"; </a:t>
            </a:r>
            <a:r>
              <a:rPr sz="2000" spc="-5" dirty="0">
                <a:latin typeface="Calibri"/>
                <a:cs typeface="Calibri"/>
              </a:rPr>
              <a:t> fileout.close();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file.open("hello",ios::in|ios::out);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cout&lt;&lt;file.tellg();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cout&lt;&lt;file.tellp();</a:t>
            </a:r>
            <a:endParaRPr sz="2000" dirty="0">
              <a:latin typeface="Calibri"/>
              <a:cs typeface="Calibri"/>
            </a:endParaRPr>
          </a:p>
          <a:p>
            <a:pPr marL="355600" marR="166560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file.seekp(6);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file.seekg(6);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cout&lt;&lt;file.tellg();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cout&lt;&lt;file.tellp();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file&gt;&gt;s;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cout&lt;&lt;s;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168" y="629210"/>
            <a:ext cx="2745978" cy="388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388112"/>
            <a:ext cx="2853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51859" y="3521964"/>
            <a:ext cx="1854200" cy="787400"/>
            <a:chOff x="3451859" y="3521964"/>
            <a:chExt cx="1854200" cy="787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1859" y="3521964"/>
              <a:ext cx="1581150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5903" y="3521964"/>
              <a:ext cx="55700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5819" y="3521964"/>
              <a:ext cx="649986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64540" y="1382013"/>
            <a:ext cx="7617459" cy="42081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302895" indent="-34353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helps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permanently.</a:t>
            </a:r>
            <a:endParaRPr sz="2800">
              <a:latin typeface="Calibri"/>
              <a:cs typeface="Calibri"/>
            </a:endParaRPr>
          </a:p>
          <a:p>
            <a:pPr marL="355600" marR="902969" indent="-343535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  <a:tab pos="1018540" algn="l"/>
              </a:tabLst>
            </a:pPr>
            <a:r>
              <a:rPr sz="2800" spc="-10" dirty="0">
                <a:latin typeface="Calibri"/>
                <a:cs typeface="Calibri"/>
              </a:rPr>
              <a:t>File	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itself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bunch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bytes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  <a:p>
            <a:pPr marL="355600" marR="9525" indent="-343535">
              <a:lnSpc>
                <a:spcPts val="2690"/>
              </a:lnSpc>
              <a:spcBef>
                <a:spcPts val="645"/>
              </a:spcBef>
              <a:buFont typeface="Arial MT"/>
              <a:buChar char="•"/>
              <a:tabLst>
                <a:tab pos="355600" algn="l"/>
                <a:tab pos="356235" algn="l"/>
                <a:tab pos="832485" algn="l"/>
                <a:tab pos="1579245" algn="l"/>
                <a:tab pos="2308225" algn="l"/>
                <a:tab pos="2728595" algn="l"/>
                <a:tab pos="4216400" algn="l"/>
                <a:tab pos="5568315" algn="l"/>
                <a:tab pos="5939790" algn="l"/>
              </a:tabLst>
            </a:pPr>
            <a:r>
              <a:rPr sz="2800" spc="-5" dirty="0">
                <a:latin typeface="Calibri"/>
                <a:cs typeface="Calibri"/>
              </a:rPr>
              <a:t>In	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1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ug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ompon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fstream.h</a:t>
            </a:r>
            <a:endParaRPr sz="2800">
              <a:latin typeface="Calibri"/>
              <a:cs typeface="Calibri"/>
            </a:endParaRPr>
          </a:p>
          <a:p>
            <a:pPr marL="355600" marR="56515" indent="-343535">
              <a:lnSpc>
                <a:spcPts val="269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  <a:tab pos="1553210" algn="l"/>
                <a:tab pos="627316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O 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spect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e 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	transfer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ts val="269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library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predefine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Specifying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25" dirty="0"/>
              <a:t>Offset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608570" cy="4324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arguments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seek function </a:t>
            </a:r>
            <a:r>
              <a:rPr sz="3000" spc="-10" dirty="0">
                <a:latin typeface="Calibri"/>
                <a:cs typeface="Calibri"/>
              </a:rPr>
              <a:t>represents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actual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position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file.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seekp(offset,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refposition);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seekp(offset,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refposition);</a:t>
            </a:r>
            <a:endParaRPr sz="3000">
              <a:latin typeface="Calibri"/>
              <a:cs typeface="Calibri"/>
            </a:endParaRPr>
          </a:p>
          <a:p>
            <a:pPr marL="355600" marR="40005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3000" spc="-15" dirty="0">
                <a:latin typeface="Calibri"/>
                <a:cs typeface="Calibri"/>
              </a:rPr>
              <a:t>Refposition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takes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following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contants.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ios::beg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ios::cur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ios::end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863" y="1700783"/>
            <a:ext cx="8100059" cy="2186940"/>
            <a:chOff x="591863" y="1700783"/>
            <a:chExt cx="8100059" cy="2186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863" y="1700783"/>
              <a:ext cx="8099508" cy="1152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156" y="2606039"/>
              <a:ext cx="1211580" cy="12816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04366" y="2628645"/>
              <a:ext cx="1017905" cy="1088390"/>
            </a:xfrm>
            <a:custGeom>
              <a:avLst/>
              <a:gdLst/>
              <a:ahLst/>
              <a:cxnLst/>
              <a:rect l="l" t="t" r="r" b="b"/>
              <a:pathLst>
                <a:path w="1017905" h="1088389">
                  <a:moveTo>
                    <a:pt x="32639" y="969771"/>
                  </a:moveTo>
                  <a:lnTo>
                    <a:pt x="25908" y="974089"/>
                  </a:lnTo>
                  <a:lnTo>
                    <a:pt x="24256" y="980947"/>
                  </a:lnTo>
                  <a:lnTo>
                    <a:pt x="0" y="1088135"/>
                  </a:lnTo>
                  <a:lnTo>
                    <a:pt x="32134" y="1078483"/>
                  </a:lnTo>
                  <a:lnTo>
                    <a:pt x="26415" y="1078483"/>
                  </a:lnTo>
                  <a:lnTo>
                    <a:pt x="7874" y="1061084"/>
                  </a:lnTo>
                  <a:lnTo>
                    <a:pt x="39932" y="1026753"/>
                  </a:lnTo>
                  <a:lnTo>
                    <a:pt x="49021" y="986535"/>
                  </a:lnTo>
                  <a:lnTo>
                    <a:pt x="50672" y="979677"/>
                  </a:lnTo>
                  <a:lnTo>
                    <a:pt x="46355" y="972946"/>
                  </a:lnTo>
                  <a:lnTo>
                    <a:pt x="39496" y="971295"/>
                  </a:lnTo>
                  <a:lnTo>
                    <a:pt x="32639" y="969771"/>
                  </a:lnTo>
                  <a:close/>
                </a:path>
                <a:path w="1017905" h="1088389">
                  <a:moveTo>
                    <a:pt x="39932" y="1026753"/>
                  </a:moveTo>
                  <a:lnTo>
                    <a:pt x="7874" y="1061084"/>
                  </a:lnTo>
                  <a:lnTo>
                    <a:pt x="26415" y="1078483"/>
                  </a:lnTo>
                  <a:lnTo>
                    <a:pt x="31989" y="1072514"/>
                  </a:lnTo>
                  <a:lnTo>
                    <a:pt x="29590" y="1072514"/>
                  </a:lnTo>
                  <a:lnTo>
                    <a:pt x="13462" y="1057528"/>
                  </a:lnTo>
                  <a:lnTo>
                    <a:pt x="34391" y="1051275"/>
                  </a:lnTo>
                  <a:lnTo>
                    <a:pt x="39932" y="1026753"/>
                  </a:lnTo>
                  <a:close/>
                </a:path>
                <a:path w="1017905" h="1088389">
                  <a:moveTo>
                    <a:pt x="104775" y="1030223"/>
                  </a:moveTo>
                  <a:lnTo>
                    <a:pt x="58570" y="1044050"/>
                  </a:lnTo>
                  <a:lnTo>
                    <a:pt x="26415" y="1078483"/>
                  </a:lnTo>
                  <a:lnTo>
                    <a:pt x="32134" y="1078483"/>
                  </a:lnTo>
                  <a:lnTo>
                    <a:pt x="105283" y="1056512"/>
                  </a:lnTo>
                  <a:lnTo>
                    <a:pt x="112014" y="1054608"/>
                  </a:lnTo>
                  <a:lnTo>
                    <a:pt x="115824" y="1047495"/>
                  </a:lnTo>
                  <a:lnTo>
                    <a:pt x="111759" y="1034033"/>
                  </a:lnTo>
                  <a:lnTo>
                    <a:pt x="104775" y="1030223"/>
                  </a:lnTo>
                  <a:close/>
                </a:path>
                <a:path w="1017905" h="1088389">
                  <a:moveTo>
                    <a:pt x="34391" y="1051275"/>
                  </a:moveTo>
                  <a:lnTo>
                    <a:pt x="13462" y="1057528"/>
                  </a:lnTo>
                  <a:lnTo>
                    <a:pt x="29590" y="1072514"/>
                  </a:lnTo>
                  <a:lnTo>
                    <a:pt x="34391" y="1051275"/>
                  </a:lnTo>
                  <a:close/>
                </a:path>
                <a:path w="1017905" h="1088389">
                  <a:moveTo>
                    <a:pt x="58570" y="1044050"/>
                  </a:moveTo>
                  <a:lnTo>
                    <a:pt x="34391" y="1051275"/>
                  </a:lnTo>
                  <a:lnTo>
                    <a:pt x="29590" y="1072514"/>
                  </a:lnTo>
                  <a:lnTo>
                    <a:pt x="31989" y="1072514"/>
                  </a:lnTo>
                  <a:lnTo>
                    <a:pt x="58570" y="1044050"/>
                  </a:lnTo>
                  <a:close/>
                </a:path>
                <a:path w="1017905" h="1088389">
                  <a:moveTo>
                    <a:pt x="998728" y="0"/>
                  </a:moveTo>
                  <a:lnTo>
                    <a:pt x="39932" y="1026753"/>
                  </a:lnTo>
                  <a:lnTo>
                    <a:pt x="34391" y="1051275"/>
                  </a:lnTo>
                  <a:lnTo>
                    <a:pt x="58570" y="1044050"/>
                  </a:lnTo>
                  <a:lnTo>
                    <a:pt x="1017397" y="17271"/>
                  </a:lnTo>
                  <a:lnTo>
                    <a:pt x="99872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7217" y="3663442"/>
            <a:ext cx="212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No.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pointer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 moved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18915" y="2674607"/>
            <a:ext cx="2574290" cy="998855"/>
            <a:chOff x="3518915" y="2674607"/>
            <a:chExt cx="2574290" cy="9988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8915" y="2674607"/>
              <a:ext cx="2574036" cy="998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1333" y="2696844"/>
              <a:ext cx="2380615" cy="828675"/>
            </a:xfrm>
            <a:custGeom>
              <a:avLst/>
              <a:gdLst/>
              <a:ahLst/>
              <a:cxnLst/>
              <a:rect l="l" t="t" r="r" b="b"/>
              <a:pathLst>
                <a:path w="2380615" h="828675">
                  <a:moveTo>
                    <a:pt x="2308002" y="793464"/>
                  </a:moveTo>
                  <a:lnTo>
                    <a:pt x="2267712" y="801877"/>
                  </a:lnTo>
                  <a:lnTo>
                    <a:pt x="2260854" y="803401"/>
                  </a:lnTo>
                  <a:lnTo>
                    <a:pt x="2256536" y="810132"/>
                  </a:lnTo>
                  <a:lnTo>
                    <a:pt x="2259329" y="823849"/>
                  </a:lnTo>
                  <a:lnTo>
                    <a:pt x="2266061" y="828166"/>
                  </a:lnTo>
                  <a:lnTo>
                    <a:pt x="2361144" y="808354"/>
                  </a:lnTo>
                  <a:lnTo>
                    <a:pt x="2352675" y="808354"/>
                  </a:lnTo>
                  <a:lnTo>
                    <a:pt x="2308002" y="793464"/>
                  </a:lnTo>
                  <a:close/>
                </a:path>
                <a:path w="2380615" h="828675">
                  <a:moveTo>
                    <a:pt x="2332806" y="788284"/>
                  </a:moveTo>
                  <a:lnTo>
                    <a:pt x="2308002" y="793464"/>
                  </a:lnTo>
                  <a:lnTo>
                    <a:pt x="2352675" y="808354"/>
                  </a:lnTo>
                  <a:lnTo>
                    <a:pt x="2353896" y="804671"/>
                  </a:lnTo>
                  <a:lnTo>
                    <a:pt x="2347214" y="804671"/>
                  </a:lnTo>
                  <a:lnTo>
                    <a:pt x="2332806" y="788284"/>
                  </a:lnTo>
                  <a:close/>
                </a:path>
                <a:path w="2380615" h="828675">
                  <a:moveTo>
                    <a:pt x="2295398" y="715899"/>
                  </a:moveTo>
                  <a:lnTo>
                    <a:pt x="2290064" y="720470"/>
                  </a:lnTo>
                  <a:lnTo>
                    <a:pt x="2284856" y="725042"/>
                  </a:lnTo>
                  <a:lnTo>
                    <a:pt x="2284349" y="733170"/>
                  </a:lnTo>
                  <a:lnTo>
                    <a:pt x="2316201" y="769399"/>
                  </a:lnTo>
                  <a:lnTo>
                    <a:pt x="2360676" y="784225"/>
                  </a:lnTo>
                  <a:lnTo>
                    <a:pt x="2352675" y="808354"/>
                  </a:lnTo>
                  <a:lnTo>
                    <a:pt x="2361144" y="808354"/>
                  </a:lnTo>
                  <a:lnTo>
                    <a:pt x="2380615" y="804290"/>
                  </a:lnTo>
                  <a:lnTo>
                    <a:pt x="2303399" y="716406"/>
                  </a:lnTo>
                  <a:lnTo>
                    <a:pt x="2295398" y="715899"/>
                  </a:lnTo>
                  <a:close/>
                </a:path>
                <a:path w="2380615" h="828675">
                  <a:moveTo>
                    <a:pt x="2354071" y="783843"/>
                  </a:moveTo>
                  <a:lnTo>
                    <a:pt x="2332806" y="788284"/>
                  </a:lnTo>
                  <a:lnTo>
                    <a:pt x="2347214" y="804671"/>
                  </a:lnTo>
                  <a:lnTo>
                    <a:pt x="2354071" y="783843"/>
                  </a:lnTo>
                  <a:close/>
                </a:path>
                <a:path w="2380615" h="828675">
                  <a:moveTo>
                    <a:pt x="2359533" y="783843"/>
                  </a:moveTo>
                  <a:lnTo>
                    <a:pt x="2354071" y="783843"/>
                  </a:lnTo>
                  <a:lnTo>
                    <a:pt x="2347214" y="804671"/>
                  </a:lnTo>
                  <a:lnTo>
                    <a:pt x="2353896" y="804671"/>
                  </a:lnTo>
                  <a:lnTo>
                    <a:pt x="2360676" y="784225"/>
                  </a:lnTo>
                  <a:lnTo>
                    <a:pt x="2359533" y="783843"/>
                  </a:lnTo>
                  <a:close/>
                </a:path>
                <a:path w="2380615" h="828675">
                  <a:moveTo>
                    <a:pt x="8127" y="0"/>
                  </a:moveTo>
                  <a:lnTo>
                    <a:pt x="0" y="24129"/>
                  </a:lnTo>
                  <a:lnTo>
                    <a:pt x="2308002" y="793464"/>
                  </a:lnTo>
                  <a:lnTo>
                    <a:pt x="2332806" y="788284"/>
                  </a:lnTo>
                  <a:lnTo>
                    <a:pt x="2316201" y="769399"/>
                  </a:lnTo>
                  <a:lnTo>
                    <a:pt x="8127" y="0"/>
                  </a:lnTo>
                  <a:close/>
                </a:path>
                <a:path w="2380615" h="828675">
                  <a:moveTo>
                    <a:pt x="2316201" y="769399"/>
                  </a:moveTo>
                  <a:lnTo>
                    <a:pt x="2332806" y="788284"/>
                  </a:lnTo>
                  <a:lnTo>
                    <a:pt x="2354071" y="783843"/>
                  </a:lnTo>
                  <a:lnTo>
                    <a:pt x="2359533" y="783843"/>
                  </a:lnTo>
                  <a:lnTo>
                    <a:pt x="2316201" y="76939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91554" y="3302889"/>
            <a:ext cx="257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Specifies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position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pointer to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 moved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4635" y="4942332"/>
            <a:ext cx="5385816" cy="886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43376" y="4527295"/>
            <a:ext cx="239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Takes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constants: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8428" y="3188207"/>
            <a:ext cx="422275" cy="1492250"/>
            <a:chOff x="4948428" y="3188207"/>
            <a:chExt cx="422275" cy="14922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8428" y="3188207"/>
              <a:ext cx="422186" cy="14919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91481" y="3211321"/>
              <a:ext cx="270510" cy="1297940"/>
            </a:xfrm>
            <a:custGeom>
              <a:avLst/>
              <a:gdLst/>
              <a:ahLst/>
              <a:cxnLst/>
              <a:rect l="l" t="t" r="r" b="b"/>
              <a:pathLst>
                <a:path w="270510" h="1297939">
                  <a:moveTo>
                    <a:pt x="165227" y="1190497"/>
                  </a:moveTo>
                  <a:lnTo>
                    <a:pt x="154432" y="1199514"/>
                  </a:lnTo>
                  <a:lnTo>
                    <a:pt x="153670" y="1207515"/>
                  </a:lnTo>
                  <a:lnTo>
                    <a:pt x="158242" y="1212850"/>
                  </a:lnTo>
                  <a:lnTo>
                    <a:pt x="228473" y="1297432"/>
                  </a:lnTo>
                  <a:lnTo>
                    <a:pt x="237127" y="1274698"/>
                  </a:lnTo>
                  <a:lnTo>
                    <a:pt x="211836" y="1274698"/>
                  </a:lnTo>
                  <a:lnTo>
                    <a:pt x="204129" y="1228472"/>
                  </a:lnTo>
                  <a:lnTo>
                    <a:pt x="173228" y="1191259"/>
                  </a:lnTo>
                  <a:lnTo>
                    <a:pt x="165227" y="1190497"/>
                  </a:lnTo>
                  <a:close/>
                </a:path>
                <a:path w="270510" h="1297939">
                  <a:moveTo>
                    <a:pt x="204129" y="1228472"/>
                  </a:moveTo>
                  <a:lnTo>
                    <a:pt x="211836" y="1274698"/>
                  </a:lnTo>
                  <a:lnTo>
                    <a:pt x="236855" y="1270508"/>
                  </a:lnTo>
                  <a:lnTo>
                    <a:pt x="236452" y="1268095"/>
                  </a:lnTo>
                  <a:lnTo>
                    <a:pt x="212471" y="1268095"/>
                  </a:lnTo>
                  <a:lnTo>
                    <a:pt x="220186" y="1247821"/>
                  </a:lnTo>
                  <a:lnTo>
                    <a:pt x="204129" y="1228472"/>
                  </a:lnTo>
                  <a:close/>
                </a:path>
                <a:path w="270510" h="1297939">
                  <a:moveTo>
                    <a:pt x="253619" y="1175765"/>
                  </a:moveTo>
                  <a:lnTo>
                    <a:pt x="246253" y="1179067"/>
                  </a:lnTo>
                  <a:lnTo>
                    <a:pt x="243840" y="1185671"/>
                  </a:lnTo>
                  <a:lnTo>
                    <a:pt x="229150" y="1224269"/>
                  </a:lnTo>
                  <a:lnTo>
                    <a:pt x="236855" y="1270508"/>
                  </a:lnTo>
                  <a:lnTo>
                    <a:pt x="211836" y="1274698"/>
                  </a:lnTo>
                  <a:lnTo>
                    <a:pt x="237127" y="1274698"/>
                  </a:lnTo>
                  <a:lnTo>
                    <a:pt x="267589" y="1194689"/>
                  </a:lnTo>
                  <a:lnTo>
                    <a:pt x="270002" y="1188084"/>
                  </a:lnTo>
                  <a:lnTo>
                    <a:pt x="266700" y="1180719"/>
                  </a:lnTo>
                  <a:lnTo>
                    <a:pt x="260223" y="1178305"/>
                  </a:lnTo>
                  <a:lnTo>
                    <a:pt x="253619" y="1175765"/>
                  </a:lnTo>
                  <a:close/>
                </a:path>
                <a:path w="270510" h="1297939">
                  <a:moveTo>
                    <a:pt x="220186" y="1247821"/>
                  </a:moveTo>
                  <a:lnTo>
                    <a:pt x="212471" y="1268095"/>
                  </a:lnTo>
                  <a:lnTo>
                    <a:pt x="234061" y="1264539"/>
                  </a:lnTo>
                  <a:lnTo>
                    <a:pt x="220186" y="1247821"/>
                  </a:lnTo>
                  <a:close/>
                </a:path>
                <a:path w="270510" h="1297939">
                  <a:moveTo>
                    <a:pt x="229150" y="1224269"/>
                  </a:moveTo>
                  <a:lnTo>
                    <a:pt x="220186" y="1247821"/>
                  </a:lnTo>
                  <a:lnTo>
                    <a:pt x="234061" y="1264539"/>
                  </a:lnTo>
                  <a:lnTo>
                    <a:pt x="212471" y="1268095"/>
                  </a:lnTo>
                  <a:lnTo>
                    <a:pt x="236452" y="1268095"/>
                  </a:lnTo>
                  <a:lnTo>
                    <a:pt x="229150" y="1224269"/>
                  </a:lnTo>
                  <a:close/>
                </a:path>
                <a:path w="270510" h="1297939">
                  <a:moveTo>
                    <a:pt x="25146" y="0"/>
                  </a:moveTo>
                  <a:lnTo>
                    <a:pt x="0" y="4063"/>
                  </a:lnTo>
                  <a:lnTo>
                    <a:pt x="204129" y="1228472"/>
                  </a:lnTo>
                  <a:lnTo>
                    <a:pt x="220186" y="1247821"/>
                  </a:lnTo>
                  <a:lnTo>
                    <a:pt x="229150" y="1224269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461899"/>
            <a:ext cx="2164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5" y="1773935"/>
            <a:ext cx="8868156" cy="223113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Specifying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25" dirty="0"/>
              <a:t>Offset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608570" cy="4324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arguments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seek function </a:t>
            </a:r>
            <a:r>
              <a:rPr sz="3000" spc="-10" dirty="0">
                <a:latin typeface="Calibri"/>
                <a:cs typeface="Calibri"/>
              </a:rPr>
              <a:t>represents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actual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position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file.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seekp(offset,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refposition);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seekp(offset,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refposition);</a:t>
            </a:r>
            <a:endParaRPr sz="3000">
              <a:latin typeface="Calibri"/>
              <a:cs typeface="Calibri"/>
            </a:endParaRPr>
          </a:p>
          <a:p>
            <a:pPr marL="355600" marR="40005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3000" spc="-15" dirty="0">
                <a:latin typeface="Calibri"/>
                <a:cs typeface="Calibri"/>
              </a:rPr>
              <a:t>Refposition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takes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following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contants.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ios::beg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ios::cur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ios::end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064" y="192150"/>
            <a:ext cx="58178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2130" marR="5080" indent="-1790064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Sequential </a:t>
            </a:r>
            <a:r>
              <a:rPr sz="4000" spc="-5" dirty="0"/>
              <a:t>input and </a:t>
            </a:r>
            <a:r>
              <a:rPr sz="4000" spc="-10" dirty="0"/>
              <a:t>output </a:t>
            </a:r>
            <a:r>
              <a:rPr sz="4000" spc="-890" dirty="0"/>
              <a:t> </a:t>
            </a:r>
            <a:r>
              <a:rPr sz="4000" spc="-15" dirty="0"/>
              <a:t>operations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4669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put(),get()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10" dirty="0">
                <a:latin typeface="Calibri"/>
                <a:cs typeface="Calibri"/>
              </a:rPr>
              <a:t> character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write(),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read() functions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file.put(ch);</a:t>
            </a:r>
            <a:endParaRPr sz="32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file.get(ch);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406654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6075" indent="63500">
              <a:lnSpc>
                <a:spcPct val="100000"/>
              </a:lnSpc>
              <a:spcBef>
                <a:spcPts val="95"/>
              </a:spcBef>
            </a:pPr>
            <a:r>
              <a:rPr lang="en-US" sz="2200" spc="-10" dirty="0" smtClean="0">
                <a:latin typeface="Calibri"/>
                <a:cs typeface="Calibri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4800"/>
            <a:ext cx="8991600" cy="6924973"/>
          </a:xfrm>
        </p:spPr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char </a:t>
            </a:r>
            <a:r>
              <a:rPr lang="en-US" dirty="0" err="1" smtClean="0"/>
              <a:t>fname</a:t>
            </a:r>
            <a:r>
              <a:rPr lang="en-US" dirty="0" smtClean="0"/>
              <a:t>[20],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ifstream</a:t>
            </a:r>
            <a:r>
              <a:rPr lang="en-US" dirty="0" smtClean="0"/>
              <a:t> fin;                 // create an input stream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the name of the file: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, 20);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fin.open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ios</a:t>
            </a:r>
            <a:r>
              <a:rPr lang="en-US" dirty="0" smtClean="0"/>
              <a:t>::in);     // open file</a:t>
            </a:r>
          </a:p>
          <a:p>
            <a:r>
              <a:rPr lang="en-US" dirty="0" smtClean="0"/>
              <a:t>   if (!fin)                     // if fin stores zero, i.e., a false value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"An error occurred in opening the file.\n";</a:t>
            </a:r>
          </a:p>
          <a:p>
            <a:r>
              <a:rPr lang="en-US" dirty="0" smtClean="0"/>
              <a:t>      return 0;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while (fin)                   // When </a:t>
            </a:r>
            <a:r>
              <a:rPr lang="en-US" dirty="0" err="1" smtClean="0"/>
              <a:t>eof</a:t>
            </a:r>
            <a:r>
              <a:rPr lang="en-US" dirty="0" smtClean="0"/>
              <a:t> is reached, fin equals 0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fin.get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               // Read a character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ch</a:t>
            </a:r>
            <a:r>
              <a:rPr lang="en-US" dirty="0" smtClean="0"/>
              <a:t>;                // Display the character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660" y="461899"/>
            <a:ext cx="403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write()</a:t>
            </a:r>
            <a:r>
              <a:rPr spc="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read()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96236"/>
            <a:ext cx="7833359" cy="33420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47040" indent="-43497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spc="-10" dirty="0">
                <a:latin typeface="Calibri"/>
                <a:cs typeface="Calibri"/>
              </a:rPr>
              <a:t>infile.read((char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*)&amp;V,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sizeof(V));</a:t>
            </a:r>
            <a:endParaRPr sz="320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spc="-10" dirty="0">
                <a:latin typeface="Calibri"/>
                <a:cs typeface="Calibri"/>
              </a:rPr>
              <a:t>outfile.write((char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*)&amp;V,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sizeof(V));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arguments,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35" dirty="0">
                <a:latin typeface="Calibri"/>
                <a:cs typeface="Calibri"/>
              </a:rPr>
              <a:t>V,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second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length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bytes.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5641340" cy="64636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115" marR="1086485">
              <a:lnSpc>
                <a:spcPct val="11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float </a:t>
            </a:r>
            <a:r>
              <a:rPr sz="2400" spc="-5" dirty="0">
                <a:latin typeface="Calibri"/>
                <a:cs typeface="Calibri"/>
              </a:rPr>
              <a:t>height[4]={17.5,15.0,3.8,5.0};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ofstream</a:t>
            </a:r>
            <a:r>
              <a:rPr sz="2400" spc="-5" dirty="0">
                <a:latin typeface="Calibri"/>
                <a:cs typeface="Calibri"/>
              </a:rPr>
              <a:t> outfile;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outfile.open("abc");</a:t>
            </a:r>
            <a:endParaRPr sz="2400">
              <a:latin typeface="Calibri"/>
              <a:cs typeface="Calibri"/>
            </a:endParaRPr>
          </a:p>
          <a:p>
            <a:pPr marL="285115" marR="5080">
              <a:lnSpc>
                <a:spcPct val="110000"/>
              </a:lnSpc>
            </a:pPr>
            <a:r>
              <a:rPr sz="2400" spc="-10" dirty="0">
                <a:latin typeface="Calibri"/>
                <a:cs typeface="Calibri"/>
              </a:rPr>
              <a:t>outfile.write(( </a:t>
            </a:r>
            <a:r>
              <a:rPr sz="2400" dirty="0">
                <a:latin typeface="Calibri"/>
                <a:cs typeface="Calibri"/>
              </a:rPr>
              <a:t>char </a:t>
            </a:r>
            <a:r>
              <a:rPr sz="2400" spc="-5" dirty="0">
                <a:latin typeface="Calibri"/>
                <a:cs typeface="Calibri"/>
              </a:rPr>
              <a:t>*)height,sizeof(height));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outfile.close();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285115" marR="3077210">
              <a:lnSpc>
                <a:spcPct val="110000"/>
              </a:lnSpc>
            </a:pPr>
            <a:r>
              <a:rPr sz="2400" spc="-10" dirty="0">
                <a:latin typeface="Calibri"/>
                <a:cs typeface="Calibri"/>
              </a:rPr>
              <a:t>float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p[4];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ifstream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infile; 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file.ope</a:t>
            </a:r>
            <a:r>
              <a:rPr sz="2400" dirty="0">
                <a:latin typeface="Calibri"/>
                <a:cs typeface="Calibri"/>
              </a:rPr>
              <a:t>n(</a:t>
            </a:r>
            <a:r>
              <a:rPr sz="2400" spc="-5" dirty="0">
                <a:latin typeface="Calibri"/>
                <a:cs typeface="Calibri"/>
              </a:rPr>
              <a:t>"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");</a:t>
            </a:r>
            <a:endParaRPr sz="2400">
              <a:latin typeface="Calibri"/>
              <a:cs typeface="Calibri"/>
            </a:endParaRPr>
          </a:p>
          <a:p>
            <a:pPr marL="285115" marR="2339975">
              <a:lnSpc>
                <a:spcPct val="110000"/>
              </a:lnSpc>
            </a:pPr>
            <a:r>
              <a:rPr sz="2400" spc="-5" dirty="0">
                <a:latin typeface="Calibri"/>
                <a:cs typeface="Calibri"/>
              </a:rPr>
              <a:t>infile.read((char*) </a:t>
            </a:r>
            <a:r>
              <a:rPr sz="2400" spc="-10" dirty="0">
                <a:latin typeface="Calibri"/>
                <a:cs typeface="Calibri"/>
              </a:rPr>
              <a:t>p,32);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cout&lt;&lt;p[0]&lt;&lt;p[1];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74" y="461899"/>
            <a:ext cx="7447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Reading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0" dirty="0"/>
              <a:t>Writing</a:t>
            </a:r>
            <a:r>
              <a:rPr spc="-5" dirty="0"/>
              <a:t> Class 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7115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6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read()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write()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write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disk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dirty="0">
                <a:latin typeface="Calibri"/>
                <a:cs typeface="Calibri"/>
              </a:rPr>
              <a:t> objects.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These functions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entire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6172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write()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copies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byte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no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conversion.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486536"/>
            <a:ext cx="8072755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165" marR="5080" indent="-4191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31165" algn="l"/>
                <a:tab pos="431800" algn="l"/>
                <a:tab pos="1190625" algn="l"/>
                <a:tab pos="2638425" algn="l"/>
                <a:tab pos="3020695" algn="l"/>
                <a:tab pos="3850640" algn="l"/>
                <a:tab pos="5509895" algn="l"/>
                <a:tab pos="6135370" algn="l"/>
                <a:tab pos="7595234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1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vides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echni</a:t>
            </a:r>
            <a:r>
              <a:rPr sz="2800" dirty="0">
                <a:latin typeface="Calibri"/>
                <a:cs typeface="Calibri"/>
              </a:rPr>
              <a:t>q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ndlin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/</a:t>
            </a:r>
            <a:r>
              <a:rPr sz="2800" spc="-5" dirty="0">
                <a:latin typeface="Calibri"/>
                <a:cs typeface="Calibri"/>
              </a:rPr>
              <a:t>O 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streams.</a:t>
            </a:r>
            <a:endParaRPr sz="2800">
              <a:latin typeface="Calibri"/>
              <a:cs typeface="Calibri"/>
            </a:endParaRPr>
          </a:p>
          <a:p>
            <a:pPr marL="431800" indent="-4191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stream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flow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31800" indent="-4191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800" spc="-5" dirty="0">
                <a:latin typeface="Calibri"/>
                <a:cs typeface="Calibri"/>
              </a:rPr>
              <a:t>Classified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spc="-15" dirty="0">
                <a:latin typeface="Calibri"/>
                <a:cs typeface="Calibri"/>
              </a:rPr>
              <a:t>categories:</a:t>
            </a:r>
            <a:endParaRPr sz="2800">
              <a:latin typeface="Calibri"/>
              <a:cs typeface="Calibri"/>
            </a:endParaRPr>
          </a:p>
          <a:p>
            <a:pPr marL="431800" indent="-4191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endParaRPr sz="2800">
              <a:latin typeface="Calibri"/>
              <a:cs typeface="Calibri"/>
            </a:endParaRPr>
          </a:p>
          <a:p>
            <a:pPr marL="431800" indent="-4191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stream</a:t>
            </a:r>
            <a:endParaRPr sz="2800">
              <a:latin typeface="Calibri"/>
              <a:cs typeface="Calibri"/>
            </a:endParaRPr>
          </a:p>
          <a:p>
            <a:pPr marL="431165" marR="5080" indent="-419100">
              <a:lnSpc>
                <a:spcPct val="100000"/>
              </a:lnSpc>
              <a:spcBef>
                <a:spcPts val="670"/>
              </a:spcBef>
              <a:tabLst>
                <a:tab pos="415925" algn="l"/>
                <a:tab pos="1532255" algn="l"/>
                <a:tab pos="2662555" algn="l"/>
                <a:tab pos="3422015" algn="l"/>
                <a:tab pos="3845560" algn="l"/>
                <a:tab pos="4612640" algn="l"/>
                <a:tab pos="4959985" algn="l"/>
                <a:tab pos="5787390" algn="l"/>
                <a:tab pos="7145655" algn="l"/>
                <a:tab pos="7576820" algn="l"/>
              </a:tabLst>
            </a:pPr>
            <a:r>
              <a:rPr sz="2800" spc="-5" dirty="0">
                <a:latin typeface="Calibri"/>
                <a:cs typeface="Calibri"/>
              </a:rPr>
              <a:t>In	</a:t>
            </a:r>
            <a:r>
              <a:rPr sz="2800" spc="-10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pu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flo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og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device.</a:t>
            </a:r>
            <a:endParaRPr sz="2800">
              <a:latin typeface="Calibri"/>
              <a:cs typeface="Calibri"/>
            </a:endParaRPr>
          </a:p>
          <a:p>
            <a:pPr marL="431165" marR="6985" indent="-419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317" y="128778"/>
            <a:ext cx="1768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</a:t>
            </a:r>
            <a:r>
              <a:rPr sz="4000" spc="-75" dirty="0"/>
              <a:t>x</a:t>
            </a:r>
            <a:r>
              <a:rPr sz="4000" spc="-5" dirty="0"/>
              <a:t>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425907"/>
            <a:ext cx="29425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</a:p>
          <a:p>
            <a:pPr marL="355600" marR="11569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char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name[30];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roll_no; </a:t>
            </a:r>
            <a:r>
              <a:rPr sz="1800" spc="-5" dirty="0">
                <a:latin typeface="Calibri"/>
                <a:cs typeface="Calibri"/>
              </a:rPr>
              <a:t> float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marks;</a:t>
            </a:r>
            <a:endParaRPr sz="1800" dirty="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public: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getdata()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</a:p>
          <a:p>
            <a:pPr marL="9271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cout&lt;&lt;"enter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name";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cin&gt;&gt;name;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cout&lt;&lt;"enter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rollno";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cin&gt;&gt;roll_no;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cout&lt;&lt;"enter </a:t>
            </a:r>
            <a:r>
              <a:rPr sz="1800" spc="-5" dirty="0">
                <a:latin typeface="Calibri"/>
                <a:cs typeface="Calibri"/>
              </a:rPr>
              <a:t>marks";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cin&gt;&gt;marks;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487036"/>
            <a:ext cx="19538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putdata()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5842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cout&lt;&lt;name;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t&lt;&lt;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l_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o;  </a:t>
            </a:r>
            <a:r>
              <a:rPr sz="1800" spc="-5" dirty="0">
                <a:latin typeface="Calibri"/>
                <a:cs typeface="Calibri"/>
              </a:rPr>
              <a:t>cout&lt;&lt;marks;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40760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7975" y="854710"/>
            <a:ext cx="436435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55600" marR="205232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student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ob1,ob2;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ob1.getdata();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fstream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file;</a:t>
            </a:r>
            <a:endParaRPr sz="2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file.open("data",ios::in|ios::out);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file.write((char*)&amp;ob1,sizeof(ob1));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0875" y="3537026"/>
            <a:ext cx="4017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file.seekg(0);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file.read((char*)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&amp;ob2,sizeof(ob2));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875" y="4543425"/>
            <a:ext cx="1657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 smtClean="0">
                <a:latin typeface="Calibri"/>
                <a:cs typeface="Calibri"/>
              </a:rPr>
              <a:t>ob</a:t>
            </a:r>
            <a:r>
              <a:rPr lang="en-US" sz="2200" spc="-15" dirty="0" smtClean="0">
                <a:latin typeface="Calibri"/>
                <a:cs typeface="Calibri"/>
              </a:rPr>
              <a:t>1</a:t>
            </a:r>
            <a:r>
              <a:rPr sz="2200" spc="-15" dirty="0" smtClean="0">
                <a:latin typeface="Calibri"/>
                <a:cs typeface="Calibri"/>
              </a:rPr>
              <a:t>.putdata</a:t>
            </a:r>
            <a:r>
              <a:rPr sz="2200" spc="-15" dirty="0">
                <a:latin typeface="Calibri"/>
                <a:cs typeface="Calibri"/>
              </a:rPr>
              <a:t>();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7975" y="4878400"/>
            <a:ext cx="113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982" y="461899"/>
            <a:ext cx="33356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Updating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604759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Updating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tasks: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Displaying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Modifying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existing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Adding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new</a:t>
            </a:r>
            <a:r>
              <a:rPr sz="3200" spc="-15" dirty="0">
                <a:latin typeface="Calibri"/>
                <a:cs typeface="Calibri"/>
              </a:rPr>
              <a:t> item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Deleting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existing </a:t>
            </a:r>
            <a:r>
              <a:rPr sz="3200" spc="-10" dirty="0">
                <a:latin typeface="Calibri"/>
                <a:cs typeface="Calibri"/>
              </a:rPr>
              <a:t>item.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8785"/>
            <a:ext cx="79927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dirty="0">
                <a:latin typeface="Calibri"/>
                <a:cs typeface="Calibri"/>
              </a:rPr>
              <a:t>actions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require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file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pointers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move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particular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location.</a:t>
            </a:r>
            <a:endParaRPr sz="3000">
              <a:latin typeface="Calibri"/>
              <a:cs typeface="Calibri"/>
            </a:endParaRPr>
          </a:p>
          <a:p>
            <a:pPr marL="355600" marR="545465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 easily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implemented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if</a:t>
            </a:r>
            <a:r>
              <a:rPr sz="3000" spc="-5" dirty="0">
                <a:latin typeface="Calibri"/>
                <a:cs typeface="Calibri"/>
              </a:rPr>
              <a:t> file </a:t>
            </a:r>
            <a:r>
              <a:rPr sz="3000" spc="-10" dirty="0">
                <a:latin typeface="Calibri"/>
                <a:cs typeface="Calibri"/>
              </a:rPr>
              <a:t>contains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equal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length.</a:t>
            </a:r>
            <a:endParaRPr sz="3000">
              <a:latin typeface="Calibri"/>
              <a:cs typeface="Calibri"/>
            </a:endParaRPr>
          </a:p>
          <a:p>
            <a:pPr marL="97790" marR="1179195" indent="-85725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Size</a:t>
            </a:r>
            <a:r>
              <a:rPr sz="3000" spc="-5" dirty="0">
                <a:latin typeface="Calibri"/>
                <a:cs typeface="Calibri"/>
              </a:rPr>
              <a:t> of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5" dirty="0">
                <a:latin typeface="Calibri"/>
                <a:cs typeface="Calibri"/>
              </a:rPr>
              <a:t> be </a:t>
            </a:r>
            <a:r>
              <a:rPr sz="3000" spc="-10" dirty="0">
                <a:latin typeface="Calibri"/>
                <a:cs typeface="Calibri"/>
              </a:rPr>
              <a:t>obtained</a:t>
            </a:r>
            <a:r>
              <a:rPr sz="3000" spc="-5" dirty="0">
                <a:latin typeface="Calibri"/>
                <a:cs typeface="Calibri"/>
              </a:rPr>
              <a:t> using: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ob_len=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sizeof(object);</a:t>
            </a:r>
            <a:endParaRPr sz="3000">
              <a:latin typeface="Calibri"/>
              <a:cs typeface="Calibri"/>
            </a:endParaRPr>
          </a:p>
          <a:p>
            <a:pPr marL="97790" marR="198755" indent="-85725">
              <a:lnSpc>
                <a:spcPts val="4320"/>
              </a:lnSpc>
              <a:spcBef>
                <a:spcPts val="105"/>
              </a:spcBef>
            </a:pPr>
            <a:r>
              <a:rPr sz="3000" spc="-5" dirty="0">
                <a:latin typeface="Calibri"/>
                <a:cs typeface="Calibri"/>
              </a:rPr>
              <a:t>Then </a:t>
            </a:r>
            <a:r>
              <a:rPr sz="3000" spc="-10" dirty="0">
                <a:latin typeface="Calibri"/>
                <a:cs typeface="Calibri"/>
              </a:rPr>
              <a:t>location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desired </a:t>
            </a:r>
            <a:r>
              <a:rPr sz="3000" spc="-5" dirty="0">
                <a:latin typeface="Calibri"/>
                <a:cs typeface="Calibri"/>
              </a:rPr>
              <a:t>object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beginning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is:-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location=(m-1)*ob_len;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5872480" cy="1685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7040" indent="-43497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spc="-20" dirty="0">
                <a:latin typeface="Calibri"/>
                <a:cs typeface="Calibri"/>
              </a:rPr>
              <a:t>total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file:-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int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n=file_size/ob_len;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50849"/>
            <a:ext cx="6221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ERROR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HANDLING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7400" y="1700910"/>
          <a:ext cx="7531100" cy="3947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090"/>
                <a:gridCol w="5033010"/>
              </a:tblGrid>
              <a:tr h="368681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3345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MEANING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86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eof()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363345" marR="119380" algn="just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(non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zero)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file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encountered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while reading; otherwise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false(zero)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/>
                </a:tc>
              </a:tr>
              <a:tr h="841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fail()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633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output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6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failed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1760" marB="0"/>
                </a:tc>
              </a:tr>
              <a:tr h="1184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bad()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363345" marR="1416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invalid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attempted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unrecoverable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error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1760" marB="0"/>
                </a:tc>
              </a:tr>
              <a:tr h="466318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4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good()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340" marB="0"/>
                </a:tc>
                <a:tc>
                  <a:txBody>
                    <a:bodyPr/>
                    <a:lstStyle/>
                    <a:p>
                      <a:pPr marL="1363345">
                        <a:lnSpc>
                          <a:spcPts val="215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error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34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99909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C++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current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position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file?</a:t>
            </a:r>
            <a:endParaRPr sz="32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0" dirty="0">
                <a:latin typeface="Calibri"/>
                <a:cs typeface="Calibri"/>
              </a:rPr>
              <a:t>tellp()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10" dirty="0">
                <a:latin typeface="Calibri"/>
                <a:cs typeface="Calibri"/>
              </a:rPr>
              <a:t>get_pos()</a:t>
            </a:r>
            <a:endParaRPr sz="3200">
              <a:latin typeface="Calibri"/>
              <a:cs typeface="Calibri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3200" spc="-10" dirty="0">
                <a:latin typeface="Calibri"/>
                <a:cs typeface="Calibri"/>
              </a:rPr>
              <a:t>get_p()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10" dirty="0">
                <a:latin typeface="Calibri"/>
                <a:cs typeface="Calibri"/>
              </a:rPr>
              <a:t>tell_pos()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239634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reposition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file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pointer?</a:t>
            </a:r>
            <a:endParaRPr sz="32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5" dirty="0">
                <a:latin typeface="Calibri"/>
                <a:cs typeface="Calibri"/>
              </a:rPr>
              <a:t>moveg()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5" dirty="0">
                <a:latin typeface="Calibri"/>
                <a:cs typeface="Calibri"/>
              </a:rPr>
              <a:t>seekg()</a:t>
            </a:r>
            <a:endParaRPr sz="3200">
              <a:latin typeface="Calibri"/>
              <a:cs typeface="Calibri"/>
            </a:endParaRPr>
          </a:p>
          <a:p>
            <a:pPr marL="399415" indent="-387350">
              <a:lnSpc>
                <a:spcPct val="100000"/>
              </a:lnSpc>
              <a:buAutoNum type="alphaLcParenR"/>
              <a:tabLst>
                <a:tab pos="400050" algn="l"/>
              </a:tabLst>
            </a:pPr>
            <a:r>
              <a:rPr sz="3200" spc="-5" dirty="0">
                <a:latin typeface="Calibri"/>
                <a:cs typeface="Calibri"/>
              </a:rPr>
              <a:t>changep()</a:t>
            </a:r>
            <a:endParaRPr sz="3200">
              <a:latin typeface="Calibri"/>
              <a:cs typeface="Calibri"/>
            </a:endParaRPr>
          </a:p>
          <a:p>
            <a:pPr marL="442595" indent="-430530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3200" spc="-5" dirty="0">
                <a:latin typeface="Calibri"/>
                <a:cs typeface="Calibri"/>
              </a:rPr>
              <a:t>go_p()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98" y="1196339"/>
            <a:ext cx="5938996" cy="27371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45027" y="4668773"/>
            <a:ext cx="3143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File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output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streams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525" y="461899"/>
            <a:ext cx="7701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Classes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for</a:t>
            </a:r>
            <a:r>
              <a:rPr b="1" spc="-5" dirty="0">
                <a:latin typeface="Calibri"/>
                <a:cs typeface="Calibri"/>
              </a:rPr>
              <a:t> file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stream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17509" cy="406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I/O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C++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include: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ifstream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ofstream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fstream</a:t>
            </a:r>
            <a:endParaRPr sz="2800">
              <a:latin typeface="Calibri"/>
              <a:cs typeface="Calibri"/>
            </a:endParaRPr>
          </a:p>
          <a:p>
            <a:pPr marL="756285" marR="296545" indent="-28702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derived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fstreambase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iostream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835" y="836675"/>
            <a:ext cx="5991080" cy="36819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5123" y="5195697"/>
            <a:ext cx="35071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Stream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classes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-5" dirty="0">
                <a:latin typeface="Calibri"/>
                <a:cs typeface="Calibri"/>
              </a:rPr>
              <a:t> file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1734" y="3015183"/>
            <a:ext cx="1217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defined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streams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4333" y="1356486"/>
            <a:ext cx="1446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defined </a:t>
            </a:r>
            <a:r>
              <a:rPr sz="1800" spc="-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streams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401" y="410336"/>
            <a:ext cx="3908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rebuchet MS"/>
                <a:cs typeface="Trebuchet MS"/>
              </a:rPr>
              <a:t>Why</a:t>
            </a:r>
            <a:r>
              <a:rPr sz="4000" spc="-15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to</a:t>
            </a:r>
            <a:r>
              <a:rPr sz="4000" spc="-1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use </a:t>
            </a:r>
            <a:r>
              <a:rPr sz="4000" spc="-5" dirty="0">
                <a:latin typeface="Trebuchet MS"/>
                <a:cs typeface="Trebuchet MS"/>
              </a:rPr>
              <a:t>Files: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36087"/>
            <a:ext cx="6071235" cy="39763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67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0" dirty="0">
                <a:latin typeface="Calibri"/>
                <a:cs typeface="Calibri"/>
              </a:rPr>
              <a:t>Convenient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deal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quantities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20" dirty="0">
                <a:latin typeface="Calibri"/>
                <a:cs typeface="Calibri"/>
              </a:rPr>
              <a:t>Store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permanently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(until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deleted).</a:t>
            </a:r>
            <a:endParaRPr sz="24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spcBef>
                <a:spcPts val="57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times.</a:t>
            </a:r>
            <a:endParaRPr sz="24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spcBef>
                <a:spcPts val="58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165100" indent="-153035">
              <a:lnSpc>
                <a:spcPct val="100000"/>
              </a:lnSpc>
              <a:spcBef>
                <a:spcPts val="57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know:</a:t>
            </a:r>
            <a:endParaRPr sz="2400">
              <a:latin typeface="Calibri"/>
              <a:cs typeface="Calibri"/>
            </a:endParaRPr>
          </a:p>
          <a:p>
            <a:pPr marL="927100" marR="551815">
              <a:lnSpc>
                <a:spcPct val="120000"/>
              </a:lnSpc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"connect"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5" dirty="0">
                <a:latin typeface="Calibri"/>
                <a:cs typeface="Calibri"/>
              </a:rPr>
              <a:t>to program </a:t>
            </a:r>
            <a:r>
              <a:rPr sz="2400" spc="-10" dirty="0">
                <a:latin typeface="Calibri"/>
                <a:cs typeface="Calibri"/>
              </a:rPr>
              <a:t> 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to </a:t>
            </a:r>
            <a:r>
              <a:rPr sz="2400" spc="-10" dirty="0">
                <a:latin typeface="Calibri"/>
                <a:cs typeface="Calibri"/>
              </a:rPr>
              <a:t>read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 how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handling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EOF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2020</Words>
  <Application>Microsoft Office PowerPoint</Application>
  <PresentationFormat>On-screen Show (4:3)</PresentationFormat>
  <Paragraphs>382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Data File Handling</vt:lpstr>
      <vt:lpstr>Files</vt:lpstr>
      <vt:lpstr>Slide 3</vt:lpstr>
      <vt:lpstr>Introduction</vt:lpstr>
      <vt:lpstr>Slide 5</vt:lpstr>
      <vt:lpstr>Slide 6</vt:lpstr>
      <vt:lpstr>Classes for file stream operations</vt:lpstr>
      <vt:lpstr>Slide 8</vt:lpstr>
      <vt:lpstr>Why to use Files:</vt:lpstr>
      <vt:lpstr>Opening and closing a file</vt:lpstr>
      <vt:lpstr>Filename</vt:lpstr>
      <vt:lpstr>Opening a file</vt:lpstr>
      <vt:lpstr>Opening files using constructor</vt:lpstr>
      <vt:lpstr>Slide 14</vt:lpstr>
      <vt:lpstr>Slide 15</vt:lpstr>
      <vt:lpstr>Slide 16</vt:lpstr>
      <vt:lpstr>Slide 17</vt:lpstr>
      <vt:lpstr>Write file</vt:lpstr>
      <vt:lpstr>Read file</vt:lpstr>
      <vt:lpstr>Two file streams working on same file</vt:lpstr>
      <vt:lpstr>One program read write</vt:lpstr>
      <vt:lpstr>Opening files using open()</vt:lpstr>
      <vt:lpstr>Example</vt:lpstr>
      <vt:lpstr>Program to read write</vt:lpstr>
      <vt:lpstr>Detecting end-of-file</vt:lpstr>
      <vt:lpstr>Slide 26</vt:lpstr>
      <vt:lpstr>Slide 27</vt:lpstr>
      <vt:lpstr>File modes</vt:lpstr>
      <vt:lpstr>Slide 29</vt:lpstr>
      <vt:lpstr>Examples</vt:lpstr>
      <vt:lpstr>append mod</vt:lpstr>
      <vt:lpstr>Slide 32</vt:lpstr>
      <vt:lpstr>Slide 33</vt:lpstr>
      <vt:lpstr>Slide 34</vt:lpstr>
      <vt:lpstr>File pointers and their Manipulations</vt:lpstr>
      <vt:lpstr>Default actions</vt:lpstr>
      <vt:lpstr>Slide 37</vt:lpstr>
      <vt:lpstr>File pointer manipulators</vt:lpstr>
      <vt:lpstr>Slide 39</vt:lpstr>
      <vt:lpstr>Specifying the Offset</vt:lpstr>
      <vt:lpstr>Slide 41</vt:lpstr>
      <vt:lpstr>Examples</vt:lpstr>
      <vt:lpstr>Specifying the Offset</vt:lpstr>
      <vt:lpstr>Sequential input and output  operations</vt:lpstr>
      <vt:lpstr>Slide 45</vt:lpstr>
      <vt:lpstr>Slide 46</vt:lpstr>
      <vt:lpstr>write() and read()</vt:lpstr>
      <vt:lpstr>Slide 48</vt:lpstr>
      <vt:lpstr>Reading and Writing Class object</vt:lpstr>
      <vt:lpstr>Example</vt:lpstr>
      <vt:lpstr>Updating a file</vt:lpstr>
      <vt:lpstr>Slide 52</vt:lpstr>
      <vt:lpstr>Slide 53</vt:lpstr>
      <vt:lpstr>ERROR HANDLING FUNCTION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user</dc:creator>
  <cp:lastModifiedBy>dell</cp:lastModifiedBy>
  <cp:revision>4</cp:revision>
  <dcterms:created xsi:type="dcterms:W3CDTF">2023-09-12T09:32:34Z</dcterms:created>
  <dcterms:modified xsi:type="dcterms:W3CDTF">2023-09-28T07:17:17Z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2023-09-12T00:00:00Z</vt:filetime>
  </property>
</Properties>
</file>