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31" r:id="rId3"/>
    <p:sldId id="297" r:id="rId4"/>
    <p:sldId id="298" r:id="rId5"/>
    <p:sldId id="344" r:id="rId6"/>
    <p:sldId id="299" r:id="rId7"/>
    <p:sldId id="300" r:id="rId8"/>
    <p:sldId id="338" r:id="rId9"/>
    <p:sldId id="301" r:id="rId10"/>
    <p:sldId id="302" r:id="rId11"/>
    <p:sldId id="303" r:id="rId12"/>
    <p:sldId id="304" r:id="rId13"/>
    <p:sldId id="339" r:id="rId14"/>
    <p:sldId id="332" r:id="rId15"/>
    <p:sldId id="333" r:id="rId16"/>
    <p:sldId id="334" r:id="rId17"/>
    <p:sldId id="305" r:id="rId18"/>
    <p:sldId id="307" r:id="rId19"/>
    <p:sldId id="309" r:id="rId20"/>
    <p:sldId id="311" r:id="rId21"/>
    <p:sldId id="312" r:id="rId22"/>
    <p:sldId id="315" r:id="rId23"/>
    <p:sldId id="340" r:id="rId24"/>
    <p:sldId id="317" r:id="rId25"/>
    <p:sldId id="318" r:id="rId26"/>
    <p:sldId id="335" r:id="rId27"/>
    <p:sldId id="337" r:id="rId28"/>
    <p:sldId id="336" r:id="rId29"/>
    <p:sldId id="341" r:id="rId30"/>
    <p:sldId id="314" r:id="rId31"/>
    <p:sldId id="319" r:id="rId32"/>
    <p:sldId id="320" r:id="rId33"/>
    <p:sldId id="321" r:id="rId34"/>
    <p:sldId id="346" r:id="rId35"/>
    <p:sldId id="347" r:id="rId36"/>
    <p:sldId id="322" r:id="rId37"/>
    <p:sldId id="342" r:id="rId38"/>
    <p:sldId id="324" r:id="rId39"/>
    <p:sldId id="325" r:id="rId40"/>
    <p:sldId id="326" r:id="rId41"/>
    <p:sldId id="327" r:id="rId42"/>
    <p:sldId id="328" r:id="rId43"/>
    <p:sldId id="343" r:id="rId44"/>
    <p:sldId id="348" r:id="rId45"/>
    <p:sldId id="349" r:id="rId46"/>
    <p:sldId id="330" r:id="rId47"/>
    <p:sldId id="273" r:id="rId48"/>
    <p:sldId id="274" r:id="rId49"/>
    <p:sldId id="262" r:id="rId50"/>
    <p:sldId id="259" r:id="rId51"/>
    <p:sldId id="258" r:id="rId52"/>
    <p:sldId id="257" r:id="rId53"/>
    <p:sldId id="269" r:id="rId54"/>
    <p:sldId id="27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E3A6-D340-415B-B7BA-F153E6F9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F276D-27E5-4A13-BFA2-397584D36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39BE-97FF-4B54-90B3-6986212C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B815-172D-418D-B13D-E14B05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2406-FF0C-4987-BDCC-07B58B7A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707-22CC-46E5-8BEC-D5BB8488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D09BA-29D6-4C1A-B8DE-2ECAC1ADD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0F5C5-4703-43F0-9F88-84A37FE9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3BC1-4BCD-4E01-B881-7FD36041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E869-C0A3-4EE9-872C-5930E0B4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441AC-2AEC-49D5-94CC-39774C38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15742-49DC-44AA-86C6-D4A01023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44EEC-FD82-4B58-9C3F-E63372BC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0107-38BA-46BA-8470-D7571CAE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2297-31A8-4B01-AF69-C92A51CE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4346-2E9F-4EBB-B161-27AACEC0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FBAA-C132-4AC8-9741-17536261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8BDD-2288-4BE0-A7F4-41A6A415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BD13-7AF5-418B-9B70-E206F2A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776B-0EFB-427E-BD6D-98BD3DB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7AC9-5FD7-47F5-9AE5-45F70C23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6BA90-14E9-46B4-BAE4-EA8747329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A9EB7-2CF9-49CE-A4A9-B87C83F0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EA8A-83FB-4CDB-A087-91D01671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7D74-68D5-49AB-856F-DFFCB3F2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1DD2-1190-4FDA-8DCB-770AAF16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9A22-CFD3-4517-A5B9-A5E27E9C8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CD96A-1FF0-4B1B-A617-17DD213E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9DD7-8198-439B-AD76-3B03DD8C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54BFA-FB22-446D-BF0B-E95D20D5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F6B3B-50D7-41A7-84F6-4CC418C5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5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999C-315D-4D03-A7D4-3D40A696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0B9F2-7830-43E4-90F5-FF64E199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64E6E-52C5-4CB8-8598-360F879F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F4A21-E64F-4514-940C-040664294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2BE0F-AB14-4A0C-B0E7-83368CE3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ACD74-3874-46C1-9196-89F40E2C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16588-4533-419B-8787-684B1DE9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289EB-6BED-4B13-9A1D-1C409B17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BECF-3C2A-4439-A96F-09CF1F5A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BACED-3DFF-4593-A5E0-19FCE36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D19A-3750-4566-8B3B-F5E9CD97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09301-A119-4FF1-8226-4B262FEF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83FB7-C68B-4169-9B57-E4FEA2F2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7776F-E645-4364-A8B0-0834E2F0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968E6-3524-40BB-907C-A19FE11D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3E7-B9CB-47DE-86E7-3881D27C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ED9D-1530-402E-BA4B-2158DDA7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301CB-8F93-4833-9C6C-BC674DC22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25B04-4373-42D9-8A0D-F97C7404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1E7D-8642-4E7F-9049-52BBC37D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18C0D-2579-489B-8E74-5D46AECB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1B50-6B7C-40B9-96BA-7A6F005E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C61A0-6310-4DBA-91A8-7BB7C42AB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82785-1815-4636-A332-A4551191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25E64-0665-4665-B151-ED2BFD4E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E1F05-10C1-451E-84CC-F0F468E6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AE448-C20F-4833-8C31-3F648C3A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737C8-8868-43AF-B34F-B41E7E30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76ED9-5E29-457A-8B36-55D5170F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AC8E-ADD4-4A68-9A10-A5C06D376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CDA1-BD18-4624-8B24-23059DC8ECA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AC83-0431-4BD4-A0B1-017044DCB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244A-C61D-4D2F-B101-E34486C80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5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gif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gi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3CFE-1CD8-44FF-BB16-1EE33EA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0830"/>
            <a:ext cx="8229600" cy="5257800"/>
          </a:xfrm>
          <a:solidFill>
            <a:schemeClr val="accent6"/>
          </a:solidFill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Unit-1   Basics of Digital Electronics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Combinational Circuits</a:t>
            </a:r>
            <a:br>
              <a:rPr lang="en-US" sz="4000" dirty="0"/>
            </a:br>
            <a:r>
              <a:rPr lang="en-US" sz="4000" dirty="0"/>
              <a:t>Multiplexers-Demultiplexers</a:t>
            </a:r>
            <a:br>
              <a:rPr lang="en-US" sz="4000" dirty="0"/>
            </a:br>
            <a:r>
              <a:rPr lang="en-US" sz="4000" dirty="0"/>
              <a:t>Decoder-Encoder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Sequential Circuits</a:t>
            </a:r>
            <a:br>
              <a:rPr lang="en-US" sz="4000" dirty="0"/>
            </a:br>
            <a:r>
              <a:rPr lang="en-US" sz="4000" dirty="0"/>
              <a:t>Shift Registers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186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4ACF-F70B-485C-985D-538404B5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5"/>
            <a:ext cx="12192000" cy="62878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Half Subtractor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EE019-6277-4306-849B-9F8F5A29C304}"/>
              </a:ext>
            </a:extLst>
          </p:cNvPr>
          <p:cNvSpPr/>
          <p:nvPr/>
        </p:nvSpPr>
        <p:spPr>
          <a:xfrm>
            <a:off x="204520" y="819188"/>
            <a:ext cx="545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Combinational circuit perform binary Subtraction</a:t>
            </a:r>
          </a:p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Accepts 2 input and Two output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</a:rPr>
              <a:t>Difference  and Borrow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Half Subtractor Block Diagram">
            <a:extLst>
              <a:ext uri="{FF2B5EF4-FFF2-40B4-BE49-F238E27FC236}">
                <a16:creationId xmlns:a16="http://schemas.microsoft.com/office/drawing/2014/main" id="{6CADF75D-3D0D-4843-A2FC-8E157550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7" y="1465519"/>
            <a:ext cx="4241467" cy="142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7CE6E-B0F5-4761-9F5F-F2C99FAD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49" y="819188"/>
            <a:ext cx="4640526" cy="2467351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8AFA18A-8C81-4BB2-8506-041B0758E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8" y="3962697"/>
            <a:ext cx="4923437" cy="28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2E790-C62F-426E-8043-829FD5C1D760}"/>
              </a:ext>
            </a:extLst>
          </p:cNvPr>
          <p:cNvSpPr txBox="1"/>
          <p:nvPr/>
        </p:nvSpPr>
        <p:spPr>
          <a:xfrm>
            <a:off x="337930" y="3121884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D(A, B) = ∑m (1, 2)</a:t>
            </a:r>
          </a:p>
          <a:p>
            <a:r>
              <a:rPr lang="en-US" sz="2000" dirty="0"/>
              <a:t>Br(A, B) = ∑m (1)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F5400E8-9960-4B62-8975-62643ADC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49" y="3624491"/>
            <a:ext cx="4923437" cy="32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23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2B7C-EBF3-4BB3-BD05-1A0AFD4F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7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Full Subtractor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9D0EF-15D5-4816-BE2C-2C1E534C199C}"/>
              </a:ext>
            </a:extLst>
          </p:cNvPr>
          <p:cNvSpPr/>
          <p:nvPr/>
        </p:nvSpPr>
        <p:spPr>
          <a:xfrm>
            <a:off x="133464" y="699917"/>
            <a:ext cx="9511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Performs subtraction of 3 bits</a:t>
            </a:r>
          </a:p>
          <a:p>
            <a:r>
              <a:rPr lang="en-US" dirty="0"/>
              <a:t>This circuit</a:t>
            </a:r>
            <a:r>
              <a:rPr lang="en-US" b="1" dirty="0"/>
              <a:t> has three inputs and two outputs</a:t>
            </a:r>
            <a:r>
              <a:rPr lang="en-US" dirty="0"/>
              <a:t>. </a:t>
            </a:r>
          </a:p>
          <a:p>
            <a:r>
              <a:rPr lang="en-US" dirty="0"/>
              <a:t>The three inputs A, B and C, denote the minuend, subtrahend, and previous borrow, respectively. </a:t>
            </a:r>
          </a:p>
          <a:p>
            <a:r>
              <a:rPr lang="en-US" dirty="0"/>
              <a:t>The two outputs, D and 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46EB3-8428-4955-ADF6-8E27265FA5E2}"/>
              </a:ext>
            </a:extLst>
          </p:cNvPr>
          <p:cNvSpPr txBox="1"/>
          <p:nvPr/>
        </p:nvSpPr>
        <p:spPr>
          <a:xfrm>
            <a:off x="8801100" y="1695158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Sum(A, B,C) = ∑m (1, 2, 4, 7)</a:t>
            </a:r>
          </a:p>
          <a:p>
            <a:r>
              <a:rPr lang="en-US" sz="2000" dirty="0"/>
              <a:t>Bout(A, B,C) = ∑m (1,2,3,7)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442015-D93B-4A42-854C-CED9DCB9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7" y="2265085"/>
            <a:ext cx="30289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24D2F-89A7-4B54-B2CA-F995CBDFA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697" y="1756660"/>
            <a:ext cx="4750648" cy="2922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E2A33-22B4-4923-8E70-5E91C05ED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312" y="4885171"/>
            <a:ext cx="5419725" cy="1733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49D-F6D3-40F7-A333-D33317E34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07" y="4957755"/>
            <a:ext cx="3114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4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2669492-88E4-4E64-9F4F-3D71E210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301" y="195470"/>
            <a:ext cx="4796185" cy="132084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Bout = A’B’C + A’BC’ + A’BC + ABC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C(AB + A’B’) + A’B(C + C’)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C( A XNOR B) + A’B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 (A XOR B)’ + A’B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30" name="Picture 10" descr="Full Subtractor | Truth table &amp; Logic Diagram | Electricalvoice">
            <a:extLst>
              <a:ext uri="{FF2B5EF4-FFF2-40B4-BE49-F238E27FC236}">
                <a16:creationId xmlns:a16="http://schemas.microsoft.com/office/drawing/2014/main" id="{0C89FB38-DD05-4636-BAC2-7153372D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2" y="3008451"/>
            <a:ext cx="3810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C91B2-A515-4DF9-AF7E-D74D8DB1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9" y="1988624"/>
            <a:ext cx="454342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A122F-A514-4E98-8A00-66682303B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22" y="236086"/>
            <a:ext cx="3819525" cy="1381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6AFA8-79D4-4CF9-8DD7-E175990BC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033" y="2855651"/>
            <a:ext cx="6900720" cy="25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4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04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CC7B-7E19-44E9-9DA7-975B536C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9F59-E029-4844-9BD9-6102AD4B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simplified expression of full adder carry</a:t>
            </a:r>
          </a:p>
          <a:p>
            <a:r>
              <a:rPr lang="en-US" dirty="0"/>
              <a:t>A) C= </a:t>
            </a:r>
            <a:r>
              <a:rPr lang="en-US" dirty="0" err="1"/>
              <a:t>xy+yz+xz</a:t>
            </a:r>
            <a:endParaRPr lang="en-US" dirty="0"/>
          </a:p>
          <a:p>
            <a:r>
              <a:rPr lang="en-US" dirty="0"/>
              <a:t>B) C= </a:t>
            </a:r>
            <a:r>
              <a:rPr lang="en-US" dirty="0" err="1"/>
              <a:t>xy</a:t>
            </a:r>
            <a:endParaRPr lang="en-US" dirty="0"/>
          </a:p>
          <a:p>
            <a:r>
              <a:rPr lang="en-US" dirty="0"/>
              <a:t>C) C= </a:t>
            </a:r>
            <a:r>
              <a:rPr lang="en-US" dirty="0" err="1"/>
              <a:t>yz</a:t>
            </a:r>
            <a:endParaRPr lang="en-US" dirty="0"/>
          </a:p>
          <a:p>
            <a:r>
              <a:rPr lang="en-US" dirty="0"/>
              <a:t>D) </a:t>
            </a:r>
            <a:r>
              <a:rPr lang="en-US" dirty="0" err="1"/>
              <a:t>x+y+z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8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7999-00E9-446B-A702-3FE40AF8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57AB-9B39-4D93-B060-C6A6EDE2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bit output of a half subtractor is the same as</a:t>
            </a:r>
          </a:p>
          <a:p>
            <a:r>
              <a:rPr lang="en-US" dirty="0"/>
              <a:t>A) Difference bit output of full subtractor</a:t>
            </a:r>
          </a:p>
          <a:p>
            <a:r>
              <a:rPr lang="en-US" dirty="0"/>
              <a:t>B) Sum bit output of half adder</a:t>
            </a:r>
          </a:p>
          <a:p>
            <a:r>
              <a:rPr lang="en-US" dirty="0"/>
              <a:t>C) Sum bit output of full adder</a:t>
            </a:r>
          </a:p>
          <a:p>
            <a:r>
              <a:rPr lang="en-US" dirty="0"/>
              <a:t>D) Carry bit output of half adder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5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74CB-30EF-4665-9B04-5BFD5A92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521B-25CB-46BE-A284-8A4E5A85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circuit that provides a HIGH output for both inputs HIGH or both inputs LOW is ____________</a:t>
            </a:r>
            <a:br>
              <a:rPr lang="en-US" dirty="0"/>
            </a:br>
            <a:r>
              <a:rPr lang="en-US" dirty="0"/>
              <a:t>a) Ex-NOR gate</a:t>
            </a:r>
            <a:br>
              <a:rPr lang="en-US" dirty="0"/>
            </a:br>
            <a:r>
              <a:rPr lang="en-US" dirty="0"/>
              <a:t>b) OR gate</a:t>
            </a:r>
            <a:br>
              <a:rPr lang="en-US" dirty="0"/>
            </a:br>
            <a:r>
              <a:rPr lang="en-US" dirty="0"/>
              <a:t>c) Ex-OR gate</a:t>
            </a:r>
            <a:br>
              <a:rPr lang="en-US" dirty="0"/>
            </a:br>
            <a:r>
              <a:rPr lang="en-US" dirty="0"/>
              <a:t>d) NAND gate</a:t>
            </a:r>
          </a:p>
        </p:txBody>
      </p:sp>
    </p:spTree>
    <p:extLst>
      <p:ext uri="{BB962C8B-B14F-4D97-AF65-F5344CB8AC3E}">
        <p14:creationId xmlns:p14="http://schemas.microsoft.com/office/powerpoint/2010/main" val="1684376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3A5A-E3B8-4342-A6AC-BD4DDA17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5131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dirty="0"/>
              <a:t>Full Subtractor using Half Subtractor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67C28-78C5-4EAB-8CE4-3123AEAF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42" y="952087"/>
            <a:ext cx="9184443" cy="3156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DCFD6-DFB2-4710-8061-D8F49BE53CDE}"/>
              </a:ext>
            </a:extLst>
          </p:cNvPr>
          <p:cNvSpPr txBox="1"/>
          <p:nvPr/>
        </p:nvSpPr>
        <p:spPr>
          <a:xfrm>
            <a:off x="375840" y="1205948"/>
            <a:ext cx="2274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FS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⊕B⊕C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Carry=A’B+(A⊕B)’C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1506A-EFBC-4861-A6BA-E6B23429F27F}"/>
              </a:ext>
            </a:extLst>
          </p:cNvPr>
          <p:cNvSpPr txBox="1"/>
          <p:nvPr/>
        </p:nvSpPr>
        <p:spPr>
          <a:xfrm>
            <a:off x="766248" y="2695464"/>
            <a:ext cx="126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HS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Carry=A’B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8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C7F7C-97D8-4016-B5A0-A6B50E4FD3FF}"/>
              </a:ext>
            </a:extLst>
          </p:cNvPr>
          <p:cNvSpPr txBox="1"/>
          <p:nvPr/>
        </p:nvSpPr>
        <p:spPr>
          <a:xfrm>
            <a:off x="839096" y="623944"/>
            <a:ext cx="822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a 3 input digital circuit produces high output for two or more binary input high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FDC868-FF39-421D-8500-720DA855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49198"/>
              </p:ext>
            </p:extLst>
          </p:nvPr>
        </p:nvGraphicFramePr>
        <p:xfrm>
          <a:off x="839096" y="1311336"/>
          <a:ext cx="2167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29">
                  <a:extLst>
                    <a:ext uri="{9D8B030D-6E8A-4147-A177-3AD203B41FA5}">
                      <a16:colId xmlns:a16="http://schemas.microsoft.com/office/drawing/2014/main" val="8054249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04968555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val="1852334946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val="1677881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2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6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4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9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7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ADD249-0C1A-4809-8174-2E3095FE769F}"/>
              </a:ext>
            </a:extLst>
          </p:cNvPr>
          <p:cNvSpPr txBox="1"/>
          <p:nvPr/>
        </p:nvSpPr>
        <p:spPr>
          <a:xfrm>
            <a:off x="839096" y="623944"/>
            <a:ext cx="766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a 3 input digital circuit produces high output for ODD decimal equivalent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EBA6E4-C077-4B10-AB06-8E51D416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8396"/>
              </p:ext>
            </p:extLst>
          </p:nvPr>
        </p:nvGraphicFramePr>
        <p:xfrm>
          <a:off x="839096" y="1311336"/>
          <a:ext cx="2167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29">
                  <a:extLst>
                    <a:ext uri="{9D8B030D-6E8A-4147-A177-3AD203B41FA5}">
                      <a16:colId xmlns:a16="http://schemas.microsoft.com/office/drawing/2014/main" val="8054249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04968555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val="1852334946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val="1677881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2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6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4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9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73A9-EA57-4E47-8046-56DD2B54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 1 : Basics of Digital Electronics</a:t>
            </a:r>
            <a:br>
              <a:rPr lang="en-US" dirty="0"/>
            </a:br>
            <a:r>
              <a:rPr lang="en-US" dirty="0"/>
              <a:t>Register Transfer and Micro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E8A2F-2479-4B52-A23A-9254F4C3D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225" y="2464904"/>
            <a:ext cx="10115550" cy="27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80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87FA-4C08-42F4-B23E-A1E6FD11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4606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Multiplexer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97D5BA-32FE-40B1-8078-5666C1C1DECF}"/>
                  </a:ext>
                </a:extLst>
              </p:cNvPr>
              <p:cNvSpPr/>
              <p:nvPr/>
            </p:nvSpPr>
            <p:spPr>
              <a:xfrm>
                <a:off x="132522" y="880766"/>
                <a:ext cx="1188802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combinational circuit has maximum of 2</a:t>
                </a:r>
                <a:r>
                  <a:rPr lang="en-US" sz="2000" baseline="30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 data inputs, ‘n’ selection lines and single output line.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One of these data inputs will be connected to the output based on the values of selection lines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It is a data selector device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Size of multiplexer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:1  </a:t>
                </a:r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97D5BA-32FE-40B1-8078-5666C1C1D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2" y="880766"/>
                <a:ext cx="11888028" cy="1323439"/>
              </a:xfrm>
              <a:prstGeom prst="rect">
                <a:avLst/>
              </a:prstGeom>
              <a:blipFill>
                <a:blip r:embed="rId2"/>
                <a:stretch>
                  <a:fillRect l="-462" t="-1835" b="-64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Multiplexer Block Diagram">
            <a:extLst>
              <a:ext uri="{FF2B5EF4-FFF2-40B4-BE49-F238E27FC236}">
                <a16:creationId xmlns:a16="http://schemas.microsoft.com/office/drawing/2014/main" id="{4C538F90-EE72-432D-B611-77F652343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8" y="2959414"/>
            <a:ext cx="3827395" cy="305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B2A3DA-6A59-463D-9F6D-721087807A6B}"/>
              </a:ext>
            </a:extLst>
          </p:cNvPr>
          <p:cNvSpPr/>
          <p:nvPr/>
        </p:nvSpPr>
        <p:spPr>
          <a:xfrm>
            <a:off x="6758610" y="2902226"/>
            <a:ext cx="1855304" cy="125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2:1 Multiplexer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8300D1-67A8-4809-9C60-B28079E0FACD}"/>
              </a:ext>
            </a:extLst>
          </p:cNvPr>
          <p:cNvCxnSpPr/>
          <p:nvPr/>
        </p:nvCxnSpPr>
        <p:spPr>
          <a:xfrm>
            <a:off x="5711687" y="3140765"/>
            <a:ext cx="1046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A31347-EE16-4E75-8223-B2B12820C6F5}"/>
              </a:ext>
            </a:extLst>
          </p:cNvPr>
          <p:cNvCxnSpPr/>
          <p:nvPr/>
        </p:nvCxnSpPr>
        <p:spPr>
          <a:xfrm>
            <a:off x="5724939" y="3882887"/>
            <a:ext cx="1033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714548-FE2D-4906-AF1B-BF14F6A2670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613914" y="3531705"/>
            <a:ext cx="72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D44EE3-0EFB-4D13-BDBA-5BC6157E05C9}"/>
              </a:ext>
            </a:extLst>
          </p:cNvPr>
          <p:cNvCxnSpPr/>
          <p:nvPr/>
        </p:nvCxnSpPr>
        <p:spPr>
          <a:xfrm flipV="1">
            <a:off x="7659757" y="4161183"/>
            <a:ext cx="0" cy="59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D72330-E8C8-4007-B63E-64D52E70E11C}"/>
              </a:ext>
            </a:extLst>
          </p:cNvPr>
          <p:cNvSpPr txBox="1"/>
          <p:nvPr/>
        </p:nvSpPr>
        <p:spPr>
          <a:xfrm>
            <a:off x="5294906" y="3033163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E45BB-32E0-4CF6-A4E2-E45323EF59CC}"/>
              </a:ext>
            </a:extLst>
          </p:cNvPr>
          <p:cNvSpPr txBox="1"/>
          <p:nvPr/>
        </p:nvSpPr>
        <p:spPr>
          <a:xfrm>
            <a:off x="5308158" y="3641034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15ABBA-E593-4BBA-A2A7-6696694A657B}"/>
              </a:ext>
            </a:extLst>
          </p:cNvPr>
          <p:cNvSpPr txBox="1"/>
          <p:nvPr/>
        </p:nvSpPr>
        <p:spPr>
          <a:xfrm>
            <a:off x="8951844" y="3204577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773D1-DD9F-464E-9392-FBAAE07D47F1}"/>
              </a:ext>
            </a:extLst>
          </p:cNvPr>
          <p:cNvSpPr txBox="1"/>
          <p:nvPr/>
        </p:nvSpPr>
        <p:spPr>
          <a:xfrm>
            <a:off x="7686262" y="4274690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68B7D6-265D-4976-926E-824D9F26C726}"/>
              </a:ext>
            </a:extLst>
          </p:cNvPr>
          <p:cNvSpPr txBox="1"/>
          <p:nvPr/>
        </p:nvSpPr>
        <p:spPr>
          <a:xfrm>
            <a:off x="9342783" y="3228632"/>
            <a:ext cx="15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=S’I</a:t>
            </a:r>
            <a:r>
              <a:rPr lang="en-US" sz="1200" dirty="0"/>
              <a:t>0 </a:t>
            </a:r>
            <a:r>
              <a:rPr lang="en-US" dirty="0"/>
              <a:t>+ SI</a:t>
            </a:r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5B6316-E950-4C71-B949-D2C960E3D33C}"/>
              </a:ext>
            </a:extLst>
          </p:cNvPr>
          <p:cNvSpPr txBox="1"/>
          <p:nvPr/>
        </p:nvSpPr>
        <p:spPr>
          <a:xfrm>
            <a:off x="6715373" y="2959414"/>
            <a:ext cx="3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0B976F-973A-464F-AAD5-1C3FADCFBDA3}"/>
              </a:ext>
            </a:extLst>
          </p:cNvPr>
          <p:cNvSpPr txBox="1"/>
          <p:nvPr/>
        </p:nvSpPr>
        <p:spPr>
          <a:xfrm>
            <a:off x="6706263" y="3679506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5126" name="Picture 6" descr="Design a circuit using only 2 to 1 multiplexers that implements ...">
            <a:extLst>
              <a:ext uri="{FF2B5EF4-FFF2-40B4-BE49-F238E27FC236}">
                <a16:creationId xmlns:a16="http://schemas.microsoft.com/office/drawing/2014/main" id="{E3524567-F20A-44D0-B305-D5BDCC37A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605" y="4459355"/>
            <a:ext cx="3827395" cy="23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8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5C7B6-1F94-48DB-B9C9-5A50E8393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94788"/>
              </p:ext>
            </p:extLst>
          </p:nvPr>
        </p:nvGraphicFramePr>
        <p:xfrm>
          <a:off x="433792" y="3502114"/>
          <a:ext cx="2915688" cy="3053306"/>
        </p:xfrm>
        <a:graphic>
          <a:graphicData uri="http://schemas.openxmlformats.org/drawingml/2006/table">
            <a:tbl>
              <a:tblPr/>
              <a:tblGrid>
                <a:gridCol w="971896">
                  <a:extLst>
                    <a:ext uri="{9D8B030D-6E8A-4147-A177-3AD203B41FA5}">
                      <a16:colId xmlns:a16="http://schemas.microsoft.com/office/drawing/2014/main" val="2267602759"/>
                    </a:ext>
                  </a:extLst>
                </a:gridCol>
                <a:gridCol w="971896">
                  <a:extLst>
                    <a:ext uri="{9D8B030D-6E8A-4147-A177-3AD203B41FA5}">
                      <a16:colId xmlns:a16="http://schemas.microsoft.com/office/drawing/2014/main" val="3805200399"/>
                    </a:ext>
                  </a:extLst>
                </a:gridCol>
                <a:gridCol w="971896">
                  <a:extLst>
                    <a:ext uri="{9D8B030D-6E8A-4147-A177-3AD203B41FA5}">
                      <a16:colId xmlns:a16="http://schemas.microsoft.com/office/drawing/2014/main" val="1423807114"/>
                    </a:ext>
                  </a:extLst>
                </a:gridCol>
              </a:tblGrid>
              <a:tr h="62446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Lines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42713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09719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0796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043519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08223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3922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2433FC0-6F4F-44F7-8ABE-C705686A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18" y="846253"/>
            <a:ext cx="2915687" cy="250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D3ADC-CC3B-47BB-ACCF-A7D03090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10" y="1177619"/>
            <a:ext cx="5086980" cy="609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6D00A-2DB1-437A-AA35-C29431955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233" y="2588155"/>
            <a:ext cx="5647288" cy="39836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4D8160E-4380-4E22-8103-62BD944A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 Multiplexer</a:t>
            </a:r>
          </a:p>
        </p:txBody>
      </p:sp>
    </p:spTree>
    <p:extLst>
      <p:ext uri="{BB962C8B-B14F-4D97-AF65-F5344CB8AC3E}">
        <p14:creationId xmlns:p14="http://schemas.microsoft.com/office/powerpoint/2010/main" val="1196283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4C1E-EF3D-4231-8BE8-0C6F4A78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sz="3600" dirty="0"/>
              <a:t>Expression implementation with Multiplexer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3D9F4-21C1-448E-A5D6-E9CAF2BB8B54}"/>
              </a:ext>
            </a:extLst>
          </p:cNvPr>
          <p:cNvSpPr/>
          <p:nvPr/>
        </p:nvSpPr>
        <p:spPr>
          <a:xfrm>
            <a:off x="185006" y="819186"/>
            <a:ext cx="552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Y(A, B,C) = ∑m (1, 3, 5, 6) implement with 4:1 multiplexer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4B512A8-F235-43ED-AA93-F223D4C7D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36755"/>
              </p:ext>
            </p:extLst>
          </p:nvPr>
        </p:nvGraphicFramePr>
        <p:xfrm>
          <a:off x="1415523" y="1475959"/>
          <a:ext cx="3302254" cy="35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215640" progId="Equation.DSMT4">
                  <p:embed/>
                </p:oleObj>
              </mc:Choice>
              <mc:Fallback>
                <p:oleObj name="Equation" r:id="rId2" imgW="1930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5523" y="1475959"/>
                        <a:ext cx="3302254" cy="359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E7EABC-D0F2-4FB6-A0B2-694B8D6AC6A7}"/>
              </a:ext>
            </a:extLst>
          </p:cNvPr>
          <p:cNvSpPr txBox="1"/>
          <p:nvPr/>
        </p:nvSpPr>
        <p:spPr>
          <a:xfrm>
            <a:off x="278298" y="1961322"/>
            <a:ext cx="338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2 input (AB/BC/AC) select 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BDD414-32C8-4CA6-B9CF-50290B63D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49" y="2629694"/>
            <a:ext cx="2362200" cy="186690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C2E6FD2-F4B0-4075-88F6-953A45907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984675"/>
              </p:ext>
            </p:extLst>
          </p:nvPr>
        </p:nvGraphicFramePr>
        <p:xfrm>
          <a:off x="278298" y="5133827"/>
          <a:ext cx="3799438" cy="381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0120" imgH="241200" progId="Equation.DSMT4">
                  <p:embed/>
                </p:oleObj>
              </mc:Choice>
              <mc:Fallback>
                <p:oleObj name="Equation" r:id="rId5" imgW="2400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298" y="5133827"/>
                        <a:ext cx="3799438" cy="381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8EC6A23-B7AB-4CB0-9D2B-02F10F9F40EA}"/>
              </a:ext>
            </a:extLst>
          </p:cNvPr>
          <p:cNvSpPr txBox="1"/>
          <p:nvPr/>
        </p:nvSpPr>
        <p:spPr>
          <a:xfrm>
            <a:off x="278298" y="4552593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Rearrange equation with selection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F599F-6C57-4905-B813-A446E093A59A}"/>
              </a:ext>
            </a:extLst>
          </p:cNvPr>
          <p:cNvSpPr txBox="1"/>
          <p:nvPr/>
        </p:nvSpPr>
        <p:spPr>
          <a:xfrm>
            <a:off x="679177" y="569265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	I1	       I2	    I3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F36707-68C2-41EF-B4B1-4E67B0E95F70}"/>
              </a:ext>
            </a:extLst>
          </p:cNvPr>
          <p:cNvCxnSpPr/>
          <p:nvPr/>
        </p:nvCxnSpPr>
        <p:spPr>
          <a:xfrm>
            <a:off x="546655" y="5604217"/>
            <a:ext cx="659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D95F91-8404-4C21-9707-708829009E43}"/>
              </a:ext>
            </a:extLst>
          </p:cNvPr>
          <p:cNvCxnSpPr/>
          <p:nvPr/>
        </p:nvCxnSpPr>
        <p:spPr>
          <a:xfrm>
            <a:off x="1510751" y="5604217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384414-A786-4BF4-AF42-E33E9FE2F38A}"/>
              </a:ext>
            </a:extLst>
          </p:cNvPr>
          <p:cNvCxnSpPr/>
          <p:nvPr/>
        </p:nvCxnSpPr>
        <p:spPr>
          <a:xfrm>
            <a:off x="2698477" y="5604217"/>
            <a:ext cx="451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C6B58D-8DEC-4105-B450-5956DCDB5627}"/>
              </a:ext>
            </a:extLst>
          </p:cNvPr>
          <p:cNvCxnSpPr/>
          <p:nvPr/>
        </p:nvCxnSpPr>
        <p:spPr>
          <a:xfrm>
            <a:off x="3511829" y="5604217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84E6CD-18B0-4CAE-AC6A-261AD4D987BC}"/>
              </a:ext>
            </a:extLst>
          </p:cNvPr>
          <p:cNvSpPr txBox="1"/>
          <p:nvPr/>
        </p:nvSpPr>
        <p:spPr>
          <a:xfrm flipH="1">
            <a:off x="656420" y="2725262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74FCB-0471-4D76-9C0F-06BF3AC18ADC}"/>
              </a:ext>
            </a:extLst>
          </p:cNvPr>
          <p:cNvSpPr txBox="1"/>
          <p:nvPr/>
        </p:nvSpPr>
        <p:spPr>
          <a:xfrm flipH="1">
            <a:off x="663048" y="3089694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BFDA1C-A981-4811-9C87-19388D2B2EED}"/>
              </a:ext>
            </a:extLst>
          </p:cNvPr>
          <p:cNvSpPr txBox="1"/>
          <p:nvPr/>
        </p:nvSpPr>
        <p:spPr>
          <a:xfrm flipH="1">
            <a:off x="636543" y="3407751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332AA6-9B76-4DC2-80F3-C58B65433B4D}"/>
              </a:ext>
            </a:extLst>
          </p:cNvPr>
          <p:cNvSpPr txBox="1"/>
          <p:nvPr/>
        </p:nvSpPr>
        <p:spPr>
          <a:xfrm flipH="1">
            <a:off x="546655" y="3752308"/>
            <a:ext cx="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DFC195-93CD-43C5-86CA-CBB556E55415}"/>
              </a:ext>
            </a:extLst>
          </p:cNvPr>
          <p:cNvSpPr/>
          <p:nvPr/>
        </p:nvSpPr>
        <p:spPr>
          <a:xfrm>
            <a:off x="6668052" y="819186"/>
            <a:ext cx="552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Y(A, B,C) = ∑m (1, 2, 4, 5) implement with 4:1 multiplexer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37D42824-D6C7-4FBC-89C5-E60BEA07F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242202"/>
              </p:ext>
            </p:extLst>
          </p:nvPr>
        </p:nvGraphicFramePr>
        <p:xfrm>
          <a:off x="7029450" y="1303338"/>
          <a:ext cx="3302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30320" imgH="215640" progId="Equation.DSMT4">
                  <p:embed/>
                </p:oleObj>
              </mc:Choice>
              <mc:Fallback>
                <p:oleObj name="Equation" r:id="rId7" imgW="1930320" imgH="215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4B512A8-F235-43ED-AA93-F223D4C7D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29450" y="1303338"/>
                        <a:ext cx="33020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0DA8586-3DE9-4B49-ACC3-CA1CAEC44053}"/>
              </a:ext>
            </a:extLst>
          </p:cNvPr>
          <p:cNvSpPr txBox="1"/>
          <p:nvPr/>
        </p:nvSpPr>
        <p:spPr>
          <a:xfrm>
            <a:off x="6761344" y="1961322"/>
            <a:ext cx="338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2 input (AB/BC/AC) select 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2E115-7B89-49F1-A9FD-72013AD8704D}"/>
              </a:ext>
            </a:extLst>
          </p:cNvPr>
          <p:cNvSpPr txBox="1"/>
          <p:nvPr/>
        </p:nvSpPr>
        <p:spPr>
          <a:xfrm>
            <a:off x="6761344" y="478403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Rearrange equation with selection 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B767E0-6989-4096-97E9-290FF2CDA10D}"/>
              </a:ext>
            </a:extLst>
          </p:cNvPr>
          <p:cNvSpPr txBox="1"/>
          <p:nvPr/>
        </p:nvSpPr>
        <p:spPr>
          <a:xfrm>
            <a:off x="7162223" y="5692654"/>
            <a:ext cx="416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	I1	       I2	  	  I3		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960E88-96F2-4566-B166-DFF5AAEC47A0}"/>
              </a:ext>
            </a:extLst>
          </p:cNvPr>
          <p:cNvCxnSpPr/>
          <p:nvPr/>
        </p:nvCxnSpPr>
        <p:spPr>
          <a:xfrm>
            <a:off x="7029701" y="5604217"/>
            <a:ext cx="659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2C3602-1DA1-44F3-BCF8-288EA7DB5B14}"/>
              </a:ext>
            </a:extLst>
          </p:cNvPr>
          <p:cNvCxnSpPr>
            <a:cxnSpLocks/>
          </p:cNvCxnSpPr>
          <p:nvPr/>
        </p:nvCxnSpPr>
        <p:spPr>
          <a:xfrm>
            <a:off x="7993797" y="5604217"/>
            <a:ext cx="60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3701D-F273-4B2A-81C7-145A242078E4}"/>
              </a:ext>
            </a:extLst>
          </p:cNvPr>
          <p:cNvCxnSpPr>
            <a:cxnSpLocks/>
          </p:cNvCxnSpPr>
          <p:nvPr/>
        </p:nvCxnSpPr>
        <p:spPr>
          <a:xfrm>
            <a:off x="9041853" y="5628884"/>
            <a:ext cx="1100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3FE455-1B3C-4B4D-BF3E-2B7345792447}"/>
              </a:ext>
            </a:extLst>
          </p:cNvPr>
          <p:cNvCxnSpPr/>
          <p:nvPr/>
        </p:nvCxnSpPr>
        <p:spPr>
          <a:xfrm>
            <a:off x="10763503" y="5604217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3AB2010-8C1A-45DE-B1D9-1F9BBBC2A48C}"/>
              </a:ext>
            </a:extLst>
          </p:cNvPr>
          <p:cNvSpPr txBox="1"/>
          <p:nvPr/>
        </p:nvSpPr>
        <p:spPr>
          <a:xfrm flipH="1">
            <a:off x="7139466" y="2725262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8314C7-87D5-4D0C-B7C7-F93FF3B019AA}"/>
              </a:ext>
            </a:extLst>
          </p:cNvPr>
          <p:cNvSpPr txBox="1"/>
          <p:nvPr/>
        </p:nvSpPr>
        <p:spPr>
          <a:xfrm flipH="1">
            <a:off x="7095959" y="3089694"/>
            <a:ext cx="39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696385-2930-488B-9A98-2F46B02CBE15}"/>
              </a:ext>
            </a:extLst>
          </p:cNvPr>
          <p:cNvSpPr txBox="1"/>
          <p:nvPr/>
        </p:nvSpPr>
        <p:spPr>
          <a:xfrm flipH="1">
            <a:off x="7119589" y="3407751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072F9E-D398-453D-A924-F385696AA012}"/>
              </a:ext>
            </a:extLst>
          </p:cNvPr>
          <p:cNvSpPr txBox="1"/>
          <p:nvPr/>
        </p:nvSpPr>
        <p:spPr>
          <a:xfrm flipH="1">
            <a:off x="7159345" y="3752308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2460D75-727F-4135-BEA1-284F82A79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2646" y="2691768"/>
            <a:ext cx="2352675" cy="1762125"/>
          </a:xfrm>
          <a:prstGeom prst="rect">
            <a:avLst/>
          </a:prstGeom>
        </p:spPr>
      </p:pic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30BD121D-D7E1-49D7-96EB-3E5A63BD0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60235"/>
              </p:ext>
            </p:extLst>
          </p:nvPr>
        </p:nvGraphicFramePr>
        <p:xfrm>
          <a:off x="6511475" y="5168849"/>
          <a:ext cx="4817936" cy="38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0" imgH="241200" progId="Equation.DSMT4">
                  <p:embed/>
                </p:oleObj>
              </mc:Choice>
              <mc:Fallback>
                <p:oleObj name="Equation" r:id="rId10" imgW="2286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11475" y="5168849"/>
                        <a:ext cx="4817936" cy="38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43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66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AEB1E0-6C2B-4406-A9DB-0F02A442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Logic Gate implementation with 2:1 Multiplexer</a:t>
            </a:r>
          </a:p>
        </p:txBody>
      </p:sp>
      <p:pic>
        <p:nvPicPr>
          <p:cNvPr id="9218" name="Picture 2" descr="A 2-input AND gate has output '0' when either or both inputs is '0'. And output is '1' when both the inputs are '1'.">
            <a:extLst>
              <a:ext uri="{FF2B5EF4-FFF2-40B4-BE49-F238E27FC236}">
                <a16:creationId xmlns:a16="http://schemas.microsoft.com/office/drawing/2014/main" id="{67337DB6-226B-48C1-8746-0506D6704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" y="1012564"/>
            <a:ext cx="5031566" cy="133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n AND gate can be implemented using a 2-input multiplexer by connected D0 input to '0' and D1 to B, SEL being connected to A. AND gate using mux, AND gate using 2x1 mux, 2-input AND gate using mux">
            <a:extLst>
              <a:ext uri="{FF2B5EF4-FFF2-40B4-BE49-F238E27FC236}">
                <a16:creationId xmlns:a16="http://schemas.microsoft.com/office/drawing/2014/main" id="{FF502CD9-2261-4FFE-AF05-33DFDD7C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" y="2326328"/>
            <a:ext cx="5031567" cy="1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n a 2-input NAND gate, output is '0' when both inputs are '1', otherwise output is '1'">
            <a:extLst>
              <a:ext uri="{FF2B5EF4-FFF2-40B4-BE49-F238E27FC236}">
                <a16:creationId xmlns:a16="http://schemas.microsoft.com/office/drawing/2014/main" id="{FA810D14-D0A6-4A27-BBF1-20A7B8110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" y="4441791"/>
            <a:ext cx="4819530" cy="117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39A110-EE0F-4FB0-A5B1-C065F2F3ED13}"/>
              </a:ext>
            </a:extLst>
          </p:cNvPr>
          <p:cNvSpPr txBox="1"/>
          <p:nvPr/>
        </p:nvSpPr>
        <p:spPr>
          <a:xfrm>
            <a:off x="445510" y="425335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AND GATE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9948E-B190-4959-A322-69B184F014E0}"/>
              </a:ext>
            </a:extLst>
          </p:cNvPr>
          <p:cNvSpPr txBox="1"/>
          <p:nvPr/>
        </p:nvSpPr>
        <p:spPr>
          <a:xfrm>
            <a:off x="445510" y="3843764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NAND GATE</a:t>
            </a:r>
          </a:p>
        </p:txBody>
      </p:sp>
      <p:pic>
        <p:nvPicPr>
          <p:cNvPr id="9224" name="Picture 8" descr="A NAND gate can be implemented using a 2-input multiplexer, if we connect the select pin of the multiplexer to A, D0 to VDD and D1 to B' inputs. NAND gate using mux, NAND gate using 2x1 mux">
            <a:extLst>
              <a:ext uri="{FF2B5EF4-FFF2-40B4-BE49-F238E27FC236}">
                <a16:creationId xmlns:a16="http://schemas.microsoft.com/office/drawing/2014/main" id="{7A8F8DE4-3ADA-40A7-9DDA-E46D50FB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3" y="5527385"/>
            <a:ext cx="4819531" cy="129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C0894A-167E-4177-8A95-13614114BECC}"/>
              </a:ext>
            </a:extLst>
          </p:cNvPr>
          <p:cNvSpPr txBox="1"/>
          <p:nvPr/>
        </p:nvSpPr>
        <p:spPr>
          <a:xfrm>
            <a:off x="8244414" y="474418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OR GATE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5E0C3-75F1-4E38-A236-484C1F33FE29}"/>
              </a:ext>
            </a:extLst>
          </p:cNvPr>
          <p:cNvSpPr txBox="1"/>
          <p:nvPr/>
        </p:nvSpPr>
        <p:spPr>
          <a:xfrm>
            <a:off x="8242854" y="3393190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NOR GATE</a:t>
            </a:r>
          </a:p>
        </p:txBody>
      </p:sp>
      <p:pic>
        <p:nvPicPr>
          <p:cNvPr id="9226" name="Picture 10" descr="In a 2-input OR gate, output is '1' when either or both of the inputs are '1'. Otherwise, output is '0'.">
            <a:extLst>
              <a:ext uri="{FF2B5EF4-FFF2-40B4-BE49-F238E27FC236}">
                <a16:creationId xmlns:a16="http://schemas.microsoft.com/office/drawing/2014/main" id="{10EB784C-DF06-4C86-8182-C31C3449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069499"/>
            <a:ext cx="5791199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A 2-inputs multiplexer can be converted to an OR gate, if we connect the select pin of mux to A-input, D0 to B-input and D1 to VDD. OR gate using mux, OR gate using 2x1 mux">
            <a:extLst>
              <a:ext uri="{FF2B5EF4-FFF2-40B4-BE49-F238E27FC236}">
                <a16:creationId xmlns:a16="http://schemas.microsoft.com/office/drawing/2014/main" id="{5B5596D6-B68A-4108-9F24-EF0E0316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22" y="2233115"/>
            <a:ext cx="6096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In a 2-input NOR gate, output equals '0' when either or both the inputs is '1'. Otherwise, output is '0'.">
            <a:extLst>
              <a:ext uri="{FF2B5EF4-FFF2-40B4-BE49-F238E27FC236}">
                <a16:creationId xmlns:a16="http://schemas.microsoft.com/office/drawing/2014/main" id="{9488942A-4387-47BA-8110-D6DC9F4B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80929"/>
            <a:ext cx="6096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NOR gate using mux, 2-input NOR gate using 2:1 mux, NOR gate using 2x1 mux">
            <a:extLst>
              <a:ext uri="{FF2B5EF4-FFF2-40B4-BE49-F238E27FC236}">
                <a16:creationId xmlns:a16="http://schemas.microsoft.com/office/drawing/2014/main" id="{E7600F8F-92DE-4E6D-9475-2F0A2184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79" y="5200129"/>
            <a:ext cx="6096000" cy="156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5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AEB1E0-6C2B-4406-A9DB-0F02A442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Logic Gate implementation with 2:1 Multiplexer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9A110-EE0F-4FB0-A5B1-C065F2F3ED13}"/>
              </a:ext>
            </a:extLst>
          </p:cNvPr>
          <p:cNvSpPr txBox="1"/>
          <p:nvPr/>
        </p:nvSpPr>
        <p:spPr>
          <a:xfrm>
            <a:off x="445510" y="425335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XOR 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0894A-167E-4177-8A95-13614114BECC}"/>
              </a:ext>
            </a:extLst>
          </p:cNvPr>
          <p:cNvSpPr txBox="1"/>
          <p:nvPr/>
        </p:nvSpPr>
        <p:spPr>
          <a:xfrm>
            <a:off x="8244414" y="474418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XNOR GATE</a:t>
            </a:r>
          </a:p>
        </p:txBody>
      </p:sp>
      <p:pic>
        <p:nvPicPr>
          <p:cNvPr id="10242" name="Picture 2" descr="In a 2-input XNOR gate, output equals '0' when exactly one of the inputs is '1', otherwise output is '1'.">
            <a:extLst>
              <a:ext uri="{FF2B5EF4-FFF2-40B4-BE49-F238E27FC236}">
                <a16:creationId xmlns:a16="http://schemas.microsoft.com/office/drawing/2014/main" id="{38F511D7-376F-4EA9-9594-999960ED3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68" y="1059192"/>
            <a:ext cx="5989985" cy="135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 2-input XNOR gate can be realized using a 2:1 mux provided we connect the select to A-input, D0 to B' and D1 to B. XNOR gate using mux, XNOR gate using 2x1 mux, 2-input XNOR gate using mux">
            <a:extLst>
              <a:ext uri="{FF2B5EF4-FFF2-40B4-BE49-F238E27FC236}">
                <a16:creationId xmlns:a16="http://schemas.microsoft.com/office/drawing/2014/main" id="{6E7F17B8-55F7-4C95-8F6D-2DF44F948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69" y="2681287"/>
            <a:ext cx="6096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n a 2-input XNOR gate, output equals '1' when exactly one of the inputs is '1', otherwise output is '0'.">
            <a:extLst>
              <a:ext uri="{FF2B5EF4-FFF2-40B4-BE49-F238E27FC236}">
                <a16:creationId xmlns:a16="http://schemas.microsoft.com/office/drawing/2014/main" id="{0AB9D353-C66F-4684-9500-28F91193C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3" y="1192695"/>
            <a:ext cx="573819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A 2-input XNOR gate can be realized using a 2:1 mux provided we connect the select to A-input, D0 to B and D1 to B'. XOR gate using mux, 2-input XNOR gate using mux, XNOR gate using 2:1 mux">
            <a:extLst>
              <a:ext uri="{FF2B5EF4-FFF2-40B4-BE49-F238E27FC236}">
                <a16:creationId xmlns:a16="http://schemas.microsoft.com/office/drawing/2014/main" id="{9B325B35-119D-4A1A-86F9-35943A9E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" y="2795587"/>
            <a:ext cx="545293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uth table of NOT gate">
            <a:extLst>
              <a:ext uri="{FF2B5EF4-FFF2-40B4-BE49-F238E27FC236}">
                <a16:creationId xmlns:a16="http://schemas.microsoft.com/office/drawing/2014/main" id="{5C33316B-7AFE-4729-B927-B987301C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74" y="5634007"/>
            <a:ext cx="3810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NOT gate using 2-input mux, NOT gate using mux, NOT gate using multiplexer">
            <a:extLst>
              <a:ext uri="{FF2B5EF4-FFF2-40B4-BE49-F238E27FC236}">
                <a16:creationId xmlns:a16="http://schemas.microsoft.com/office/drawing/2014/main" id="{6DF80478-2815-4B2D-99F7-B9ECD6671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29" y="5376831"/>
            <a:ext cx="6096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67105C-DDBA-41E8-BC4D-5D44EE784F42}"/>
              </a:ext>
            </a:extLst>
          </p:cNvPr>
          <p:cNvSpPr txBox="1"/>
          <p:nvPr/>
        </p:nvSpPr>
        <p:spPr>
          <a:xfrm>
            <a:off x="445510" y="4792056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NOT GATE</a:t>
            </a:r>
          </a:p>
        </p:txBody>
      </p:sp>
    </p:spTree>
    <p:extLst>
      <p:ext uri="{BB962C8B-B14F-4D97-AF65-F5344CB8AC3E}">
        <p14:creationId xmlns:p14="http://schemas.microsoft.com/office/powerpoint/2010/main" val="2773677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E695-8713-4C16-B461-28AA108B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8BC4-5AD1-42CD-B1C5-ECF4EA42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 a multiplexer, the selection of a particular input line is controlled by ___________</a:t>
            </a:r>
            <a:br>
              <a:rPr lang="en-US" dirty="0"/>
            </a:br>
            <a:r>
              <a:rPr lang="en-US" dirty="0"/>
              <a:t>a) Data controller</a:t>
            </a:r>
            <a:br>
              <a:rPr lang="en-US" dirty="0"/>
            </a:br>
            <a:r>
              <a:rPr lang="en-US" dirty="0"/>
              <a:t>b) Selected lines</a:t>
            </a:r>
            <a:br>
              <a:rPr lang="en-US" dirty="0"/>
            </a:br>
            <a:r>
              <a:rPr lang="en-US" dirty="0"/>
              <a:t>c) Logic gates</a:t>
            </a:r>
            <a:br>
              <a:rPr lang="en-US" dirty="0"/>
            </a:br>
            <a:r>
              <a:rPr lang="en-US" dirty="0"/>
              <a:t>d) Both data controller and selected lines</a:t>
            </a:r>
          </a:p>
        </p:txBody>
      </p:sp>
    </p:spTree>
    <p:extLst>
      <p:ext uri="{BB962C8B-B14F-4D97-AF65-F5344CB8AC3E}">
        <p14:creationId xmlns:p14="http://schemas.microsoft.com/office/powerpoint/2010/main" val="800289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7711-9B85-4065-B741-84B359A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A045-2F7C-4040-BB7C-7247900C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select lines would be required for an 8-line-to-1-line multiplexer?</a:t>
            </a:r>
            <a:br>
              <a:rPr lang="en-US" dirty="0"/>
            </a:br>
            <a:r>
              <a:rPr lang="en-US" dirty="0"/>
              <a:t>a) 2</a:t>
            </a:r>
            <a:br>
              <a:rPr lang="en-US" dirty="0"/>
            </a:br>
            <a:r>
              <a:rPr lang="en-US" dirty="0"/>
              <a:t>b) 4</a:t>
            </a:r>
            <a:br>
              <a:rPr lang="en-US" dirty="0"/>
            </a:br>
            <a:r>
              <a:rPr lang="en-US" dirty="0"/>
              <a:t>c) 8</a:t>
            </a:r>
            <a:br>
              <a:rPr lang="en-US" dirty="0"/>
            </a:br>
            <a:r>
              <a:rPr lang="en-US" dirty="0"/>
              <a:t>d) 3</a:t>
            </a:r>
          </a:p>
        </p:txBody>
      </p:sp>
    </p:spTree>
    <p:extLst>
      <p:ext uri="{BB962C8B-B14F-4D97-AF65-F5344CB8AC3E}">
        <p14:creationId xmlns:p14="http://schemas.microsoft.com/office/powerpoint/2010/main" val="95898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57F7-9C0F-49B3-984B-6CFA6C7C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63D9-E1D5-4D33-8AE8-E373CF8C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mux, If the number of n selected input lines is equal to 2^m then it requires _____ select lines.</a:t>
            </a:r>
            <a:br>
              <a:rPr lang="en-US" dirty="0"/>
            </a:br>
            <a:r>
              <a:rPr lang="en-US" dirty="0"/>
              <a:t>a) 2</a:t>
            </a:r>
            <a:br>
              <a:rPr lang="en-US" dirty="0"/>
            </a:br>
            <a:r>
              <a:rPr lang="en-US" dirty="0"/>
              <a:t>b) m</a:t>
            </a:r>
            <a:br>
              <a:rPr lang="en-US" dirty="0"/>
            </a:br>
            <a:r>
              <a:rPr lang="en-US" dirty="0"/>
              <a:t>c) n</a:t>
            </a:r>
            <a:br>
              <a:rPr lang="en-US" dirty="0"/>
            </a:br>
            <a:r>
              <a:rPr lang="en-US" dirty="0"/>
              <a:t>d) 2</a:t>
            </a:r>
            <a:r>
              <a:rPr lang="en-US" baseline="30000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30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9B5B-BC70-4930-9B66-34F1F2EA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5719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Combinational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4EF1-25DF-47D0-8C4B-3A6137A6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685802"/>
            <a:ext cx="10098157" cy="1487556"/>
          </a:xfrm>
        </p:spPr>
        <p:txBody>
          <a:bodyPr>
            <a:normAutofit/>
          </a:bodyPr>
          <a:lstStyle/>
          <a:p>
            <a:r>
              <a:rPr lang="en-US" sz="2000" dirty="0"/>
              <a:t>output depends only on the present input</a:t>
            </a:r>
          </a:p>
          <a:p>
            <a:r>
              <a:rPr lang="en-US" sz="2000" dirty="0"/>
              <a:t>The combinational circuit do not use any memory. </a:t>
            </a:r>
          </a:p>
          <a:p>
            <a:r>
              <a:rPr lang="en-US" sz="2000" dirty="0"/>
              <a:t>The previous state of input does not have any effect on the present state of the circuit.</a:t>
            </a:r>
          </a:p>
          <a:p>
            <a:endParaRPr lang="en-US" sz="2000" dirty="0"/>
          </a:p>
        </p:txBody>
      </p:sp>
      <p:pic>
        <p:nvPicPr>
          <p:cNvPr id="21506" name="Picture 2" descr="Block Diagram of combinational circuit">
            <a:extLst>
              <a:ext uri="{FF2B5EF4-FFF2-40B4-BE49-F238E27FC236}">
                <a16:creationId xmlns:a16="http://schemas.microsoft.com/office/drawing/2014/main" id="{F965069E-2339-4D12-BD71-9D6DD64C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7345724" cy="29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11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4D8160E-4380-4E22-8103-62BD944A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8:1 Multiplexer</a:t>
            </a:r>
          </a:p>
        </p:txBody>
      </p:sp>
      <p:pic>
        <p:nvPicPr>
          <p:cNvPr id="7170" name="Picture 2" descr="Verilog for Beginners: 8-to-1 Multiplexer">
            <a:extLst>
              <a:ext uri="{FF2B5EF4-FFF2-40B4-BE49-F238E27FC236}">
                <a16:creationId xmlns:a16="http://schemas.microsoft.com/office/drawing/2014/main" id="{777FCA7B-D107-46FD-8F1D-53A92D43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9" y="681037"/>
            <a:ext cx="31718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E54354-11DD-4679-AE13-E369A0C01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11702"/>
              </p:ext>
            </p:extLst>
          </p:nvPr>
        </p:nvGraphicFramePr>
        <p:xfrm>
          <a:off x="3350514" y="822024"/>
          <a:ext cx="29177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41">
                  <a:extLst>
                    <a:ext uri="{9D8B030D-6E8A-4147-A177-3AD203B41FA5}">
                      <a16:colId xmlns:a16="http://schemas.microsoft.com/office/drawing/2014/main" val="2388375272"/>
                    </a:ext>
                  </a:extLst>
                </a:gridCol>
                <a:gridCol w="729441">
                  <a:extLst>
                    <a:ext uri="{9D8B030D-6E8A-4147-A177-3AD203B41FA5}">
                      <a16:colId xmlns:a16="http://schemas.microsoft.com/office/drawing/2014/main" val="1813017114"/>
                    </a:ext>
                  </a:extLst>
                </a:gridCol>
                <a:gridCol w="729441">
                  <a:extLst>
                    <a:ext uri="{9D8B030D-6E8A-4147-A177-3AD203B41FA5}">
                      <a16:colId xmlns:a16="http://schemas.microsoft.com/office/drawing/2014/main" val="2484443226"/>
                    </a:ext>
                  </a:extLst>
                </a:gridCol>
                <a:gridCol w="729441">
                  <a:extLst>
                    <a:ext uri="{9D8B030D-6E8A-4147-A177-3AD203B41FA5}">
                      <a16:colId xmlns:a16="http://schemas.microsoft.com/office/drawing/2014/main" val="134276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9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6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5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25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5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5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8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83651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AC4A1AA-0AE9-45D1-863A-8FFA93A3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00" y="719137"/>
            <a:ext cx="5057775" cy="5419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36A648-ABBC-4A3D-A3DB-FBBA895A3273}"/>
              </a:ext>
            </a:extLst>
          </p:cNvPr>
          <p:cNvSpPr txBox="1"/>
          <p:nvPr/>
        </p:nvSpPr>
        <p:spPr>
          <a:xfrm>
            <a:off x="715617" y="5234609"/>
            <a:ext cx="510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Out=S2’S1’S0’I0 + S2’S1’S0I1+ S2’S1S0’I2+ S2’S1S0I3</a:t>
            </a:r>
          </a:p>
          <a:p>
            <a:r>
              <a:rPr lang="en-US" dirty="0"/>
              <a:t>         S2S1’S0’I4+ S2S1’S0I5+ S2S1S0’I6+ S2S1S0I7</a:t>
            </a:r>
          </a:p>
        </p:txBody>
      </p:sp>
    </p:spTree>
    <p:extLst>
      <p:ext uri="{BB962C8B-B14F-4D97-AF65-F5344CB8AC3E}">
        <p14:creationId xmlns:p14="http://schemas.microsoft.com/office/powerpoint/2010/main" val="2848920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E200-715F-4394-826D-A4470258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675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Full adder using 8:1 Mux</a:t>
            </a:r>
          </a:p>
        </p:txBody>
      </p:sp>
      <p:pic>
        <p:nvPicPr>
          <p:cNvPr id="12290" name="Picture 2" descr="LOGIC DIAGRAM OF FULL ADDER USING 8X1 MUX OR MULTIPLEXER">
            <a:extLst>
              <a:ext uri="{FF2B5EF4-FFF2-40B4-BE49-F238E27FC236}">
                <a16:creationId xmlns:a16="http://schemas.microsoft.com/office/drawing/2014/main" id="{30E28E44-610B-4E52-922F-33D4A57A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700" y="660331"/>
            <a:ext cx="4090987" cy="51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23C981-26BA-42E0-A4A6-4BE3ACDAA816}"/>
              </a:ext>
            </a:extLst>
          </p:cNvPr>
          <p:cNvSpPr/>
          <p:nvPr/>
        </p:nvSpPr>
        <p:spPr>
          <a:xfrm>
            <a:off x="530087" y="1184270"/>
            <a:ext cx="40909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re Franklin"/>
              </a:rPr>
              <a:t>S(A, B, </a:t>
            </a:r>
            <a:r>
              <a:rPr lang="en-US" dirty="0" err="1">
                <a:latin typeface="Libre Franklin"/>
              </a:rPr>
              <a:t>C</a:t>
            </a:r>
            <a:r>
              <a:rPr lang="en-US" baseline="-25000" dirty="0" err="1">
                <a:latin typeface="Libre Franklin"/>
              </a:rPr>
              <a:t>in</a:t>
            </a:r>
            <a:r>
              <a:rPr lang="en-US" dirty="0">
                <a:latin typeface="Libre Franklin"/>
              </a:rPr>
              <a:t>) = ∑(1, 2, 4, 7)</a:t>
            </a:r>
          </a:p>
          <a:p>
            <a:r>
              <a:rPr lang="en-US" dirty="0" err="1">
                <a:latin typeface="Libre Franklin"/>
              </a:rPr>
              <a:t>C</a:t>
            </a:r>
            <a:r>
              <a:rPr lang="en-US" baseline="-25000" dirty="0" err="1">
                <a:latin typeface="Libre Franklin"/>
              </a:rPr>
              <a:t>out</a:t>
            </a:r>
            <a:r>
              <a:rPr lang="en-US" dirty="0">
                <a:latin typeface="Libre Franklin"/>
              </a:rPr>
              <a:t>(A, B, </a:t>
            </a:r>
            <a:r>
              <a:rPr lang="en-US" dirty="0" err="1">
                <a:latin typeface="Libre Franklin"/>
              </a:rPr>
              <a:t>C</a:t>
            </a:r>
            <a:r>
              <a:rPr lang="en-US" baseline="-25000" dirty="0" err="1">
                <a:latin typeface="Libre Franklin"/>
              </a:rPr>
              <a:t>in</a:t>
            </a:r>
            <a:r>
              <a:rPr lang="en-US" dirty="0">
                <a:latin typeface="Libre Franklin"/>
              </a:rPr>
              <a:t>) = ∑(3, 5, 6, 7)</a:t>
            </a:r>
          </a:p>
          <a:p>
            <a:endParaRPr lang="en-US" dirty="0">
              <a:latin typeface="Libre Franklin"/>
            </a:endParaRPr>
          </a:p>
          <a:p>
            <a:r>
              <a:rPr lang="en-US" dirty="0">
                <a:latin typeface="Libre Franklin"/>
              </a:rPr>
              <a:t>High input for present </a:t>
            </a:r>
            <a:r>
              <a:rPr lang="en-US" dirty="0" err="1">
                <a:latin typeface="Libre Franklin"/>
              </a:rPr>
              <a:t>minterm</a:t>
            </a:r>
            <a:r>
              <a:rPr lang="en-US" dirty="0">
                <a:latin typeface="Libre Franklin"/>
              </a:rPr>
              <a:t>, low input for </a:t>
            </a:r>
            <a:r>
              <a:rPr lang="en-US" dirty="0" err="1">
                <a:latin typeface="Libre Franklin"/>
              </a:rPr>
              <a:t>minterm</a:t>
            </a:r>
            <a:r>
              <a:rPr lang="en-US" dirty="0">
                <a:latin typeface="Libre Franklin"/>
              </a:rPr>
              <a:t> not present</a:t>
            </a:r>
            <a:br>
              <a:rPr lang="en-US" dirty="0">
                <a:latin typeface="Libre Franklin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9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A850-11E7-402B-9B57-8CE425F0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5124450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 Mux using 2:1 Mux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720AD53-0087-451F-9B34-4C05B12BA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47671"/>
              </p:ext>
            </p:extLst>
          </p:nvPr>
        </p:nvGraphicFramePr>
        <p:xfrm>
          <a:off x="451844" y="744849"/>
          <a:ext cx="30924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60">
                  <a:extLst>
                    <a:ext uri="{9D8B030D-6E8A-4147-A177-3AD203B41FA5}">
                      <a16:colId xmlns:a16="http://schemas.microsoft.com/office/drawing/2014/main" val="769200918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168176482"/>
                    </a:ext>
                  </a:extLst>
                </a:gridCol>
                <a:gridCol w="1056032">
                  <a:extLst>
                    <a:ext uri="{9D8B030D-6E8A-4147-A177-3AD203B41FA5}">
                      <a16:colId xmlns:a16="http://schemas.microsoft.com/office/drawing/2014/main" val="207678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 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4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4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2739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EB5CE73-726A-476A-8752-34D1F527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4" y="2991678"/>
            <a:ext cx="4610100" cy="3657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1B721C-3269-4382-AB5F-B280BBF6094A}"/>
              </a:ext>
            </a:extLst>
          </p:cNvPr>
          <p:cNvSpPr txBox="1">
            <a:spLocks/>
          </p:cNvSpPr>
          <p:nvPr/>
        </p:nvSpPr>
        <p:spPr>
          <a:xfrm>
            <a:off x="6901070" y="33823"/>
            <a:ext cx="5124450" cy="44325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8:1 Mux using 4:1 and 2:1 Mux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D459C-5E13-4E18-A23F-81CE6AE04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693" y="841998"/>
            <a:ext cx="2579667" cy="3514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D3E627-5524-4BA3-A55C-CBEA86379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110" y="1117601"/>
            <a:ext cx="3860890" cy="547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AC62-7F47-4427-AEED-1681D976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6266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Demultiplexer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1FDF2-1919-4E20-8CE3-3D340F60F1A8}"/>
                  </a:ext>
                </a:extLst>
              </p:cNvPr>
              <p:cNvSpPr txBox="1"/>
              <p:nvPr/>
            </p:nvSpPr>
            <p:spPr>
              <a:xfrm>
                <a:off x="85106" y="702368"/>
                <a:ext cx="77922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switch one common input line to one of several output line based on select input</a:t>
                </a:r>
              </a:p>
              <a:p>
                <a:r>
                  <a:rPr lang="en-US" dirty="0"/>
                  <a:t>It is data distributor</a:t>
                </a:r>
              </a:p>
              <a:p>
                <a:r>
                  <a:rPr lang="en-US" dirty="0"/>
                  <a:t>Size of </a:t>
                </a:r>
                <a:r>
                  <a:rPr lang="en-US" dirty="0" err="1"/>
                  <a:t>demux</a:t>
                </a:r>
                <a:r>
                  <a:rPr lang="en-US" dirty="0"/>
                  <a:t> 1: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Example 1:4, 1:8, 1:16….. Demultiplexer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1FDF2-1919-4E20-8CE3-3D340F60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6" y="702368"/>
                <a:ext cx="7792261" cy="923330"/>
              </a:xfrm>
              <a:prstGeom prst="rect">
                <a:avLst/>
              </a:prstGeom>
              <a:blipFill>
                <a:blip r:embed="rId2"/>
                <a:stretch>
                  <a:fillRect l="-70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FDBCC8-6DCD-4A47-AE7E-BC5D2C61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40424"/>
              </p:ext>
            </p:extLst>
          </p:nvPr>
        </p:nvGraphicFramePr>
        <p:xfrm>
          <a:off x="6241774" y="1391597"/>
          <a:ext cx="5314122" cy="2560320"/>
        </p:xfrm>
        <a:graphic>
          <a:graphicData uri="http://schemas.openxmlformats.org/drawingml/2006/table">
            <a:tbl>
              <a:tblPr/>
              <a:tblGrid>
                <a:gridCol w="885687">
                  <a:extLst>
                    <a:ext uri="{9D8B030D-6E8A-4147-A177-3AD203B41FA5}">
                      <a16:colId xmlns:a16="http://schemas.microsoft.com/office/drawing/2014/main" val="1516836481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val="217896903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val="1174840858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val="1839589708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val="2396136554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val="585478787"/>
                    </a:ext>
                  </a:extLst>
                </a:gridCol>
              </a:tblGrid>
              <a:tr h="33128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Selection Inputs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Outputs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71380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845295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839086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50230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585867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4592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5637940-CC11-49F1-8029-16B1FA5F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3388"/>
            <a:ext cx="4897710" cy="3215840"/>
          </a:xfrm>
          <a:prstGeom prst="rect">
            <a:avLst/>
          </a:prstGeom>
        </p:spPr>
      </p:pic>
      <p:pic>
        <p:nvPicPr>
          <p:cNvPr id="10246" name="Picture 6" descr="Digital Circuits - De-Multiplexers - Tutorialspoint">
            <a:extLst>
              <a:ext uri="{FF2B5EF4-FFF2-40B4-BE49-F238E27FC236}">
                <a16:creationId xmlns:a16="http://schemas.microsoft.com/office/drawing/2014/main" id="{34F0266C-57A4-40A0-B8DE-D92D4098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456" y="3969608"/>
            <a:ext cx="6536635" cy="295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65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7711-9B85-4065-B741-84B359A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A045-2F7C-4040-BB7C-7247900C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Most demultiplexers facilitate which type of conversion?</a:t>
            </a:r>
          </a:p>
          <a:p>
            <a:r>
              <a:rPr lang="en-US" dirty="0"/>
              <a:t>a) Decimal-to-hexadecimal</a:t>
            </a:r>
          </a:p>
          <a:p>
            <a:r>
              <a:rPr lang="en-US" dirty="0"/>
              <a:t>b) Single input, multiple outputs</a:t>
            </a:r>
          </a:p>
          <a:p>
            <a:r>
              <a:rPr lang="en-US" dirty="0"/>
              <a:t>c) AC to DC</a:t>
            </a:r>
          </a:p>
          <a:p>
            <a:r>
              <a:rPr lang="en-US" dirty="0"/>
              <a:t>d) Odd parity to even parity</a:t>
            </a:r>
          </a:p>
        </p:txBody>
      </p:sp>
    </p:spTree>
    <p:extLst>
      <p:ext uri="{BB962C8B-B14F-4D97-AF65-F5344CB8AC3E}">
        <p14:creationId xmlns:p14="http://schemas.microsoft.com/office/powerpoint/2010/main" val="3038083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7711-9B85-4065-B741-84B359A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A045-2F7C-4040-BB7C-7247900C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Why is a demultiplexer called a data distributor?</a:t>
            </a:r>
          </a:p>
          <a:p>
            <a:pPr marL="0" indent="0">
              <a:buNone/>
            </a:pPr>
            <a:r>
              <a:rPr lang="en-US" dirty="0"/>
              <a:t>a) The input will be distributed to one of the outputs</a:t>
            </a:r>
          </a:p>
          <a:p>
            <a:pPr marL="0" indent="0">
              <a:buNone/>
            </a:pPr>
            <a:r>
              <a:rPr lang="en-US" dirty="0"/>
              <a:t>b) One of the inputs will be selected for the output</a:t>
            </a:r>
          </a:p>
          <a:p>
            <a:pPr marL="0" indent="0">
              <a:buNone/>
            </a:pPr>
            <a:r>
              <a:rPr lang="en-US" dirty="0"/>
              <a:t>c) The output will be distributed to one of the inputs</a:t>
            </a:r>
          </a:p>
          <a:p>
            <a:pPr marL="0" indent="0">
              <a:buNone/>
            </a:pPr>
            <a:r>
              <a:rPr lang="en-US" dirty="0"/>
              <a:t>d) Single input to Single Output</a:t>
            </a:r>
          </a:p>
        </p:txBody>
      </p:sp>
    </p:spTree>
    <p:extLst>
      <p:ext uri="{BB962C8B-B14F-4D97-AF65-F5344CB8AC3E}">
        <p14:creationId xmlns:p14="http://schemas.microsoft.com/office/powerpoint/2010/main" val="4033007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2295-27DD-44F1-AA4F-A1205608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951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B7B687-B299-480D-80FA-E9765BD9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3609"/>
            <a:ext cx="11039689" cy="1241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combinational circuit that has ‘n’ input lines and maximum of 2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output lines.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One of these outputs will be active High based on the combination of inputs present, when the decoder is enabled.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outputs of the decoder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min terms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of ‘n’ input variables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when it is enabled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Size of Decoder are 2:4, 3:8, 4:16….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822720-FA17-4DD7-8FD6-D2C1F421B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72594"/>
              </p:ext>
            </p:extLst>
          </p:nvPr>
        </p:nvGraphicFramePr>
        <p:xfrm>
          <a:off x="0" y="4293704"/>
          <a:ext cx="4913244" cy="2297595"/>
        </p:xfrm>
        <a:graphic>
          <a:graphicData uri="http://schemas.openxmlformats.org/drawingml/2006/table">
            <a:tbl>
              <a:tblPr/>
              <a:tblGrid>
                <a:gridCol w="818874">
                  <a:extLst>
                    <a:ext uri="{9D8B030D-6E8A-4147-A177-3AD203B41FA5}">
                      <a16:colId xmlns:a16="http://schemas.microsoft.com/office/drawing/2014/main" val="1399606627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val="1856196238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val="2007366229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val="572287802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val="1514913802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val="2501831750"/>
                    </a:ext>
                  </a:extLst>
                </a:gridCol>
              </a:tblGrid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114865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318626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225630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314259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82429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1F9873A-10AE-4792-A914-E1E79A40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66" y="2320094"/>
            <a:ext cx="876300" cy="1609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873A96-57C9-4423-8F2C-24E19F7B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55" y="2043591"/>
            <a:ext cx="29241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00EF19-FFD6-4AAF-9D19-5C60308CF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204" y="2795173"/>
            <a:ext cx="4400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9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634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0ECB1E-0C0E-49B9-8601-A00EFC6232C1}"/>
              </a:ext>
            </a:extLst>
          </p:cNvPr>
          <p:cNvSpPr/>
          <p:nvPr/>
        </p:nvSpPr>
        <p:spPr>
          <a:xfrm>
            <a:off x="176551" y="1022550"/>
            <a:ext cx="4822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neva"/>
              </a:rPr>
              <a:t> S = A’B’C + A’BC’ + AB’C’ + ABC = </a:t>
            </a:r>
            <a:r>
              <a:rPr lang="el-GR" dirty="0">
                <a:solidFill>
                  <a:srgbClr val="000000"/>
                </a:solidFill>
                <a:latin typeface="Geneva"/>
              </a:rPr>
              <a:t>Σ(1,2,4,7)</a:t>
            </a:r>
            <a:endParaRPr lang="en-US" dirty="0">
              <a:solidFill>
                <a:srgbClr val="000000"/>
              </a:solidFill>
              <a:latin typeface="Geneva"/>
            </a:endParaRPr>
          </a:p>
          <a:p>
            <a:r>
              <a:rPr lang="en-US" dirty="0">
                <a:solidFill>
                  <a:srgbClr val="000000"/>
                </a:solidFill>
                <a:latin typeface="Geneva"/>
              </a:rPr>
              <a:t>CY = </a:t>
            </a:r>
            <a:r>
              <a:rPr lang="en-US" dirty="0"/>
              <a:t>A’BC +AB’C +ABC’+ABC= </a:t>
            </a:r>
            <a:r>
              <a:rPr lang="el-GR" dirty="0"/>
              <a:t>Σ (3, 5, 6, 7)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D794C3B-F41B-44CA-AE85-770E6F1F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51" y="2181912"/>
            <a:ext cx="4612245" cy="39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F82D63-6211-4D8E-9188-7A31CF0E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9518"/>
          </a:xfrm>
          <a:solidFill>
            <a:schemeClr val="accent6"/>
          </a:solidFill>
        </p:spPr>
        <p:txBody>
          <a:bodyPr>
            <a:noAutofit/>
          </a:bodyPr>
          <a:lstStyle/>
          <a:p>
            <a:r>
              <a:rPr lang="en-US" sz="3600" dirty="0"/>
              <a:t>Full Adder using 3:8 Decoder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4A9EF1-1ACB-4A09-94CF-93FB81824274}"/>
              </a:ext>
            </a:extLst>
          </p:cNvPr>
          <p:cNvSpPr txBox="1">
            <a:spLocks/>
          </p:cNvSpPr>
          <p:nvPr/>
        </p:nvSpPr>
        <p:spPr>
          <a:xfrm>
            <a:off x="6480313" y="0"/>
            <a:ext cx="5804452" cy="50951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Full Subtractor </a:t>
            </a:r>
            <a:r>
              <a:rPr lang="en-US" sz="3200" dirty="0"/>
              <a:t>using 3:8 Decoder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0BE8D5-4DB4-4437-8471-73A693AC3A81}"/>
              </a:ext>
            </a:extLst>
          </p:cNvPr>
          <p:cNvSpPr/>
          <p:nvPr/>
        </p:nvSpPr>
        <p:spPr>
          <a:xfrm>
            <a:off x="6096000" y="1203498"/>
            <a:ext cx="623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neva"/>
              </a:rPr>
              <a:t> DIFFERENCE = A’B’C + A’BC’ + AB’C’ + ABC = </a:t>
            </a:r>
            <a:r>
              <a:rPr lang="el-GR" dirty="0">
                <a:solidFill>
                  <a:srgbClr val="000000"/>
                </a:solidFill>
                <a:latin typeface="Geneva"/>
              </a:rPr>
              <a:t>Σ(1,2,4,7)</a:t>
            </a:r>
            <a:endParaRPr lang="en-US" dirty="0">
              <a:solidFill>
                <a:srgbClr val="000000"/>
              </a:solidFill>
              <a:latin typeface="Geneva"/>
            </a:endParaRPr>
          </a:p>
          <a:p>
            <a:r>
              <a:rPr lang="en-US" dirty="0">
                <a:solidFill>
                  <a:srgbClr val="000000"/>
                </a:solidFill>
                <a:latin typeface="Geneva"/>
              </a:rPr>
              <a:t>BORROW = </a:t>
            </a:r>
            <a:r>
              <a:rPr lang="en-US" dirty="0"/>
              <a:t>A’B’C +A’BC’ +A’BC+ABC= </a:t>
            </a:r>
            <a:r>
              <a:rPr lang="el-GR" dirty="0"/>
              <a:t>Σ (</a:t>
            </a:r>
            <a:r>
              <a:rPr lang="en-US" dirty="0"/>
              <a:t>1</a:t>
            </a:r>
            <a:r>
              <a:rPr lang="el-GR" dirty="0"/>
              <a:t>, </a:t>
            </a:r>
            <a:r>
              <a:rPr lang="en-US" dirty="0"/>
              <a:t>2</a:t>
            </a:r>
            <a:r>
              <a:rPr lang="el-GR" dirty="0"/>
              <a:t>, </a:t>
            </a:r>
            <a:r>
              <a:rPr lang="en-US" dirty="0"/>
              <a:t>3</a:t>
            </a:r>
            <a:r>
              <a:rPr lang="el-GR" dirty="0"/>
              <a:t>, 7)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E3AB5-1677-4182-A02D-56229313F111}"/>
              </a:ext>
            </a:extLst>
          </p:cNvPr>
          <p:cNvSpPr txBox="1"/>
          <p:nvPr/>
        </p:nvSpPr>
        <p:spPr>
          <a:xfrm>
            <a:off x="4640357" y="4784034"/>
            <a:ext cx="358475" cy="37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7EB17-76DA-4DAB-89AA-F3567096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2410580"/>
            <a:ext cx="6371660" cy="33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95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1DB88E-8793-4F26-9729-EE2C3B65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3:8 decoder using 2:4 decoder</a:t>
            </a:r>
          </a:p>
        </p:txBody>
      </p:sp>
      <p:pic>
        <p:nvPicPr>
          <p:cNvPr id="9218" name="Picture 2" descr="2 to 8 Decoder">
            <a:extLst>
              <a:ext uri="{FF2B5EF4-FFF2-40B4-BE49-F238E27FC236}">
                <a16:creationId xmlns:a16="http://schemas.microsoft.com/office/drawing/2014/main" id="{30CBC22B-C9D8-4E8B-A6E8-2F10BF2A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67" y="558328"/>
            <a:ext cx="5715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2AFB02-A58B-43CA-A494-234B8EAC8E06}"/>
              </a:ext>
            </a:extLst>
          </p:cNvPr>
          <p:cNvSpPr txBox="1"/>
          <p:nvPr/>
        </p:nvSpPr>
        <p:spPr>
          <a:xfrm>
            <a:off x="145774" y="556595"/>
            <a:ext cx="469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 with Enable</a:t>
            </a:r>
          </a:p>
          <a:p>
            <a:r>
              <a:rPr lang="en-US" dirty="0"/>
              <a:t>One of outputs will be ‘1’ when enable, E is ‘1’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6D44453-C38E-426C-95A2-EAD1B8726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76877"/>
              </p:ext>
            </p:extLst>
          </p:nvPr>
        </p:nvGraphicFramePr>
        <p:xfrm>
          <a:off x="251792" y="3455504"/>
          <a:ext cx="371060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6">
                  <a:extLst>
                    <a:ext uri="{9D8B030D-6E8A-4147-A177-3AD203B41FA5}">
                      <a16:colId xmlns:a16="http://schemas.microsoft.com/office/drawing/2014/main" val="47348153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3848734276"/>
                    </a:ext>
                  </a:extLst>
                </a:gridCol>
                <a:gridCol w="622852">
                  <a:extLst>
                    <a:ext uri="{9D8B030D-6E8A-4147-A177-3AD203B41FA5}">
                      <a16:colId xmlns:a16="http://schemas.microsoft.com/office/drawing/2014/main" val="3478308126"/>
                    </a:ext>
                  </a:extLst>
                </a:gridCol>
                <a:gridCol w="1643270">
                  <a:extLst>
                    <a:ext uri="{9D8B030D-6E8A-4147-A177-3AD203B41FA5}">
                      <a16:colId xmlns:a16="http://schemas.microsoft.com/office/drawing/2014/main" val="1207897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0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9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6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0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1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6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8256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9FC08F8-6AA9-479B-83CE-777E0D4F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4" y="1282440"/>
            <a:ext cx="5734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5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D871-B5D0-4596-9794-41FF0B73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4"/>
            <a:ext cx="12191999" cy="56356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Half Adder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D616-2EF6-486D-9B87-80BCA717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685800"/>
            <a:ext cx="10230678" cy="119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combinational logic circuit with two inputs and two outputs. </a:t>
            </a:r>
          </a:p>
          <a:p>
            <a:pPr marL="0" indent="0">
              <a:buNone/>
            </a:pPr>
            <a:r>
              <a:rPr lang="en-US" sz="2000" dirty="0"/>
              <a:t>The half adder circuit add two single bit Cary number</a:t>
            </a:r>
          </a:p>
          <a:p>
            <a:pPr marL="0" indent="0">
              <a:buNone/>
            </a:pPr>
            <a:r>
              <a:rPr lang="en-US" sz="2000" dirty="0"/>
              <a:t>This circuit has two outputs </a:t>
            </a:r>
            <a:r>
              <a:rPr lang="en-US" sz="2000" b="1" dirty="0"/>
              <a:t>carry</a:t>
            </a:r>
            <a:r>
              <a:rPr lang="en-US" sz="2000" dirty="0"/>
              <a:t> and </a:t>
            </a:r>
            <a:r>
              <a:rPr lang="en-US" sz="2000" b="1" dirty="0"/>
              <a:t>sum</a:t>
            </a:r>
            <a:r>
              <a:rPr lang="en-US" sz="2000" dirty="0"/>
              <a:t>.</a:t>
            </a:r>
          </a:p>
        </p:txBody>
      </p:sp>
      <p:pic>
        <p:nvPicPr>
          <p:cNvPr id="22532" name="Picture 4" descr="Half Adder Truth Table">
            <a:extLst>
              <a:ext uri="{FF2B5EF4-FFF2-40B4-BE49-F238E27FC236}">
                <a16:creationId xmlns:a16="http://schemas.microsoft.com/office/drawing/2014/main" id="{DBFECE36-26C7-4508-914E-87111369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571508"/>
            <a:ext cx="2057400" cy="24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alf Adder Circuit Diagram">
            <a:extLst>
              <a:ext uri="{FF2B5EF4-FFF2-40B4-BE49-F238E27FC236}">
                <a16:creationId xmlns:a16="http://schemas.microsoft.com/office/drawing/2014/main" id="{FF571AAF-8FF5-452A-A227-9910E37A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2" y="4584679"/>
            <a:ext cx="3581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05EEC4-4206-439F-BB2F-2E21BC2935D7}"/>
              </a:ext>
            </a:extLst>
          </p:cNvPr>
          <p:cNvSpPr txBox="1"/>
          <p:nvPr/>
        </p:nvSpPr>
        <p:spPr>
          <a:xfrm>
            <a:off x="1676400" y="499494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S(A, B) = ∑m (1, 2)</a:t>
            </a:r>
          </a:p>
          <a:p>
            <a:r>
              <a:rPr lang="en-US" sz="2000" dirty="0"/>
              <a:t>CY(A, B) = ∑m (3)</a:t>
            </a:r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id="{6519D8D3-8BE2-4F49-8DE9-053EC650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638425"/>
            <a:ext cx="42005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589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15ED28-B73C-48F2-8A6C-8BBA3F1B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4:16 decoder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E7BF7F-A126-404D-A726-EAA97271F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38374"/>
              </p:ext>
            </p:extLst>
          </p:nvPr>
        </p:nvGraphicFramePr>
        <p:xfrm>
          <a:off x="16566" y="534137"/>
          <a:ext cx="431544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82">
                  <a:extLst>
                    <a:ext uri="{9D8B030D-6E8A-4147-A177-3AD203B41FA5}">
                      <a16:colId xmlns:a16="http://schemas.microsoft.com/office/drawing/2014/main" val="981887536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1026614847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val="17094717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739312083"/>
                    </a:ext>
                  </a:extLst>
                </a:gridCol>
                <a:gridCol w="1628568">
                  <a:extLst>
                    <a:ext uri="{9D8B030D-6E8A-4147-A177-3AD203B41FA5}">
                      <a16:colId xmlns:a16="http://schemas.microsoft.com/office/drawing/2014/main" val="382678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4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8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0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9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3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3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2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6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41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C7A63DF-E7F4-4DAB-9108-E1B34D2E6A09}"/>
              </a:ext>
            </a:extLst>
          </p:cNvPr>
          <p:cNvSpPr/>
          <p:nvPr/>
        </p:nvSpPr>
        <p:spPr>
          <a:xfrm>
            <a:off x="6493565" y="1391478"/>
            <a:ext cx="4315445" cy="4638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4:16 Decoder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E806EB7-4D1D-4089-8C92-385749D7E2E7}"/>
              </a:ext>
            </a:extLst>
          </p:cNvPr>
          <p:cNvSpPr/>
          <p:nvPr/>
        </p:nvSpPr>
        <p:spPr>
          <a:xfrm>
            <a:off x="4943061" y="1974574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CEB3D61-63B1-4619-A6D5-C16B9187F8D4}"/>
              </a:ext>
            </a:extLst>
          </p:cNvPr>
          <p:cNvSpPr/>
          <p:nvPr/>
        </p:nvSpPr>
        <p:spPr>
          <a:xfrm>
            <a:off x="4954863" y="2779299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0AE436-8171-4B2A-9215-AACE17FE1714}"/>
              </a:ext>
            </a:extLst>
          </p:cNvPr>
          <p:cNvSpPr/>
          <p:nvPr/>
        </p:nvSpPr>
        <p:spPr>
          <a:xfrm>
            <a:off x="4982817" y="3464648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3788ACA-064C-4B26-99EC-92548393C554}"/>
              </a:ext>
            </a:extLst>
          </p:cNvPr>
          <p:cNvSpPr/>
          <p:nvPr/>
        </p:nvSpPr>
        <p:spPr>
          <a:xfrm>
            <a:off x="4962939" y="4379045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5346D34-8374-48E6-86C6-2569B1EC9571}"/>
              </a:ext>
            </a:extLst>
          </p:cNvPr>
          <p:cNvSpPr/>
          <p:nvPr/>
        </p:nvSpPr>
        <p:spPr>
          <a:xfrm>
            <a:off x="10769254" y="1391478"/>
            <a:ext cx="129022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9BDE7F8-F4A3-42D4-A4D4-E2D3ED7BC369}"/>
              </a:ext>
            </a:extLst>
          </p:cNvPr>
          <p:cNvSpPr/>
          <p:nvPr/>
        </p:nvSpPr>
        <p:spPr>
          <a:xfrm>
            <a:off x="10797208" y="5675590"/>
            <a:ext cx="129022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9D9C97-983E-4DA5-85D0-640561A87F85}"/>
              </a:ext>
            </a:extLst>
          </p:cNvPr>
          <p:cNvCxnSpPr/>
          <p:nvPr/>
        </p:nvCxnSpPr>
        <p:spPr>
          <a:xfrm flipV="1">
            <a:off x="8348870" y="6029739"/>
            <a:ext cx="0" cy="4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5EE55-90E6-47A6-9848-BA1955B63102}"/>
              </a:ext>
            </a:extLst>
          </p:cNvPr>
          <p:cNvSpPr txBox="1"/>
          <p:nvPr/>
        </p:nvSpPr>
        <p:spPr>
          <a:xfrm>
            <a:off x="7991061" y="633453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3061522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B28C82B-1F8E-4892-AC31-6773A9807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19430"/>
              </p:ext>
            </p:extLst>
          </p:nvPr>
        </p:nvGraphicFramePr>
        <p:xfrm>
          <a:off x="0" y="561999"/>
          <a:ext cx="431544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82">
                  <a:extLst>
                    <a:ext uri="{9D8B030D-6E8A-4147-A177-3AD203B41FA5}">
                      <a16:colId xmlns:a16="http://schemas.microsoft.com/office/drawing/2014/main" val="981887536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1026614847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val="17094717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739312083"/>
                    </a:ext>
                  </a:extLst>
                </a:gridCol>
                <a:gridCol w="1628568">
                  <a:extLst>
                    <a:ext uri="{9D8B030D-6E8A-4147-A177-3AD203B41FA5}">
                      <a16:colId xmlns:a16="http://schemas.microsoft.com/office/drawing/2014/main" val="3826782693"/>
                    </a:ext>
                  </a:extLst>
                </a:gridCol>
              </a:tblGrid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85871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12373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4558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46605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88310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02784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9940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96233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39978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314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31495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504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30144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25522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6196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07855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410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EA6171DB-07BB-49E0-ACD1-9869D974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4:16 decoder using 3:8 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F2D7D-ED66-44B2-BF9F-EB8B46F5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144" y="1565934"/>
            <a:ext cx="54292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91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52C4E7-BDC4-447D-8CD8-BFF2087D8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86703"/>
              </p:ext>
            </p:extLst>
          </p:nvPr>
        </p:nvGraphicFramePr>
        <p:xfrm>
          <a:off x="0" y="396128"/>
          <a:ext cx="431544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82">
                  <a:extLst>
                    <a:ext uri="{9D8B030D-6E8A-4147-A177-3AD203B41FA5}">
                      <a16:colId xmlns:a16="http://schemas.microsoft.com/office/drawing/2014/main" val="981887536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1026614847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val="17094717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739312083"/>
                    </a:ext>
                  </a:extLst>
                </a:gridCol>
                <a:gridCol w="1628568">
                  <a:extLst>
                    <a:ext uri="{9D8B030D-6E8A-4147-A177-3AD203B41FA5}">
                      <a16:colId xmlns:a16="http://schemas.microsoft.com/office/drawing/2014/main" val="382678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4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8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0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9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3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3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2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6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410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0BA29C6-42A6-4576-B3AE-3BFCCFF4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4:16 decoder using 2:4 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DAA01-2BA2-4A13-9808-2D80BA54D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119" y="928578"/>
            <a:ext cx="54768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55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01323D-29D7-40BE-BB30-0635ECF04024}"/>
              </a:ext>
            </a:extLst>
          </p:cNvPr>
          <p:cNvSpPr txBox="1"/>
          <p:nvPr/>
        </p:nvSpPr>
        <p:spPr>
          <a:xfrm>
            <a:off x="1133475" y="1137761"/>
            <a:ext cx="97726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A decoder converts n inputs to __________ outputs.</a:t>
            </a:r>
          </a:p>
          <a:p>
            <a:r>
              <a:rPr lang="pt-BR" sz="3200" dirty="0"/>
              <a:t>a) n</a:t>
            </a:r>
          </a:p>
          <a:p>
            <a:r>
              <a:rPr lang="pt-BR" sz="3200" dirty="0"/>
              <a:t>b) n2</a:t>
            </a:r>
          </a:p>
          <a:p>
            <a:r>
              <a:rPr lang="pt-BR" sz="3200" dirty="0"/>
              <a:t>c) 2n</a:t>
            </a:r>
          </a:p>
          <a:p>
            <a:r>
              <a:rPr lang="pt-BR" sz="3200" dirty="0"/>
              <a:t>d) nn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03522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01323D-29D7-40BE-BB30-0635ECF04024}"/>
              </a:ext>
            </a:extLst>
          </p:cNvPr>
          <p:cNvSpPr txBox="1"/>
          <p:nvPr/>
        </p:nvSpPr>
        <p:spPr>
          <a:xfrm>
            <a:off x="1133475" y="1137761"/>
            <a:ext cx="97726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A decoder converts n inputs to __________ outputs.</a:t>
            </a:r>
          </a:p>
          <a:p>
            <a:r>
              <a:rPr lang="pt-BR" sz="3200" dirty="0"/>
              <a:t>a) n</a:t>
            </a:r>
          </a:p>
          <a:p>
            <a:r>
              <a:rPr lang="pt-BR" sz="3200" dirty="0"/>
              <a:t>b) n2</a:t>
            </a:r>
          </a:p>
          <a:p>
            <a:r>
              <a:rPr lang="pt-BR" sz="3200" dirty="0"/>
              <a:t>c) 2n</a:t>
            </a:r>
          </a:p>
          <a:p>
            <a:r>
              <a:rPr lang="pt-BR" sz="3200" dirty="0"/>
              <a:t>d) nn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2543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01323D-29D7-40BE-BB30-0635ECF04024}"/>
              </a:ext>
            </a:extLst>
          </p:cNvPr>
          <p:cNvSpPr txBox="1"/>
          <p:nvPr/>
        </p:nvSpPr>
        <p:spPr>
          <a:xfrm>
            <a:off x="1133475" y="1137761"/>
            <a:ext cx="97726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Which of the following represents a number of output lines for a decoder with 4 input lines?</a:t>
            </a:r>
          </a:p>
          <a:p>
            <a:r>
              <a:rPr lang="en-US" sz="3200" dirty="0"/>
              <a:t>a) 15</a:t>
            </a:r>
          </a:p>
          <a:p>
            <a:r>
              <a:rPr lang="en-US" sz="3200" dirty="0"/>
              <a:t>b) 16</a:t>
            </a:r>
          </a:p>
          <a:p>
            <a:r>
              <a:rPr lang="en-US" sz="3200" dirty="0"/>
              <a:t>c) 17</a:t>
            </a:r>
          </a:p>
          <a:p>
            <a:r>
              <a:rPr lang="en-US" sz="3200" dirty="0"/>
              <a:t>d) 18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51790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93A-46F3-418A-95C9-AFF45C0A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3"/>
            <a:ext cx="12192000" cy="662781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4:2 Encoder</a:t>
            </a:r>
          </a:p>
        </p:txBody>
      </p:sp>
      <p:pic>
        <p:nvPicPr>
          <p:cNvPr id="14338" name="Picture 2" descr="Digital Circuits - Encoders - Tutorialspoint">
            <a:extLst>
              <a:ext uri="{FF2B5EF4-FFF2-40B4-BE49-F238E27FC236}">
                <a16:creationId xmlns:a16="http://schemas.microsoft.com/office/drawing/2014/main" id="{913F7125-46E2-4285-ADBB-34650DC9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4" y="1027906"/>
            <a:ext cx="5715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ncoder in Digital Logic - GeeksforGeeks">
            <a:extLst>
              <a:ext uri="{FF2B5EF4-FFF2-40B4-BE49-F238E27FC236}">
                <a16:creationId xmlns:a16="http://schemas.microsoft.com/office/drawing/2014/main" id="{9CE21FD5-DE8E-43F9-95B5-D2FCAE510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611346"/>
            <a:ext cx="5895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igital Circuits - Encoders - Tutorialspoint">
            <a:extLst>
              <a:ext uri="{FF2B5EF4-FFF2-40B4-BE49-F238E27FC236}">
                <a16:creationId xmlns:a16="http://schemas.microsoft.com/office/drawing/2014/main" id="{9FEC09BD-10FC-4B5F-A69F-7A83FBEA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286568"/>
            <a:ext cx="57150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12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feedback paths</a:t>
            </a:r>
          </a:p>
          <a:p>
            <a:r>
              <a:rPr lang="en-US" dirty="0"/>
              <a:t>No memory</a:t>
            </a:r>
          </a:p>
          <a:p>
            <a:r>
              <a:rPr lang="en-US" dirty="0"/>
              <a:t>Combinational circuit is a connected arrangement of logic gates with set of inputs and outputs.</a:t>
            </a:r>
          </a:p>
          <a:p>
            <a:r>
              <a:rPr lang="en-US" dirty="0"/>
              <a:t>Binary values of outputs are a function of binary combination of inputs.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paths exist</a:t>
            </a:r>
          </a:p>
          <a:p>
            <a:r>
              <a:rPr lang="en-US" dirty="0"/>
              <a:t>Memory present</a:t>
            </a:r>
          </a:p>
          <a:p>
            <a:r>
              <a:rPr lang="en-US" dirty="0"/>
              <a:t>2 Types- Synchronous and Asynchronous</a:t>
            </a:r>
          </a:p>
          <a:p>
            <a:r>
              <a:rPr lang="en-US" dirty="0"/>
              <a:t>Synchronous </a:t>
            </a:r>
            <a:r>
              <a:rPr lang="en-US" dirty="0" err="1"/>
              <a:t>seq</a:t>
            </a:r>
            <a:r>
              <a:rPr lang="en-US" dirty="0"/>
              <a:t> circuits employ signals that effect storage elements only at discrete instants of time. </a:t>
            </a:r>
          </a:p>
          <a:p>
            <a:r>
              <a:rPr lang="en-US" dirty="0"/>
              <a:t>Synchronization is achieved with help of device called clock.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eepak\Desktop\Morris Mano PPT\1\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0"/>
            <a:ext cx="9163050" cy="68580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80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eepak\Desktop\Morris Mano PPT\1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0"/>
            <a:ext cx="9163050" cy="68580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050" name="Picture 2" descr="C:\Users\Deepak\Desktop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-9525"/>
            <a:ext cx="9182100" cy="6877050"/>
          </a:xfrm>
          <a:prstGeom prst="rect">
            <a:avLst/>
          </a:prstGeom>
          <a:noFill/>
        </p:spPr>
      </p:pic>
      <p:pic>
        <p:nvPicPr>
          <p:cNvPr id="1028" name="Picture 4" descr="C:\Users\Deepak\Desktop\211\Master-Slave-Flip-Flo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295400"/>
            <a:ext cx="3676650" cy="2019300"/>
          </a:xfrm>
          <a:prstGeom prst="rect">
            <a:avLst/>
          </a:prstGeom>
          <a:noFill/>
        </p:spPr>
      </p:pic>
      <p:pic>
        <p:nvPicPr>
          <p:cNvPr id="1029" name="Picture 5" descr="C:\Users\Deepak\Desktop\211\Master-Slave-J-K-Flip-Flop-Timing-Diagra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657601"/>
            <a:ext cx="7010400" cy="2238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Deepak\Desktop\Morris Mano PPT\1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0"/>
            <a:ext cx="9163050" cy="68580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epak\Desktop\Morris Mano PPT\1\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1"/>
            <a:ext cx="9163050" cy="68580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9800" y="228601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Integrated Circuits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1524001"/>
            <a:ext cx="7391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IC is a small silicon semiconductors crystal called chip containing the electronic components for digital gates.</a:t>
            </a:r>
          </a:p>
          <a:p>
            <a:pPr>
              <a:buFontTx/>
              <a:buChar char="-"/>
            </a:pPr>
            <a:r>
              <a:rPr lang="en-US" dirty="0"/>
              <a:t>      Various gates are interconnected inside chip to form required circuit. </a:t>
            </a:r>
          </a:p>
          <a:p>
            <a:pPr>
              <a:buFontTx/>
              <a:buChar char="-"/>
            </a:pPr>
            <a:r>
              <a:rPr lang="en-US" dirty="0"/>
              <a:t>      Chip is mounted in ceramic/plastic container connected to external pin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Small scale Integration (SSI) </a:t>
            </a:r>
            <a:r>
              <a:rPr lang="en-US" dirty="0"/>
              <a:t>: less than 10 gates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Medium Scale Integration(MSI)</a:t>
            </a:r>
            <a:r>
              <a:rPr lang="en-US" dirty="0"/>
              <a:t> : between 10 to 200 gates (decoders, adders, registers)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Large Scale Integration(LSI)</a:t>
            </a:r>
            <a:r>
              <a:rPr lang="en-US" sz="2400" dirty="0"/>
              <a:t> </a:t>
            </a:r>
            <a:r>
              <a:rPr lang="en-US" dirty="0"/>
              <a:t>: between 200 and few thousands gates  ( Processors, Memory Chips)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Very Large Scale Integration (VLSI) </a:t>
            </a:r>
            <a:r>
              <a:rPr lang="en-US" dirty="0"/>
              <a:t>: Thousands of gate within single package ( Large Memory Arrays, Complex Microcomputer Chips)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026" name="Picture 2" descr="C:\Users\Deepak\Desktop\img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676401"/>
            <a:ext cx="2867025" cy="3392489"/>
          </a:xfrm>
          <a:prstGeom prst="rect">
            <a:avLst/>
          </a:prstGeom>
          <a:noFill/>
        </p:spPr>
      </p:pic>
      <p:pic>
        <p:nvPicPr>
          <p:cNvPr id="1027" name="Picture 3" descr="C:\Users\Deepak\Desktop\img\integrated_circui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28600"/>
            <a:ext cx="5943600" cy="5716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50C9-EB52-4D46-AEF9-1D6EF509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183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dirty="0"/>
              <a:t>Full Adder (1-bit Adder)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176E4-BD66-4115-9828-6C688CD63331}"/>
              </a:ext>
            </a:extLst>
          </p:cNvPr>
          <p:cNvSpPr/>
          <p:nvPr/>
        </p:nvSpPr>
        <p:spPr>
          <a:xfrm>
            <a:off x="225287" y="848140"/>
            <a:ext cx="10429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combinational logic circuit with 3 inputs and 2 outputs. </a:t>
            </a:r>
          </a:p>
          <a:p>
            <a:r>
              <a:rPr lang="en-US" dirty="0"/>
              <a:t>The Full adder circuit add 3 single bit Cary number</a:t>
            </a:r>
          </a:p>
          <a:p>
            <a:r>
              <a:rPr lang="en-US" dirty="0"/>
              <a:t>This circuit has two outputs </a:t>
            </a:r>
            <a:r>
              <a:rPr lang="en-US" b="1" dirty="0"/>
              <a:t>carry</a:t>
            </a:r>
            <a:r>
              <a:rPr lang="en-US" dirty="0"/>
              <a:t> and </a:t>
            </a:r>
            <a:r>
              <a:rPr lang="en-US" b="1" dirty="0"/>
              <a:t>sum</a:t>
            </a:r>
            <a:r>
              <a:rPr lang="en-US" dirty="0"/>
              <a:t>.</a:t>
            </a:r>
          </a:p>
        </p:txBody>
      </p:sp>
      <p:pic>
        <p:nvPicPr>
          <p:cNvPr id="23558" name="Picture 6" descr="Full Adder truth table. | Download Table">
            <a:extLst>
              <a:ext uri="{FF2B5EF4-FFF2-40B4-BE49-F238E27FC236}">
                <a16:creationId xmlns:a16="http://schemas.microsoft.com/office/drawing/2014/main" id="{48579E68-D4BA-4A9A-8AF9-B82908C9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48" y="848140"/>
            <a:ext cx="3086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id="{DC260490-18F6-4F69-A98A-D4031C9A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230604"/>
            <a:ext cx="44958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465AB5-06C1-4710-90F1-2C36E13C4D5D}"/>
              </a:ext>
            </a:extLst>
          </p:cNvPr>
          <p:cNvSpPr txBox="1"/>
          <p:nvPr/>
        </p:nvSpPr>
        <p:spPr>
          <a:xfrm>
            <a:off x="1828800" y="3688345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Sum(A, B,C) = ∑m (1, 2, 4, 7)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(A, B, C) = ∑m (3,5,6,7)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F516C-EF5F-4110-B905-1C841CDBF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994" y="4396232"/>
            <a:ext cx="4152207" cy="2233169"/>
          </a:xfrm>
          <a:prstGeom prst="rect">
            <a:avLst/>
          </a:prstGeom>
        </p:spPr>
      </p:pic>
      <p:pic>
        <p:nvPicPr>
          <p:cNvPr id="1026" name="Picture 2" descr="Digital Electronics Laboratory">
            <a:extLst>
              <a:ext uri="{FF2B5EF4-FFF2-40B4-BE49-F238E27FC236}">
                <a16:creationId xmlns:a16="http://schemas.microsoft.com/office/drawing/2014/main" id="{286CAFB0-46EA-47A0-A77A-40B8E974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393119"/>
            <a:ext cx="4781550" cy="31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3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D080E1-3C82-4D9A-ADB0-0539FBAC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781854"/>
            <a:ext cx="4476750" cy="156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149C7-DBE4-4631-9CD1-884194FDA27E}"/>
              </a:ext>
            </a:extLst>
          </p:cNvPr>
          <p:cNvSpPr txBox="1"/>
          <p:nvPr/>
        </p:nvSpPr>
        <p:spPr>
          <a:xfrm flipH="1">
            <a:off x="1874519" y="304800"/>
            <a:ext cx="17373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For </a:t>
            </a:r>
            <a:r>
              <a:rPr lang="en-US" sz="2500" dirty="0" err="1"/>
              <a:t>Cout</a:t>
            </a:r>
            <a:endParaRPr lang="en-US" sz="25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25FC62A-40BD-4321-B15A-295FF6E64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193149"/>
              </p:ext>
            </p:extLst>
          </p:nvPr>
        </p:nvGraphicFramePr>
        <p:xfrm>
          <a:off x="6982861" y="1125488"/>
          <a:ext cx="3552617" cy="121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723600" progId="Equation.DSMT4">
                  <p:embed/>
                </p:oleObj>
              </mc:Choice>
              <mc:Fallback>
                <p:oleObj name="Equation" r:id="rId3" imgW="1688760" imgH="723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25FC62A-40BD-4321-B15A-295FF6E643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2861" y="1125488"/>
                        <a:ext cx="3552617" cy="1218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1" name="Picture 15">
            <a:extLst>
              <a:ext uri="{FF2B5EF4-FFF2-40B4-BE49-F238E27FC236}">
                <a16:creationId xmlns:a16="http://schemas.microsoft.com/office/drawing/2014/main" id="{79581677-E013-4B1C-80BD-2B0547334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3006238"/>
            <a:ext cx="5883859" cy="327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3" name="Picture 17" descr="Full Adder | Definition | Circuit Diagram | Truth Table | Gate ...">
            <a:extLst>
              <a:ext uri="{FF2B5EF4-FFF2-40B4-BE49-F238E27FC236}">
                <a16:creationId xmlns:a16="http://schemas.microsoft.com/office/drawing/2014/main" id="{013288F3-B90A-4540-95F0-FD5B4D6B4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1" y="3006514"/>
            <a:ext cx="4584978" cy="38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155011-1E3B-4314-8CAE-B10EBACA8046}"/>
              </a:ext>
            </a:extLst>
          </p:cNvPr>
          <p:cNvSpPr txBox="1"/>
          <p:nvPr/>
        </p:nvSpPr>
        <p:spPr>
          <a:xfrm>
            <a:off x="2597426" y="2637183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=AB+BC+AC</a:t>
            </a:r>
          </a:p>
        </p:txBody>
      </p:sp>
    </p:spTree>
    <p:extLst>
      <p:ext uri="{BB962C8B-B14F-4D97-AF65-F5344CB8AC3E}">
        <p14:creationId xmlns:p14="http://schemas.microsoft.com/office/powerpoint/2010/main" val="26763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55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C210-06AC-43C4-B1B5-6431F191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76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Full Adder using Half Adder</a:t>
            </a:r>
          </a:p>
        </p:txBody>
      </p:sp>
      <p:pic>
        <p:nvPicPr>
          <p:cNvPr id="25602" name="Picture 2" descr="Implementation of full-adder using two half adder and OR gate ...">
            <a:extLst>
              <a:ext uri="{FF2B5EF4-FFF2-40B4-BE49-F238E27FC236}">
                <a16:creationId xmlns:a16="http://schemas.microsoft.com/office/drawing/2014/main" id="{60FA542A-2295-457F-A90C-9B557B9C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86200"/>
            <a:ext cx="6324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DB6310B2-1E98-4BE9-A820-2B07FFD0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670" y="447261"/>
            <a:ext cx="6673518" cy="22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5674C-E79F-4772-9631-37372AD7E072}"/>
              </a:ext>
            </a:extLst>
          </p:cNvPr>
          <p:cNvSpPr txBox="1"/>
          <p:nvPr/>
        </p:nvSpPr>
        <p:spPr>
          <a:xfrm>
            <a:off x="410817" y="1205948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⊕B⊕C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Carry=AB+(A⊕B)C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93097-5052-4C5D-A236-FEB75C44969C}"/>
              </a:ext>
            </a:extLst>
          </p:cNvPr>
          <p:cNvSpPr txBox="1"/>
          <p:nvPr/>
        </p:nvSpPr>
        <p:spPr>
          <a:xfrm>
            <a:off x="766248" y="2695464"/>
            <a:ext cx="126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HA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7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2083</Words>
  <Application>Microsoft Office PowerPoint</Application>
  <PresentationFormat>Widescreen</PresentationFormat>
  <Paragraphs>691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Consolas</vt:lpstr>
      <vt:lpstr>Geneva</vt:lpstr>
      <vt:lpstr>Libre Franklin</vt:lpstr>
      <vt:lpstr>Roboto</vt:lpstr>
      <vt:lpstr>Source Sans Pro</vt:lpstr>
      <vt:lpstr>Times New Roman</vt:lpstr>
      <vt:lpstr>Wingdings</vt:lpstr>
      <vt:lpstr>Office Theme</vt:lpstr>
      <vt:lpstr>Equation</vt:lpstr>
      <vt:lpstr>     Unit-1   Basics of Digital Electronics  Combinational Circuits Multiplexers-Demultiplexers Decoder-Encoder  Sequential Circuits Shift Registers     </vt:lpstr>
      <vt:lpstr>UNIT 1 : Basics of Digital Electronics Register Transfer and Micro Operations</vt:lpstr>
      <vt:lpstr>Combinational Circuits</vt:lpstr>
      <vt:lpstr> Half Adder </vt:lpstr>
      <vt:lpstr>PowerPoint Presentation</vt:lpstr>
      <vt:lpstr>Full Adder (1-bit Adder)</vt:lpstr>
      <vt:lpstr>PowerPoint Presentation</vt:lpstr>
      <vt:lpstr>PowerPoint Presentation</vt:lpstr>
      <vt:lpstr>Full Adder using Half Adder</vt:lpstr>
      <vt:lpstr>Half Subtractor</vt:lpstr>
      <vt:lpstr>Full Subtractor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Full Subtractor using Half Subtractor</vt:lpstr>
      <vt:lpstr>PowerPoint Presentation</vt:lpstr>
      <vt:lpstr>PowerPoint Presentation</vt:lpstr>
      <vt:lpstr>Multiplexer</vt:lpstr>
      <vt:lpstr>4:1 Multiplexer</vt:lpstr>
      <vt:lpstr>Expression implementation with Multiplexer</vt:lpstr>
      <vt:lpstr>PowerPoint Presentation</vt:lpstr>
      <vt:lpstr>Logic Gate implementation with 2:1 Multiplexer</vt:lpstr>
      <vt:lpstr>Logic Gate implementation with 2:1 Multiplexer</vt:lpstr>
      <vt:lpstr>PowerPoint Presentation</vt:lpstr>
      <vt:lpstr>PowerPoint Presentation</vt:lpstr>
      <vt:lpstr>PowerPoint Presentation</vt:lpstr>
      <vt:lpstr>PowerPoint Presentation</vt:lpstr>
      <vt:lpstr>8:1 Multiplexer</vt:lpstr>
      <vt:lpstr>Full adder using 8:1 Mux</vt:lpstr>
      <vt:lpstr>4:1 Mux using 2:1 Mux</vt:lpstr>
      <vt:lpstr>Demultiplexer</vt:lpstr>
      <vt:lpstr>PowerPoint Presentation</vt:lpstr>
      <vt:lpstr>PowerPoint Presentation</vt:lpstr>
      <vt:lpstr>Decoder</vt:lpstr>
      <vt:lpstr>PowerPoint Presentation</vt:lpstr>
      <vt:lpstr>Full Adder using 3:8 Decoder</vt:lpstr>
      <vt:lpstr>3:8 decoder using 2:4 decoder</vt:lpstr>
      <vt:lpstr>4:16 decoder</vt:lpstr>
      <vt:lpstr>4:16 decoder using 3:8 decoder</vt:lpstr>
      <vt:lpstr>4:16 decoder using 2:4 decoder</vt:lpstr>
      <vt:lpstr>PowerPoint Presentation</vt:lpstr>
      <vt:lpstr>PowerPoint Presentation</vt:lpstr>
      <vt:lpstr>PowerPoint Presentation</vt:lpstr>
      <vt:lpstr>4:2 Encoder</vt:lpstr>
      <vt:lpstr>Combinational Circuits</vt:lpstr>
      <vt:lpstr>Sequential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 </cp:lastModifiedBy>
  <cp:revision>94</cp:revision>
  <dcterms:created xsi:type="dcterms:W3CDTF">2020-05-28T03:31:20Z</dcterms:created>
  <dcterms:modified xsi:type="dcterms:W3CDTF">2021-08-27T04:30:02Z</dcterms:modified>
</cp:coreProperties>
</file>