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62" r:id="rId5"/>
    <p:sldId id="259" r:id="rId6"/>
    <p:sldId id="260" r:id="rId7"/>
    <p:sldId id="263" r:id="rId8"/>
    <p:sldId id="267" r:id="rId9"/>
    <p:sldId id="264" r:id="rId10"/>
    <p:sldId id="265" r:id="rId11"/>
    <p:sldId id="266" r:id="rId12"/>
    <p:sldId id="268" r:id="rId13"/>
    <p:sldId id="845" r:id="rId14"/>
    <p:sldId id="841" r:id="rId15"/>
    <p:sldId id="955" r:id="rId16"/>
    <p:sldId id="971" r:id="rId17"/>
    <p:sldId id="956" r:id="rId18"/>
    <p:sldId id="838" r:id="rId19"/>
    <p:sldId id="840" r:id="rId20"/>
    <p:sldId id="842" r:id="rId21"/>
    <p:sldId id="843" r:id="rId22"/>
    <p:sldId id="947" r:id="rId23"/>
    <p:sldId id="948" r:id="rId24"/>
    <p:sldId id="949" r:id="rId25"/>
    <p:sldId id="951" r:id="rId26"/>
    <p:sldId id="952" r:id="rId27"/>
    <p:sldId id="953" r:id="rId28"/>
    <p:sldId id="954" r:id="rId29"/>
    <p:sldId id="957" r:id="rId30"/>
    <p:sldId id="958" r:id="rId31"/>
    <p:sldId id="959" r:id="rId32"/>
    <p:sldId id="960" r:id="rId33"/>
    <p:sldId id="961" r:id="rId34"/>
    <p:sldId id="962" r:id="rId35"/>
    <p:sldId id="963" r:id="rId36"/>
    <p:sldId id="964" r:id="rId37"/>
    <p:sldId id="965" r:id="rId38"/>
    <p:sldId id="966" r:id="rId39"/>
    <p:sldId id="967" r:id="rId40"/>
    <p:sldId id="972" r:id="rId41"/>
    <p:sldId id="973" r:id="rId42"/>
    <p:sldId id="975" r:id="rId43"/>
    <p:sldId id="968" r:id="rId44"/>
    <p:sldId id="969" r:id="rId45"/>
    <p:sldId id="970" r:id="rId46"/>
    <p:sldId id="974" r:id="rId47"/>
    <p:sldId id="976" r:id="rId48"/>
    <p:sldId id="977" r:id="rId49"/>
    <p:sldId id="978" r:id="rId50"/>
    <p:sldId id="979" r:id="rId51"/>
    <p:sldId id="981" r:id="rId52"/>
    <p:sldId id="982" r:id="rId53"/>
    <p:sldId id="983" r:id="rId54"/>
    <p:sldId id="98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0E343-F178-4B8B-B072-98E6168B0DBD}" v="3" dt="2023-10-17T02:37:32.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ED884031-4BEE-4806-BBC3-20901F171F82}"/>
    <pc:docChg chg="custSel addSld delSld modSld">
      <pc:chgData name="Mohit Malik" userId="b038f0c95dfac187" providerId="LiveId" clId="{ED884031-4BEE-4806-BBC3-20901F171F82}" dt="2023-10-15T17:17:10.060" v="148" actId="14100"/>
      <pc:docMkLst>
        <pc:docMk/>
      </pc:docMkLst>
      <pc:sldChg chg="modSp mod">
        <pc:chgData name="Mohit Malik" userId="b038f0c95dfac187" providerId="LiveId" clId="{ED884031-4BEE-4806-BBC3-20901F171F82}" dt="2023-10-15T17:17:10.060" v="148" actId="14100"/>
        <pc:sldMkLst>
          <pc:docMk/>
          <pc:sldMk cId="788413821" sldId="256"/>
        </pc:sldMkLst>
        <pc:picChg chg="mod">
          <ac:chgData name="Mohit Malik" userId="b038f0c95dfac187" providerId="LiveId" clId="{ED884031-4BEE-4806-BBC3-20901F171F82}" dt="2023-10-15T17:17:10.060" v="148" actId="14100"/>
          <ac:picMkLst>
            <pc:docMk/>
            <pc:sldMk cId="788413821" sldId="256"/>
            <ac:picMk id="5" creationId="{BB7D4E4C-FF64-D131-C4E0-47DB0B38F8F7}"/>
          </ac:picMkLst>
        </pc:picChg>
      </pc:sldChg>
      <pc:sldChg chg="modSp mod">
        <pc:chgData name="Mohit Malik" userId="b038f0c95dfac187" providerId="LiveId" clId="{ED884031-4BEE-4806-BBC3-20901F171F82}" dt="2023-10-15T17:06:17.973" v="1" actId="14100"/>
        <pc:sldMkLst>
          <pc:docMk/>
          <pc:sldMk cId="4216959927" sldId="258"/>
        </pc:sldMkLst>
        <pc:spChg chg="mod">
          <ac:chgData name="Mohit Malik" userId="b038f0c95dfac187" providerId="LiveId" clId="{ED884031-4BEE-4806-BBC3-20901F171F82}" dt="2023-10-15T17:06:17.973" v="1" actId="14100"/>
          <ac:spMkLst>
            <pc:docMk/>
            <pc:sldMk cId="4216959927" sldId="258"/>
            <ac:spMk id="3" creationId="{88DF4519-32DA-EF61-A510-5E5CBF648A25}"/>
          </ac:spMkLst>
        </pc:spChg>
      </pc:sldChg>
      <pc:sldChg chg="modSp mod">
        <pc:chgData name="Mohit Malik" userId="b038f0c95dfac187" providerId="LiveId" clId="{ED884031-4BEE-4806-BBC3-20901F171F82}" dt="2023-10-15T17:07:04.625" v="63" actId="20577"/>
        <pc:sldMkLst>
          <pc:docMk/>
          <pc:sldMk cId="2796658762" sldId="953"/>
        </pc:sldMkLst>
        <pc:spChg chg="mod">
          <ac:chgData name="Mohit Malik" userId="b038f0c95dfac187" providerId="LiveId" clId="{ED884031-4BEE-4806-BBC3-20901F171F82}" dt="2023-10-15T17:07:04.625" v="63" actId="20577"/>
          <ac:spMkLst>
            <pc:docMk/>
            <pc:sldMk cId="2796658762" sldId="953"/>
            <ac:spMk id="2" creationId="{F5C108A7-5431-24ED-2BF3-40DF37F2B7E3}"/>
          </ac:spMkLst>
        </pc:spChg>
        <pc:spChg chg="mod">
          <ac:chgData name="Mohit Malik" userId="b038f0c95dfac187" providerId="LiveId" clId="{ED884031-4BEE-4806-BBC3-20901F171F82}" dt="2023-10-15T17:06:46.358" v="3" actId="14100"/>
          <ac:spMkLst>
            <pc:docMk/>
            <pc:sldMk cId="2796658762" sldId="953"/>
            <ac:spMk id="3" creationId="{D3FCBFC4-3BC8-08CC-F89B-CF08795BD426}"/>
          </ac:spMkLst>
        </pc:spChg>
        <pc:picChg chg="mod">
          <ac:chgData name="Mohit Malik" userId="b038f0c95dfac187" providerId="LiveId" clId="{ED884031-4BEE-4806-BBC3-20901F171F82}" dt="2023-10-15T17:06:40.513" v="2" actId="1076"/>
          <ac:picMkLst>
            <pc:docMk/>
            <pc:sldMk cId="2796658762" sldId="953"/>
            <ac:picMk id="4" creationId="{C0B9F54D-B11D-76CF-24AF-E3ABF2FDDE4F}"/>
          </ac:picMkLst>
        </pc:picChg>
      </pc:sldChg>
      <pc:sldChg chg="modSp new mod">
        <pc:chgData name="Mohit Malik" userId="b038f0c95dfac187" providerId="LiveId" clId="{ED884031-4BEE-4806-BBC3-20901F171F82}" dt="2023-10-15T17:14:06.841" v="144" actId="5793"/>
        <pc:sldMkLst>
          <pc:docMk/>
          <pc:sldMk cId="785524736" sldId="983"/>
        </pc:sldMkLst>
        <pc:spChg chg="mod">
          <ac:chgData name="Mohit Malik" userId="b038f0c95dfac187" providerId="LiveId" clId="{ED884031-4BEE-4806-BBC3-20901F171F82}" dt="2023-10-15T17:13:32.542" v="126" actId="20577"/>
          <ac:spMkLst>
            <pc:docMk/>
            <pc:sldMk cId="785524736" sldId="983"/>
            <ac:spMk id="2" creationId="{B50863D2-4904-C9BD-9B03-65F632766AA1}"/>
          </ac:spMkLst>
        </pc:spChg>
        <pc:spChg chg="mod">
          <ac:chgData name="Mohit Malik" userId="b038f0c95dfac187" providerId="LiveId" clId="{ED884031-4BEE-4806-BBC3-20901F171F82}" dt="2023-10-15T17:14:06.841" v="144" actId="5793"/>
          <ac:spMkLst>
            <pc:docMk/>
            <pc:sldMk cId="785524736" sldId="983"/>
            <ac:spMk id="3" creationId="{BCE481B8-C794-BEAC-D04B-961C800CCEA1}"/>
          </ac:spMkLst>
        </pc:spChg>
      </pc:sldChg>
      <pc:sldChg chg="new del">
        <pc:chgData name="Mohit Malik" userId="b038f0c95dfac187" providerId="LiveId" clId="{ED884031-4BEE-4806-BBC3-20901F171F82}" dt="2023-10-15T17:16:18.353" v="146" actId="47"/>
        <pc:sldMkLst>
          <pc:docMk/>
          <pc:sldMk cId="2821254698" sldId="984"/>
        </pc:sldMkLst>
      </pc:sldChg>
    </pc:docChg>
  </pc:docChgLst>
  <pc:docChgLst>
    <pc:chgData name="Mohit Malik" userId="b038f0c95dfac187" providerId="LiveId" clId="{2D90E343-F178-4B8B-B072-98E6168B0DBD}"/>
    <pc:docChg chg="modSld">
      <pc:chgData name="Mohit Malik" userId="b038f0c95dfac187" providerId="LiveId" clId="{2D90E343-F178-4B8B-B072-98E6168B0DBD}" dt="2023-10-25T05:22:21.626" v="10" actId="13926"/>
      <pc:docMkLst>
        <pc:docMk/>
      </pc:docMkLst>
      <pc:sldChg chg="modSp mod">
        <pc:chgData name="Mohit Malik" userId="b038f0c95dfac187" providerId="LiveId" clId="{2D90E343-F178-4B8B-B072-98E6168B0DBD}" dt="2023-10-17T02:36:00.689" v="3" actId="20577"/>
        <pc:sldMkLst>
          <pc:docMk/>
          <pc:sldMk cId="1762559588" sldId="257"/>
        </pc:sldMkLst>
        <pc:spChg chg="mod">
          <ac:chgData name="Mohit Malik" userId="b038f0c95dfac187" providerId="LiveId" clId="{2D90E343-F178-4B8B-B072-98E6168B0DBD}" dt="2023-10-17T02:36:00.689" v="3" actId="20577"/>
          <ac:spMkLst>
            <pc:docMk/>
            <pc:sldMk cId="1762559588" sldId="257"/>
            <ac:spMk id="2" creationId="{484F4F4F-D9FE-9624-CBCC-D91D4193C13C}"/>
          </ac:spMkLst>
        </pc:spChg>
      </pc:sldChg>
      <pc:sldChg chg="modSp">
        <pc:chgData name="Mohit Malik" userId="b038f0c95dfac187" providerId="LiveId" clId="{2D90E343-F178-4B8B-B072-98E6168B0DBD}" dt="2023-10-17T02:36:48.418" v="4"/>
        <pc:sldMkLst>
          <pc:docMk/>
          <pc:sldMk cId="327587858" sldId="259"/>
        </pc:sldMkLst>
        <pc:picChg chg="mod">
          <ac:chgData name="Mohit Malik" userId="b038f0c95dfac187" providerId="LiveId" clId="{2D90E343-F178-4B8B-B072-98E6168B0DBD}" dt="2023-10-17T02:36:48.418" v="4"/>
          <ac:picMkLst>
            <pc:docMk/>
            <pc:sldMk cId="327587858" sldId="259"/>
            <ac:picMk id="5" creationId="{A653C615-D464-7E52-A064-2E6CB464CBEB}"/>
          </ac:picMkLst>
        </pc:picChg>
      </pc:sldChg>
      <pc:sldChg chg="modSp mod">
        <pc:chgData name="Mohit Malik" userId="b038f0c95dfac187" providerId="LiveId" clId="{2D90E343-F178-4B8B-B072-98E6168B0DBD}" dt="2023-10-17T05:55:40.635" v="8" actId="13926"/>
        <pc:sldMkLst>
          <pc:docMk/>
          <pc:sldMk cId="3160245568" sldId="260"/>
        </pc:sldMkLst>
        <pc:spChg chg="mod">
          <ac:chgData name="Mohit Malik" userId="b038f0c95dfac187" providerId="LiveId" clId="{2D90E343-F178-4B8B-B072-98E6168B0DBD}" dt="2023-10-17T05:55:40.635" v="8" actId="13926"/>
          <ac:spMkLst>
            <pc:docMk/>
            <pc:sldMk cId="3160245568" sldId="260"/>
            <ac:spMk id="3" creationId="{B70A0F32-070A-F0F8-CDE5-1157E043F89D}"/>
          </ac:spMkLst>
        </pc:spChg>
      </pc:sldChg>
      <pc:sldChg chg="modSp mod">
        <pc:chgData name="Mohit Malik" userId="b038f0c95dfac187" providerId="LiveId" clId="{2D90E343-F178-4B8B-B072-98E6168B0DBD}" dt="2023-10-17T02:37:13.620" v="6"/>
        <pc:sldMkLst>
          <pc:docMk/>
          <pc:sldMk cId="2506594791" sldId="265"/>
        </pc:sldMkLst>
        <pc:picChg chg="mod">
          <ac:chgData name="Mohit Malik" userId="b038f0c95dfac187" providerId="LiveId" clId="{2D90E343-F178-4B8B-B072-98E6168B0DBD}" dt="2023-10-17T02:37:13.620" v="6"/>
          <ac:picMkLst>
            <pc:docMk/>
            <pc:sldMk cId="2506594791" sldId="265"/>
            <ac:picMk id="5" creationId="{56041D6B-0AD6-8816-23B7-7B28E58A298A}"/>
          </ac:picMkLst>
        </pc:picChg>
      </pc:sldChg>
      <pc:sldChg chg="modSp">
        <pc:chgData name="Mohit Malik" userId="b038f0c95dfac187" providerId="LiveId" clId="{2D90E343-F178-4B8B-B072-98E6168B0DBD}" dt="2023-10-17T02:37:32.092" v="7"/>
        <pc:sldMkLst>
          <pc:docMk/>
          <pc:sldMk cId="471204604" sldId="268"/>
        </pc:sldMkLst>
        <pc:picChg chg="mod">
          <ac:chgData name="Mohit Malik" userId="b038f0c95dfac187" providerId="LiveId" clId="{2D90E343-F178-4B8B-B072-98E6168B0DBD}" dt="2023-10-17T02:37:32.092" v="7"/>
          <ac:picMkLst>
            <pc:docMk/>
            <pc:sldMk cId="471204604" sldId="268"/>
            <ac:picMk id="8" creationId="{769FCE30-69FE-4255-3042-3B0CC810FB15}"/>
          </ac:picMkLst>
        </pc:picChg>
      </pc:sldChg>
      <pc:sldChg chg="modSp mod">
        <pc:chgData name="Mohit Malik" userId="b038f0c95dfac187" providerId="LiveId" clId="{2D90E343-F178-4B8B-B072-98E6168B0DBD}" dt="2023-10-23T06:23:55.537" v="9" actId="13926"/>
        <pc:sldMkLst>
          <pc:docMk/>
          <pc:sldMk cId="1225156200" sldId="979"/>
        </pc:sldMkLst>
        <pc:spChg chg="mod">
          <ac:chgData name="Mohit Malik" userId="b038f0c95dfac187" providerId="LiveId" clId="{2D90E343-F178-4B8B-B072-98E6168B0DBD}" dt="2023-10-23T06:23:55.537" v="9" actId="13926"/>
          <ac:spMkLst>
            <pc:docMk/>
            <pc:sldMk cId="1225156200" sldId="979"/>
            <ac:spMk id="3" creationId="{D64007AC-9B69-6002-BFE2-982E37973395}"/>
          </ac:spMkLst>
        </pc:spChg>
      </pc:sldChg>
      <pc:sldChg chg="modSp mod">
        <pc:chgData name="Mohit Malik" userId="b038f0c95dfac187" providerId="LiveId" clId="{2D90E343-F178-4B8B-B072-98E6168B0DBD}" dt="2023-10-25T05:22:21.626" v="10" actId="13926"/>
        <pc:sldMkLst>
          <pc:docMk/>
          <pc:sldMk cId="785524736" sldId="983"/>
        </pc:sldMkLst>
        <pc:spChg chg="mod">
          <ac:chgData name="Mohit Malik" userId="b038f0c95dfac187" providerId="LiveId" clId="{2D90E343-F178-4B8B-B072-98E6168B0DBD}" dt="2023-10-25T05:22:21.626" v="10" actId="13926"/>
          <ac:spMkLst>
            <pc:docMk/>
            <pc:sldMk cId="785524736" sldId="983"/>
            <ac:spMk id="3" creationId="{BCE481B8-C794-BEAC-D04B-961C800CCE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CACA8-FF4D-482E-8366-5C705382FFAF}"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1E4B89-F5E4-4C67-BFE8-26E7DAB9D584}" type="slidenum">
              <a:rPr lang="en-IN" smtClean="0"/>
              <a:t>‹#›</a:t>
            </a:fld>
            <a:endParaRPr lang="en-IN"/>
          </a:p>
        </p:txBody>
      </p:sp>
    </p:spTree>
    <p:extLst>
      <p:ext uri="{BB962C8B-B14F-4D97-AF65-F5344CB8AC3E}">
        <p14:creationId xmlns:p14="http://schemas.microsoft.com/office/powerpoint/2010/main" val="2211388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A3C6F12-F51D-EE28-A0EE-470AFB11D1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5C09DE8-0720-4248-9A53-4CFAA5C58D35}" type="slidenum">
              <a:rPr lang="en-US" altLang="en-US" sz="1200" b="0" baseline="0">
                <a:latin typeface="Times New Roman" panose="02020603050405020304" pitchFamily="18" charset="0"/>
              </a:rPr>
              <a:pPr/>
              <a:t>18</a:t>
            </a:fld>
            <a:endParaRPr lang="en-US" altLang="en-US" sz="1200" b="0" baseline="0">
              <a:latin typeface="Times New Roman" panose="02020603050405020304" pitchFamily="18" charset="0"/>
            </a:endParaRPr>
          </a:p>
        </p:txBody>
      </p:sp>
      <p:sp>
        <p:nvSpPr>
          <p:cNvPr id="58371" name="Rectangle 2">
            <a:extLst>
              <a:ext uri="{FF2B5EF4-FFF2-40B4-BE49-F238E27FC236}">
                <a16:creationId xmlns:a16="http://schemas.microsoft.com/office/drawing/2014/main" id="{A2591019-1EDF-3599-2554-BF916C575DD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67CB3CC2-F0A9-9A67-F28E-367C0F3973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95818DD-4956-9B7E-BB00-341793DF05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D375742-B5F6-4A8C-BD15-D03E3C59E9C2}" type="slidenum">
              <a:rPr lang="en-US" altLang="en-US" sz="1200" b="0" baseline="0">
                <a:latin typeface="Times New Roman" panose="02020603050405020304" pitchFamily="18" charset="0"/>
              </a:rPr>
              <a:pPr/>
              <a:t>19</a:t>
            </a:fld>
            <a:endParaRPr lang="en-US" altLang="en-US" sz="1200" b="0" baseline="0">
              <a:latin typeface="Times New Roman" panose="02020603050405020304" pitchFamily="18" charset="0"/>
            </a:endParaRPr>
          </a:p>
        </p:txBody>
      </p:sp>
      <p:sp>
        <p:nvSpPr>
          <p:cNvPr id="59395" name="Rectangle 2">
            <a:extLst>
              <a:ext uri="{FF2B5EF4-FFF2-40B4-BE49-F238E27FC236}">
                <a16:creationId xmlns:a16="http://schemas.microsoft.com/office/drawing/2014/main" id="{0BF699D8-2C6D-8362-6162-EDD24D0D780B}"/>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CE59DF93-E817-F8B9-90C6-100831EEB6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9C272452-5E02-85A3-3E88-A25F25B35A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488B3D5-DA9C-4ABC-9ECD-84DF015920A2}" type="slidenum">
              <a:rPr lang="en-US" altLang="en-US" sz="1200" b="0" baseline="0">
                <a:latin typeface="Times New Roman" panose="02020603050405020304" pitchFamily="18" charset="0"/>
              </a:rPr>
              <a:pPr/>
              <a:t>25</a:t>
            </a:fld>
            <a:endParaRPr lang="en-US" altLang="en-US" sz="1200" b="0" baseline="0">
              <a:latin typeface="Times New Roman" panose="02020603050405020304" pitchFamily="18" charset="0"/>
            </a:endParaRPr>
          </a:p>
        </p:txBody>
      </p:sp>
      <p:sp>
        <p:nvSpPr>
          <p:cNvPr id="63491" name="Rectangle 2">
            <a:extLst>
              <a:ext uri="{FF2B5EF4-FFF2-40B4-BE49-F238E27FC236}">
                <a16:creationId xmlns:a16="http://schemas.microsoft.com/office/drawing/2014/main" id="{C413A28B-7860-E3AA-DF8F-D386E5DA4D8E}"/>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6C92B48D-76BF-5C69-6542-E0E29AC58D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9C19A9-CC6F-4EBB-B409-D1A34992E5A8}"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130058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9C19A9-CC6F-4EBB-B409-D1A34992E5A8}"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112989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9C19A9-CC6F-4EBB-B409-D1A34992E5A8}"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1731660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9C19A9-CC6F-4EBB-B409-D1A34992E5A8}"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7E2A451-1E50-4AA1-B1FF-C81F44B4F903}"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2643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9C19A9-CC6F-4EBB-B409-D1A34992E5A8}"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4066086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9C19A9-CC6F-4EBB-B409-D1A34992E5A8}"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174708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9C19A9-CC6F-4EBB-B409-D1A34992E5A8}"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243838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C19A9-CC6F-4EBB-B409-D1A34992E5A8}"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1709868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49C19A9-CC6F-4EBB-B409-D1A34992E5A8}" type="datetimeFigureOut">
              <a:rPr lang="en-IN" smtClean="0"/>
              <a:t>25-10-2023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E2A451-1E50-4AA1-B1FF-C81F44B4F903}" type="slidenum">
              <a:rPr lang="en-IN" smtClean="0"/>
              <a:t>‹#›</a:t>
            </a:fld>
            <a:endParaRPr lang="en-IN"/>
          </a:p>
        </p:txBody>
      </p:sp>
    </p:spTree>
    <p:extLst>
      <p:ext uri="{BB962C8B-B14F-4D97-AF65-F5344CB8AC3E}">
        <p14:creationId xmlns:p14="http://schemas.microsoft.com/office/powerpoint/2010/main" val="325381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C19A9-CC6F-4EBB-B409-D1A34992E5A8}"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9489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19A9-CC6F-4EBB-B409-D1A34992E5A8}"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227930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9C19A9-CC6F-4EBB-B409-D1A34992E5A8}"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156039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9C19A9-CC6F-4EBB-B409-D1A34992E5A8}"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33031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9C19A9-CC6F-4EBB-B409-D1A34992E5A8}"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117112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49C19A9-CC6F-4EBB-B409-D1A34992E5A8}"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345858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9C19A9-CC6F-4EBB-B409-D1A34992E5A8}"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115071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9C19A9-CC6F-4EBB-B409-D1A34992E5A8}"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2A451-1E50-4AA1-B1FF-C81F44B4F903}" type="slidenum">
              <a:rPr lang="en-IN" smtClean="0"/>
              <a:t>‹#›</a:t>
            </a:fld>
            <a:endParaRPr lang="en-IN"/>
          </a:p>
        </p:txBody>
      </p:sp>
    </p:spTree>
    <p:extLst>
      <p:ext uri="{BB962C8B-B14F-4D97-AF65-F5344CB8AC3E}">
        <p14:creationId xmlns:p14="http://schemas.microsoft.com/office/powerpoint/2010/main" val="133554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9C19A9-CC6F-4EBB-B409-D1A34992E5A8}" type="datetimeFigureOut">
              <a:rPr lang="en-IN" smtClean="0"/>
              <a:t>25-10-2023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E2A451-1E50-4AA1-B1FF-C81F44B4F903}" type="slidenum">
              <a:rPr lang="en-IN" smtClean="0"/>
              <a:t>‹#›</a:t>
            </a:fld>
            <a:endParaRPr lang="en-IN"/>
          </a:p>
        </p:txBody>
      </p:sp>
    </p:spTree>
    <p:extLst>
      <p:ext uri="{BB962C8B-B14F-4D97-AF65-F5344CB8AC3E}">
        <p14:creationId xmlns:p14="http://schemas.microsoft.com/office/powerpoint/2010/main" val="790567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77F3-1824-F9F7-8456-C6C1325F9A54}"/>
              </a:ext>
            </a:extLst>
          </p:cNvPr>
          <p:cNvSpPr>
            <a:spLocks noGrp="1"/>
          </p:cNvSpPr>
          <p:nvPr>
            <p:ph type="ctrTitle"/>
          </p:nvPr>
        </p:nvSpPr>
        <p:spPr>
          <a:xfrm>
            <a:off x="1524000" y="473825"/>
            <a:ext cx="9144000" cy="1537855"/>
          </a:xfrm>
        </p:spPr>
        <p:txBody>
          <a:bodyPr>
            <a:normAutofit/>
          </a:bodyPr>
          <a:lstStyle/>
          <a:p>
            <a:r>
              <a:rPr lang="en-IN" dirty="0" err="1"/>
              <a:t>Lec</a:t>
            </a:r>
            <a:r>
              <a:rPr lang="en-IN" dirty="0"/>
              <a:t> -33</a:t>
            </a:r>
          </a:p>
        </p:txBody>
      </p:sp>
      <p:sp>
        <p:nvSpPr>
          <p:cNvPr id="3" name="Subtitle 2">
            <a:extLst>
              <a:ext uri="{FF2B5EF4-FFF2-40B4-BE49-F238E27FC236}">
                <a16:creationId xmlns:a16="http://schemas.microsoft.com/office/drawing/2014/main" id="{FD91EE5D-D247-E681-84A6-D67A50BA1301}"/>
              </a:ext>
            </a:extLst>
          </p:cNvPr>
          <p:cNvSpPr>
            <a:spLocks noGrp="1"/>
          </p:cNvSpPr>
          <p:nvPr>
            <p:ph type="subTitle" idx="1"/>
          </p:nvPr>
        </p:nvSpPr>
        <p:spPr>
          <a:xfrm>
            <a:off x="1524000" y="2011681"/>
            <a:ext cx="9144000" cy="773084"/>
          </a:xfrm>
        </p:spPr>
        <p:txBody>
          <a:bodyPr/>
          <a:lstStyle/>
          <a:p>
            <a:r>
              <a:rPr lang="en-IN" sz="3200" b="1" dirty="0"/>
              <a:t>Transport  Layer </a:t>
            </a:r>
          </a:p>
        </p:txBody>
      </p:sp>
      <p:pic>
        <p:nvPicPr>
          <p:cNvPr id="5" name="Picture 4">
            <a:extLst>
              <a:ext uri="{FF2B5EF4-FFF2-40B4-BE49-F238E27FC236}">
                <a16:creationId xmlns:a16="http://schemas.microsoft.com/office/drawing/2014/main" id="{BB7D4E4C-FF64-D131-C4E0-47DB0B38F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2007"/>
            <a:ext cx="12192000" cy="4231178"/>
          </a:xfrm>
          <a:prstGeom prst="rect">
            <a:avLst/>
          </a:prstGeom>
        </p:spPr>
      </p:pic>
    </p:spTree>
    <p:extLst>
      <p:ext uri="{BB962C8B-B14F-4D97-AF65-F5344CB8AC3E}">
        <p14:creationId xmlns:p14="http://schemas.microsoft.com/office/powerpoint/2010/main" val="788413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5975-9703-C9C6-3711-AA270D35380C}"/>
              </a:ext>
            </a:extLst>
          </p:cNvPr>
          <p:cNvSpPr>
            <a:spLocks noGrp="1"/>
          </p:cNvSpPr>
          <p:nvPr>
            <p:ph type="title"/>
          </p:nvPr>
        </p:nvSpPr>
        <p:spPr/>
        <p:txBody>
          <a:bodyPr>
            <a:normAutofit fontScale="90000"/>
          </a:bodyPr>
          <a:lstStyle/>
          <a:p>
            <a:pPr fontAlgn="base"/>
            <a:br>
              <a:rPr lang="en-US" b="0" i="0" dirty="0">
                <a:solidFill>
                  <a:srgbClr val="444444"/>
                </a:solidFill>
                <a:effectLst/>
                <a:latin typeface="Georgia" panose="02040502050405020303" pitchFamily="18" charset="0"/>
              </a:rPr>
            </a:br>
            <a:r>
              <a:rPr lang="en-US" b="0" i="0" dirty="0">
                <a:solidFill>
                  <a:srgbClr val="444444"/>
                </a:solidFill>
                <a:effectLst/>
                <a:latin typeface="Georgia" panose="02040502050405020303" pitchFamily="18" charset="0"/>
              </a:rPr>
              <a:t>5. Multiplexing: -</a:t>
            </a:r>
            <a:br>
              <a:rPr lang="en-US" b="0" i="0" dirty="0">
                <a:solidFill>
                  <a:srgbClr val="444444"/>
                </a:solidFill>
                <a:effectLst/>
                <a:latin typeface="Georgia" panose="02040502050405020303" pitchFamily="18" charset="0"/>
              </a:rPr>
            </a:br>
            <a:r>
              <a:rPr lang="en-US" b="0" i="0" dirty="0">
                <a:solidFill>
                  <a:srgbClr val="444444"/>
                </a:solidFill>
                <a:effectLst/>
                <a:latin typeface="Georgia" panose="02040502050405020303" pitchFamily="18" charset="0"/>
              </a:rPr>
              <a:t>           There are two types of multiplexing:</a:t>
            </a:r>
            <a:br>
              <a:rPr lang="en-US" b="0" i="0" dirty="0">
                <a:solidFill>
                  <a:srgbClr val="444444"/>
                </a:solidFill>
                <a:effectLst/>
                <a:latin typeface="Georgia" panose="02040502050405020303" pitchFamily="18" charset="0"/>
              </a:rPr>
            </a:br>
            <a:endParaRPr lang="en-IN" dirty="0"/>
          </a:p>
        </p:txBody>
      </p:sp>
      <p:pic>
        <p:nvPicPr>
          <p:cNvPr id="5" name="Content Placeholder 4">
            <a:extLst>
              <a:ext uri="{FF2B5EF4-FFF2-40B4-BE49-F238E27FC236}">
                <a16:creationId xmlns:a16="http://schemas.microsoft.com/office/drawing/2014/main" id="{56041D6B-0AD6-8816-23B7-7B28E58A298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88719" y="2527069"/>
            <a:ext cx="8977746" cy="4372494"/>
          </a:xfrm>
        </p:spPr>
      </p:pic>
    </p:spTree>
    <p:extLst>
      <p:ext uri="{BB962C8B-B14F-4D97-AF65-F5344CB8AC3E}">
        <p14:creationId xmlns:p14="http://schemas.microsoft.com/office/powerpoint/2010/main" val="250659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863D2-8F57-7A92-92D5-FC711662B418}"/>
              </a:ext>
            </a:extLst>
          </p:cNvPr>
          <p:cNvSpPr>
            <a:spLocks noGrp="1"/>
          </p:cNvSpPr>
          <p:nvPr>
            <p:ph idx="1"/>
          </p:nvPr>
        </p:nvSpPr>
        <p:spPr>
          <a:xfrm>
            <a:off x="838200" y="2302625"/>
            <a:ext cx="10515600" cy="3874338"/>
          </a:xfrm>
        </p:spPr>
        <p:txBody>
          <a:bodyPr/>
          <a:lstStyle/>
          <a:p>
            <a:pPr algn="just"/>
            <a:r>
              <a:rPr lang="en-US" dirty="0"/>
              <a:t> Upward multiplexing is defined as the  Multiple transport layer connections using the same network connection are referred to as upward multiplexing. </a:t>
            </a:r>
          </a:p>
          <a:p>
            <a:pPr marL="0" indent="0" algn="just">
              <a:buNone/>
            </a:pPr>
            <a:endParaRPr lang="en-US" dirty="0"/>
          </a:p>
          <a:p>
            <a:pPr algn="just"/>
            <a:r>
              <a:rPr lang="en-US" dirty="0"/>
              <a:t>The transport layer delivers numerous transmissions intended for the same destination along the same channel to save costs; this is accomplished by upward multiplexing.</a:t>
            </a:r>
          </a:p>
          <a:p>
            <a:pPr algn="just"/>
            <a:endParaRPr lang="en-IN" dirty="0"/>
          </a:p>
        </p:txBody>
      </p:sp>
    </p:spTree>
    <p:extLst>
      <p:ext uri="{BB962C8B-B14F-4D97-AF65-F5344CB8AC3E}">
        <p14:creationId xmlns:p14="http://schemas.microsoft.com/office/powerpoint/2010/main" val="20828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AD83F-860C-87FB-CCEC-6624CD2EA16B}"/>
              </a:ext>
            </a:extLst>
          </p:cNvPr>
          <p:cNvSpPr>
            <a:spLocks noGrp="1"/>
          </p:cNvSpPr>
          <p:nvPr>
            <p:ph type="title"/>
          </p:nvPr>
        </p:nvSpPr>
        <p:spPr/>
        <p:txBody>
          <a:bodyPr/>
          <a:lstStyle/>
          <a:p>
            <a:r>
              <a:rPr lang="en-IN" dirty="0"/>
              <a:t>                Downward Multiplexing.</a:t>
            </a:r>
          </a:p>
        </p:txBody>
      </p:sp>
      <p:sp>
        <p:nvSpPr>
          <p:cNvPr id="6" name="Content Placeholder 5">
            <a:extLst>
              <a:ext uri="{FF2B5EF4-FFF2-40B4-BE49-F238E27FC236}">
                <a16:creationId xmlns:a16="http://schemas.microsoft.com/office/drawing/2014/main" id="{50BDCAB9-4F50-B535-0570-9144AEB84BB1}"/>
              </a:ext>
            </a:extLst>
          </p:cNvPr>
          <p:cNvSpPr>
            <a:spLocks noGrp="1"/>
          </p:cNvSpPr>
          <p:nvPr>
            <p:ph idx="1"/>
          </p:nvPr>
        </p:nvSpPr>
        <p:spPr>
          <a:xfrm>
            <a:off x="680321" y="1970116"/>
            <a:ext cx="11206879" cy="3966073"/>
          </a:xfrm>
        </p:spPr>
        <p:txBody>
          <a:bodyPr>
            <a:normAutofit/>
          </a:bodyPr>
          <a:lstStyle/>
          <a:p>
            <a:pPr algn="just"/>
            <a:r>
              <a:rPr lang="en-US" sz="2400" dirty="0"/>
              <a:t>Downward multiplexing refers to the usage of several network connections using a single transport layer link. It allows the transport layer to divide a connection across numerous pathways in order to increase throughput. When networks have a limited or sluggish capacity, this sort of multiplexing is utilized.</a:t>
            </a:r>
            <a:endParaRPr lang="en-IN" sz="2400" dirty="0"/>
          </a:p>
        </p:txBody>
      </p:sp>
      <p:pic>
        <p:nvPicPr>
          <p:cNvPr id="8" name="Picture 7">
            <a:extLst>
              <a:ext uri="{FF2B5EF4-FFF2-40B4-BE49-F238E27FC236}">
                <a16:creationId xmlns:a16="http://schemas.microsoft.com/office/drawing/2014/main" id="{769FCE30-69FE-4255-3042-3B0CC810FB15}"/>
              </a:ext>
            </a:extLst>
          </p:cNvPr>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01287" y="4096958"/>
            <a:ext cx="10989425" cy="3678461"/>
          </a:xfrm>
          <a:prstGeom prst="rect">
            <a:avLst/>
          </a:prstGeom>
        </p:spPr>
      </p:pic>
    </p:spTree>
    <p:extLst>
      <p:ext uri="{BB962C8B-B14F-4D97-AF65-F5344CB8AC3E}">
        <p14:creationId xmlns:p14="http://schemas.microsoft.com/office/powerpoint/2010/main" val="47120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AC57-F024-DA71-6E7E-9CDF26F95230}"/>
              </a:ext>
            </a:extLst>
          </p:cNvPr>
          <p:cNvSpPr>
            <a:spLocks noGrp="1"/>
          </p:cNvSpPr>
          <p:nvPr>
            <p:ph type="title"/>
          </p:nvPr>
        </p:nvSpPr>
        <p:spPr/>
        <p:txBody>
          <a:bodyPr/>
          <a:lstStyle/>
          <a:p>
            <a:r>
              <a:rPr lang="en-IN" dirty="0"/>
              <a:t>              Multiplexer and Demultiplexer.</a:t>
            </a:r>
          </a:p>
        </p:txBody>
      </p:sp>
      <p:sp>
        <p:nvSpPr>
          <p:cNvPr id="3" name="Content Placeholder 2">
            <a:extLst>
              <a:ext uri="{FF2B5EF4-FFF2-40B4-BE49-F238E27FC236}">
                <a16:creationId xmlns:a16="http://schemas.microsoft.com/office/drawing/2014/main" id="{E75153B5-D0F7-9C9A-11F4-F1F170499ECB}"/>
              </a:ext>
            </a:extLst>
          </p:cNvPr>
          <p:cNvSpPr>
            <a:spLocks noGrp="1"/>
          </p:cNvSpPr>
          <p:nvPr>
            <p:ph idx="1"/>
          </p:nvPr>
        </p:nvSpPr>
        <p:spPr/>
        <p:txBody>
          <a:bodyPr/>
          <a:lstStyle/>
          <a:p>
            <a:endParaRPr lang="en-IN"/>
          </a:p>
        </p:txBody>
      </p:sp>
      <p:pic>
        <p:nvPicPr>
          <p:cNvPr id="4" name="Picture 6">
            <a:extLst>
              <a:ext uri="{FF2B5EF4-FFF2-40B4-BE49-F238E27FC236}">
                <a16:creationId xmlns:a16="http://schemas.microsoft.com/office/drawing/2014/main" id="{5E5F1D34-4619-78D1-19A1-180D23DE3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05" y="2091632"/>
            <a:ext cx="11122428" cy="4766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38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DA14-89C8-CA31-58F2-076312E650EF}"/>
              </a:ext>
            </a:extLst>
          </p:cNvPr>
          <p:cNvSpPr>
            <a:spLocks noGrp="1"/>
          </p:cNvSpPr>
          <p:nvPr>
            <p:ph type="title"/>
          </p:nvPr>
        </p:nvSpPr>
        <p:spPr/>
        <p:txBody>
          <a:bodyPr/>
          <a:lstStyle/>
          <a:p>
            <a:r>
              <a:rPr lang="en-IN" dirty="0"/>
              <a:t>                            IANA  Ranges</a:t>
            </a:r>
          </a:p>
        </p:txBody>
      </p:sp>
      <p:sp>
        <p:nvSpPr>
          <p:cNvPr id="3" name="Content Placeholder 2">
            <a:extLst>
              <a:ext uri="{FF2B5EF4-FFF2-40B4-BE49-F238E27FC236}">
                <a16:creationId xmlns:a16="http://schemas.microsoft.com/office/drawing/2014/main" id="{3387BA98-DB18-3284-711C-C3A4093051D6}"/>
              </a:ext>
            </a:extLst>
          </p:cNvPr>
          <p:cNvSpPr>
            <a:spLocks noGrp="1"/>
          </p:cNvSpPr>
          <p:nvPr>
            <p:ph idx="1"/>
          </p:nvPr>
        </p:nvSpPr>
        <p:spPr/>
        <p:txBody>
          <a:bodyPr>
            <a:normAutofit fontScale="47500" lnSpcReduction="20000"/>
          </a:bodyPr>
          <a:lstStyle/>
          <a:p>
            <a:r>
              <a:rPr lang="en-US" altLang="en-US" sz="2800" dirty="0" err="1"/>
              <a:t>lANA</a:t>
            </a:r>
            <a:r>
              <a:rPr lang="en-US" altLang="en-US" sz="2800" dirty="0"/>
              <a:t> Ranges</a:t>
            </a:r>
          </a:p>
          <a:p>
            <a:r>
              <a:rPr lang="en-US" altLang="en-US" sz="2800" dirty="0"/>
              <a:t>The </a:t>
            </a:r>
            <a:r>
              <a:rPr lang="en-US" altLang="en-US" sz="2800" dirty="0" err="1"/>
              <a:t>lANA</a:t>
            </a:r>
            <a:r>
              <a:rPr lang="en-US" altLang="en-US" sz="2800" dirty="0"/>
              <a:t> (Internet Assigned Number Authority) has divided the port numbers into</a:t>
            </a:r>
          </a:p>
          <a:p>
            <a:r>
              <a:rPr lang="en-US" altLang="en-US" sz="2800" dirty="0"/>
              <a:t>three ranges: well known, registered, and dynamic (or private)</a:t>
            </a:r>
          </a:p>
          <a:p>
            <a:r>
              <a:rPr lang="en-US" altLang="en-US" sz="2800" dirty="0"/>
              <a:t>o Well-known ports. </a:t>
            </a:r>
          </a:p>
          <a:p>
            <a:endParaRPr lang="en-US" altLang="en-US" sz="2800" dirty="0"/>
          </a:p>
          <a:p>
            <a:r>
              <a:rPr lang="en-US" altLang="en-US" sz="2800" dirty="0"/>
              <a:t>The ports ranging from 0 to 1023 are assigned and controlled</a:t>
            </a:r>
          </a:p>
          <a:p>
            <a:r>
              <a:rPr lang="en-US" altLang="en-US" sz="2800" dirty="0"/>
              <a:t>by </a:t>
            </a:r>
            <a:r>
              <a:rPr lang="en-US" altLang="en-US" sz="2800" dirty="0" err="1"/>
              <a:t>lANA</a:t>
            </a:r>
            <a:r>
              <a:rPr lang="en-US" altLang="en-US" sz="2800" dirty="0"/>
              <a:t>. These are the well-known ports.</a:t>
            </a:r>
          </a:p>
          <a:p>
            <a:endParaRPr lang="en-US" altLang="en-US" sz="2800" dirty="0"/>
          </a:p>
          <a:p>
            <a:r>
              <a:rPr lang="en-US" altLang="en-US" sz="2800" dirty="0"/>
              <a:t> Registered ports. The ports ranging from 1024 to 49,151 are not assigned or controlled</a:t>
            </a:r>
          </a:p>
          <a:p>
            <a:r>
              <a:rPr lang="en-US" altLang="en-US" sz="2800" dirty="0"/>
              <a:t>by </a:t>
            </a:r>
            <a:r>
              <a:rPr lang="en-US" altLang="en-US" sz="2800" dirty="0" err="1"/>
              <a:t>lANA</a:t>
            </a:r>
            <a:r>
              <a:rPr lang="en-US" altLang="en-US" sz="2800" dirty="0"/>
              <a:t>. </a:t>
            </a:r>
          </a:p>
          <a:p>
            <a:endParaRPr lang="en-US" altLang="en-US" sz="2800" dirty="0"/>
          </a:p>
          <a:p>
            <a:r>
              <a:rPr lang="en-US" altLang="en-US" sz="2800" dirty="0"/>
              <a:t>Dynamic ports. The ports ranging from 49,152 to 65,535 are neither controlled</a:t>
            </a:r>
          </a:p>
          <a:p>
            <a:r>
              <a:rPr lang="en-US" altLang="en-US" sz="2800" dirty="0"/>
              <a:t>nor registered. They can be used by any process. These are the ephemeral ports</a:t>
            </a:r>
          </a:p>
          <a:p>
            <a:endParaRPr lang="en-IN" dirty="0"/>
          </a:p>
        </p:txBody>
      </p:sp>
    </p:spTree>
    <p:extLst>
      <p:ext uri="{BB962C8B-B14F-4D97-AF65-F5344CB8AC3E}">
        <p14:creationId xmlns:p14="http://schemas.microsoft.com/office/powerpoint/2010/main" val="407300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EE62-D8B2-A171-D243-AB8A43D10763}"/>
              </a:ext>
            </a:extLst>
          </p:cNvPr>
          <p:cNvSpPr>
            <a:spLocks noGrp="1"/>
          </p:cNvSpPr>
          <p:nvPr>
            <p:ph type="title"/>
          </p:nvPr>
        </p:nvSpPr>
        <p:spPr/>
        <p:txBody>
          <a:bodyPr/>
          <a:lstStyle/>
          <a:p>
            <a:r>
              <a:rPr lang="en-IN" dirty="0"/>
              <a:t>                 Types  of  Network  Ports .</a:t>
            </a:r>
            <a:br>
              <a:rPr lang="en-IN" dirty="0"/>
            </a:br>
            <a:endParaRPr lang="en-IN" dirty="0"/>
          </a:p>
        </p:txBody>
      </p:sp>
      <p:pic>
        <p:nvPicPr>
          <p:cNvPr id="5" name="Content Placeholder 4">
            <a:extLst>
              <a:ext uri="{FF2B5EF4-FFF2-40B4-BE49-F238E27FC236}">
                <a16:creationId xmlns:a16="http://schemas.microsoft.com/office/drawing/2014/main" id="{02BFF316-F5AC-FA7F-8751-512F8606AF5D}"/>
              </a:ext>
            </a:extLst>
          </p:cNvPr>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97527" y="2336800"/>
            <a:ext cx="10133215" cy="3598863"/>
          </a:xfrm>
        </p:spPr>
      </p:pic>
    </p:spTree>
    <p:extLst>
      <p:ext uri="{BB962C8B-B14F-4D97-AF65-F5344CB8AC3E}">
        <p14:creationId xmlns:p14="http://schemas.microsoft.com/office/powerpoint/2010/main" val="3609057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17BB-2828-7E41-2642-0B6A5FC4F7D0}"/>
              </a:ext>
            </a:extLst>
          </p:cNvPr>
          <p:cNvSpPr>
            <a:spLocks noGrp="1"/>
          </p:cNvSpPr>
          <p:nvPr>
            <p:ph type="title"/>
          </p:nvPr>
        </p:nvSpPr>
        <p:spPr/>
        <p:txBody>
          <a:bodyPr/>
          <a:lstStyle/>
          <a:p>
            <a:r>
              <a:rPr lang="en-IN" dirty="0"/>
              <a:t>                How does the port number work?</a:t>
            </a:r>
          </a:p>
        </p:txBody>
      </p:sp>
      <p:pic>
        <p:nvPicPr>
          <p:cNvPr id="9" name="Content Placeholder 8">
            <a:extLst>
              <a:ext uri="{FF2B5EF4-FFF2-40B4-BE49-F238E27FC236}">
                <a16:creationId xmlns:a16="http://schemas.microsoft.com/office/drawing/2014/main" id="{FAE8579E-F657-CDB0-5100-5FCBC7D35E8F}"/>
              </a:ext>
            </a:extLst>
          </p:cNvPr>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5142" y="2336800"/>
            <a:ext cx="10931235" cy="3598863"/>
          </a:xfrm>
        </p:spPr>
      </p:pic>
    </p:spTree>
    <p:extLst>
      <p:ext uri="{BB962C8B-B14F-4D97-AF65-F5344CB8AC3E}">
        <p14:creationId xmlns:p14="http://schemas.microsoft.com/office/powerpoint/2010/main" val="57960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F30D-C231-13A7-7638-FCEEA58D8CC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A30EDAA-7AFE-61CD-7007-B699AD8FBF01}"/>
              </a:ext>
            </a:extLst>
          </p:cNvPr>
          <p:cNvSpPr>
            <a:spLocks noGrp="1"/>
          </p:cNvSpPr>
          <p:nvPr>
            <p:ph idx="1"/>
          </p:nvPr>
        </p:nvSpPr>
        <p:spPr>
          <a:xfrm>
            <a:off x="838200" y="448887"/>
            <a:ext cx="10515600" cy="5728076"/>
          </a:xfrm>
        </p:spPr>
        <p:txBody>
          <a:bodyPr>
            <a:normAutofit/>
          </a:bodyPr>
          <a:lstStyle/>
          <a:p>
            <a:pPr algn="just"/>
            <a:r>
              <a:rPr lang="en-US" dirty="0"/>
              <a:t> Well-Known Ports - Some of these port numbers are well-known ports. These well-known ports are the reserved ports between 0 and 1024. The full list of these network port numbers is given in RFC 1700. IANA (Internet Assigned Numbers Authority) assigns these well-known ports. </a:t>
            </a:r>
          </a:p>
          <a:p>
            <a:pPr marL="0" indent="0" algn="just">
              <a:buNone/>
            </a:pPr>
            <a:endParaRPr lang="en-US" dirty="0"/>
          </a:p>
          <a:p>
            <a:pPr algn="just"/>
            <a:r>
              <a:rPr lang="en-US" dirty="0"/>
              <a:t> Network  Ports - The other network ports are registered ports between 1024 and 49151. These ports are re-assigned by IANA for specific services.</a:t>
            </a:r>
          </a:p>
          <a:p>
            <a:pPr marL="0" indent="0" algn="just">
              <a:buNone/>
            </a:pPr>
            <a:endParaRPr lang="en-US" dirty="0"/>
          </a:p>
          <a:p>
            <a:pPr algn="just"/>
            <a:r>
              <a:rPr lang="en-US" dirty="0"/>
              <a:t>The last part of ports in networking are dynamic ports. Dynamic ports are the ports from 49152 to 65565. These ports in networking are not registered with IANA.</a:t>
            </a:r>
          </a:p>
          <a:p>
            <a:pPr algn="just"/>
            <a:endParaRPr lang="en-US" dirty="0"/>
          </a:p>
          <a:p>
            <a:pPr algn="just"/>
            <a:r>
              <a:rPr lang="en-US" dirty="0"/>
              <a:t> </a:t>
            </a:r>
          </a:p>
          <a:p>
            <a:pPr algn="just"/>
            <a:endParaRPr lang="en-US" dirty="0"/>
          </a:p>
        </p:txBody>
      </p:sp>
    </p:spTree>
    <p:extLst>
      <p:ext uri="{BB962C8B-B14F-4D97-AF65-F5344CB8AC3E}">
        <p14:creationId xmlns:p14="http://schemas.microsoft.com/office/powerpoint/2010/main" val="920569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a:extLst>
              <a:ext uri="{FF2B5EF4-FFF2-40B4-BE49-F238E27FC236}">
                <a16:creationId xmlns:a16="http://schemas.microsoft.com/office/drawing/2014/main" id="{DF970D74-DD58-F93A-E745-014B7F046C02}"/>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 name="Line 3">
            <a:extLst>
              <a:ext uri="{FF2B5EF4-FFF2-40B4-BE49-F238E27FC236}">
                <a16:creationId xmlns:a16="http://schemas.microsoft.com/office/drawing/2014/main" id="{4B49687C-BA5A-49AD-DF76-6C57C355857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 name="Text Box 4">
            <a:extLst>
              <a:ext uri="{FF2B5EF4-FFF2-40B4-BE49-F238E27FC236}">
                <a16:creationId xmlns:a16="http://schemas.microsoft.com/office/drawing/2014/main" id="{277D37C2-D576-5B0B-0A8C-7AEB8E2A1CB1}"/>
              </a:ext>
            </a:extLst>
          </p:cNvPr>
          <p:cNvSpPr txBox="1">
            <a:spLocks noChangeArrowheads="1"/>
          </p:cNvSpPr>
          <p:nvPr/>
        </p:nvSpPr>
        <p:spPr bwMode="auto">
          <a:xfrm>
            <a:off x="1828800" y="381000"/>
            <a:ext cx="323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  </a:t>
            </a:r>
            <a:r>
              <a:rPr lang="en-US" altLang="en-US" sz="2000" i="1" baseline="0">
                <a:latin typeface="Times New Roman" panose="02020603050405020304" pitchFamily="18" charset="0"/>
              </a:rPr>
              <a:t>Port numbers</a:t>
            </a:r>
          </a:p>
        </p:txBody>
      </p:sp>
      <p:sp>
        <p:nvSpPr>
          <p:cNvPr id="8197" name="Line 5">
            <a:extLst>
              <a:ext uri="{FF2B5EF4-FFF2-40B4-BE49-F238E27FC236}">
                <a16:creationId xmlns:a16="http://schemas.microsoft.com/office/drawing/2014/main" id="{71C2ABDD-9090-87E8-3219-E2C652DC9009}"/>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8198" name="Picture 6">
            <a:extLst>
              <a:ext uri="{FF2B5EF4-FFF2-40B4-BE49-F238E27FC236}">
                <a16:creationId xmlns:a16="http://schemas.microsoft.com/office/drawing/2014/main" id="{764EA34E-3A9D-24E0-6836-2AFD443F5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52588"/>
            <a:ext cx="8364538"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a:extLst>
              <a:ext uri="{FF2B5EF4-FFF2-40B4-BE49-F238E27FC236}">
                <a16:creationId xmlns:a16="http://schemas.microsoft.com/office/drawing/2014/main" id="{72CD31AB-EB2E-496C-A08C-141B9634697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19" name="Line 3">
            <a:extLst>
              <a:ext uri="{FF2B5EF4-FFF2-40B4-BE49-F238E27FC236}">
                <a16:creationId xmlns:a16="http://schemas.microsoft.com/office/drawing/2014/main" id="{F09AE0B2-1F8E-C54C-1C8B-8DA52632322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0" name="Text Box 4">
            <a:extLst>
              <a:ext uri="{FF2B5EF4-FFF2-40B4-BE49-F238E27FC236}">
                <a16:creationId xmlns:a16="http://schemas.microsoft.com/office/drawing/2014/main" id="{BFDC8B35-9154-44CF-9E4B-1A83996DB989}"/>
              </a:ext>
            </a:extLst>
          </p:cNvPr>
          <p:cNvSpPr txBox="1">
            <a:spLocks noChangeArrowheads="1"/>
          </p:cNvSpPr>
          <p:nvPr/>
        </p:nvSpPr>
        <p:spPr bwMode="auto">
          <a:xfrm>
            <a:off x="1828800" y="381000"/>
            <a:ext cx="5316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  </a:t>
            </a:r>
            <a:r>
              <a:rPr lang="en-US" altLang="en-US" sz="2000" i="1" baseline="0">
                <a:latin typeface="Times New Roman" panose="02020603050405020304" pitchFamily="18" charset="0"/>
              </a:rPr>
              <a:t>IP addresses versus port numbers</a:t>
            </a:r>
          </a:p>
        </p:txBody>
      </p:sp>
      <p:sp>
        <p:nvSpPr>
          <p:cNvPr id="9221" name="Line 5">
            <a:extLst>
              <a:ext uri="{FF2B5EF4-FFF2-40B4-BE49-F238E27FC236}">
                <a16:creationId xmlns:a16="http://schemas.microsoft.com/office/drawing/2014/main" id="{8E17A89B-F960-EBE9-8A1F-66AF821EE018}"/>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9222" name="Picture 6">
            <a:extLst>
              <a:ext uri="{FF2B5EF4-FFF2-40B4-BE49-F238E27FC236}">
                <a16:creationId xmlns:a16="http://schemas.microsoft.com/office/drawing/2014/main" id="{58686875-241F-6577-802D-D375ED492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288" y="1341438"/>
            <a:ext cx="5878512"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4F4F-D9FE-9624-CBCC-D91D4193C13C}"/>
              </a:ext>
            </a:extLst>
          </p:cNvPr>
          <p:cNvSpPr>
            <a:spLocks noGrp="1"/>
          </p:cNvSpPr>
          <p:nvPr>
            <p:ph type="title"/>
          </p:nvPr>
        </p:nvSpPr>
        <p:spPr/>
        <p:txBody>
          <a:bodyPr/>
          <a:lstStyle/>
          <a:p>
            <a:r>
              <a:rPr lang="en-IN" dirty="0"/>
              <a:t>                What is Transport  Layer?</a:t>
            </a:r>
          </a:p>
        </p:txBody>
      </p:sp>
      <p:sp>
        <p:nvSpPr>
          <p:cNvPr id="3" name="Content Placeholder 2">
            <a:extLst>
              <a:ext uri="{FF2B5EF4-FFF2-40B4-BE49-F238E27FC236}">
                <a16:creationId xmlns:a16="http://schemas.microsoft.com/office/drawing/2014/main" id="{94438693-6A24-B782-3243-564ECB6A76DE}"/>
              </a:ext>
            </a:extLst>
          </p:cNvPr>
          <p:cNvSpPr>
            <a:spLocks noGrp="1"/>
          </p:cNvSpPr>
          <p:nvPr>
            <p:ph idx="1"/>
          </p:nvPr>
        </p:nvSpPr>
        <p:spPr>
          <a:xfrm>
            <a:off x="680321" y="2336873"/>
            <a:ext cx="11323257" cy="3599316"/>
          </a:xfrm>
        </p:spPr>
        <p:txBody>
          <a:bodyPr>
            <a:normAutofit/>
          </a:bodyPr>
          <a:lstStyle/>
          <a:p>
            <a:pPr algn="just">
              <a:buFont typeface="Wingdings" panose="05000000000000000000" pitchFamily="2" charset="2"/>
              <a:buChar char="q"/>
            </a:pPr>
            <a:r>
              <a:rPr lang="en-US" dirty="0"/>
              <a:t>The transport layer provides services to the application layer and takes services from the network layer. </a:t>
            </a:r>
          </a:p>
          <a:p>
            <a:pPr marL="0" indent="0" algn="just">
              <a:buNone/>
            </a:pPr>
            <a:endParaRPr lang="en-US" dirty="0"/>
          </a:p>
          <a:p>
            <a:pPr algn="just">
              <a:buFont typeface="Wingdings" panose="05000000000000000000" pitchFamily="2" charset="2"/>
              <a:buChar char="q"/>
            </a:pPr>
            <a:r>
              <a:rPr lang="en-US" dirty="0"/>
              <a:t>The data in the transport layer is in the form of Segments. It is responsible for the End to end-to-end delivery of the complete message. </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transport layer also provides the acknowledgment of the successful data transmission and re-transmits the data if an error is found.</a:t>
            </a:r>
            <a:endParaRPr lang="en-IN" dirty="0"/>
          </a:p>
        </p:txBody>
      </p:sp>
    </p:spTree>
    <p:extLst>
      <p:ext uri="{BB962C8B-B14F-4D97-AF65-F5344CB8AC3E}">
        <p14:creationId xmlns:p14="http://schemas.microsoft.com/office/powerpoint/2010/main" val="1762559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8725-0DE8-7DDE-5D50-8988A7342764}"/>
              </a:ext>
            </a:extLst>
          </p:cNvPr>
          <p:cNvSpPr>
            <a:spLocks noGrp="1"/>
          </p:cNvSpPr>
          <p:nvPr>
            <p:ph type="title"/>
          </p:nvPr>
        </p:nvSpPr>
        <p:spPr/>
        <p:txBody>
          <a:bodyPr>
            <a:normAutofit fontScale="90000"/>
          </a:bodyPr>
          <a:lstStyle/>
          <a:p>
            <a:r>
              <a:rPr lang="en-US" altLang="en-US" sz="4400" baseline="0" dirty="0">
                <a:solidFill>
                  <a:schemeClr val="folHlink"/>
                </a:solidFill>
                <a:latin typeface="Times New Roman" panose="02020603050405020304" pitchFamily="18" charset="0"/>
              </a:rPr>
              <a:t>Figure 23.4  </a:t>
            </a:r>
            <a:r>
              <a:rPr lang="en-US" altLang="en-US" sz="4000" i="1" baseline="0" dirty="0">
                <a:latin typeface="Times New Roman" panose="02020603050405020304" pitchFamily="18" charset="0"/>
              </a:rPr>
              <a:t>IANA ranges</a:t>
            </a:r>
            <a:br>
              <a:rPr lang="en-US" altLang="en-US" sz="4000" i="1" baseline="0"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97427E9D-C403-077E-3EEA-87D34A7001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9500" y="2086209"/>
            <a:ext cx="9873000" cy="21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634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B5DF-3BC3-FDCB-11B8-6141E9AC2373}"/>
              </a:ext>
            </a:extLst>
          </p:cNvPr>
          <p:cNvSpPr>
            <a:spLocks noGrp="1"/>
          </p:cNvSpPr>
          <p:nvPr>
            <p:ph type="title"/>
          </p:nvPr>
        </p:nvSpPr>
        <p:spPr/>
        <p:txBody>
          <a:bodyPr>
            <a:normAutofit fontScale="90000"/>
          </a:bodyPr>
          <a:lstStyle/>
          <a:p>
            <a:r>
              <a:rPr lang="en-US" altLang="en-US" sz="4800" baseline="0" dirty="0">
                <a:solidFill>
                  <a:schemeClr val="folHlink"/>
                </a:solidFill>
                <a:latin typeface="Times New Roman" panose="02020603050405020304" pitchFamily="18" charset="0"/>
              </a:rPr>
              <a:t>Figure 23.5  </a:t>
            </a:r>
            <a:r>
              <a:rPr lang="en-US" altLang="en-US" sz="4400" i="1" baseline="0" dirty="0">
                <a:latin typeface="Times New Roman" panose="02020603050405020304" pitchFamily="18" charset="0"/>
              </a:rPr>
              <a:t>Socket address</a:t>
            </a:r>
            <a:br>
              <a:rPr lang="en-US" altLang="en-US" sz="4400" i="1" baseline="0"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F811CA77-E09C-E0AA-1AEC-5B379A571A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3500" y="1690688"/>
            <a:ext cx="8685000" cy="319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656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D4C9013E-0017-B7DF-5B64-C9BE7C85B498}"/>
              </a:ext>
            </a:extLst>
          </p:cNvPr>
          <p:cNvSpPr>
            <a:spLocks noChangeArrowheads="1"/>
          </p:cNvSpPr>
          <p:nvPr/>
        </p:nvSpPr>
        <p:spPr bwMode="auto">
          <a:xfrm>
            <a:off x="581891" y="990600"/>
            <a:ext cx="1103098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5400" dirty="0"/>
              <a:t>In a host running a TCP/IP protocol suite, there is only one UDP but possibly several processes that may want to use the services of UDP. </a:t>
            </a:r>
          </a:p>
          <a:p>
            <a:pPr algn="just"/>
            <a:endParaRPr lang="en-US" altLang="en-US" sz="5400" dirty="0"/>
          </a:p>
          <a:p>
            <a:pPr algn="just"/>
            <a:endParaRPr lang="en-US" altLang="en-US" sz="5400" dirty="0"/>
          </a:p>
          <a:p>
            <a:pPr algn="just"/>
            <a:r>
              <a:rPr lang="en-US" altLang="en-US" sz="5400" dirty="0"/>
              <a:t>To handle this situation, UDP multiplexes and demultiplexes.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15D8-F0D1-7B20-53F9-D9B05D0B7BFA}"/>
              </a:ext>
            </a:extLst>
          </p:cNvPr>
          <p:cNvSpPr>
            <a:spLocks noGrp="1"/>
          </p:cNvSpPr>
          <p:nvPr>
            <p:ph type="title"/>
          </p:nvPr>
        </p:nvSpPr>
        <p:spPr/>
        <p:txBody>
          <a:bodyPr/>
          <a:lstStyle/>
          <a:p>
            <a:r>
              <a:rPr lang="en-US" altLang="en-US" dirty="0"/>
              <a:t>Connectionless Versus Connection-Oriented </a:t>
            </a:r>
            <a:br>
              <a:rPr lang="en-US" altLang="en-US" dirty="0"/>
            </a:br>
            <a:r>
              <a:rPr lang="en-US" altLang="en-US" dirty="0"/>
              <a:t>                               Service.</a:t>
            </a:r>
            <a:endParaRPr lang="en-IN" dirty="0"/>
          </a:p>
        </p:txBody>
      </p:sp>
      <p:sp>
        <p:nvSpPr>
          <p:cNvPr id="3" name="Content Placeholder 2">
            <a:extLst>
              <a:ext uri="{FF2B5EF4-FFF2-40B4-BE49-F238E27FC236}">
                <a16:creationId xmlns:a16="http://schemas.microsoft.com/office/drawing/2014/main" id="{360D22EE-A217-801C-0116-78938F9EF7D0}"/>
              </a:ext>
            </a:extLst>
          </p:cNvPr>
          <p:cNvSpPr>
            <a:spLocks noGrp="1"/>
          </p:cNvSpPr>
          <p:nvPr>
            <p:ph idx="1"/>
          </p:nvPr>
        </p:nvSpPr>
        <p:spPr/>
        <p:txBody>
          <a:bodyPr>
            <a:normAutofit fontScale="85000" lnSpcReduction="20000"/>
          </a:bodyPr>
          <a:lstStyle/>
          <a:p>
            <a:r>
              <a:rPr lang="en-US" dirty="0"/>
              <a:t>Connectionless Service -:</a:t>
            </a:r>
          </a:p>
          <a:p>
            <a:pPr marL="0" indent="0">
              <a:buNone/>
            </a:pPr>
            <a:endParaRPr lang="en-US" dirty="0"/>
          </a:p>
          <a:p>
            <a:pPr algn="just"/>
            <a:r>
              <a:rPr lang="en-US" dirty="0"/>
              <a:t>In a connectionless service, the packets are sent from one party to another with no need for connection establishment or connection release. The packets are not numbered; they may be delayed or lost or may arrive out of sequence. There is no acknowledgment either. We will see shortly that one of the transport layer protocols in the Internet model, UDP, is connectionless.</a:t>
            </a:r>
          </a:p>
          <a:p>
            <a:pPr algn="just"/>
            <a:endParaRPr lang="en-US" dirty="0"/>
          </a:p>
          <a:p>
            <a:pPr algn="just"/>
            <a:r>
              <a:rPr lang="en-US" dirty="0"/>
              <a:t>Connection-Oriented Service -:</a:t>
            </a:r>
          </a:p>
          <a:p>
            <a:pPr algn="just"/>
            <a:r>
              <a:rPr lang="en-US" dirty="0"/>
              <a:t>In a connection-oriented service, a connection is first established between the sender and the receiver. Data are transferred. In the end, the connection is released. TCP and SCTP are connection-oriented protocols.</a:t>
            </a:r>
          </a:p>
          <a:p>
            <a:endParaRPr lang="en-IN" dirty="0"/>
          </a:p>
        </p:txBody>
      </p:sp>
    </p:spTree>
    <p:extLst>
      <p:ext uri="{BB962C8B-B14F-4D97-AF65-F5344CB8AC3E}">
        <p14:creationId xmlns:p14="http://schemas.microsoft.com/office/powerpoint/2010/main" val="1543881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7218-7B7D-505D-7F43-3C9962919DC6}"/>
              </a:ext>
            </a:extLst>
          </p:cNvPr>
          <p:cNvSpPr>
            <a:spLocks noGrp="1"/>
          </p:cNvSpPr>
          <p:nvPr>
            <p:ph type="title"/>
          </p:nvPr>
        </p:nvSpPr>
        <p:spPr/>
        <p:txBody>
          <a:bodyPr/>
          <a:lstStyle/>
          <a:p>
            <a:r>
              <a:rPr lang="en-US" altLang="en-US" dirty="0"/>
              <a:t>              Reliable Versus Unreliable.</a:t>
            </a:r>
            <a:endParaRPr lang="en-IN" dirty="0"/>
          </a:p>
        </p:txBody>
      </p:sp>
      <p:sp>
        <p:nvSpPr>
          <p:cNvPr id="3" name="Content Placeholder 2">
            <a:extLst>
              <a:ext uri="{FF2B5EF4-FFF2-40B4-BE49-F238E27FC236}">
                <a16:creationId xmlns:a16="http://schemas.microsoft.com/office/drawing/2014/main" id="{9F7AA2A3-19F2-746E-74C5-417B11181A99}"/>
              </a:ext>
            </a:extLst>
          </p:cNvPr>
          <p:cNvSpPr>
            <a:spLocks noGrp="1"/>
          </p:cNvSpPr>
          <p:nvPr>
            <p:ph idx="1"/>
          </p:nvPr>
        </p:nvSpPr>
        <p:spPr/>
        <p:txBody>
          <a:bodyPr>
            <a:normAutofit fontScale="62500" lnSpcReduction="20000"/>
          </a:bodyPr>
          <a:lstStyle/>
          <a:p>
            <a:pPr algn="just"/>
            <a:r>
              <a:rPr lang="en-US" altLang="en-US" sz="2800" dirty="0">
                <a:latin typeface="Times New Roman" panose="02020603050405020304" pitchFamily="18" charset="0"/>
                <a:cs typeface="Times New Roman" panose="02020603050405020304" pitchFamily="18" charset="0"/>
              </a:rPr>
              <a:t>The transport layer service can be reliable or unreliable. If the application layer program needs reliability, we use a reliable transport layer protocol by implementing flow and error control at the transport layer. This means a slower and more complex service. </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On the other hand, if the application program does not need reliability because it uses its own flow and error control mechanism or it needs fast service or the nature of the service does not demand flow and error control (real-time applications), then an unreliable protocol can be used.</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UDP is connectionless and unreliable; TCP and SCTP are connection-oriented and reliable. </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These three can respond to the demands of the application layer programs.</a:t>
            </a:r>
          </a:p>
          <a:p>
            <a:pPr marL="0" indent="0">
              <a:buNone/>
            </a:pPr>
            <a:endParaRPr lang="en-IN" dirty="0"/>
          </a:p>
        </p:txBody>
      </p:sp>
    </p:spTree>
    <p:extLst>
      <p:ext uri="{BB962C8B-B14F-4D97-AF65-F5344CB8AC3E}">
        <p14:creationId xmlns:p14="http://schemas.microsoft.com/office/powerpoint/2010/main" val="1133907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a:extLst>
              <a:ext uri="{FF2B5EF4-FFF2-40B4-BE49-F238E27FC236}">
                <a16:creationId xmlns:a16="http://schemas.microsoft.com/office/drawing/2014/main" id="{E55EF9AF-41A9-44E7-896E-0B57490CCB90}"/>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387" name="Line 3">
            <a:extLst>
              <a:ext uri="{FF2B5EF4-FFF2-40B4-BE49-F238E27FC236}">
                <a16:creationId xmlns:a16="http://schemas.microsoft.com/office/drawing/2014/main" id="{7B99ACB2-77B4-3934-2347-24F30755238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388" name="Text Box 4">
            <a:extLst>
              <a:ext uri="{FF2B5EF4-FFF2-40B4-BE49-F238E27FC236}">
                <a16:creationId xmlns:a16="http://schemas.microsoft.com/office/drawing/2014/main" id="{CDCCA37E-340F-159C-800E-51B99750156D}"/>
              </a:ext>
            </a:extLst>
          </p:cNvPr>
          <p:cNvSpPr txBox="1">
            <a:spLocks noChangeArrowheads="1"/>
          </p:cNvSpPr>
          <p:nvPr/>
        </p:nvSpPr>
        <p:spPr bwMode="auto">
          <a:xfrm>
            <a:off x="1828801" y="381000"/>
            <a:ext cx="320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23.7  </a:t>
            </a:r>
            <a:r>
              <a:rPr lang="en-US" altLang="en-US" sz="2000" i="1" baseline="0">
                <a:latin typeface="Times New Roman" panose="02020603050405020304" pitchFamily="18" charset="0"/>
              </a:rPr>
              <a:t>Error control</a:t>
            </a:r>
          </a:p>
        </p:txBody>
      </p:sp>
      <p:sp>
        <p:nvSpPr>
          <p:cNvPr id="16389" name="Line 5">
            <a:extLst>
              <a:ext uri="{FF2B5EF4-FFF2-40B4-BE49-F238E27FC236}">
                <a16:creationId xmlns:a16="http://schemas.microsoft.com/office/drawing/2014/main" id="{442349C0-748F-DD4D-B999-7EB558962216}"/>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6390" name="Picture 6">
            <a:extLst>
              <a:ext uri="{FF2B5EF4-FFF2-40B4-BE49-F238E27FC236}">
                <a16:creationId xmlns:a16="http://schemas.microsoft.com/office/drawing/2014/main" id="{3CE8EADC-F1F0-BFD6-E498-A92401763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93876"/>
            <a:ext cx="8821738"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D49B-D1EC-50E0-5115-F7224F24656C}"/>
              </a:ext>
            </a:extLst>
          </p:cNvPr>
          <p:cNvSpPr>
            <a:spLocks noGrp="1"/>
          </p:cNvSpPr>
          <p:nvPr>
            <p:ph type="title"/>
          </p:nvPr>
        </p:nvSpPr>
        <p:spPr/>
        <p:txBody>
          <a:bodyPr>
            <a:normAutofit fontScale="90000"/>
          </a:bodyPr>
          <a:lstStyle/>
          <a:p>
            <a:br>
              <a:rPr lang="en-US" dirty="0"/>
            </a:br>
            <a:r>
              <a:rPr lang="en-US" dirty="0"/>
              <a:t>Figure 23.8  -  Position of UDP, TCP, and SCTP in </a:t>
            </a:r>
            <a:br>
              <a:rPr lang="en-US" dirty="0"/>
            </a:br>
            <a:r>
              <a:rPr lang="en-US" dirty="0"/>
              <a:t>                                  TCP/IP suite.</a:t>
            </a:r>
            <a:br>
              <a:rPr lang="en-US" dirty="0"/>
            </a:br>
            <a:endParaRPr lang="en-IN" dirty="0"/>
          </a:p>
        </p:txBody>
      </p:sp>
      <p:pic>
        <p:nvPicPr>
          <p:cNvPr id="4" name="Picture 6">
            <a:extLst>
              <a:ext uri="{FF2B5EF4-FFF2-40B4-BE49-F238E27FC236}">
                <a16:creationId xmlns:a16="http://schemas.microsoft.com/office/drawing/2014/main" id="{AAB1A09F-DB5A-6C00-D084-C7961E6CE1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4028" y="1825625"/>
            <a:ext cx="988383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4838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08A7-5431-24ED-2BF3-40DF37F2B7E3}"/>
              </a:ext>
            </a:extLst>
          </p:cNvPr>
          <p:cNvSpPr>
            <a:spLocks noGrp="1"/>
          </p:cNvSpPr>
          <p:nvPr>
            <p:ph type="title"/>
          </p:nvPr>
        </p:nvSpPr>
        <p:spPr/>
        <p:txBody>
          <a:bodyPr>
            <a:normAutofit fontScale="90000"/>
          </a:bodyPr>
          <a:lstStyle/>
          <a:p>
            <a:r>
              <a:rPr lang="en-IN" dirty="0"/>
              <a:t> </a:t>
            </a:r>
            <a:r>
              <a:rPr lang="en-IN" sz="2800" dirty="0"/>
              <a:t>What IS  </a:t>
            </a:r>
            <a:r>
              <a:rPr lang="en-IN" sz="2800" b="1" dirty="0"/>
              <a:t>USER DATAGRAM PROTOCOL (UDP)  and </a:t>
            </a:r>
            <a:r>
              <a:rPr lang="en-US" altLang="en-US" sz="2800" i="1" baseline="0" dirty="0">
                <a:latin typeface="Times New Roman" panose="02020603050405020304" pitchFamily="18" charset="0"/>
              </a:rPr>
              <a:t>User datagram </a:t>
            </a:r>
            <a:br>
              <a:rPr lang="en-US" altLang="en-US" sz="2800" i="1" baseline="0" dirty="0">
                <a:latin typeface="Times New Roman" panose="02020603050405020304" pitchFamily="18" charset="0"/>
              </a:rPr>
            </a:br>
            <a:r>
              <a:rPr lang="en-US" altLang="en-US" sz="2800" i="1" baseline="0" dirty="0">
                <a:latin typeface="Times New Roman" panose="02020603050405020304" pitchFamily="18" charset="0"/>
              </a:rPr>
              <a:t>                                                    format?</a:t>
            </a:r>
            <a:br>
              <a:rPr lang="en-US" altLang="en-US" sz="1800" b="1" i="1" baseline="0" dirty="0">
                <a:latin typeface="Times New Roman" panose="02020603050405020304" pitchFamily="18" charset="0"/>
              </a:rPr>
            </a:br>
            <a:br>
              <a:rPr lang="en-IN" sz="1800" b="1" dirty="0"/>
            </a:br>
            <a:endParaRPr lang="en-IN" sz="1800" b="1" dirty="0"/>
          </a:p>
        </p:txBody>
      </p:sp>
      <p:sp>
        <p:nvSpPr>
          <p:cNvPr id="3" name="Content Placeholder 2">
            <a:extLst>
              <a:ext uri="{FF2B5EF4-FFF2-40B4-BE49-F238E27FC236}">
                <a16:creationId xmlns:a16="http://schemas.microsoft.com/office/drawing/2014/main" id="{D3FCBFC4-3BC8-08CC-F89B-CF08795BD426}"/>
              </a:ext>
            </a:extLst>
          </p:cNvPr>
          <p:cNvSpPr>
            <a:spLocks noGrp="1"/>
          </p:cNvSpPr>
          <p:nvPr>
            <p:ph idx="1"/>
          </p:nvPr>
        </p:nvSpPr>
        <p:spPr>
          <a:xfrm>
            <a:off x="680321" y="2336873"/>
            <a:ext cx="10849432" cy="3599316"/>
          </a:xfrm>
        </p:spPr>
        <p:txBody>
          <a:bodyPr/>
          <a:lstStyle/>
          <a:p>
            <a:pPr algn="just"/>
            <a:r>
              <a:rPr lang="en-US" dirty="0"/>
              <a:t>The User Datagram Protocol (UDP) is called a connectionless, unreliable transport protocol. It does not add anything to the services of IP except to provide process-to-process communication instead of host-to-host communication. </a:t>
            </a:r>
          </a:p>
          <a:p>
            <a:endParaRPr lang="en-IN" dirty="0"/>
          </a:p>
        </p:txBody>
      </p:sp>
      <p:pic>
        <p:nvPicPr>
          <p:cNvPr id="4" name="Picture 6">
            <a:extLst>
              <a:ext uri="{FF2B5EF4-FFF2-40B4-BE49-F238E27FC236}">
                <a16:creationId xmlns:a16="http://schemas.microsoft.com/office/drawing/2014/main" id="{C0B9F54D-B11D-76CF-24AF-E3ABF2FDD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902" y="3975562"/>
            <a:ext cx="10008524" cy="288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6658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F60D-74A4-5FC9-272D-1A9A14E5CD80}"/>
              </a:ext>
            </a:extLst>
          </p:cNvPr>
          <p:cNvSpPr>
            <a:spLocks noGrp="1"/>
          </p:cNvSpPr>
          <p:nvPr>
            <p:ph type="title"/>
          </p:nvPr>
        </p:nvSpPr>
        <p:spPr/>
        <p:txBody>
          <a:bodyPr>
            <a:normAutofit fontScale="90000"/>
          </a:bodyPr>
          <a:lstStyle/>
          <a:p>
            <a:br>
              <a:rPr lang="en-US" altLang="en-US" sz="4800" baseline="0" dirty="0">
                <a:solidFill>
                  <a:schemeClr val="folHlink"/>
                </a:solidFill>
                <a:latin typeface="Times New Roman" panose="02020603050405020304" pitchFamily="18" charset="0"/>
              </a:rPr>
            </a:br>
            <a:r>
              <a:rPr lang="en-US" altLang="en-US" sz="4800" baseline="0" dirty="0">
                <a:solidFill>
                  <a:schemeClr val="folHlink"/>
                </a:solidFill>
                <a:latin typeface="Times New Roman" panose="02020603050405020304" pitchFamily="18" charset="0"/>
              </a:rPr>
              <a:t>Figure 23.10 -  </a:t>
            </a:r>
            <a:r>
              <a:rPr lang="en-US" altLang="en-US" sz="4400" i="1" baseline="0" dirty="0" err="1">
                <a:latin typeface="Times New Roman" panose="02020603050405020304" pitchFamily="18" charset="0"/>
              </a:rPr>
              <a:t>Pseudoheader</a:t>
            </a:r>
            <a:r>
              <a:rPr lang="en-US" altLang="en-US" sz="4400" i="1" baseline="0" dirty="0">
                <a:latin typeface="Times New Roman" panose="02020603050405020304" pitchFamily="18" charset="0"/>
              </a:rPr>
              <a:t> for checksum </a:t>
            </a:r>
            <a:br>
              <a:rPr lang="en-US" altLang="en-US" sz="4400" i="1" baseline="0" dirty="0">
                <a:latin typeface="Times New Roman" panose="02020603050405020304" pitchFamily="18" charset="0"/>
              </a:rPr>
            </a:br>
            <a:r>
              <a:rPr lang="en-US" altLang="en-US" sz="4400" i="1" baseline="0" dirty="0">
                <a:latin typeface="Times New Roman" panose="02020603050405020304" pitchFamily="18" charset="0"/>
              </a:rPr>
              <a:t>                                      calculation.</a:t>
            </a:r>
            <a:br>
              <a:rPr lang="en-US" altLang="en-US" sz="4400" i="1" baseline="0" dirty="0">
                <a:latin typeface="Times New Roman" panose="02020603050405020304" pitchFamily="18" charset="0"/>
              </a:rPr>
            </a:br>
            <a:endParaRPr lang="en-IN" dirty="0"/>
          </a:p>
        </p:txBody>
      </p:sp>
      <p:pic>
        <p:nvPicPr>
          <p:cNvPr id="5" name="Picture 6">
            <a:extLst>
              <a:ext uri="{FF2B5EF4-FFF2-40B4-BE49-F238E27FC236}">
                <a16:creationId xmlns:a16="http://schemas.microsoft.com/office/drawing/2014/main" id="{034333FD-CBD2-B2E7-45C9-73CF9A4236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6953" y="2336800"/>
            <a:ext cx="10889672"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25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FDD7-0041-880A-56BB-FF04BD9B001C}"/>
              </a:ext>
            </a:extLst>
          </p:cNvPr>
          <p:cNvSpPr>
            <a:spLocks noGrp="1"/>
          </p:cNvSpPr>
          <p:nvPr>
            <p:ph type="title"/>
          </p:nvPr>
        </p:nvSpPr>
        <p:spPr/>
        <p:txBody>
          <a:bodyPr/>
          <a:lstStyle/>
          <a:p>
            <a:r>
              <a:rPr lang="en-US" altLang="en-US" dirty="0"/>
              <a:t>                         UDP Operation.</a:t>
            </a:r>
            <a:endParaRPr lang="en-IN" dirty="0"/>
          </a:p>
        </p:txBody>
      </p:sp>
      <p:sp>
        <p:nvSpPr>
          <p:cNvPr id="3" name="Content Placeholder 2">
            <a:extLst>
              <a:ext uri="{FF2B5EF4-FFF2-40B4-BE49-F238E27FC236}">
                <a16:creationId xmlns:a16="http://schemas.microsoft.com/office/drawing/2014/main" id="{35E7ECF2-F768-F8CF-EBB1-EB501E0381C5}"/>
              </a:ext>
            </a:extLst>
          </p:cNvPr>
          <p:cNvSpPr>
            <a:spLocks noGrp="1"/>
          </p:cNvSpPr>
          <p:nvPr>
            <p:ph idx="1"/>
          </p:nvPr>
        </p:nvSpPr>
        <p:spPr/>
        <p:txBody>
          <a:bodyPr>
            <a:normAutofit fontScale="92500"/>
          </a:bodyPr>
          <a:lstStyle/>
          <a:p>
            <a:pPr algn="just"/>
            <a:r>
              <a:rPr lang="en-IN" dirty="0"/>
              <a:t>Connectionless service- no relation between datagram, not numbered.</a:t>
            </a:r>
          </a:p>
          <a:p>
            <a:pPr algn="just"/>
            <a:r>
              <a:rPr lang="en-IN" dirty="0"/>
              <a:t>No Flow and error control- no flow control so no window mechanics.</a:t>
            </a:r>
          </a:p>
          <a:p>
            <a:pPr marL="0" indent="0" algn="just">
              <a:buNone/>
            </a:pPr>
            <a:r>
              <a:rPr lang="en-IN" dirty="0"/>
              <a:t> </a:t>
            </a:r>
          </a:p>
          <a:p>
            <a:pPr algn="just"/>
            <a:r>
              <a:rPr lang="en-IN" dirty="0"/>
              <a:t>No error control except checksum (silently discard packet) .</a:t>
            </a:r>
          </a:p>
          <a:p>
            <a:pPr marL="0" indent="0" algn="just">
              <a:buNone/>
            </a:pPr>
            <a:endParaRPr lang="en-IN" dirty="0"/>
          </a:p>
          <a:p>
            <a:pPr algn="just"/>
            <a:r>
              <a:rPr lang="en-IN" dirty="0"/>
              <a:t>Encapsulation and decapsulation – IP Datagrams  - To send a message from one process to another, the UDP protocol encapsulates and decapsulates messages.</a:t>
            </a:r>
          </a:p>
          <a:p>
            <a:endParaRPr lang="en-IN" dirty="0"/>
          </a:p>
        </p:txBody>
      </p:sp>
    </p:spTree>
    <p:extLst>
      <p:ext uri="{BB962C8B-B14F-4D97-AF65-F5344CB8AC3E}">
        <p14:creationId xmlns:p14="http://schemas.microsoft.com/office/powerpoint/2010/main" val="11480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5BA2-0313-CE8E-7112-5750DCBA69BA}"/>
              </a:ext>
            </a:extLst>
          </p:cNvPr>
          <p:cNvSpPr>
            <a:spLocks noGrp="1"/>
          </p:cNvSpPr>
          <p:nvPr>
            <p:ph type="title"/>
          </p:nvPr>
        </p:nvSpPr>
        <p:spPr/>
        <p:txBody>
          <a:bodyPr/>
          <a:lstStyle/>
          <a:p>
            <a:r>
              <a:rPr lang="en-IN" dirty="0"/>
              <a:t>           PROCESS-TO-PROCESS DELIVERY.</a:t>
            </a:r>
            <a:br>
              <a:rPr lang="en-IN" dirty="0"/>
            </a:br>
            <a:endParaRPr lang="en-IN" dirty="0"/>
          </a:p>
        </p:txBody>
      </p:sp>
      <p:sp>
        <p:nvSpPr>
          <p:cNvPr id="3" name="Content Placeholder 2">
            <a:extLst>
              <a:ext uri="{FF2B5EF4-FFF2-40B4-BE49-F238E27FC236}">
                <a16:creationId xmlns:a16="http://schemas.microsoft.com/office/drawing/2014/main" id="{88DF4519-32DA-EF61-A510-5E5CBF648A25}"/>
              </a:ext>
            </a:extLst>
          </p:cNvPr>
          <p:cNvSpPr>
            <a:spLocks noGrp="1"/>
          </p:cNvSpPr>
          <p:nvPr>
            <p:ph idx="1"/>
          </p:nvPr>
        </p:nvSpPr>
        <p:spPr>
          <a:xfrm>
            <a:off x="232757" y="2336873"/>
            <a:ext cx="11959244" cy="3599316"/>
          </a:xfrm>
        </p:spPr>
        <p:txBody>
          <a:bodyPr/>
          <a:lstStyle/>
          <a:p>
            <a:pPr algn="just"/>
            <a:r>
              <a:rPr lang="en-US" dirty="0"/>
              <a:t>The transport layer is responsible for process-to-process delivery—delivering a packet, part of a message, from one process to another. As we will see later, two processes communicate in a client/server relationship. </a:t>
            </a:r>
            <a:endParaRPr lang="en-US" baseline="0" dirty="0">
              <a:effectLst>
                <a:outerShdw blurRad="38100" dist="38100" dir="2700000" algn="tl">
                  <a:srgbClr val="C0C0C0"/>
                </a:outerShdw>
              </a:effectLst>
              <a:latin typeface="Times" pitchFamily="18" charset="0"/>
            </a:endParaRPr>
          </a:p>
          <a:p>
            <a:endParaRPr lang="en-IN" dirty="0"/>
          </a:p>
        </p:txBody>
      </p:sp>
    </p:spTree>
    <p:extLst>
      <p:ext uri="{BB962C8B-B14F-4D97-AF65-F5344CB8AC3E}">
        <p14:creationId xmlns:p14="http://schemas.microsoft.com/office/powerpoint/2010/main" val="4216959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5C4B-0D73-5F42-1E47-3A2E67915045}"/>
              </a:ext>
            </a:extLst>
          </p:cNvPr>
          <p:cNvSpPr>
            <a:spLocks noGrp="1"/>
          </p:cNvSpPr>
          <p:nvPr>
            <p:ph type="title"/>
          </p:nvPr>
        </p:nvSpPr>
        <p:spPr/>
        <p:txBody>
          <a:bodyPr/>
          <a:lstStyle/>
          <a:p>
            <a:r>
              <a:rPr lang="en-US" altLang="en-US" dirty="0"/>
              <a:t>                          Uses of UDP.</a:t>
            </a:r>
            <a:endParaRPr lang="en-IN" dirty="0"/>
          </a:p>
        </p:txBody>
      </p:sp>
      <p:sp>
        <p:nvSpPr>
          <p:cNvPr id="3" name="Content Placeholder 2">
            <a:extLst>
              <a:ext uri="{FF2B5EF4-FFF2-40B4-BE49-F238E27FC236}">
                <a16:creationId xmlns:a16="http://schemas.microsoft.com/office/drawing/2014/main" id="{CA5199CE-CCB1-AE49-0722-9BC235BF5C70}"/>
              </a:ext>
            </a:extLst>
          </p:cNvPr>
          <p:cNvSpPr>
            <a:spLocks noGrp="1"/>
          </p:cNvSpPr>
          <p:nvPr>
            <p:ph idx="1"/>
          </p:nvPr>
        </p:nvSpPr>
        <p:spPr/>
        <p:txBody>
          <a:bodyPr/>
          <a:lstStyle/>
          <a:p>
            <a:pPr algn="just"/>
            <a:r>
              <a:rPr lang="en-US" altLang="en-US" sz="2800" dirty="0"/>
              <a:t>Suitable for processes that require simple request-response communication with little concern for flow and error control.</a:t>
            </a:r>
          </a:p>
          <a:p>
            <a:pPr algn="just"/>
            <a:r>
              <a:rPr lang="en-US" altLang="en-US" sz="2800" dirty="0"/>
              <a:t>Suitable for multicasting </a:t>
            </a:r>
          </a:p>
          <a:p>
            <a:pPr algn="just"/>
            <a:r>
              <a:rPr lang="en-US" altLang="en-US" sz="2800" dirty="0"/>
              <a:t>Used for management processes such as SNMP</a:t>
            </a:r>
          </a:p>
          <a:p>
            <a:pPr algn="just"/>
            <a:r>
              <a:rPr lang="en-US" altLang="en-US" sz="2800" dirty="0"/>
              <a:t>Used for routing updating protocol: RIP</a:t>
            </a:r>
            <a:endParaRPr lang="en-IN" dirty="0"/>
          </a:p>
        </p:txBody>
      </p:sp>
    </p:spTree>
    <p:extLst>
      <p:ext uri="{BB962C8B-B14F-4D97-AF65-F5344CB8AC3E}">
        <p14:creationId xmlns:p14="http://schemas.microsoft.com/office/powerpoint/2010/main" val="1662671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087F-14BF-785E-E23F-E897BEA85137}"/>
              </a:ext>
            </a:extLst>
          </p:cNvPr>
          <p:cNvSpPr>
            <a:spLocks noGrp="1"/>
          </p:cNvSpPr>
          <p:nvPr>
            <p:ph type="title"/>
          </p:nvPr>
        </p:nvSpPr>
        <p:spPr/>
        <p:txBody>
          <a:bodyPr/>
          <a:lstStyle/>
          <a:p>
            <a:r>
              <a:rPr lang="en-IN" dirty="0"/>
              <a:t>                             Queuing </a:t>
            </a:r>
          </a:p>
        </p:txBody>
      </p:sp>
      <p:sp>
        <p:nvSpPr>
          <p:cNvPr id="3" name="Content Placeholder 2">
            <a:extLst>
              <a:ext uri="{FF2B5EF4-FFF2-40B4-BE49-F238E27FC236}">
                <a16:creationId xmlns:a16="http://schemas.microsoft.com/office/drawing/2014/main" id="{12E624B6-45D1-FCD0-5F25-8FA97B5E21C7}"/>
              </a:ext>
            </a:extLst>
          </p:cNvPr>
          <p:cNvSpPr>
            <a:spLocks noGrp="1"/>
          </p:cNvSpPr>
          <p:nvPr>
            <p:ph idx="1"/>
          </p:nvPr>
        </p:nvSpPr>
        <p:spPr/>
        <p:txBody>
          <a:bodyPr>
            <a:normAutofit fontScale="92500" lnSpcReduction="10000"/>
          </a:bodyPr>
          <a:lstStyle/>
          <a:p>
            <a:r>
              <a:rPr lang="en-US" altLang="en-US" sz="2800" dirty="0"/>
              <a:t>In UDP, queues are associated with ports.</a:t>
            </a:r>
          </a:p>
          <a:p>
            <a:r>
              <a:rPr lang="en-US" altLang="en-US" sz="2800" dirty="0"/>
              <a:t> At the client site, when a process starts, it requests a port number from the operating system. Some implementations create both an incoming and an outgoing queue associated with each process. Other implementations create only an incoming queue associated with each process. </a:t>
            </a:r>
          </a:p>
          <a:p>
            <a:r>
              <a:rPr lang="en-US" altLang="en-US" sz="2800" dirty="0"/>
              <a:t>Incoming and outgoing queue</a:t>
            </a:r>
          </a:p>
          <a:p>
            <a:r>
              <a:rPr lang="en-US" altLang="en-US" sz="2800" dirty="0"/>
              <a:t>It will obtain only one port number</a:t>
            </a:r>
          </a:p>
          <a:p>
            <a:r>
              <a:rPr lang="en-US" altLang="en-US" sz="2800" dirty="0"/>
              <a:t>Port unreachable </a:t>
            </a:r>
            <a:r>
              <a:rPr lang="en-US" altLang="en-US" sz="2800" dirty="0" err="1"/>
              <a:t>icmp</a:t>
            </a:r>
            <a:r>
              <a:rPr lang="en-US" altLang="en-US" sz="2800" dirty="0"/>
              <a:t> message (if queue is not created)   </a:t>
            </a:r>
          </a:p>
          <a:p>
            <a:endParaRPr lang="en-IN" dirty="0"/>
          </a:p>
        </p:txBody>
      </p:sp>
    </p:spTree>
    <p:extLst>
      <p:ext uri="{BB962C8B-B14F-4D97-AF65-F5344CB8AC3E}">
        <p14:creationId xmlns:p14="http://schemas.microsoft.com/office/powerpoint/2010/main" val="3957018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98DB-4ACB-2559-02E5-74BAE271F770}"/>
              </a:ext>
            </a:extLst>
          </p:cNvPr>
          <p:cNvSpPr>
            <a:spLocks noGrp="1"/>
          </p:cNvSpPr>
          <p:nvPr>
            <p:ph type="title"/>
          </p:nvPr>
        </p:nvSpPr>
        <p:spPr/>
        <p:txBody>
          <a:bodyPr>
            <a:normAutofit fontScale="90000"/>
          </a:bodyPr>
          <a:lstStyle/>
          <a:p>
            <a:r>
              <a:rPr lang="en-US" altLang="en-US" sz="4400" baseline="0" dirty="0">
                <a:solidFill>
                  <a:schemeClr val="folHlink"/>
                </a:solidFill>
                <a:latin typeface="Times New Roman" panose="02020603050405020304" pitchFamily="18" charset="0"/>
              </a:rPr>
              <a:t>           Figure 23.12  </a:t>
            </a:r>
            <a:r>
              <a:rPr lang="en-US" altLang="en-US" sz="4000" i="1" baseline="0" dirty="0">
                <a:latin typeface="Times New Roman" panose="02020603050405020304" pitchFamily="18" charset="0"/>
              </a:rPr>
              <a:t>Queues in UDP</a:t>
            </a:r>
            <a:br>
              <a:rPr lang="en-US" altLang="en-US" sz="4000" i="1"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B5F7B44-5CE4-441F-85A7-0860EF9485AC}"/>
              </a:ext>
            </a:extLst>
          </p:cNvPr>
          <p:cNvSpPr>
            <a:spLocks noGrp="1"/>
          </p:cNvSpPr>
          <p:nvPr>
            <p:ph idx="1"/>
          </p:nvPr>
        </p:nvSpPr>
        <p:spPr/>
        <p:txBody>
          <a:bodyPr/>
          <a:lstStyle/>
          <a:p>
            <a:endParaRPr lang="en-IN"/>
          </a:p>
        </p:txBody>
      </p:sp>
      <p:pic>
        <p:nvPicPr>
          <p:cNvPr id="4" name="Picture 6">
            <a:extLst>
              <a:ext uri="{FF2B5EF4-FFF2-40B4-BE49-F238E27FC236}">
                <a16:creationId xmlns:a16="http://schemas.microsoft.com/office/drawing/2014/main" id="{2C2942BB-D378-9A6C-AFFC-651C57146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746" y="1825625"/>
            <a:ext cx="1027868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074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C24A-FB41-24FF-2BC4-9F11F75E3CC8}"/>
              </a:ext>
            </a:extLst>
          </p:cNvPr>
          <p:cNvSpPr>
            <a:spLocks noGrp="1"/>
          </p:cNvSpPr>
          <p:nvPr>
            <p:ph type="title"/>
          </p:nvPr>
        </p:nvSpPr>
        <p:spPr/>
        <p:txBody>
          <a:bodyPr/>
          <a:lstStyle/>
          <a:p>
            <a:r>
              <a:rPr lang="en-IN" dirty="0"/>
              <a:t>                                 TCP</a:t>
            </a:r>
          </a:p>
        </p:txBody>
      </p:sp>
      <p:sp>
        <p:nvSpPr>
          <p:cNvPr id="3" name="Content Placeholder 2">
            <a:extLst>
              <a:ext uri="{FF2B5EF4-FFF2-40B4-BE49-F238E27FC236}">
                <a16:creationId xmlns:a16="http://schemas.microsoft.com/office/drawing/2014/main" id="{0998108D-597C-157E-C748-DAB8950157B1}"/>
              </a:ext>
            </a:extLst>
          </p:cNvPr>
          <p:cNvSpPr>
            <a:spLocks noGrp="1"/>
          </p:cNvSpPr>
          <p:nvPr>
            <p:ph idx="1"/>
          </p:nvPr>
        </p:nvSpPr>
        <p:spPr/>
        <p:txBody>
          <a:bodyPr/>
          <a:lstStyle/>
          <a:p>
            <a:pPr algn="just"/>
            <a:r>
              <a:rPr lang="en-US" dirty="0"/>
              <a:t>TCP is a connection-oriented protocol; it creates a virtual connection between two TCPs to send data. In addition, TCP uses flow and error control mechanisms at the transport level. TCP uses checksum (for error detection), retransmission of lost or corrupted packets, cumulative and selective acknowledgments, and timers.</a:t>
            </a:r>
            <a:endParaRPr lang="en-IN" dirty="0"/>
          </a:p>
        </p:txBody>
      </p:sp>
    </p:spTree>
    <p:extLst>
      <p:ext uri="{BB962C8B-B14F-4D97-AF65-F5344CB8AC3E}">
        <p14:creationId xmlns:p14="http://schemas.microsoft.com/office/powerpoint/2010/main" val="1444519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B8C6-B63D-E644-8696-3B5CF5AA9340}"/>
              </a:ext>
            </a:extLst>
          </p:cNvPr>
          <p:cNvSpPr>
            <a:spLocks noGrp="1"/>
          </p:cNvSpPr>
          <p:nvPr>
            <p:ph type="title"/>
          </p:nvPr>
        </p:nvSpPr>
        <p:spPr>
          <a:xfrm>
            <a:off x="680321" y="753228"/>
            <a:ext cx="9613861" cy="402241"/>
          </a:xfrm>
        </p:spPr>
        <p:txBody>
          <a:bodyPr>
            <a:normAutofit fontScale="90000"/>
          </a:bodyPr>
          <a:lstStyle/>
          <a:p>
            <a:br>
              <a:rPr lang="en-US" altLang="en-US" sz="4800" baseline="0" dirty="0">
                <a:solidFill>
                  <a:schemeClr val="folHlink"/>
                </a:solidFill>
                <a:latin typeface="Times New Roman" panose="02020603050405020304" pitchFamily="18" charset="0"/>
              </a:rPr>
            </a:br>
            <a:r>
              <a:rPr lang="en-US" altLang="en-US" sz="4800" baseline="0" dirty="0">
                <a:solidFill>
                  <a:schemeClr val="folHlink"/>
                </a:solidFill>
                <a:latin typeface="Times New Roman" panose="02020603050405020304" pitchFamily="18" charset="0"/>
              </a:rPr>
              <a:t>Figure 23.13  </a:t>
            </a:r>
            <a:r>
              <a:rPr lang="en-US" altLang="en-US" sz="4400" i="1" baseline="0" dirty="0">
                <a:latin typeface="Times New Roman" panose="02020603050405020304" pitchFamily="18" charset="0"/>
              </a:rPr>
              <a:t>Stream delivery</a:t>
            </a:r>
            <a:br>
              <a:rPr lang="en-US" altLang="en-US" sz="4400" i="1"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8C84985-A815-7780-E1EC-00F048CF6BEC}"/>
              </a:ext>
            </a:extLst>
          </p:cNvPr>
          <p:cNvSpPr>
            <a:spLocks noGrp="1"/>
          </p:cNvSpPr>
          <p:nvPr>
            <p:ph idx="1"/>
          </p:nvPr>
        </p:nvSpPr>
        <p:spPr>
          <a:xfrm>
            <a:off x="0" y="1629295"/>
            <a:ext cx="12028516" cy="4547668"/>
          </a:xfrm>
        </p:spPr>
        <p:txBody>
          <a:bodyPr>
            <a:normAutofit/>
          </a:bodyPr>
          <a:lstStyle/>
          <a:p>
            <a:pPr algn="just"/>
            <a:r>
              <a:rPr lang="en-US" altLang="en-US" sz="2000" b="0" dirty="0"/>
              <a:t>TCP, unlike UDP, is a stream-oriented protocol. In UDP, a process sends messages with predefined boundaries to UDP for delivery. </a:t>
            </a:r>
          </a:p>
          <a:p>
            <a:pPr algn="just"/>
            <a:r>
              <a:rPr lang="en-US" altLang="en-US" sz="2000" b="0" dirty="0"/>
              <a:t>UDP adds its own header to each of these messages and delivers it to IP for transmission. Each message from the process is called a user datagram, and becomes, eventually, one IP datagram. Neither IP nor UDP recognizes any relationship between the datagrams. </a:t>
            </a:r>
          </a:p>
          <a:p>
            <a:pPr algn="just"/>
            <a:r>
              <a:rPr lang="en-US" altLang="en-US" sz="2000" b="0" dirty="0"/>
              <a:t>TCP, on the other hand, allows the sending process to deliver data as a stream of bytes and allows the receiving process to obtain data as a stream of bytes. </a:t>
            </a:r>
          </a:p>
          <a:p>
            <a:pPr algn="just"/>
            <a:r>
              <a:rPr lang="en-US" altLang="en-US" sz="2000" b="0" dirty="0"/>
              <a:t>TCP creates an environment in which the two processes seem to be connected by an imaginary “tube” that carries their bytes across the Internet.</a:t>
            </a:r>
          </a:p>
          <a:p>
            <a:endParaRPr lang="en-IN" dirty="0"/>
          </a:p>
        </p:txBody>
      </p:sp>
      <p:pic>
        <p:nvPicPr>
          <p:cNvPr id="4" name="Picture 6">
            <a:extLst>
              <a:ext uri="{FF2B5EF4-FFF2-40B4-BE49-F238E27FC236}">
                <a16:creationId xmlns:a16="http://schemas.microsoft.com/office/drawing/2014/main" id="{8F5CEAB2-CED2-47A3-793C-0A47C548C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099" y="4598353"/>
            <a:ext cx="9235440" cy="225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68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B7FE-BAA3-2C8E-911C-F9A3498FEBF2}"/>
              </a:ext>
            </a:extLst>
          </p:cNvPr>
          <p:cNvSpPr>
            <a:spLocks noGrp="1"/>
          </p:cNvSpPr>
          <p:nvPr>
            <p:ph type="title"/>
          </p:nvPr>
        </p:nvSpPr>
        <p:spPr/>
        <p:txBody>
          <a:bodyPr>
            <a:normAutofit fontScale="90000"/>
          </a:bodyPr>
          <a:lstStyle/>
          <a:p>
            <a:r>
              <a:rPr lang="en-US" altLang="en-US" sz="4800" baseline="0" dirty="0">
                <a:solidFill>
                  <a:schemeClr val="folHlink"/>
                </a:solidFill>
                <a:latin typeface="Times New Roman" panose="02020603050405020304" pitchFamily="18" charset="0"/>
              </a:rPr>
              <a:t>Figure 23.14  </a:t>
            </a:r>
            <a:r>
              <a:rPr lang="en-US" altLang="en-US" sz="4400" i="1" baseline="0" dirty="0">
                <a:latin typeface="Times New Roman" panose="02020603050405020304" pitchFamily="18" charset="0"/>
              </a:rPr>
              <a:t>Sending and receiving buffers</a:t>
            </a:r>
            <a:br>
              <a:rPr lang="en-US" altLang="en-US" sz="4400" i="1"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FC59482-1552-F293-3E0F-5434194C958D}"/>
              </a:ext>
            </a:extLst>
          </p:cNvPr>
          <p:cNvSpPr>
            <a:spLocks noGrp="1"/>
          </p:cNvSpPr>
          <p:nvPr>
            <p:ph idx="1"/>
          </p:nvPr>
        </p:nvSpPr>
        <p:spPr/>
        <p:txBody>
          <a:bodyPr/>
          <a:lstStyle/>
          <a:p>
            <a:endParaRPr lang="en-IN"/>
          </a:p>
        </p:txBody>
      </p:sp>
      <p:pic>
        <p:nvPicPr>
          <p:cNvPr id="4" name="Picture 6">
            <a:extLst>
              <a:ext uri="{FF2B5EF4-FFF2-40B4-BE49-F238E27FC236}">
                <a16:creationId xmlns:a16="http://schemas.microsoft.com/office/drawing/2014/main" id="{8F1CBA38-B58E-4061-C664-B133CC770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31" y="2058382"/>
            <a:ext cx="10814858"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6423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07EF-3D8E-A6A9-9C27-5E34EFD075D0}"/>
              </a:ext>
            </a:extLst>
          </p:cNvPr>
          <p:cNvSpPr>
            <a:spLocks noGrp="1"/>
          </p:cNvSpPr>
          <p:nvPr>
            <p:ph type="title"/>
          </p:nvPr>
        </p:nvSpPr>
        <p:spPr/>
        <p:txBody>
          <a:bodyPr>
            <a:normAutofit fontScale="90000"/>
          </a:bodyPr>
          <a:lstStyle/>
          <a:p>
            <a:br>
              <a:rPr lang="en-US" altLang="en-US" sz="4400" baseline="0" dirty="0">
                <a:solidFill>
                  <a:schemeClr val="folHlink"/>
                </a:solidFill>
                <a:latin typeface="Times New Roman" panose="02020603050405020304" pitchFamily="18" charset="0"/>
              </a:rPr>
            </a:br>
            <a:r>
              <a:rPr lang="en-US" altLang="en-US" sz="4400" baseline="0" dirty="0">
                <a:solidFill>
                  <a:schemeClr val="folHlink"/>
                </a:solidFill>
                <a:latin typeface="Times New Roman" panose="02020603050405020304" pitchFamily="18" charset="0"/>
              </a:rPr>
              <a:t>               Figure 23.15  </a:t>
            </a:r>
            <a:r>
              <a:rPr lang="en-US" altLang="en-US" sz="4000" i="1" baseline="0" dirty="0">
                <a:latin typeface="Times New Roman" panose="02020603050405020304" pitchFamily="18" charset="0"/>
              </a:rPr>
              <a:t>TCP segments</a:t>
            </a:r>
            <a:br>
              <a:rPr lang="en-US" altLang="en-US" sz="4000" i="1" baseline="0" dirty="0">
                <a:latin typeface="Times New Roman" panose="02020603050405020304" pitchFamily="18" charset="0"/>
              </a:rPr>
            </a:br>
            <a:br>
              <a:rPr lang="en-US" altLang="en-US" sz="4400" i="1" baseline="0"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B0B39D6E-BCED-A24A-9FA9-06D0330DD7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9127" y="2224635"/>
            <a:ext cx="1107255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205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2C27-9A60-EA47-BA54-78BA2388D513}"/>
              </a:ext>
            </a:extLst>
          </p:cNvPr>
          <p:cNvSpPr>
            <a:spLocks noGrp="1"/>
          </p:cNvSpPr>
          <p:nvPr>
            <p:ph type="title"/>
          </p:nvPr>
        </p:nvSpPr>
        <p:spPr/>
        <p:txBody>
          <a:bodyPr>
            <a:normAutofit fontScale="90000"/>
          </a:bodyPr>
          <a:lstStyle/>
          <a:p>
            <a:r>
              <a:rPr lang="en-US" altLang="en-US" sz="4800" baseline="0" dirty="0">
                <a:solidFill>
                  <a:schemeClr val="folHlink"/>
                </a:solidFill>
                <a:latin typeface="Times New Roman" panose="02020603050405020304" pitchFamily="18" charset="0"/>
              </a:rPr>
              <a:t>Figure 23.16  </a:t>
            </a:r>
            <a:r>
              <a:rPr lang="en-US" altLang="en-US" sz="4400" i="1" baseline="0" dirty="0">
                <a:latin typeface="Times New Roman" panose="02020603050405020304" pitchFamily="18" charset="0"/>
              </a:rPr>
              <a:t>TCP segment format</a:t>
            </a:r>
            <a:br>
              <a:rPr lang="en-US" altLang="en-US" sz="4400" i="1" baseline="0"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13BCA190-CC38-F4F5-1551-DB73789813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9135" y="2336800"/>
            <a:ext cx="11479876" cy="444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974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467C-DD4C-6CE1-4925-8331A3624D9D}"/>
              </a:ext>
            </a:extLst>
          </p:cNvPr>
          <p:cNvSpPr>
            <a:spLocks noGrp="1"/>
          </p:cNvSpPr>
          <p:nvPr>
            <p:ph type="title"/>
          </p:nvPr>
        </p:nvSpPr>
        <p:spPr/>
        <p:txBody>
          <a:bodyPr>
            <a:normAutofit fontScale="90000"/>
          </a:bodyPr>
          <a:lstStyle/>
          <a:p>
            <a:r>
              <a:rPr lang="en-US" altLang="en-US" sz="4400" baseline="0" dirty="0">
                <a:solidFill>
                  <a:schemeClr val="folHlink"/>
                </a:solidFill>
                <a:latin typeface="Times New Roman" panose="02020603050405020304" pitchFamily="18" charset="0"/>
              </a:rPr>
              <a:t>Figure 23.17  </a:t>
            </a:r>
            <a:r>
              <a:rPr lang="en-US" altLang="en-US" sz="4000" i="1" baseline="0" dirty="0">
                <a:latin typeface="Times New Roman" panose="02020603050405020304" pitchFamily="18" charset="0"/>
              </a:rPr>
              <a:t>Control field</a:t>
            </a:r>
            <a:br>
              <a:rPr lang="en-US" altLang="en-US" sz="4000" i="1"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21181EA-16BF-7E49-EB52-92D87FA14156}"/>
              </a:ext>
            </a:extLst>
          </p:cNvPr>
          <p:cNvSpPr>
            <a:spLocks noGrp="1"/>
          </p:cNvSpPr>
          <p:nvPr>
            <p:ph idx="1"/>
          </p:nvPr>
        </p:nvSpPr>
        <p:spPr/>
        <p:txBody>
          <a:bodyPr/>
          <a:lstStyle/>
          <a:p>
            <a:pPr marL="0" indent="0">
              <a:buNone/>
            </a:pPr>
            <a:endParaRPr lang="en-IN" dirty="0"/>
          </a:p>
        </p:txBody>
      </p:sp>
      <p:pic>
        <p:nvPicPr>
          <p:cNvPr id="4" name="Picture 6">
            <a:extLst>
              <a:ext uri="{FF2B5EF4-FFF2-40B4-BE49-F238E27FC236}">
                <a16:creationId xmlns:a16="http://schemas.microsoft.com/office/drawing/2014/main" id="{840E2333-9648-166C-EF08-E0BBD1AE5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2274512"/>
            <a:ext cx="10284229"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962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5B0C-29A7-F703-C554-93DA3D3A7FBA}"/>
              </a:ext>
            </a:extLst>
          </p:cNvPr>
          <p:cNvSpPr>
            <a:spLocks noGrp="1"/>
          </p:cNvSpPr>
          <p:nvPr>
            <p:ph type="title"/>
          </p:nvPr>
        </p:nvSpPr>
        <p:spPr/>
        <p:txBody>
          <a:bodyPr>
            <a:normAutofit fontScale="90000"/>
          </a:bodyPr>
          <a:lstStyle/>
          <a:p>
            <a:br>
              <a:rPr lang="en-US" altLang="en-US" sz="4800" baseline="0" dirty="0">
                <a:solidFill>
                  <a:schemeClr val="folHlink"/>
                </a:solidFill>
                <a:latin typeface="Times New Roman" panose="02020603050405020304" pitchFamily="18" charset="0"/>
              </a:rPr>
            </a:br>
            <a:r>
              <a:rPr lang="en-US" altLang="en-US" sz="4800" baseline="0" dirty="0">
                <a:solidFill>
                  <a:schemeClr val="folHlink"/>
                </a:solidFill>
                <a:latin typeface="Times New Roman" panose="02020603050405020304" pitchFamily="18" charset="0"/>
              </a:rPr>
              <a:t>Table 23.3 -  </a:t>
            </a:r>
            <a:r>
              <a:rPr lang="en-US" altLang="en-US" sz="4400" i="1" baseline="0" dirty="0">
                <a:latin typeface="Times New Roman" panose="02020603050405020304" pitchFamily="18" charset="0"/>
              </a:rPr>
              <a:t>Description of flags in the control </a:t>
            </a:r>
            <a:br>
              <a:rPr lang="en-US" altLang="en-US" sz="4400" i="1" baseline="0" dirty="0">
                <a:latin typeface="Times New Roman" panose="02020603050405020304" pitchFamily="18" charset="0"/>
              </a:rPr>
            </a:br>
            <a:r>
              <a:rPr lang="en-US" altLang="en-US" sz="4400" i="1" baseline="0" dirty="0">
                <a:latin typeface="Times New Roman" panose="02020603050405020304" pitchFamily="18" charset="0"/>
              </a:rPr>
              <a:t>                                       field .</a:t>
            </a:r>
            <a:br>
              <a:rPr lang="en-US" altLang="en-US" sz="4400" i="1"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1E00078-6779-D444-44D3-086E91A5A0A3}"/>
              </a:ext>
            </a:extLst>
          </p:cNvPr>
          <p:cNvSpPr>
            <a:spLocks noGrp="1"/>
          </p:cNvSpPr>
          <p:nvPr>
            <p:ph idx="1"/>
          </p:nvPr>
        </p:nvSpPr>
        <p:spPr/>
        <p:txBody>
          <a:bodyPr/>
          <a:lstStyle/>
          <a:p>
            <a:endParaRPr lang="en-IN"/>
          </a:p>
        </p:txBody>
      </p:sp>
      <p:pic>
        <p:nvPicPr>
          <p:cNvPr id="4" name="Picture 4">
            <a:extLst>
              <a:ext uri="{FF2B5EF4-FFF2-40B4-BE49-F238E27FC236}">
                <a16:creationId xmlns:a16="http://schemas.microsoft.com/office/drawing/2014/main" id="{9018D95E-2E13-E3EE-228E-5D877ED5F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825626"/>
            <a:ext cx="10573789" cy="46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20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53CA-D823-92F2-E82A-135F0FE2991D}"/>
              </a:ext>
            </a:extLst>
          </p:cNvPr>
          <p:cNvSpPr>
            <a:spLocks noGrp="1"/>
          </p:cNvSpPr>
          <p:nvPr>
            <p:ph type="title"/>
          </p:nvPr>
        </p:nvSpPr>
        <p:spPr/>
        <p:txBody>
          <a:bodyPr/>
          <a:lstStyle/>
          <a:p>
            <a:r>
              <a:rPr lang="en-US" altLang="en-US" sz="4400" i="1" baseline="0" dirty="0">
                <a:latin typeface="Times New Roman" panose="02020603050405020304" pitchFamily="18" charset="0"/>
              </a:rPr>
              <a:t>                    Types of data deliveries.</a:t>
            </a:r>
            <a:endParaRPr lang="en-IN" dirty="0"/>
          </a:p>
        </p:txBody>
      </p:sp>
      <p:pic>
        <p:nvPicPr>
          <p:cNvPr id="4" name="Picture 6">
            <a:extLst>
              <a:ext uri="{FF2B5EF4-FFF2-40B4-BE49-F238E27FC236}">
                <a16:creationId xmlns:a16="http://schemas.microsoft.com/office/drawing/2014/main" id="{490F49A1-0810-B1D7-BFFE-FCBD363D0C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4702" y="2019993"/>
            <a:ext cx="10515600" cy="466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537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E261-5A96-73CC-D553-A265176EFD1D}"/>
              </a:ext>
            </a:extLst>
          </p:cNvPr>
          <p:cNvSpPr>
            <a:spLocks noGrp="1"/>
          </p:cNvSpPr>
          <p:nvPr>
            <p:ph type="title"/>
          </p:nvPr>
        </p:nvSpPr>
        <p:spPr/>
        <p:txBody>
          <a:bodyPr/>
          <a:lstStyle/>
          <a:p>
            <a:r>
              <a:rPr lang="en-US" b="0" i="0" dirty="0">
                <a:solidFill>
                  <a:srgbClr val="610B38"/>
                </a:solidFill>
                <a:effectLst/>
                <a:latin typeface="erdana"/>
              </a:rPr>
              <a:t>                       </a:t>
            </a:r>
            <a:r>
              <a:rPr lang="en-US" b="0" i="0" dirty="0">
                <a:solidFill>
                  <a:srgbClr val="610B38"/>
                </a:solidFill>
                <a:effectLst/>
                <a:highlight>
                  <a:srgbClr val="FFFF00"/>
                </a:highlight>
                <a:latin typeface="erdana"/>
              </a:rPr>
              <a:t>Working of TCP.</a:t>
            </a:r>
            <a:br>
              <a:rPr lang="en-US" b="0" i="0" dirty="0">
                <a:solidFill>
                  <a:srgbClr val="610B38"/>
                </a:solidFill>
                <a:effectLst/>
                <a:highlight>
                  <a:srgbClr val="FFFF00"/>
                </a:highlight>
                <a:latin typeface="erdana"/>
              </a:rPr>
            </a:br>
            <a:endParaRPr lang="en-IN" dirty="0">
              <a:highlight>
                <a:srgbClr val="FFFF00"/>
              </a:highlight>
            </a:endParaRPr>
          </a:p>
        </p:txBody>
      </p:sp>
      <p:sp>
        <p:nvSpPr>
          <p:cNvPr id="3" name="Content Placeholder 2">
            <a:extLst>
              <a:ext uri="{FF2B5EF4-FFF2-40B4-BE49-F238E27FC236}">
                <a16:creationId xmlns:a16="http://schemas.microsoft.com/office/drawing/2014/main" id="{50BD4565-6F51-33D1-90D7-4D4A42CF3DE5}"/>
              </a:ext>
            </a:extLst>
          </p:cNvPr>
          <p:cNvSpPr>
            <a:spLocks noGrp="1"/>
          </p:cNvSpPr>
          <p:nvPr>
            <p:ph idx="1"/>
          </p:nvPr>
        </p:nvSpPr>
        <p:spPr>
          <a:xfrm>
            <a:off x="307571" y="2336873"/>
            <a:ext cx="11671069" cy="3599316"/>
          </a:xfrm>
        </p:spPr>
        <p:txBody>
          <a:bodyPr/>
          <a:lstStyle/>
          <a:p>
            <a:pPr algn="just"/>
            <a:r>
              <a:rPr lang="en-US" b="0" i="0" dirty="0">
                <a:solidFill>
                  <a:srgbClr val="333333"/>
                </a:solidFill>
                <a:effectLst/>
                <a:highlight>
                  <a:srgbClr val="FFFF00"/>
                </a:highlight>
                <a:latin typeface="inter-regular"/>
              </a:rPr>
              <a:t>In TCP, the connection is established or organized  by using three-way handshaking. The client sends the segment with its sequence number. The server, in return, sends its segment with its own sequence number as well as the acknowledgment sequence, which is one more than the client sequence number. When the client receives the acknowledgment of its segment, then it sends the acknowledgment to the server. In this way, the connection is established between the client and the server.</a:t>
            </a:r>
          </a:p>
          <a:p>
            <a:pPr marL="0" indent="0">
              <a:buNone/>
            </a:pPr>
            <a:r>
              <a:rPr lang="en-IN" dirty="0"/>
              <a:t> </a:t>
            </a:r>
          </a:p>
        </p:txBody>
      </p:sp>
    </p:spTree>
    <p:extLst>
      <p:ext uri="{BB962C8B-B14F-4D97-AF65-F5344CB8AC3E}">
        <p14:creationId xmlns:p14="http://schemas.microsoft.com/office/powerpoint/2010/main" val="2455608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B582-7E75-0DE2-CC54-B89EA56CF010}"/>
              </a:ext>
            </a:extLst>
          </p:cNvPr>
          <p:cNvSpPr>
            <a:spLocks noGrp="1"/>
          </p:cNvSpPr>
          <p:nvPr>
            <p:ph type="title"/>
          </p:nvPr>
        </p:nvSpPr>
        <p:spPr/>
        <p:txBody>
          <a:bodyPr/>
          <a:lstStyle/>
          <a:p>
            <a:r>
              <a:rPr lang="en-IN" dirty="0"/>
              <a:t>                     Working  of  TCP Protocol</a:t>
            </a:r>
          </a:p>
        </p:txBody>
      </p:sp>
      <p:pic>
        <p:nvPicPr>
          <p:cNvPr id="6" name="Content Placeholder 5">
            <a:extLst>
              <a:ext uri="{FF2B5EF4-FFF2-40B4-BE49-F238E27FC236}">
                <a16:creationId xmlns:a16="http://schemas.microsoft.com/office/drawing/2014/main" id="{E16FCDEB-2FBE-5DF4-B576-9F74CFBD3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9300" y="2440545"/>
            <a:ext cx="4477375" cy="3391373"/>
          </a:xfrm>
        </p:spPr>
      </p:pic>
    </p:spTree>
    <p:extLst>
      <p:ext uri="{BB962C8B-B14F-4D97-AF65-F5344CB8AC3E}">
        <p14:creationId xmlns:p14="http://schemas.microsoft.com/office/powerpoint/2010/main" val="399954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304D-85AC-EB5D-998C-E982172694F3}"/>
              </a:ext>
            </a:extLst>
          </p:cNvPr>
          <p:cNvSpPr>
            <a:spLocks noGrp="1"/>
          </p:cNvSpPr>
          <p:nvPr>
            <p:ph type="title"/>
          </p:nvPr>
        </p:nvSpPr>
        <p:spPr/>
        <p:txBody>
          <a:bodyPr/>
          <a:lstStyle/>
          <a:p>
            <a:r>
              <a:rPr lang="en-IN" dirty="0"/>
              <a:t>             SYN  Segment , SYN +ACK, ACK.</a:t>
            </a:r>
          </a:p>
        </p:txBody>
      </p:sp>
      <p:sp>
        <p:nvSpPr>
          <p:cNvPr id="3" name="Content Placeholder 2">
            <a:extLst>
              <a:ext uri="{FF2B5EF4-FFF2-40B4-BE49-F238E27FC236}">
                <a16:creationId xmlns:a16="http://schemas.microsoft.com/office/drawing/2014/main" id="{4C93ED08-46C1-541E-79E5-6BD198E47BE8}"/>
              </a:ext>
            </a:extLst>
          </p:cNvPr>
          <p:cNvSpPr>
            <a:spLocks noGrp="1"/>
          </p:cNvSpPr>
          <p:nvPr>
            <p:ph idx="1"/>
          </p:nvPr>
        </p:nvSpPr>
        <p:spPr/>
        <p:txBody>
          <a:bodyPr/>
          <a:lstStyle/>
          <a:p>
            <a:pPr algn="just"/>
            <a:r>
              <a:rPr lang="en-US" dirty="0">
                <a:highlight>
                  <a:srgbClr val="FFFF00"/>
                </a:highlight>
              </a:rPr>
              <a:t>A SYN segment cannot carry data, but it consumes one sequence number.</a:t>
            </a:r>
          </a:p>
          <a:p>
            <a:pPr marL="0" indent="0" algn="just">
              <a:buNone/>
            </a:pPr>
            <a:endParaRPr lang="en-US" dirty="0">
              <a:highlight>
                <a:srgbClr val="FFFF00"/>
              </a:highlight>
            </a:endParaRPr>
          </a:p>
          <a:p>
            <a:pPr algn="just"/>
            <a:r>
              <a:rPr lang="en-US" dirty="0">
                <a:highlight>
                  <a:srgbClr val="FFFF00"/>
                </a:highlight>
              </a:rPr>
              <a:t>A SYN + ACK segment cannot    carry data but does consume one </a:t>
            </a:r>
            <a:br>
              <a:rPr lang="en-US" dirty="0">
                <a:highlight>
                  <a:srgbClr val="FFFF00"/>
                </a:highlight>
              </a:rPr>
            </a:br>
            <a:r>
              <a:rPr lang="en-US" dirty="0">
                <a:highlight>
                  <a:srgbClr val="FFFF00"/>
                </a:highlight>
              </a:rPr>
              <a:t>sequence number.</a:t>
            </a:r>
          </a:p>
          <a:p>
            <a:pPr marL="0" indent="0" algn="just">
              <a:buNone/>
            </a:pPr>
            <a:endParaRPr lang="en-US" dirty="0">
              <a:highlight>
                <a:srgbClr val="FFFF00"/>
              </a:highlight>
            </a:endParaRPr>
          </a:p>
          <a:p>
            <a:pPr algn="just"/>
            <a:r>
              <a:rPr lang="en-US" altLang="en-US" baseline="0" dirty="0">
                <a:highlight>
                  <a:srgbClr val="FFFF00"/>
                </a:highlight>
              </a:rPr>
              <a:t>An ACK segment, if carrying no data, consumes no sequence number.</a:t>
            </a:r>
          </a:p>
          <a:p>
            <a:pPr algn="just"/>
            <a:endParaRPr lang="en-US" dirty="0">
              <a:highlight>
                <a:srgbClr val="FFFF00"/>
              </a:highlight>
            </a:endParaRPr>
          </a:p>
          <a:p>
            <a:endParaRPr lang="en-IN" dirty="0"/>
          </a:p>
        </p:txBody>
      </p:sp>
    </p:spTree>
    <p:extLst>
      <p:ext uri="{BB962C8B-B14F-4D97-AF65-F5344CB8AC3E}">
        <p14:creationId xmlns:p14="http://schemas.microsoft.com/office/powerpoint/2010/main" val="1064865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8B79-7BBD-C9C9-C58D-964E7A0870C4}"/>
              </a:ext>
            </a:extLst>
          </p:cNvPr>
          <p:cNvSpPr>
            <a:spLocks noGrp="1"/>
          </p:cNvSpPr>
          <p:nvPr>
            <p:ph type="title"/>
          </p:nvPr>
        </p:nvSpPr>
        <p:spPr>
          <a:xfrm>
            <a:off x="838200" y="166256"/>
            <a:ext cx="10515600" cy="1986740"/>
          </a:xfrm>
        </p:spPr>
        <p:txBody>
          <a:bodyPr>
            <a:normAutofit/>
          </a:bodyPr>
          <a:lstStyle/>
          <a:p>
            <a:r>
              <a:rPr lang="en-US" altLang="en-US" sz="2700" baseline="0" dirty="0">
                <a:solidFill>
                  <a:schemeClr val="folHlink"/>
                </a:solidFill>
                <a:latin typeface="Times New Roman" panose="02020603050405020304" pitchFamily="18" charset="0"/>
              </a:rPr>
              <a:t>Figure 23.18- </a:t>
            </a:r>
            <a:r>
              <a:rPr lang="en-US" altLang="en-US" sz="2700" i="1" baseline="0" dirty="0">
                <a:latin typeface="Times New Roman" panose="02020603050405020304" pitchFamily="18" charset="0"/>
              </a:rPr>
              <a:t>Connection establishment using  three-way handshaking.</a:t>
            </a:r>
            <a:br>
              <a:rPr lang="en-US" altLang="en-US" sz="4400" i="1"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C81CFD5-AC94-93C5-80D9-5EEE073B0A7D}"/>
              </a:ext>
            </a:extLst>
          </p:cNvPr>
          <p:cNvSpPr>
            <a:spLocks noGrp="1"/>
          </p:cNvSpPr>
          <p:nvPr>
            <p:ph idx="1"/>
          </p:nvPr>
        </p:nvSpPr>
        <p:spPr/>
        <p:txBody>
          <a:bodyPr/>
          <a:lstStyle/>
          <a:p>
            <a:endParaRPr lang="en-IN"/>
          </a:p>
        </p:txBody>
      </p:sp>
      <p:pic>
        <p:nvPicPr>
          <p:cNvPr id="4" name="Picture 7">
            <a:extLst>
              <a:ext uri="{FF2B5EF4-FFF2-40B4-BE49-F238E27FC236}">
                <a16:creationId xmlns:a16="http://schemas.microsoft.com/office/drawing/2014/main" id="{041A8373-D24D-2779-AB15-117E5D1F9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1504603"/>
            <a:ext cx="10956175" cy="518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4465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6404-B7D4-852B-0570-BC38E7FED2AC}"/>
              </a:ext>
            </a:extLst>
          </p:cNvPr>
          <p:cNvSpPr>
            <a:spLocks noGrp="1"/>
          </p:cNvSpPr>
          <p:nvPr>
            <p:ph type="title"/>
          </p:nvPr>
        </p:nvSpPr>
        <p:spPr/>
        <p:txBody>
          <a:bodyPr>
            <a:normAutofit fontScale="90000"/>
          </a:bodyPr>
          <a:lstStyle/>
          <a:p>
            <a:r>
              <a:rPr lang="en-US" altLang="en-US" sz="4400" baseline="0" dirty="0">
                <a:solidFill>
                  <a:schemeClr val="folHlink"/>
                </a:solidFill>
                <a:latin typeface="Times New Roman" panose="02020603050405020304" pitchFamily="18" charset="0"/>
              </a:rPr>
              <a:t>             Figure 23.19  </a:t>
            </a:r>
            <a:r>
              <a:rPr lang="en-US" altLang="en-US" sz="4000" i="1" baseline="0" dirty="0">
                <a:latin typeface="Times New Roman" panose="02020603050405020304" pitchFamily="18" charset="0"/>
              </a:rPr>
              <a:t>Data transfer</a:t>
            </a:r>
            <a:br>
              <a:rPr lang="en-US" altLang="en-US" sz="4000" i="1"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EF58FA5-9409-35E9-68DA-6A5BA3DD3F63}"/>
              </a:ext>
            </a:extLst>
          </p:cNvPr>
          <p:cNvSpPr>
            <a:spLocks noGrp="1"/>
          </p:cNvSpPr>
          <p:nvPr>
            <p:ph idx="1"/>
          </p:nvPr>
        </p:nvSpPr>
        <p:spPr/>
        <p:txBody>
          <a:bodyPr/>
          <a:lstStyle/>
          <a:p>
            <a:endParaRPr lang="en-IN"/>
          </a:p>
        </p:txBody>
      </p:sp>
      <p:pic>
        <p:nvPicPr>
          <p:cNvPr id="4" name="Picture 7">
            <a:extLst>
              <a:ext uri="{FF2B5EF4-FFF2-40B4-BE49-F238E27FC236}">
                <a16:creationId xmlns:a16="http://schemas.microsoft.com/office/drawing/2014/main" id="{05E8AD5C-0CA9-B801-EE29-D5A0FB080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82" y="1690689"/>
            <a:ext cx="11942618" cy="480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093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7AE0-A0CB-149E-A7DD-2E61081D5183}"/>
              </a:ext>
            </a:extLst>
          </p:cNvPr>
          <p:cNvSpPr>
            <a:spLocks noGrp="1"/>
          </p:cNvSpPr>
          <p:nvPr>
            <p:ph type="title"/>
          </p:nvPr>
        </p:nvSpPr>
        <p:spPr/>
        <p:txBody>
          <a:bodyPr>
            <a:normAutofit fontScale="90000"/>
          </a:bodyPr>
          <a:lstStyle/>
          <a:p>
            <a:r>
              <a:rPr lang="en-US" altLang="en-US" sz="4400" baseline="0" dirty="0">
                <a:solidFill>
                  <a:schemeClr val="folHlink"/>
                </a:solidFill>
                <a:latin typeface="Times New Roman" panose="02020603050405020304" pitchFamily="18" charset="0"/>
              </a:rPr>
              <a:t>              Figure 23.21  </a:t>
            </a:r>
            <a:r>
              <a:rPr lang="en-US" altLang="en-US" sz="4000" i="1" baseline="0" dirty="0">
                <a:latin typeface="Times New Roman" panose="02020603050405020304" pitchFamily="18" charset="0"/>
              </a:rPr>
              <a:t>Half-close .</a:t>
            </a:r>
            <a:br>
              <a:rPr lang="en-US" altLang="en-US" sz="4000" i="1" baseline="0" dirty="0">
                <a:latin typeface="Times New Roman" panose="02020603050405020304" pitchFamily="18" charset="0"/>
              </a:rPr>
            </a:br>
            <a:endParaRPr lang="en-IN" dirty="0"/>
          </a:p>
        </p:txBody>
      </p:sp>
      <p:pic>
        <p:nvPicPr>
          <p:cNvPr id="4" name="Picture 7">
            <a:extLst>
              <a:ext uri="{FF2B5EF4-FFF2-40B4-BE49-F238E27FC236}">
                <a16:creationId xmlns:a16="http://schemas.microsoft.com/office/drawing/2014/main" id="{ACED8D8E-B808-1A0D-451D-00F0B5ADB9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9459" y="2336800"/>
            <a:ext cx="483705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066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9FA5-2C3F-E69C-7842-5480E6CF9BC5}"/>
              </a:ext>
            </a:extLst>
          </p:cNvPr>
          <p:cNvSpPr>
            <a:spLocks noGrp="1"/>
          </p:cNvSpPr>
          <p:nvPr>
            <p:ph type="title"/>
          </p:nvPr>
        </p:nvSpPr>
        <p:spPr/>
        <p:txBody>
          <a:bodyPr/>
          <a:lstStyle/>
          <a:p>
            <a:r>
              <a:rPr lang="en-IN" b="0" i="0" dirty="0">
                <a:solidFill>
                  <a:srgbClr val="610B38"/>
                </a:solidFill>
                <a:effectLst/>
                <a:latin typeface="erdana"/>
              </a:rPr>
              <a:t>                TCP Header Format.</a:t>
            </a:r>
            <a:br>
              <a:rPr lang="en-IN" b="0" i="0" dirty="0">
                <a:solidFill>
                  <a:srgbClr val="610B38"/>
                </a:solidFill>
                <a:effectLst/>
                <a:latin typeface="erdana"/>
              </a:rPr>
            </a:br>
            <a:endParaRPr lang="en-IN" dirty="0"/>
          </a:p>
        </p:txBody>
      </p:sp>
      <p:pic>
        <p:nvPicPr>
          <p:cNvPr id="6" name="Content Placeholder 5">
            <a:extLst>
              <a:ext uri="{FF2B5EF4-FFF2-40B4-BE49-F238E27FC236}">
                <a16:creationId xmlns:a16="http://schemas.microsoft.com/office/drawing/2014/main" id="{6CD2E28B-4E22-3E6D-04CD-4F4254034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604" y="1787236"/>
            <a:ext cx="8819804" cy="4583349"/>
          </a:xfrm>
        </p:spPr>
      </p:pic>
    </p:spTree>
    <p:extLst>
      <p:ext uri="{BB962C8B-B14F-4D97-AF65-F5344CB8AC3E}">
        <p14:creationId xmlns:p14="http://schemas.microsoft.com/office/powerpoint/2010/main" val="2523307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B37B-7FA2-5B3C-2287-D5114E53F1B7}"/>
              </a:ext>
            </a:extLst>
          </p:cNvPr>
          <p:cNvSpPr>
            <a:spLocks noGrp="1"/>
          </p:cNvSpPr>
          <p:nvPr>
            <p:ph type="title"/>
          </p:nvPr>
        </p:nvSpPr>
        <p:spPr/>
        <p:txBody>
          <a:bodyPr/>
          <a:lstStyle/>
          <a:p>
            <a:r>
              <a:rPr lang="en-IN" dirty="0"/>
              <a:t>                    TCP Header Format.</a:t>
            </a:r>
            <a:br>
              <a:rPr lang="en-IN" dirty="0"/>
            </a:br>
            <a:endParaRPr lang="en-IN" dirty="0"/>
          </a:p>
        </p:txBody>
      </p:sp>
      <p:sp>
        <p:nvSpPr>
          <p:cNvPr id="3" name="Content Placeholder 2">
            <a:extLst>
              <a:ext uri="{FF2B5EF4-FFF2-40B4-BE49-F238E27FC236}">
                <a16:creationId xmlns:a16="http://schemas.microsoft.com/office/drawing/2014/main" id="{E567E53D-9479-F35B-C16B-8D956371BB4A}"/>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1" i="0" dirty="0">
                <a:solidFill>
                  <a:srgbClr val="000000"/>
                </a:solidFill>
                <a:effectLst/>
                <a:latin typeface="inter-bold"/>
              </a:rPr>
              <a:t>Source port:</a:t>
            </a:r>
            <a:r>
              <a:rPr lang="en-US" b="0" i="0" dirty="0">
                <a:solidFill>
                  <a:srgbClr val="000000"/>
                </a:solidFill>
                <a:effectLst/>
                <a:latin typeface="inter-regular"/>
              </a:rPr>
              <a:t> It defines the port of the application, which is sending the data. So, this field contains the source port address, which is 16 bits.</a:t>
            </a:r>
          </a:p>
          <a:p>
            <a:pPr algn="just">
              <a:buFont typeface="Arial" panose="020B0604020202020204" pitchFamily="34" charset="0"/>
              <a:buChar char="•"/>
            </a:pPr>
            <a:r>
              <a:rPr lang="en-US" b="1" i="0" dirty="0">
                <a:solidFill>
                  <a:srgbClr val="000000"/>
                </a:solidFill>
                <a:effectLst/>
                <a:latin typeface="inter-bold"/>
              </a:rPr>
              <a:t>Destination port:</a:t>
            </a:r>
            <a:r>
              <a:rPr lang="en-US" b="0" i="0" dirty="0">
                <a:solidFill>
                  <a:srgbClr val="000000"/>
                </a:solidFill>
                <a:effectLst/>
                <a:latin typeface="inter-regular"/>
              </a:rPr>
              <a:t> It defines the port of the application on the receiving side. So, this field contains the destination port address, which is 16 bits.</a:t>
            </a:r>
          </a:p>
          <a:p>
            <a:pPr algn="just">
              <a:buFont typeface="Arial" panose="020B0604020202020204" pitchFamily="34" charset="0"/>
              <a:buChar char="•"/>
            </a:pPr>
            <a:r>
              <a:rPr lang="en-US" b="1" i="0" dirty="0">
                <a:solidFill>
                  <a:srgbClr val="000000"/>
                </a:solidFill>
                <a:effectLst/>
                <a:latin typeface="inter-bold"/>
              </a:rPr>
              <a:t>Sequence number:</a:t>
            </a:r>
            <a:r>
              <a:rPr lang="en-US" b="0" i="0" dirty="0">
                <a:solidFill>
                  <a:srgbClr val="000000"/>
                </a:solidFill>
                <a:effectLst/>
                <a:latin typeface="inter-regular"/>
              </a:rPr>
              <a:t> This field contains the sequence number of data bytes in a particular session.</a:t>
            </a:r>
          </a:p>
          <a:p>
            <a:pPr algn="just">
              <a:buFont typeface="Arial" panose="020B0604020202020204" pitchFamily="34" charset="0"/>
              <a:buChar char="•"/>
            </a:pPr>
            <a:r>
              <a:rPr lang="en-US" b="1" i="0" dirty="0">
                <a:solidFill>
                  <a:srgbClr val="000000"/>
                </a:solidFill>
                <a:effectLst/>
                <a:latin typeface="inter-bold"/>
              </a:rPr>
              <a:t>Acknowledgment number:</a:t>
            </a:r>
            <a:r>
              <a:rPr lang="en-US" b="0" i="0" dirty="0">
                <a:solidFill>
                  <a:srgbClr val="000000"/>
                </a:solidFill>
                <a:effectLst/>
                <a:latin typeface="inter-regular"/>
              </a:rPr>
              <a:t> When the ACK flag is set, then this contains the next sequence number of the data byte and works as an acknowledgment for the previous data received. For example, if the receiver receives the segment number 'x', then it responds 'x+1' as an acknowledgment number.</a:t>
            </a:r>
          </a:p>
          <a:p>
            <a:pPr algn="just">
              <a:buFont typeface="Arial" panose="020B0604020202020204" pitchFamily="34" charset="0"/>
              <a:buChar char="•"/>
            </a:pPr>
            <a:r>
              <a:rPr lang="en-US" b="1" i="0" dirty="0">
                <a:solidFill>
                  <a:srgbClr val="000000"/>
                </a:solidFill>
                <a:effectLst/>
                <a:latin typeface="inter-bold"/>
              </a:rPr>
              <a:t>HLEN:</a:t>
            </a:r>
            <a:r>
              <a:rPr lang="en-US" b="0" i="0" dirty="0">
                <a:solidFill>
                  <a:srgbClr val="000000"/>
                </a:solidFill>
                <a:effectLst/>
                <a:latin typeface="inter-regular"/>
              </a:rPr>
              <a:t> It specifies the length of the header indicated by the 4-byte words in the header. The size of the header lies between 20 and 60 bytes. Therefore, the value of this field would lie between 5 and 15.</a:t>
            </a:r>
          </a:p>
          <a:p>
            <a:pPr algn="just">
              <a:buFont typeface="Arial" panose="020B0604020202020204" pitchFamily="34" charset="0"/>
              <a:buChar char="•"/>
            </a:pPr>
            <a:r>
              <a:rPr lang="en-US" b="1" i="0" dirty="0">
                <a:solidFill>
                  <a:srgbClr val="000000"/>
                </a:solidFill>
                <a:effectLst/>
                <a:latin typeface="inter-bold"/>
              </a:rPr>
              <a:t>Reserved:</a:t>
            </a:r>
            <a:r>
              <a:rPr lang="en-US" b="0" i="0" dirty="0">
                <a:solidFill>
                  <a:srgbClr val="000000"/>
                </a:solidFill>
                <a:effectLst/>
                <a:latin typeface="inter-regular"/>
              </a:rPr>
              <a:t> It is a 4-bit field reserved for future use, and by default, all are set to zero.</a:t>
            </a:r>
          </a:p>
          <a:p>
            <a:endParaRPr lang="en-IN" dirty="0"/>
          </a:p>
        </p:txBody>
      </p:sp>
    </p:spTree>
    <p:extLst>
      <p:ext uri="{BB962C8B-B14F-4D97-AF65-F5344CB8AC3E}">
        <p14:creationId xmlns:p14="http://schemas.microsoft.com/office/powerpoint/2010/main" val="2914717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53503-1BA5-84A8-553F-16ABAC7BA34D}"/>
              </a:ext>
            </a:extLst>
          </p:cNvPr>
          <p:cNvSpPr>
            <a:spLocks noGrp="1"/>
          </p:cNvSpPr>
          <p:nvPr>
            <p:ph idx="1"/>
          </p:nvPr>
        </p:nvSpPr>
        <p:spPr>
          <a:xfrm>
            <a:off x="0" y="556953"/>
            <a:ext cx="12192000" cy="5620010"/>
          </a:xfrm>
        </p:spPr>
        <p:txBody>
          <a:bodyPr>
            <a:noAutofit/>
          </a:bodyPr>
          <a:lstStyle/>
          <a:p>
            <a:r>
              <a:rPr lang="en-US" sz="1200" dirty="0"/>
              <a:t>Flags</a:t>
            </a:r>
          </a:p>
          <a:p>
            <a:r>
              <a:rPr lang="en-US" sz="1200" dirty="0"/>
              <a:t>There are six control bits or flags:</a:t>
            </a:r>
          </a:p>
          <a:p>
            <a:r>
              <a:rPr lang="en-US" sz="1200" dirty="0"/>
              <a:t>URG: It represents an urgent pointer. If it is set, then the data is processed urgently.</a:t>
            </a:r>
          </a:p>
          <a:p>
            <a:r>
              <a:rPr lang="en-US" sz="1200" dirty="0"/>
              <a:t>ACK: If the ACK is set to 0, then it means that the data packet does not contain an acknowledgment.</a:t>
            </a:r>
          </a:p>
          <a:p>
            <a:r>
              <a:rPr lang="en-US" sz="1200" dirty="0"/>
              <a:t>PSH: If this field is set, then it requests the receiving device to push the data to the receiving application without buffering it.</a:t>
            </a:r>
          </a:p>
          <a:p>
            <a:r>
              <a:rPr lang="en-US" sz="1200" dirty="0"/>
              <a:t>RST: If it is set, then it requests to restart a connection.</a:t>
            </a:r>
          </a:p>
          <a:p>
            <a:r>
              <a:rPr lang="en-US" sz="1200" dirty="0"/>
              <a:t>SYN: It is used to establish a connection between the hosts.</a:t>
            </a:r>
          </a:p>
          <a:p>
            <a:r>
              <a:rPr lang="en-US" sz="1200" dirty="0"/>
              <a:t>FIN: It is used to release a connection, and no further data exchange will happen.</a:t>
            </a:r>
          </a:p>
          <a:p>
            <a:endParaRPr lang="en-US" sz="1200" dirty="0"/>
          </a:p>
          <a:p>
            <a:r>
              <a:rPr lang="en-US" sz="1200" dirty="0"/>
              <a:t>Window size -</a:t>
            </a:r>
          </a:p>
          <a:p>
            <a:r>
              <a:rPr lang="en-US" sz="1200" dirty="0"/>
              <a:t>It is a 16-bit field. It contains the size of data that the receiver can accept. This field is used for the flow control between the sender and receiver and also determines the amount of buffer allocated by the receiver for a segment. The value of this field is determined by the receiver.</a:t>
            </a:r>
          </a:p>
          <a:p>
            <a:endParaRPr lang="en-US" sz="1200" dirty="0"/>
          </a:p>
          <a:p>
            <a:r>
              <a:rPr lang="en-US" sz="1200" dirty="0"/>
              <a:t>Checksum-</a:t>
            </a:r>
          </a:p>
          <a:p>
            <a:r>
              <a:rPr lang="en-US" sz="1200" dirty="0"/>
              <a:t>It is a 16-bit field. This field is optional in UDP, but in the case of TCP/IP, this field is mandatory.</a:t>
            </a:r>
          </a:p>
          <a:p>
            <a:endParaRPr lang="en-US" sz="1200" dirty="0"/>
          </a:p>
          <a:p>
            <a:r>
              <a:rPr lang="en-US" sz="1200" dirty="0"/>
              <a:t>Urgent pointer-</a:t>
            </a:r>
          </a:p>
          <a:p>
            <a:r>
              <a:rPr lang="en-US" sz="1200" dirty="0"/>
              <a:t>It is a pointer that points to the urgent data byte if the URG flag is set to 1. It defines a value that will be added to the sequence number to get the sequence number of the last urgent byte.</a:t>
            </a:r>
          </a:p>
          <a:p>
            <a:r>
              <a:rPr lang="en-US" sz="1200" dirty="0"/>
              <a:t>Options -</a:t>
            </a:r>
          </a:p>
          <a:p>
            <a:r>
              <a:rPr lang="en-US" sz="1200" dirty="0"/>
              <a:t>It provides additional options. The optional field is represented in 32-bits. If this field contains data less than 32-bit, then padding is required to obtain the remaining bits.</a:t>
            </a:r>
            <a:endParaRPr lang="en-IN" sz="1200" dirty="0"/>
          </a:p>
        </p:txBody>
      </p:sp>
    </p:spTree>
    <p:extLst>
      <p:ext uri="{BB962C8B-B14F-4D97-AF65-F5344CB8AC3E}">
        <p14:creationId xmlns:p14="http://schemas.microsoft.com/office/powerpoint/2010/main" val="3480338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D573-415B-6D43-B6DB-2F96E551DF31}"/>
              </a:ext>
            </a:extLst>
          </p:cNvPr>
          <p:cNvSpPr>
            <a:spLocks noGrp="1"/>
          </p:cNvSpPr>
          <p:nvPr>
            <p:ph type="title"/>
          </p:nvPr>
        </p:nvSpPr>
        <p:spPr/>
        <p:txBody>
          <a:bodyPr/>
          <a:lstStyle/>
          <a:p>
            <a:r>
              <a:rPr lang="en-IN" b="0" i="0" dirty="0">
                <a:solidFill>
                  <a:srgbClr val="610B38"/>
                </a:solidFill>
                <a:effectLst/>
                <a:latin typeface="erdana"/>
              </a:rPr>
              <a:t>                          </a:t>
            </a:r>
            <a:r>
              <a:rPr lang="en-IN" b="0" i="0" dirty="0">
                <a:solidFill>
                  <a:srgbClr val="610B38"/>
                </a:solidFill>
                <a:effectLst/>
                <a:highlight>
                  <a:srgbClr val="FFFF00"/>
                </a:highlight>
                <a:latin typeface="erdana"/>
              </a:rPr>
              <a:t>Advantages of TCP.</a:t>
            </a:r>
            <a:br>
              <a:rPr lang="en-IN" b="0" i="0" dirty="0">
                <a:solidFill>
                  <a:srgbClr val="610B38"/>
                </a:solidFill>
                <a:effectLst/>
                <a:highlight>
                  <a:srgbClr val="FFFF00"/>
                </a:highlight>
                <a:latin typeface="erdana"/>
              </a:rPr>
            </a:br>
            <a:endParaRPr lang="en-IN" dirty="0">
              <a:highlight>
                <a:srgbClr val="FFFF00"/>
              </a:highlight>
            </a:endParaRPr>
          </a:p>
        </p:txBody>
      </p:sp>
      <p:sp>
        <p:nvSpPr>
          <p:cNvPr id="3" name="Content Placeholder 2">
            <a:extLst>
              <a:ext uri="{FF2B5EF4-FFF2-40B4-BE49-F238E27FC236}">
                <a16:creationId xmlns:a16="http://schemas.microsoft.com/office/drawing/2014/main" id="{7028FEF8-76D0-8ED4-203B-4F80F832F38E}"/>
              </a:ext>
            </a:extLst>
          </p:cNvPr>
          <p:cNvSpPr>
            <a:spLocks noGrp="1"/>
          </p:cNvSpPr>
          <p:nvPr>
            <p:ph idx="1"/>
          </p:nvPr>
        </p:nvSpPr>
        <p:spPr>
          <a:xfrm>
            <a:off x="-191193" y="2003367"/>
            <a:ext cx="12277898" cy="4771506"/>
          </a:xfrm>
        </p:spPr>
        <p:txBody>
          <a:bodyPr/>
          <a:lstStyle/>
          <a:p>
            <a:pPr algn="just">
              <a:buFont typeface="Wingdings" panose="05000000000000000000" pitchFamily="2" charset="2"/>
              <a:buChar char="q"/>
            </a:pPr>
            <a:r>
              <a:rPr lang="en-US" b="0" i="0" dirty="0">
                <a:solidFill>
                  <a:srgbClr val="000000"/>
                </a:solidFill>
                <a:effectLst/>
                <a:highlight>
                  <a:srgbClr val="FFFF00"/>
                </a:highlight>
                <a:latin typeface="inter-regular"/>
              </a:rPr>
              <a:t>It provides a connection-oriented reliable service, which means that it guarantees the delivery of data packets. If the data packet is lost across the network, then the TCP will resend the lost packets.</a:t>
            </a:r>
          </a:p>
          <a:p>
            <a:pPr algn="just">
              <a:buFont typeface="Wingdings" panose="05000000000000000000" pitchFamily="2" charset="2"/>
              <a:buChar char="q"/>
            </a:pPr>
            <a:r>
              <a:rPr lang="en-US" b="0" i="0" dirty="0">
                <a:solidFill>
                  <a:srgbClr val="000000"/>
                </a:solidFill>
                <a:effectLst/>
                <a:highlight>
                  <a:srgbClr val="FFFF00"/>
                </a:highlight>
                <a:latin typeface="inter-regular"/>
              </a:rPr>
              <a:t>It provides a flow control mechanism using a sliding window protocol.</a:t>
            </a:r>
          </a:p>
          <a:p>
            <a:pPr algn="just">
              <a:buFont typeface="Wingdings" panose="05000000000000000000" pitchFamily="2" charset="2"/>
              <a:buChar char="q"/>
            </a:pPr>
            <a:r>
              <a:rPr lang="en-US" b="0" i="0" dirty="0">
                <a:solidFill>
                  <a:srgbClr val="000000"/>
                </a:solidFill>
                <a:effectLst/>
                <a:highlight>
                  <a:srgbClr val="FFFF00"/>
                </a:highlight>
                <a:latin typeface="inter-regular"/>
              </a:rPr>
              <a:t>It provides error detection by using checksum and error control by using Go Back or ARP protocol.</a:t>
            </a:r>
          </a:p>
          <a:p>
            <a:pPr algn="just">
              <a:buFont typeface="Wingdings" panose="05000000000000000000" pitchFamily="2" charset="2"/>
              <a:buChar char="q"/>
            </a:pPr>
            <a:r>
              <a:rPr lang="en-US" b="0" i="0" dirty="0">
                <a:solidFill>
                  <a:srgbClr val="000000"/>
                </a:solidFill>
                <a:effectLst/>
                <a:highlight>
                  <a:srgbClr val="FFFF00"/>
                </a:highlight>
                <a:latin typeface="inter-regular"/>
              </a:rPr>
              <a:t>It eliminates the congestion by using a network congestion avoidance algorithm that includes various schemes such as additive increase/multiplicative decrease (AIMD), slow start, and congestion window.</a:t>
            </a:r>
          </a:p>
          <a:p>
            <a:endParaRPr lang="en-IN" dirty="0"/>
          </a:p>
        </p:txBody>
      </p:sp>
    </p:spTree>
    <p:extLst>
      <p:ext uri="{BB962C8B-B14F-4D97-AF65-F5344CB8AC3E}">
        <p14:creationId xmlns:p14="http://schemas.microsoft.com/office/powerpoint/2010/main" val="208531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4450-3100-F0C2-D57E-251FF2D2F302}"/>
              </a:ext>
            </a:extLst>
          </p:cNvPr>
          <p:cNvSpPr>
            <a:spLocks noGrp="1"/>
          </p:cNvSpPr>
          <p:nvPr>
            <p:ph type="title"/>
          </p:nvPr>
        </p:nvSpPr>
        <p:spPr/>
        <p:txBody>
          <a:bodyPr/>
          <a:lstStyle/>
          <a:p>
            <a:r>
              <a:rPr lang="en-IN" dirty="0"/>
              <a:t>             Services of Transport  Layer.</a:t>
            </a:r>
          </a:p>
        </p:txBody>
      </p:sp>
      <p:pic>
        <p:nvPicPr>
          <p:cNvPr id="5" name="Content Placeholder 4">
            <a:extLst>
              <a:ext uri="{FF2B5EF4-FFF2-40B4-BE49-F238E27FC236}">
                <a16:creationId xmlns:a16="http://schemas.microsoft.com/office/drawing/2014/main" id="{A653C615-D464-7E52-A064-2E6CB464CBEB}"/>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615142" y="2249574"/>
            <a:ext cx="10780222" cy="4351338"/>
          </a:xfrm>
        </p:spPr>
      </p:pic>
    </p:spTree>
    <p:extLst>
      <p:ext uri="{BB962C8B-B14F-4D97-AF65-F5344CB8AC3E}">
        <p14:creationId xmlns:p14="http://schemas.microsoft.com/office/powerpoint/2010/main" val="327587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A5A9-5DEA-EE74-E44B-6537852BF2AB}"/>
              </a:ext>
            </a:extLst>
          </p:cNvPr>
          <p:cNvSpPr>
            <a:spLocks noGrp="1"/>
          </p:cNvSpPr>
          <p:nvPr>
            <p:ph type="title"/>
          </p:nvPr>
        </p:nvSpPr>
        <p:spPr/>
        <p:txBody>
          <a:bodyPr/>
          <a:lstStyle/>
          <a:p>
            <a:r>
              <a:rPr lang="en-US" b="0" i="0" dirty="0">
                <a:solidFill>
                  <a:srgbClr val="610B38"/>
                </a:solidFill>
                <a:effectLst/>
                <a:latin typeface="erdana"/>
              </a:rPr>
              <a:t>                   </a:t>
            </a:r>
            <a:r>
              <a:rPr lang="en-US" b="0" i="0" dirty="0">
                <a:solidFill>
                  <a:srgbClr val="610B38"/>
                </a:solidFill>
                <a:effectLst/>
                <a:highlight>
                  <a:srgbClr val="FFFF00"/>
                </a:highlight>
                <a:latin typeface="erdana"/>
              </a:rPr>
              <a:t>Disadvantage of TCP.</a:t>
            </a:r>
            <a:br>
              <a:rPr lang="en-US" b="0" i="0" dirty="0">
                <a:solidFill>
                  <a:srgbClr val="610B38"/>
                </a:solidFill>
                <a:effectLst/>
                <a:highlight>
                  <a:srgbClr val="FFFF00"/>
                </a:highlight>
                <a:latin typeface="erdana"/>
              </a:rPr>
            </a:br>
            <a:endParaRPr lang="en-IN" dirty="0">
              <a:highlight>
                <a:srgbClr val="FFFF00"/>
              </a:highlight>
            </a:endParaRPr>
          </a:p>
        </p:txBody>
      </p:sp>
      <p:sp>
        <p:nvSpPr>
          <p:cNvPr id="3" name="Content Placeholder 2">
            <a:extLst>
              <a:ext uri="{FF2B5EF4-FFF2-40B4-BE49-F238E27FC236}">
                <a16:creationId xmlns:a16="http://schemas.microsoft.com/office/drawing/2014/main" id="{D64007AC-9B69-6002-BFE2-982E37973395}"/>
              </a:ext>
            </a:extLst>
          </p:cNvPr>
          <p:cNvSpPr>
            <a:spLocks noGrp="1"/>
          </p:cNvSpPr>
          <p:nvPr>
            <p:ph idx="1"/>
          </p:nvPr>
        </p:nvSpPr>
        <p:spPr>
          <a:xfrm>
            <a:off x="680321" y="2336873"/>
            <a:ext cx="11223504" cy="3599316"/>
          </a:xfrm>
        </p:spPr>
        <p:txBody>
          <a:bodyPr/>
          <a:lstStyle/>
          <a:p>
            <a:pPr algn="just"/>
            <a:r>
              <a:rPr lang="en-US" b="0" i="0" dirty="0">
                <a:solidFill>
                  <a:srgbClr val="333333"/>
                </a:solidFill>
                <a:effectLst/>
                <a:highlight>
                  <a:srgbClr val="FFFF00"/>
                </a:highlight>
                <a:latin typeface="inter-regular"/>
              </a:rPr>
              <a:t>It increases a large amount of overhead as each segment gets its own TCP header, so fragmentation by the router increases the overhead.</a:t>
            </a:r>
          </a:p>
          <a:p>
            <a:endParaRPr lang="en-IN" dirty="0"/>
          </a:p>
        </p:txBody>
      </p:sp>
    </p:spTree>
    <p:extLst>
      <p:ext uri="{BB962C8B-B14F-4D97-AF65-F5344CB8AC3E}">
        <p14:creationId xmlns:p14="http://schemas.microsoft.com/office/powerpoint/2010/main" val="1225156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6358-2493-40D2-74D5-AC592356FD48}"/>
              </a:ext>
            </a:extLst>
          </p:cNvPr>
          <p:cNvSpPr>
            <a:spLocks noGrp="1"/>
          </p:cNvSpPr>
          <p:nvPr>
            <p:ph type="title"/>
          </p:nvPr>
        </p:nvSpPr>
        <p:spPr/>
        <p:txBody>
          <a:bodyPr/>
          <a:lstStyle/>
          <a:p>
            <a:r>
              <a:rPr lang="en-IN" dirty="0"/>
              <a:t>             UDP  Header format.</a:t>
            </a:r>
          </a:p>
        </p:txBody>
      </p:sp>
      <p:pic>
        <p:nvPicPr>
          <p:cNvPr id="5" name="Content Placeholder 4">
            <a:extLst>
              <a:ext uri="{FF2B5EF4-FFF2-40B4-BE49-F238E27FC236}">
                <a16:creationId xmlns:a16="http://schemas.microsoft.com/office/drawing/2014/main" id="{4DF15C69-B6E0-D820-2049-3AC3EC1C07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822" y="2536230"/>
            <a:ext cx="10715105" cy="3906133"/>
          </a:xfrm>
        </p:spPr>
      </p:pic>
    </p:spTree>
    <p:extLst>
      <p:ext uri="{BB962C8B-B14F-4D97-AF65-F5344CB8AC3E}">
        <p14:creationId xmlns:p14="http://schemas.microsoft.com/office/powerpoint/2010/main" val="3712548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D6F-E900-1F28-6CC7-8DE6D364AC39}"/>
              </a:ext>
            </a:extLst>
          </p:cNvPr>
          <p:cNvSpPr>
            <a:spLocks noGrp="1"/>
          </p:cNvSpPr>
          <p:nvPr>
            <p:ph type="title"/>
          </p:nvPr>
        </p:nvSpPr>
        <p:spPr/>
        <p:txBody>
          <a:bodyPr/>
          <a:lstStyle/>
          <a:p>
            <a:r>
              <a:rPr lang="en-US" dirty="0"/>
              <a:t>                     UDP header.</a:t>
            </a:r>
            <a:br>
              <a:rPr lang="en-US" dirty="0"/>
            </a:br>
            <a:endParaRPr lang="en-IN" dirty="0"/>
          </a:p>
        </p:txBody>
      </p:sp>
      <p:sp>
        <p:nvSpPr>
          <p:cNvPr id="3" name="Content Placeholder 2">
            <a:extLst>
              <a:ext uri="{FF2B5EF4-FFF2-40B4-BE49-F238E27FC236}">
                <a16:creationId xmlns:a16="http://schemas.microsoft.com/office/drawing/2014/main" id="{53511CD1-3479-25C1-46D5-5E9F2CE76A71}"/>
              </a:ext>
            </a:extLst>
          </p:cNvPr>
          <p:cNvSpPr>
            <a:spLocks noGrp="1"/>
          </p:cNvSpPr>
          <p:nvPr>
            <p:ph idx="1"/>
          </p:nvPr>
        </p:nvSpPr>
        <p:spPr>
          <a:xfrm>
            <a:off x="116379" y="2094808"/>
            <a:ext cx="12011890" cy="4438996"/>
          </a:xfrm>
        </p:spPr>
        <p:txBody>
          <a:bodyPr>
            <a:normAutofit/>
          </a:bodyPr>
          <a:lstStyle/>
          <a:p>
            <a:r>
              <a:rPr lang="en-US" dirty="0"/>
              <a:t>UDP uses headers when packaging message data to   transfer  over       network connections. UDP headers contain a set of parameters -- called fields -- defined by the technical specifications of the protocol.</a:t>
            </a:r>
          </a:p>
          <a:p>
            <a:endParaRPr lang="en-US" dirty="0"/>
          </a:p>
          <a:p>
            <a:r>
              <a:rPr lang="en-US" dirty="0"/>
              <a:t>The User Datagram Protocol header has four fields, each of which is 2 bytes. They are the following:</a:t>
            </a:r>
          </a:p>
          <a:p>
            <a:endParaRPr lang="en-US" dirty="0"/>
          </a:p>
          <a:p>
            <a:r>
              <a:rPr lang="en-US" dirty="0"/>
              <a:t>source port number, which is the number of the sender; destination port number, the port to which the datagram is addressed; length, the length in bytes of the UDP header and any encapsulated data; and checksum, which is used in error checking -- its use is required in IPv6 and optional in IPv4.</a:t>
            </a:r>
            <a:endParaRPr lang="en-IN" dirty="0"/>
          </a:p>
        </p:txBody>
      </p:sp>
    </p:spTree>
    <p:extLst>
      <p:ext uri="{BB962C8B-B14F-4D97-AF65-F5344CB8AC3E}">
        <p14:creationId xmlns:p14="http://schemas.microsoft.com/office/powerpoint/2010/main" val="3246214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63D2-4904-C9BD-9B03-65F632766AA1}"/>
              </a:ext>
            </a:extLst>
          </p:cNvPr>
          <p:cNvSpPr>
            <a:spLocks noGrp="1"/>
          </p:cNvSpPr>
          <p:nvPr>
            <p:ph type="title"/>
          </p:nvPr>
        </p:nvSpPr>
        <p:spPr/>
        <p:txBody>
          <a:bodyPr/>
          <a:lstStyle/>
          <a:p>
            <a:r>
              <a:rPr lang="en-IN" dirty="0"/>
              <a:t>                   Advantage  of UDP .</a:t>
            </a:r>
          </a:p>
        </p:txBody>
      </p:sp>
      <p:sp>
        <p:nvSpPr>
          <p:cNvPr id="3" name="Content Placeholder 2">
            <a:extLst>
              <a:ext uri="{FF2B5EF4-FFF2-40B4-BE49-F238E27FC236}">
                <a16:creationId xmlns:a16="http://schemas.microsoft.com/office/drawing/2014/main" id="{BCE481B8-C794-BEAC-D04B-961C800CCEA1}"/>
              </a:ext>
            </a:extLst>
          </p:cNvPr>
          <p:cNvSpPr>
            <a:spLocks noGrp="1"/>
          </p:cNvSpPr>
          <p:nvPr>
            <p:ph idx="1"/>
          </p:nvPr>
        </p:nvSpPr>
        <p:spPr>
          <a:xfrm>
            <a:off x="680321" y="2336873"/>
            <a:ext cx="11281694" cy="3599316"/>
          </a:xfrm>
        </p:spPr>
        <p:txBody>
          <a:bodyPr>
            <a:normAutofit fontScale="77500" lnSpcReduction="20000"/>
          </a:bodyPr>
          <a:lstStyle/>
          <a:p>
            <a:pPr algn="just"/>
            <a:r>
              <a:rPr lang="en-US" b="1" i="0" dirty="0">
                <a:solidFill>
                  <a:srgbClr val="222222"/>
                </a:solidFill>
                <a:effectLst/>
                <a:highlight>
                  <a:srgbClr val="FFFF00"/>
                </a:highlight>
                <a:latin typeface="arial" panose="020B0604020202020204" pitchFamily="34" charset="0"/>
              </a:rPr>
              <a:t>Advantages of UDP :</a:t>
            </a:r>
            <a:endParaRPr lang="en-US" b="1" i="0" dirty="0">
              <a:solidFill>
                <a:srgbClr val="222222"/>
              </a:solidFill>
              <a:effectLst/>
              <a:highlight>
                <a:srgbClr val="FFFF00"/>
              </a:highlight>
              <a:latin typeface="Arial" panose="020B0604020202020204" pitchFamily="34" charset="0"/>
            </a:endParaRPr>
          </a:p>
          <a:p>
            <a:pPr algn="just">
              <a:buFont typeface="Arial" panose="020B0604020202020204" pitchFamily="34" charset="0"/>
              <a:buChar char="•"/>
            </a:pPr>
            <a:r>
              <a:rPr lang="en-US" b="0" i="0" dirty="0">
                <a:solidFill>
                  <a:srgbClr val="222222"/>
                </a:solidFill>
                <a:effectLst/>
                <a:highlight>
                  <a:srgbClr val="FFFF00"/>
                </a:highlight>
                <a:latin typeface="arial" panose="020B0604020202020204" pitchFamily="34" charset="0"/>
              </a:rPr>
              <a:t>UDP does not need to require a connection to be established and maintained.</a:t>
            </a:r>
          </a:p>
          <a:p>
            <a:pPr marL="0" indent="0" algn="just">
              <a:buNone/>
            </a:pPr>
            <a:endParaRPr lang="en-US" b="0" i="0" dirty="0">
              <a:solidFill>
                <a:srgbClr val="222222"/>
              </a:solidFill>
              <a:effectLst/>
              <a:highlight>
                <a:srgbClr val="FFFF00"/>
              </a:highlight>
              <a:latin typeface="Arial" panose="020B0604020202020204" pitchFamily="34" charset="0"/>
            </a:endParaRPr>
          </a:p>
          <a:p>
            <a:pPr algn="just">
              <a:buFont typeface="Arial" panose="020B0604020202020204" pitchFamily="34" charset="0"/>
              <a:buChar char="•"/>
            </a:pPr>
            <a:r>
              <a:rPr lang="en-US" b="0" i="0" dirty="0">
                <a:solidFill>
                  <a:srgbClr val="222222"/>
                </a:solidFill>
                <a:effectLst/>
                <a:highlight>
                  <a:srgbClr val="FFFF00"/>
                </a:highlight>
                <a:latin typeface="arial" panose="020B0604020202020204" pitchFamily="34" charset="0"/>
              </a:rPr>
              <a:t>UDP uses a small packet size with a small header. This fewer bytes in the overhead makes UDP protocol need for less time in processing the packet as well as needless memory.</a:t>
            </a:r>
          </a:p>
          <a:p>
            <a:pPr algn="just">
              <a:buFont typeface="Arial" panose="020B0604020202020204" pitchFamily="34" charset="0"/>
              <a:buChar char="•"/>
            </a:pPr>
            <a:endParaRPr lang="en-US" b="0" i="0" dirty="0">
              <a:solidFill>
                <a:srgbClr val="222222"/>
              </a:solidFill>
              <a:effectLst/>
              <a:highlight>
                <a:srgbClr val="FFFF00"/>
              </a:highlight>
              <a:latin typeface="Arial" panose="020B0604020202020204" pitchFamily="34" charset="0"/>
            </a:endParaRPr>
          </a:p>
          <a:p>
            <a:pPr algn="just">
              <a:buFont typeface="Arial" panose="020B0604020202020204" pitchFamily="34" charset="0"/>
              <a:buChar char="•"/>
            </a:pPr>
            <a:r>
              <a:rPr lang="en-US" b="0" i="0" dirty="0">
                <a:solidFill>
                  <a:srgbClr val="222222"/>
                </a:solidFill>
                <a:effectLst/>
                <a:highlight>
                  <a:srgbClr val="FFFF00"/>
                </a:highlight>
                <a:latin typeface="arial" panose="020B0604020202020204" pitchFamily="34" charset="0"/>
              </a:rPr>
              <a:t>UDP uses checksum with all packets for error detection.</a:t>
            </a:r>
          </a:p>
          <a:p>
            <a:pPr algn="just">
              <a:buFont typeface="Arial" panose="020B0604020202020204" pitchFamily="34" charset="0"/>
              <a:buChar char="•"/>
            </a:pPr>
            <a:endParaRPr lang="en-US" b="0" i="0" dirty="0">
              <a:solidFill>
                <a:srgbClr val="222222"/>
              </a:solidFill>
              <a:effectLst/>
              <a:highlight>
                <a:srgbClr val="FFFF00"/>
              </a:highlight>
              <a:latin typeface="Arial" panose="020B0604020202020204" pitchFamily="34" charset="0"/>
            </a:endParaRPr>
          </a:p>
          <a:p>
            <a:pPr algn="just">
              <a:buFont typeface="Arial" panose="020B0604020202020204" pitchFamily="34" charset="0"/>
              <a:buChar char="•"/>
            </a:pPr>
            <a:r>
              <a:rPr lang="en-US" b="0" i="0" dirty="0">
                <a:solidFill>
                  <a:srgbClr val="222222"/>
                </a:solidFill>
                <a:effectLst/>
                <a:highlight>
                  <a:srgbClr val="FFFF00"/>
                </a:highlight>
                <a:latin typeface="arial" panose="020B0604020202020204" pitchFamily="34" charset="0"/>
              </a:rPr>
              <a:t>UDP can be used in events where a single packet of data needs to be exchanged between the hosts.</a:t>
            </a:r>
          </a:p>
          <a:p>
            <a:pPr marL="0" indent="0" algn="just">
              <a:buNone/>
            </a:pPr>
            <a:endParaRPr lang="en-US" b="0" i="0" dirty="0">
              <a:solidFill>
                <a:srgbClr val="222222"/>
              </a:solidFill>
              <a:effectLst/>
              <a:highlight>
                <a:srgbClr val="FFFF00"/>
              </a:highlight>
              <a:latin typeface="Arial" panose="020B0604020202020204" pitchFamily="34" charset="0"/>
            </a:endParaRPr>
          </a:p>
          <a:p>
            <a:pPr algn="just">
              <a:buFont typeface="Arial" panose="020B0604020202020204" pitchFamily="34" charset="0"/>
              <a:buChar char="•"/>
            </a:pPr>
            <a:r>
              <a:rPr lang="en-US" b="0" i="0" dirty="0">
                <a:solidFill>
                  <a:srgbClr val="222222"/>
                </a:solidFill>
                <a:effectLst/>
                <a:highlight>
                  <a:srgbClr val="FFFF00"/>
                </a:highlight>
                <a:latin typeface="arial" panose="020B0604020202020204" pitchFamily="34" charset="0"/>
              </a:rPr>
              <a:t>Broadcast and multicast transmission are available with UDP</a:t>
            </a:r>
            <a:endParaRPr lang="en-US" b="0" i="0" dirty="0">
              <a:solidFill>
                <a:srgbClr val="222222"/>
              </a:solidFill>
              <a:effectLst/>
              <a:highlight>
                <a:srgbClr val="FFFF00"/>
              </a:highlight>
              <a:latin typeface="Arial" panose="020B0604020202020204" pitchFamily="34" charset="0"/>
            </a:endParaRPr>
          </a:p>
          <a:p>
            <a:endParaRPr lang="en-IN" dirty="0"/>
          </a:p>
        </p:txBody>
      </p:sp>
    </p:spTree>
    <p:extLst>
      <p:ext uri="{BB962C8B-B14F-4D97-AF65-F5344CB8AC3E}">
        <p14:creationId xmlns:p14="http://schemas.microsoft.com/office/powerpoint/2010/main" val="785524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87FD-5B5C-0EFD-9BED-41F4421031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21821E-41F3-C48D-A65A-7157295604BB}"/>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B025AE21-A2BA-19D4-2400-B697B64E9E9D}"/>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54429"/>
            <a:ext cx="12192000" cy="698645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3800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BB9C-1C7E-E558-87CF-54FF68D355E1}"/>
              </a:ext>
            </a:extLst>
          </p:cNvPr>
          <p:cNvSpPr>
            <a:spLocks noGrp="1"/>
          </p:cNvSpPr>
          <p:nvPr>
            <p:ph type="title"/>
          </p:nvPr>
        </p:nvSpPr>
        <p:spPr/>
        <p:txBody>
          <a:bodyPr/>
          <a:lstStyle/>
          <a:p>
            <a:r>
              <a:rPr lang="en-IN" dirty="0"/>
              <a:t>         Services  Provide by  Transport Layer.</a:t>
            </a:r>
          </a:p>
        </p:txBody>
      </p:sp>
      <p:sp>
        <p:nvSpPr>
          <p:cNvPr id="3" name="Content Placeholder 2">
            <a:extLst>
              <a:ext uri="{FF2B5EF4-FFF2-40B4-BE49-F238E27FC236}">
                <a16:creationId xmlns:a16="http://schemas.microsoft.com/office/drawing/2014/main" id="{B70A0F32-070A-F0F8-CDE5-1157E043F89D}"/>
              </a:ext>
            </a:extLst>
          </p:cNvPr>
          <p:cNvSpPr>
            <a:spLocks noGrp="1"/>
          </p:cNvSpPr>
          <p:nvPr>
            <p:ph idx="1"/>
          </p:nvPr>
        </p:nvSpPr>
        <p:spPr>
          <a:xfrm>
            <a:off x="191193" y="2336872"/>
            <a:ext cx="11870574" cy="4246807"/>
          </a:xfrm>
        </p:spPr>
        <p:txBody>
          <a:bodyPr>
            <a:normAutofit/>
          </a:bodyPr>
          <a:lstStyle/>
          <a:p>
            <a:pPr marL="514350" indent="-514350" algn="l" fontAlgn="base">
              <a:buAutoNum type="arabicPeriod"/>
            </a:pPr>
            <a:r>
              <a:rPr lang="en-US" b="0" i="0" dirty="0">
                <a:solidFill>
                  <a:srgbClr val="444444"/>
                </a:solidFill>
                <a:effectLst/>
                <a:highlight>
                  <a:srgbClr val="FFFF00"/>
                </a:highlight>
                <a:latin typeface="Georgia" panose="02040502050405020303" pitchFamily="18" charset="0"/>
              </a:rPr>
              <a:t>End-to-end delivery: -</a:t>
            </a:r>
          </a:p>
          <a:p>
            <a:pPr marL="0" indent="0" algn="just" fontAlgn="base">
              <a:buNone/>
            </a:pPr>
            <a:r>
              <a:rPr lang="en-US" b="0" i="0" dirty="0">
                <a:solidFill>
                  <a:srgbClr val="444444"/>
                </a:solidFill>
                <a:effectLst/>
                <a:highlight>
                  <a:srgbClr val="FFFF00"/>
                </a:highlight>
                <a:latin typeface="Georgia" panose="02040502050405020303" pitchFamily="18" charset="0"/>
              </a:rPr>
              <a:t>The complete message is sent to the destination by the transport layer. As a result, it secures the complete transport of a message from source to destination.</a:t>
            </a:r>
          </a:p>
          <a:p>
            <a:pPr marL="0" indent="0" algn="just" fontAlgn="base">
              <a:buNone/>
            </a:pPr>
            <a:endParaRPr lang="en-US" b="0" i="0" dirty="0">
              <a:solidFill>
                <a:srgbClr val="444444"/>
              </a:solidFill>
              <a:effectLst/>
              <a:highlight>
                <a:srgbClr val="FFFF00"/>
              </a:highlight>
              <a:latin typeface="Georgia" panose="02040502050405020303" pitchFamily="18" charset="0"/>
            </a:endParaRPr>
          </a:p>
          <a:p>
            <a:pPr marL="0" indent="0" algn="just" fontAlgn="base">
              <a:buNone/>
            </a:pPr>
            <a:r>
              <a:rPr lang="en-US" b="0" i="0" dirty="0">
                <a:solidFill>
                  <a:srgbClr val="444444"/>
                </a:solidFill>
                <a:effectLst/>
                <a:highlight>
                  <a:srgbClr val="FFFF00"/>
                </a:highlight>
                <a:latin typeface="Georgia" panose="02040502050405020303" pitchFamily="18" charset="0"/>
              </a:rPr>
              <a:t>2. Addressing: -According to the tiered model, the transport layer interacts with the session layer’s functions Many protocols integrate session, presentation, and application layer protocols into a single application layer. In these situations, delivery to the session layer entails delivery to the application layer. Data created by one program on one system must be sent to the appropriate application on another machine. The transport layer provides addressing in this scenario.</a:t>
            </a:r>
          </a:p>
          <a:p>
            <a:pPr marL="0" indent="0" algn="just" fontAlgn="base">
              <a:buNone/>
            </a:pPr>
            <a:endParaRPr lang="en-US" b="0" i="0" dirty="0">
              <a:solidFill>
                <a:srgbClr val="444444"/>
              </a:solidFill>
              <a:effectLst/>
              <a:highlight>
                <a:srgbClr val="FFFF00"/>
              </a:highlight>
              <a:latin typeface="Georgia" panose="02040502050405020303" pitchFamily="18" charset="0"/>
            </a:endParaRPr>
          </a:p>
          <a:p>
            <a:endParaRPr lang="en-IN" dirty="0"/>
          </a:p>
        </p:txBody>
      </p:sp>
    </p:spTree>
    <p:extLst>
      <p:ext uri="{BB962C8B-B14F-4D97-AF65-F5344CB8AC3E}">
        <p14:creationId xmlns:p14="http://schemas.microsoft.com/office/powerpoint/2010/main" val="316024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9246C-05DA-FF9F-780B-63F3E22AB221}"/>
              </a:ext>
            </a:extLst>
          </p:cNvPr>
          <p:cNvSpPr>
            <a:spLocks noGrp="1"/>
          </p:cNvSpPr>
          <p:nvPr>
            <p:ph idx="1"/>
          </p:nvPr>
        </p:nvSpPr>
        <p:spPr>
          <a:xfrm>
            <a:off x="838200" y="382385"/>
            <a:ext cx="10515600" cy="5794578"/>
          </a:xfrm>
        </p:spPr>
        <p:txBody>
          <a:bodyPr>
            <a:normAutofit fontScale="85000" lnSpcReduction="20000"/>
          </a:bodyPr>
          <a:lstStyle/>
          <a:p>
            <a:endParaRPr lang="en-US" dirty="0"/>
          </a:p>
          <a:p>
            <a:endParaRPr lang="en-US" dirty="0"/>
          </a:p>
          <a:p>
            <a:endParaRPr lang="en-US" dirty="0"/>
          </a:p>
          <a:p>
            <a:r>
              <a:rPr lang="en-US" dirty="0"/>
              <a:t>3. Reliable delivery: -</a:t>
            </a:r>
          </a:p>
          <a:p>
            <a:pPr marL="0" indent="0">
              <a:buNone/>
            </a:pPr>
            <a:endParaRPr lang="en-US" dirty="0"/>
          </a:p>
          <a:p>
            <a:pPr algn="just"/>
            <a:r>
              <a:rPr lang="en-US" dirty="0"/>
              <a:t>By retransmitting missing and broken packets, the transport layer provides reliability services.</a:t>
            </a:r>
          </a:p>
          <a:p>
            <a:pPr algn="just"/>
            <a:endParaRPr lang="en-US" dirty="0"/>
          </a:p>
          <a:p>
            <a:pPr algn="just"/>
            <a:r>
              <a:rPr lang="en-US" dirty="0"/>
              <a:t>There are 4 dimensions to reliable delivery:</a:t>
            </a:r>
          </a:p>
          <a:p>
            <a:pPr algn="just"/>
            <a:endParaRPr lang="en-US" dirty="0"/>
          </a:p>
          <a:p>
            <a:pPr algn="just"/>
            <a:r>
              <a:rPr lang="en-US" dirty="0"/>
              <a:t>a. Error Control:</a:t>
            </a:r>
          </a:p>
          <a:p>
            <a:pPr algn="just"/>
            <a:r>
              <a:rPr lang="en-US" dirty="0"/>
              <a:t>Error Control is the basic function of dependability. In truth, no transmission will be completely error-free. As a result, transport layer protocols are built to ensure error-free transmission.</a:t>
            </a:r>
          </a:p>
          <a:p>
            <a:pPr algn="just"/>
            <a:endParaRPr lang="en-US" dirty="0"/>
          </a:p>
          <a:p>
            <a:pPr algn="just"/>
            <a:r>
              <a:rPr lang="en-US" dirty="0"/>
              <a:t>The error handling technique is likewise provided by the data connection layer, although it only assures node-to-node error-free transmission. However, node-to-node dependability does not guarantee end-to-end dependability.</a:t>
            </a:r>
            <a:endParaRPr lang="en-IN" dirty="0"/>
          </a:p>
        </p:txBody>
      </p:sp>
    </p:spTree>
    <p:extLst>
      <p:ext uri="{BB962C8B-B14F-4D97-AF65-F5344CB8AC3E}">
        <p14:creationId xmlns:p14="http://schemas.microsoft.com/office/powerpoint/2010/main" val="324826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96AC4-B83E-DF02-2B3D-9E01DA880293}"/>
              </a:ext>
            </a:extLst>
          </p:cNvPr>
          <p:cNvSpPr>
            <a:spLocks noGrp="1"/>
          </p:cNvSpPr>
          <p:nvPr>
            <p:ph idx="1"/>
          </p:nvPr>
        </p:nvSpPr>
        <p:spPr>
          <a:xfrm>
            <a:off x="838199" y="374072"/>
            <a:ext cx="10857807" cy="6417425"/>
          </a:xfrm>
        </p:spPr>
        <p:txBody>
          <a:bodyPr>
            <a:normAutofit fontScale="92500" lnSpcReduction="20000"/>
          </a:bodyPr>
          <a:lstStyle/>
          <a:p>
            <a:pPr marL="0" indent="0">
              <a:buNone/>
            </a:pPr>
            <a:endParaRPr lang="en-US" dirty="0"/>
          </a:p>
          <a:p>
            <a:pPr marL="0" indent="0">
              <a:buNone/>
            </a:pPr>
            <a:r>
              <a:rPr lang="en-US" dirty="0"/>
              <a:t>b. Sequence Control: -</a:t>
            </a:r>
          </a:p>
          <a:p>
            <a:pPr algn="just"/>
            <a:r>
              <a:rPr lang="en-US" dirty="0"/>
              <a:t>The second part of reliability is sequence control, which is done at the transport layer.</a:t>
            </a:r>
          </a:p>
          <a:p>
            <a:pPr algn="just"/>
            <a:r>
              <a:rPr lang="en-US" dirty="0"/>
              <a:t>On the transmitting end, the transport layer is responsible for guaranteeing that packets received from the upper levels may be utilized by the lower layers. It guarantees that the various portions of a transmission may be accurately reassembled on the receiving end.</a:t>
            </a:r>
          </a:p>
          <a:p>
            <a:pPr marL="0" indent="0" algn="just">
              <a:buNone/>
            </a:pPr>
            <a:endParaRPr lang="en-US" dirty="0"/>
          </a:p>
          <a:p>
            <a:pPr marL="0" indent="0" algn="just">
              <a:buNone/>
            </a:pPr>
            <a:r>
              <a:rPr lang="en-US" dirty="0"/>
              <a:t>c. Loss Control: -</a:t>
            </a:r>
          </a:p>
          <a:p>
            <a:pPr algn="just"/>
            <a:r>
              <a:rPr lang="en-US" dirty="0"/>
              <a:t>A third facet of reliability is loss control. The transport layer guarantees that all fragments of a transmission, not just portions of them, arrive at their destination. A transport layer assigns sequence numbers to all transmission pieces on the transmitting end. These sequence numbers help the transport layer of the receiver to identify the missing segment.</a:t>
            </a:r>
          </a:p>
          <a:p>
            <a:pPr algn="just"/>
            <a:endParaRPr lang="en-US" dirty="0"/>
          </a:p>
          <a:p>
            <a:pPr marL="0" indent="0" algn="just">
              <a:buNone/>
            </a:pPr>
            <a:r>
              <a:rPr lang="en-US" dirty="0"/>
              <a:t>d. Duplication Control: -</a:t>
            </a:r>
          </a:p>
          <a:p>
            <a:pPr algn="just"/>
            <a:r>
              <a:rPr lang="en-US" dirty="0"/>
              <a:t>The fourth component of reliability is duplication control. The transport layer ensures that no duplicate data is delivered to the destination. Sequence numbers are used to detect missing packets, as well as to identify and delete duplicate segments by the receiver.</a:t>
            </a:r>
            <a:endParaRPr lang="en-IN" dirty="0"/>
          </a:p>
        </p:txBody>
      </p:sp>
    </p:spTree>
    <p:extLst>
      <p:ext uri="{BB962C8B-B14F-4D97-AF65-F5344CB8AC3E}">
        <p14:creationId xmlns:p14="http://schemas.microsoft.com/office/powerpoint/2010/main" val="29927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4B79-0FC5-7AF6-0D91-BB03EC3616A5}"/>
              </a:ext>
            </a:extLst>
          </p:cNvPr>
          <p:cNvSpPr>
            <a:spLocks noGrp="1"/>
          </p:cNvSpPr>
          <p:nvPr>
            <p:ph type="title"/>
          </p:nvPr>
        </p:nvSpPr>
        <p:spPr/>
        <p:txBody>
          <a:bodyPr/>
          <a:lstStyle/>
          <a:p>
            <a:r>
              <a:rPr lang="en-US" dirty="0"/>
              <a:t>Flow Control:</a:t>
            </a:r>
            <a:br>
              <a:rPr lang="en-US" dirty="0"/>
            </a:br>
            <a:endParaRPr lang="en-IN" dirty="0"/>
          </a:p>
        </p:txBody>
      </p:sp>
      <p:sp>
        <p:nvSpPr>
          <p:cNvPr id="3" name="Content Placeholder 2">
            <a:extLst>
              <a:ext uri="{FF2B5EF4-FFF2-40B4-BE49-F238E27FC236}">
                <a16:creationId xmlns:a16="http://schemas.microsoft.com/office/drawing/2014/main" id="{15BBBDAA-D9B6-C505-08A4-0DB32F28DE97}"/>
              </a:ext>
            </a:extLst>
          </p:cNvPr>
          <p:cNvSpPr>
            <a:spLocks noGrp="1"/>
          </p:cNvSpPr>
          <p:nvPr>
            <p:ph idx="1"/>
          </p:nvPr>
        </p:nvSpPr>
        <p:spPr/>
        <p:txBody>
          <a:bodyPr>
            <a:normAutofit lnSpcReduction="10000"/>
          </a:bodyPr>
          <a:lstStyle/>
          <a:p>
            <a:r>
              <a:rPr lang="en-US" dirty="0"/>
              <a:t> The use of flow control prevents the transmitter from overloading the recipient. If the receiver becomes overwhelmed with data, it discards the packets and requests that they be retransmitted. This increases network congestion and, as a result, reduces system performance.</a:t>
            </a:r>
          </a:p>
          <a:p>
            <a:endParaRPr lang="en-US" dirty="0"/>
          </a:p>
          <a:p>
            <a:pPr algn="just"/>
            <a:r>
              <a:rPr lang="en-US" dirty="0"/>
              <a:t>Flow control is handled by the transport layer. It employs the sliding window protocol, which increases the efficiency of data transmission while also controlling the flow of data so that the receiver is not overburdened. The sliding window protocol is byte-oriented as opposed to frame-oriented.</a:t>
            </a:r>
            <a:endParaRPr lang="en-IN" dirty="0"/>
          </a:p>
        </p:txBody>
      </p:sp>
    </p:spTree>
    <p:extLst>
      <p:ext uri="{BB962C8B-B14F-4D97-AF65-F5344CB8AC3E}">
        <p14:creationId xmlns:p14="http://schemas.microsoft.com/office/powerpoint/2010/main" val="50254754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390</TotalTime>
  <Words>2866</Words>
  <Application>Microsoft Office PowerPoint</Application>
  <PresentationFormat>Widescreen</PresentationFormat>
  <Paragraphs>202</Paragraphs>
  <Slides>54</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vt:lpstr>
      <vt:lpstr>arial</vt:lpstr>
      <vt:lpstr>Calibri</vt:lpstr>
      <vt:lpstr>erdana</vt:lpstr>
      <vt:lpstr>Georgia</vt:lpstr>
      <vt:lpstr>inter-bold</vt:lpstr>
      <vt:lpstr>inter-regular</vt:lpstr>
      <vt:lpstr>Times</vt:lpstr>
      <vt:lpstr>Times New Roman</vt:lpstr>
      <vt:lpstr>Trebuchet MS</vt:lpstr>
      <vt:lpstr>Wingdings</vt:lpstr>
      <vt:lpstr>Berlin</vt:lpstr>
      <vt:lpstr>Lec -33</vt:lpstr>
      <vt:lpstr>                What is Transport  Layer?</vt:lpstr>
      <vt:lpstr>           PROCESS-TO-PROCESS DELIVERY. </vt:lpstr>
      <vt:lpstr>                    Types of data deliveries.</vt:lpstr>
      <vt:lpstr>             Services of Transport  Layer.</vt:lpstr>
      <vt:lpstr>         Services  Provide by  Transport Layer.</vt:lpstr>
      <vt:lpstr>PowerPoint Presentation</vt:lpstr>
      <vt:lpstr>PowerPoint Presentation</vt:lpstr>
      <vt:lpstr>Flow Control: </vt:lpstr>
      <vt:lpstr> 5. Multiplexing: -            There are two types of multiplexing: </vt:lpstr>
      <vt:lpstr>PowerPoint Presentation</vt:lpstr>
      <vt:lpstr>                Downward Multiplexing.</vt:lpstr>
      <vt:lpstr>              Multiplexer and Demultiplexer.</vt:lpstr>
      <vt:lpstr>                            IANA  Ranges</vt:lpstr>
      <vt:lpstr>                 Types  of  Network  Ports . </vt:lpstr>
      <vt:lpstr>                How does the port number work?</vt:lpstr>
      <vt:lpstr>            </vt:lpstr>
      <vt:lpstr>PowerPoint Presentation</vt:lpstr>
      <vt:lpstr>PowerPoint Presentation</vt:lpstr>
      <vt:lpstr>Figure 23.4  IANA ranges </vt:lpstr>
      <vt:lpstr>Figure 23.5  Socket address </vt:lpstr>
      <vt:lpstr>PowerPoint Presentation</vt:lpstr>
      <vt:lpstr>Connectionless Versus Connection-Oriented                                 Service.</vt:lpstr>
      <vt:lpstr>              Reliable Versus Unreliable.</vt:lpstr>
      <vt:lpstr>PowerPoint Presentation</vt:lpstr>
      <vt:lpstr> Figure 23.8  -  Position of UDP, TCP, and SCTP in                                    TCP/IP suite. </vt:lpstr>
      <vt:lpstr> What IS  USER DATAGRAM PROTOCOL (UDP)  and User datagram                                                      format?  </vt:lpstr>
      <vt:lpstr> Figure 23.10 -  Pseudoheader for checksum                                        calculation. </vt:lpstr>
      <vt:lpstr>                         UDP Operation.</vt:lpstr>
      <vt:lpstr>                          Uses of UDP.</vt:lpstr>
      <vt:lpstr>                             Queuing </vt:lpstr>
      <vt:lpstr>           Figure 23.12  Queues in UDP </vt:lpstr>
      <vt:lpstr>                                 TCP</vt:lpstr>
      <vt:lpstr> Figure 23.13  Stream delivery </vt:lpstr>
      <vt:lpstr>Figure 23.14  Sending and receiving buffers </vt:lpstr>
      <vt:lpstr>                Figure 23.15  TCP segments  </vt:lpstr>
      <vt:lpstr>Figure 23.16  TCP segment format </vt:lpstr>
      <vt:lpstr>Figure 23.17  Control field </vt:lpstr>
      <vt:lpstr> Table 23.3 -  Description of flags in the control                                         field . </vt:lpstr>
      <vt:lpstr>                       Working of TCP. </vt:lpstr>
      <vt:lpstr>                     Working  of  TCP Protocol</vt:lpstr>
      <vt:lpstr>             SYN  Segment , SYN +ACK, ACK.</vt:lpstr>
      <vt:lpstr>Figure 23.18- Connection establishment using  three-way handshaking. </vt:lpstr>
      <vt:lpstr>             Figure 23.19  Data transfer </vt:lpstr>
      <vt:lpstr>              Figure 23.21  Half-close . </vt:lpstr>
      <vt:lpstr>                TCP Header Format. </vt:lpstr>
      <vt:lpstr>                    TCP Header Format. </vt:lpstr>
      <vt:lpstr>PowerPoint Presentation</vt:lpstr>
      <vt:lpstr>                          Advantages of TCP. </vt:lpstr>
      <vt:lpstr>                   Disadvantage of TCP. </vt:lpstr>
      <vt:lpstr>             UDP  Header format.</vt:lpstr>
      <vt:lpstr>                     UDP header. </vt:lpstr>
      <vt:lpstr>                   Advantage  of UDP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-33</dc:title>
  <dc:creator>Mohit Malik</dc:creator>
  <cp:lastModifiedBy>Mohit Malik</cp:lastModifiedBy>
  <cp:revision>1</cp:revision>
  <dcterms:created xsi:type="dcterms:W3CDTF">2023-10-15T12:10:42Z</dcterms:created>
  <dcterms:modified xsi:type="dcterms:W3CDTF">2023-10-25T05:22:32Z</dcterms:modified>
</cp:coreProperties>
</file>