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9" r:id="rId13"/>
    <p:sldId id="270"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60A6F6-3631-4DBA-BAF8-450C90B05CCD}" v="10" dt="2023-10-13T16:14:55.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277779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8B639-D8E3-4CE3-948F-582F4120C0EF}"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181654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2288974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1571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2687254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3542970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2584471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2630815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364640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58136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330961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08B639-D8E3-4CE3-948F-582F4120C0EF}"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58169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08B639-D8E3-4CE3-948F-582F4120C0EF}"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351578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109981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340175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C08B639-D8E3-4CE3-948F-582F4120C0EF}" type="datetimeFigureOut">
              <a:rPr lang="en-IN" smtClean="0"/>
              <a:t>13-10-2023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123124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8B639-D8E3-4CE3-948F-582F4120C0EF}"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09B07-335B-4A61-8316-38A1857CA0E2}" type="slidenum">
              <a:rPr lang="en-IN" smtClean="0"/>
              <a:t>‹#›</a:t>
            </a:fld>
            <a:endParaRPr lang="en-IN"/>
          </a:p>
        </p:txBody>
      </p:sp>
    </p:spTree>
    <p:extLst>
      <p:ext uri="{BB962C8B-B14F-4D97-AF65-F5344CB8AC3E}">
        <p14:creationId xmlns:p14="http://schemas.microsoft.com/office/powerpoint/2010/main" val="232504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08B639-D8E3-4CE3-948F-582F4120C0EF}" type="datetimeFigureOut">
              <a:rPr lang="en-IN" smtClean="0"/>
              <a:t>13-10-2023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709B07-335B-4A61-8316-38A1857CA0E2}" type="slidenum">
              <a:rPr lang="en-IN" smtClean="0"/>
              <a:t>‹#›</a:t>
            </a:fld>
            <a:endParaRPr lang="en-IN"/>
          </a:p>
        </p:txBody>
      </p:sp>
    </p:spTree>
    <p:extLst>
      <p:ext uri="{BB962C8B-B14F-4D97-AF65-F5344CB8AC3E}">
        <p14:creationId xmlns:p14="http://schemas.microsoft.com/office/powerpoint/2010/main" val="19242950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65B2-FB33-1BF9-02A0-30ABA27DCD2F}"/>
              </a:ext>
            </a:extLst>
          </p:cNvPr>
          <p:cNvSpPr>
            <a:spLocks noGrp="1"/>
          </p:cNvSpPr>
          <p:nvPr>
            <p:ph type="title"/>
          </p:nvPr>
        </p:nvSpPr>
        <p:spPr/>
        <p:txBody>
          <a:bodyPr/>
          <a:lstStyle/>
          <a:p>
            <a:r>
              <a:rPr lang="en-IN" dirty="0"/>
              <a:t>               Practical  No-8</a:t>
            </a:r>
          </a:p>
        </p:txBody>
      </p:sp>
      <p:sp>
        <p:nvSpPr>
          <p:cNvPr id="3" name="Content Placeholder 2">
            <a:extLst>
              <a:ext uri="{FF2B5EF4-FFF2-40B4-BE49-F238E27FC236}">
                <a16:creationId xmlns:a16="http://schemas.microsoft.com/office/drawing/2014/main" id="{D8EB6A7A-BA63-1655-0BF3-A0E84881A485}"/>
              </a:ext>
            </a:extLst>
          </p:cNvPr>
          <p:cNvSpPr>
            <a:spLocks noGrp="1"/>
          </p:cNvSpPr>
          <p:nvPr>
            <p:ph idx="1"/>
          </p:nvPr>
        </p:nvSpPr>
        <p:spPr/>
        <p:txBody>
          <a:bodyPr/>
          <a:lstStyle/>
          <a:p>
            <a:pPr marL="0" indent="0">
              <a:buNone/>
            </a:pPr>
            <a:r>
              <a:rPr lang="en-IN" dirty="0"/>
              <a:t>                                              </a:t>
            </a:r>
          </a:p>
          <a:p>
            <a:pPr marL="0" indent="0">
              <a:buNone/>
            </a:pPr>
            <a:r>
              <a:rPr lang="en-IN" dirty="0"/>
              <a:t>                                               VLSM</a:t>
            </a:r>
          </a:p>
          <a:p>
            <a:pPr marL="0" indent="0">
              <a:buNone/>
            </a:pPr>
            <a:r>
              <a:rPr lang="en-IN" dirty="0"/>
              <a:t>                            (Variable  length  subnet  mask )</a:t>
            </a:r>
          </a:p>
        </p:txBody>
      </p:sp>
    </p:spTree>
    <p:extLst>
      <p:ext uri="{BB962C8B-B14F-4D97-AF65-F5344CB8AC3E}">
        <p14:creationId xmlns:p14="http://schemas.microsoft.com/office/powerpoint/2010/main" val="52942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4FE3-1B27-1E0C-867F-A16A6EB9907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DC5A43-F943-881D-E768-1E7F7881B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052663" cy="6858000"/>
          </a:xfrm>
        </p:spPr>
      </p:pic>
    </p:spTree>
    <p:extLst>
      <p:ext uri="{BB962C8B-B14F-4D97-AF65-F5344CB8AC3E}">
        <p14:creationId xmlns:p14="http://schemas.microsoft.com/office/powerpoint/2010/main" val="249643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367A-098A-FB21-33E4-6AFC05683A4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93A022B-BCD4-E3E9-54FB-EC71DF08B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77" y="121920"/>
            <a:ext cx="11617234" cy="6635931"/>
          </a:xfrm>
        </p:spPr>
      </p:pic>
    </p:spTree>
    <p:extLst>
      <p:ext uri="{BB962C8B-B14F-4D97-AF65-F5344CB8AC3E}">
        <p14:creationId xmlns:p14="http://schemas.microsoft.com/office/powerpoint/2010/main" val="175073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D8D0-7378-DC58-F0D1-87BE6BF8DD67}"/>
              </a:ext>
            </a:extLst>
          </p:cNvPr>
          <p:cNvSpPr>
            <a:spLocks noGrp="1"/>
          </p:cNvSpPr>
          <p:nvPr>
            <p:ph type="title"/>
          </p:nvPr>
        </p:nvSpPr>
        <p:spPr/>
        <p:txBody>
          <a:bodyPr/>
          <a:lstStyle/>
          <a:p>
            <a:r>
              <a:rPr lang="en-IN" dirty="0"/>
              <a:t>          Concept  of   Static  Routing  </a:t>
            </a:r>
          </a:p>
        </p:txBody>
      </p:sp>
      <p:sp>
        <p:nvSpPr>
          <p:cNvPr id="3" name="Content Placeholder 2">
            <a:extLst>
              <a:ext uri="{FF2B5EF4-FFF2-40B4-BE49-F238E27FC236}">
                <a16:creationId xmlns:a16="http://schemas.microsoft.com/office/drawing/2014/main" id="{72D63DF6-0A63-159E-90CA-B8CB6FF29C7B}"/>
              </a:ext>
            </a:extLst>
          </p:cNvPr>
          <p:cNvSpPr>
            <a:spLocks noGrp="1"/>
          </p:cNvSpPr>
          <p:nvPr>
            <p:ph idx="1"/>
          </p:nvPr>
        </p:nvSpPr>
        <p:spPr/>
        <p:txBody>
          <a:bodyPr/>
          <a:lstStyle/>
          <a:p>
            <a:endParaRPr lang="en-IN" dirty="0"/>
          </a:p>
        </p:txBody>
      </p:sp>
      <p:pic>
        <p:nvPicPr>
          <p:cNvPr id="4" name="Content Placeholder 4">
            <a:extLst>
              <a:ext uri="{FF2B5EF4-FFF2-40B4-BE49-F238E27FC236}">
                <a16:creationId xmlns:a16="http://schemas.microsoft.com/office/drawing/2014/main" id="{EEDD5F33-C7AC-7850-169D-17629DDF7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1416"/>
            <a:ext cx="12070080" cy="5316584"/>
          </a:xfrm>
          <a:prstGeom prst="rect">
            <a:avLst/>
          </a:prstGeom>
        </p:spPr>
      </p:pic>
    </p:spTree>
    <p:extLst>
      <p:ext uri="{BB962C8B-B14F-4D97-AF65-F5344CB8AC3E}">
        <p14:creationId xmlns:p14="http://schemas.microsoft.com/office/powerpoint/2010/main" val="131197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76E6-F6EC-4D06-403F-D73C81A628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E5F880-4B83-4AD9-FA34-B0ADD303518B}"/>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0DF298A2-30AA-E61D-28BB-5B163E2F3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 y="104503"/>
            <a:ext cx="11692890" cy="6753497"/>
          </a:xfrm>
          <a:prstGeom prst="rect">
            <a:avLst/>
          </a:prstGeom>
        </p:spPr>
      </p:pic>
    </p:spTree>
    <p:extLst>
      <p:ext uri="{BB962C8B-B14F-4D97-AF65-F5344CB8AC3E}">
        <p14:creationId xmlns:p14="http://schemas.microsoft.com/office/powerpoint/2010/main" val="248191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FE05-97AD-3B12-6BD1-59FF18B86744}"/>
              </a:ext>
            </a:extLst>
          </p:cNvPr>
          <p:cNvSpPr>
            <a:spLocks noGrp="1"/>
          </p:cNvSpPr>
          <p:nvPr>
            <p:ph type="title"/>
          </p:nvPr>
        </p:nvSpPr>
        <p:spPr>
          <a:xfrm>
            <a:off x="209006" y="452718"/>
            <a:ext cx="11608525" cy="1097408"/>
          </a:xfrm>
        </p:spPr>
        <p:txBody>
          <a:bodyPr/>
          <a:lstStyle/>
          <a:p>
            <a:r>
              <a:rPr lang="en-US" sz="2000" dirty="0"/>
              <a:t>                                     </a:t>
            </a:r>
            <a:r>
              <a:rPr lang="en-US" sz="2400" b="1" dirty="0"/>
              <a:t>Ping  command apply on destination address</a:t>
            </a:r>
            <a:endParaRPr lang="en-IN" sz="2400" b="1" dirty="0"/>
          </a:p>
        </p:txBody>
      </p:sp>
      <p:pic>
        <p:nvPicPr>
          <p:cNvPr id="4" name="Picture 4">
            <a:extLst>
              <a:ext uri="{FF2B5EF4-FFF2-40B4-BE49-F238E27FC236}">
                <a16:creationId xmlns:a16="http://schemas.microsoft.com/office/drawing/2014/main" id="{43122DDA-B6D0-7205-5029-2CC1B8C6CB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846" y="1010193"/>
            <a:ext cx="11364685" cy="564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21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43CB-6CE3-B705-CE51-9C2ADE149B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520BBC-4F83-5AEC-62BD-57520D14DE63}"/>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B245DC7C-57DE-8EE5-C385-087BE73CB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8128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CA57-B595-CB8D-7DB0-21EAC313D0DA}"/>
              </a:ext>
            </a:extLst>
          </p:cNvPr>
          <p:cNvSpPr>
            <a:spLocks noGrp="1"/>
          </p:cNvSpPr>
          <p:nvPr>
            <p:ph type="title"/>
          </p:nvPr>
        </p:nvSpPr>
        <p:spPr/>
        <p:txBody>
          <a:bodyPr/>
          <a:lstStyle/>
          <a:p>
            <a:r>
              <a:rPr lang="en-IN" dirty="0"/>
              <a:t>              What is Subnetting?</a:t>
            </a:r>
          </a:p>
        </p:txBody>
      </p:sp>
      <p:sp>
        <p:nvSpPr>
          <p:cNvPr id="3" name="Content Placeholder 2">
            <a:extLst>
              <a:ext uri="{FF2B5EF4-FFF2-40B4-BE49-F238E27FC236}">
                <a16:creationId xmlns:a16="http://schemas.microsoft.com/office/drawing/2014/main" id="{C97ED390-0EF1-55FE-42BB-13B047410C27}"/>
              </a:ext>
            </a:extLst>
          </p:cNvPr>
          <p:cNvSpPr>
            <a:spLocks noGrp="1"/>
          </p:cNvSpPr>
          <p:nvPr>
            <p:ph idx="1"/>
          </p:nvPr>
        </p:nvSpPr>
        <p:spPr>
          <a:xfrm>
            <a:off x="1103312" y="2052918"/>
            <a:ext cx="10479088" cy="4195481"/>
          </a:xfrm>
        </p:spPr>
        <p:txBody>
          <a:bodyPr/>
          <a:lstStyle/>
          <a:p>
            <a:pPr algn="just"/>
            <a:r>
              <a:rPr lang="en-US" dirty="0"/>
              <a:t>Subnetting means dividing a network into multiple small networks. We use subnetting mainly to save the wastage of IP addresses. We will be discussing here the subnetting of classful addressing. There are two types of subnetting,</a:t>
            </a:r>
          </a:p>
          <a:p>
            <a:pPr algn="just"/>
            <a:endParaRPr lang="en-US" dirty="0"/>
          </a:p>
          <a:p>
            <a:r>
              <a:rPr lang="en-US" dirty="0"/>
              <a:t>FLSM (Fixed Length Subnet Mask)</a:t>
            </a:r>
          </a:p>
          <a:p>
            <a:r>
              <a:rPr lang="en-US" dirty="0"/>
              <a:t>VLSM (Variable Length Subnet Mask)</a:t>
            </a:r>
            <a:endParaRPr lang="en-IN" dirty="0"/>
          </a:p>
          <a:p>
            <a:endParaRPr lang="en-IN" dirty="0"/>
          </a:p>
        </p:txBody>
      </p:sp>
    </p:spTree>
    <p:extLst>
      <p:ext uri="{BB962C8B-B14F-4D97-AF65-F5344CB8AC3E}">
        <p14:creationId xmlns:p14="http://schemas.microsoft.com/office/powerpoint/2010/main" val="174567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A045-966E-E875-F27C-EEDC457E4ABA}"/>
              </a:ext>
            </a:extLst>
          </p:cNvPr>
          <p:cNvSpPr>
            <a:spLocks noGrp="1"/>
          </p:cNvSpPr>
          <p:nvPr>
            <p:ph type="title"/>
          </p:nvPr>
        </p:nvSpPr>
        <p:spPr/>
        <p:txBody>
          <a:bodyPr/>
          <a:lstStyle/>
          <a:p>
            <a:r>
              <a:rPr lang="en-IN" dirty="0"/>
              <a:t>                   What is VLSM?</a:t>
            </a:r>
          </a:p>
        </p:txBody>
      </p:sp>
      <p:sp>
        <p:nvSpPr>
          <p:cNvPr id="3" name="Content Placeholder 2">
            <a:extLst>
              <a:ext uri="{FF2B5EF4-FFF2-40B4-BE49-F238E27FC236}">
                <a16:creationId xmlns:a16="http://schemas.microsoft.com/office/drawing/2014/main" id="{F1D179DE-8166-882B-AD58-5099783B7795}"/>
              </a:ext>
            </a:extLst>
          </p:cNvPr>
          <p:cNvSpPr>
            <a:spLocks noGrp="1"/>
          </p:cNvSpPr>
          <p:nvPr>
            <p:ph idx="1"/>
          </p:nvPr>
        </p:nvSpPr>
        <p:spPr/>
        <p:txBody>
          <a:bodyPr/>
          <a:lstStyle/>
          <a:p>
            <a:pPr algn="just"/>
            <a:r>
              <a:rPr lang="en-US" dirty="0"/>
              <a:t>Variable Length Subnet Mask (VLSM) is a technique used in IP network design to create subnets with different subnet masks.</a:t>
            </a:r>
          </a:p>
          <a:p>
            <a:pPr algn="just"/>
            <a:endParaRPr lang="en-US" dirty="0"/>
          </a:p>
          <a:p>
            <a:pPr algn="just"/>
            <a:r>
              <a:rPr lang="en-US" dirty="0"/>
              <a:t>VLSM allows network administrators to allocate IP addresses more efficiently and effectively, by using smaller subnet masks for subnets with fewer hosts and larger subnet masks for subnets with more hosts.</a:t>
            </a:r>
          </a:p>
          <a:p>
            <a:pPr algn="just"/>
            <a:endParaRPr lang="en-US" dirty="0"/>
          </a:p>
          <a:p>
            <a:pPr algn="just"/>
            <a:endParaRPr lang="en-IN" dirty="0"/>
          </a:p>
        </p:txBody>
      </p:sp>
    </p:spTree>
    <p:extLst>
      <p:ext uri="{BB962C8B-B14F-4D97-AF65-F5344CB8AC3E}">
        <p14:creationId xmlns:p14="http://schemas.microsoft.com/office/powerpoint/2010/main" val="110613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4FC4-045F-6326-69DE-3A0A2DC0DD9F}"/>
              </a:ext>
            </a:extLst>
          </p:cNvPr>
          <p:cNvSpPr>
            <a:spLocks noGrp="1"/>
          </p:cNvSpPr>
          <p:nvPr>
            <p:ph type="title"/>
          </p:nvPr>
        </p:nvSpPr>
        <p:spPr>
          <a:xfrm>
            <a:off x="646111" y="452718"/>
            <a:ext cx="10988540" cy="1400530"/>
          </a:xfrm>
        </p:spPr>
        <p:txBody>
          <a:bodyPr/>
          <a:lstStyle/>
          <a:p>
            <a:r>
              <a:rPr lang="en-IN" dirty="0"/>
              <a:t>Example   of  subnetting    10.0.0.1/26</a:t>
            </a:r>
          </a:p>
        </p:txBody>
      </p:sp>
      <p:sp>
        <p:nvSpPr>
          <p:cNvPr id="3" name="Content Placeholder 2">
            <a:extLst>
              <a:ext uri="{FF2B5EF4-FFF2-40B4-BE49-F238E27FC236}">
                <a16:creationId xmlns:a16="http://schemas.microsoft.com/office/drawing/2014/main" id="{6CA9F3AC-6F36-5799-E0AF-2ED6F77E8438}"/>
              </a:ext>
            </a:extLst>
          </p:cNvPr>
          <p:cNvSpPr>
            <a:spLocks noGrp="1"/>
          </p:cNvSpPr>
          <p:nvPr>
            <p:ph idx="1"/>
          </p:nvPr>
        </p:nvSpPr>
        <p:spPr/>
        <p:txBody>
          <a:bodyPr>
            <a:normAutofit fontScale="85000" lnSpcReduction="20000"/>
          </a:bodyPr>
          <a:lstStyle/>
          <a:p>
            <a:pPr marL="0" indent="0">
              <a:buNone/>
            </a:pPr>
            <a:r>
              <a:rPr lang="en-IN" sz="2800" b="1" dirty="0">
                <a:latin typeface="Arial" panose="020B0604020202020204" pitchFamily="34" charset="0"/>
                <a:cs typeface="Arial" panose="020B0604020202020204" pitchFamily="34" charset="0"/>
              </a:rPr>
              <a:t>Step -1 The value of 64 hosts is  </a:t>
            </a:r>
            <a:r>
              <a:rPr lang="en-IN" sz="2800" b="1" kern="100" dirty="0">
                <a:effectLst/>
                <a:latin typeface="Arial" panose="020B0604020202020204" pitchFamily="34" charset="0"/>
                <a:ea typeface="Calibri" panose="020F0502020204030204" pitchFamily="34" charset="0"/>
                <a:cs typeface="Arial" panose="020B0604020202020204" pitchFamily="34" charset="0"/>
              </a:rPr>
              <a:t>2</a:t>
            </a:r>
            <a:r>
              <a:rPr lang="en-IN" sz="2800" b="1" kern="100" baseline="30000" dirty="0">
                <a:effectLst/>
                <a:latin typeface="Arial" panose="020B0604020202020204" pitchFamily="34" charset="0"/>
                <a:ea typeface="Calibri" panose="020F0502020204030204" pitchFamily="34" charset="0"/>
                <a:cs typeface="Arial" panose="020B0604020202020204" pitchFamily="34" charset="0"/>
              </a:rPr>
              <a:t>6.</a:t>
            </a:r>
            <a:endParaRPr lang="en-IN"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-2 - </a:t>
            </a:r>
          </a:p>
          <a:p>
            <a:pPr marL="0" indent="0">
              <a:buNone/>
            </a:pPr>
            <a:r>
              <a:rPr lang="en-US" sz="2800" b="1" kern="100" baseline="30000" dirty="0">
                <a:latin typeface="Calibri" panose="020F0502020204030204" pitchFamily="34" charset="0"/>
                <a:ea typeface="Calibri" panose="020F0502020204030204" pitchFamily="34" charset="0"/>
                <a:cs typeface="Times New Roman" panose="02020603050405020304" pitchFamily="18" charset="0"/>
              </a:rPr>
              <a:t>Total bits -  Subnetting mask =  32- 26 = 6 bits.</a:t>
            </a: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-3 – IPv4  i</a:t>
            </a:r>
            <a:r>
              <a:rPr lang="en-US" sz="2800" b="1" kern="100" baseline="30000" dirty="0">
                <a:latin typeface="Calibri" panose="020F0502020204030204" pitchFamily="34" charset="0"/>
                <a:ea typeface="Calibri" panose="020F0502020204030204" pitchFamily="34" charset="0"/>
                <a:cs typeface="Times New Roman" panose="02020603050405020304" pitchFamily="18" charset="0"/>
              </a:rPr>
              <a:t>s 32  bits, divided into  4 equal parts.</a:t>
            </a: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                         8 +8+8  + 11000000 = 128 +64 =192.</a:t>
            </a: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-4  - Find the host addresses.</a:t>
            </a: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                     255- 192 = 63.  </a:t>
            </a:r>
          </a:p>
          <a:p>
            <a:pPr marL="0" indent="0">
              <a:buNone/>
            </a:pPr>
            <a:r>
              <a:rPr lang="en-US" sz="3600" b="1" kern="100" baseline="30000" dirty="0">
                <a:effectLst/>
                <a:latin typeface="Calibri" panose="020F0502020204030204" pitchFamily="34" charset="0"/>
                <a:ea typeface="Calibri" panose="020F0502020204030204" pitchFamily="34" charset="0"/>
                <a:cs typeface="Times New Roman" panose="02020603050405020304" pitchFamily="18" charset="0"/>
              </a:rPr>
              <a:t>The network range we can give to network hosts is from   0 to 63.</a:t>
            </a:r>
          </a:p>
          <a:p>
            <a:pPr marL="0" indent="0">
              <a:buNone/>
            </a:pPr>
            <a:r>
              <a:rPr lang="en-IN" sz="3600" b="1" kern="100" baseline="30000" dirty="0">
                <a:effectLst/>
                <a:latin typeface="Calibri" panose="020F0502020204030204" pitchFamily="34" charset="0"/>
                <a:ea typeface="Calibri" panose="020F0502020204030204" pitchFamily="34" charset="0"/>
                <a:cs typeface="Times New Roman" panose="02020603050405020304" pitchFamily="18" charset="0"/>
              </a:rPr>
              <a:t>     Subnet mask = 255.255.255.192.</a:t>
            </a:r>
          </a:p>
          <a:p>
            <a:endParaRPr lang="en-IN" dirty="0"/>
          </a:p>
        </p:txBody>
      </p:sp>
    </p:spTree>
    <p:extLst>
      <p:ext uri="{BB962C8B-B14F-4D97-AF65-F5344CB8AC3E}">
        <p14:creationId xmlns:p14="http://schemas.microsoft.com/office/powerpoint/2010/main" val="80199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B023-EE3C-1429-7ED2-D11E22D8952F}"/>
              </a:ext>
            </a:extLst>
          </p:cNvPr>
          <p:cNvSpPr>
            <a:spLocks noGrp="1"/>
          </p:cNvSpPr>
          <p:nvPr>
            <p:ph type="title"/>
          </p:nvPr>
        </p:nvSpPr>
        <p:spPr>
          <a:xfrm>
            <a:off x="646111" y="452718"/>
            <a:ext cx="10866620" cy="1400530"/>
          </a:xfrm>
        </p:spPr>
        <p:txBody>
          <a:bodyPr/>
          <a:lstStyle/>
          <a:p>
            <a:r>
              <a:rPr lang="en-IN" dirty="0"/>
              <a:t>               How to find the  Host address.</a:t>
            </a:r>
          </a:p>
        </p:txBody>
      </p:sp>
      <p:sp>
        <p:nvSpPr>
          <p:cNvPr id="3" name="Content Placeholder 2">
            <a:extLst>
              <a:ext uri="{FF2B5EF4-FFF2-40B4-BE49-F238E27FC236}">
                <a16:creationId xmlns:a16="http://schemas.microsoft.com/office/drawing/2014/main" id="{B33A8B72-A010-56BD-95F0-BBF4A9323D6E}"/>
              </a:ext>
            </a:extLst>
          </p:cNvPr>
          <p:cNvSpPr>
            <a:spLocks noGrp="1"/>
          </p:cNvSpPr>
          <p:nvPr>
            <p:ph idx="1"/>
          </p:nvPr>
        </p:nvSpPr>
        <p:spPr/>
        <p:txBody>
          <a:bodyPr>
            <a:normAutofit/>
          </a:bodyPr>
          <a:lstStyle/>
          <a:p>
            <a:pPr>
              <a:buFont typeface="Wingdings" panose="05000000000000000000" pitchFamily="2" charset="2"/>
              <a:buChar char="§"/>
            </a:pPr>
            <a:r>
              <a:rPr lang="en-IN" dirty="0"/>
              <a:t>Network ID is  - 10.0.0.1/26 ,Host addresses – 10.0.0.1- 10.0.0.62</a:t>
            </a:r>
          </a:p>
          <a:p>
            <a:pPr marL="0" indent="0">
              <a:buNone/>
            </a:pPr>
            <a:r>
              <a:rPr lang="en-IN" dirty="0"/>
              <a:t>                                     Broadcast Id -  10.0.0.63.</a:t>
            </a:r>
          </a:p>
          <a:p>
            <a:r>
              <a:rPr lang="en-IN" dirty="0"/>
              <a:t>Network ID starts from  10.0.0.64, Host address-10.0.0.65 – 10.0.0.126</a:t>
            </a:r>
          </a:p>
          <a:p>
            <a:pPr marL="0" indent="0">
              <a:buNone/>
            </a:pPr>
            <a:r>
              <a:rPr lang="en-IN" dirty="0"/>
              <a:t>                                      Broadcast Id – 10.0.0.127.</a:t>
            </a:r>
          </a:p>
          <a:p>
            <a:pPr>
              <a:buFont typeface="Wingdings" panose="05000000000000000000" pitchFamily="2" charset="2"/>
              <a:buChar char="§"/>
            </a:pPr>
            <a:r>
              <a:rPr lang="en-IN" dirty="0"/>
              <a:t>Network  ID  Starts from  10.0.0.128,Host  Address – 10.0.0.129  - 10.0.0.190,                       </a:t>
            </a:r>
          </a:p>
          <a:p>
            <a:pPr>
              <a:buFont typeface="Wingdings" panose="05000000000000000000" pitchFamily="2" charset="2"/>
              <a:buChar char="§"/>
            </a:pPr>
            <a:r>
              <a:rPr lang="en-IN" dirty="0"/>
              <a:t>                                     Broadcast ID – 10.0.0.191.</a:t>
            </a:r>
          </a:p>
          <a:p>
            <a:pPr>
              <a:buFont typeface="Wingdings" panose="05000000000000000000" pitchFamily="2" charset="2"/>
              <a:buChar char="§"/>
            </a:pPr>
            <a:r>
              <a:rPr lang="en-IN" dirty="0"/>
              <a:t>Network  ID  Starts from  10.0.0.192  ,Host  Address – 10.0.0.193  - 10.0.0.254,                       </a:t>
            </a:r>
          </a:p>
          <a:p>
            <a:pPr>
              <a:buFont typeface="Wingdings" panose="05000000000000000000" pitchFamily="2" charset="2"/>
              <a:buChar char="§"/>
            </a:pPr>
            <a:r>
              <a:rPr lang="en-IN" dirty="0"/>
              <a:t>                                           Broadcast ID – 10.0.0.255.</a:t>
            </a:r>
          </a:p>
          <a:p>
            <a:endParaRPr lang="en-IN" dirty="0"/>
          </a:p>
        </p:txBody>
      </p:sp>
    </p:spTree>
    <p:extLst>
      <p:ext uri="{BB962C8B-B14F-4D97-AF65-F5344CB8AC3E}">
        <p14:creationId xmlns:p14="http://schemas.microsoft.com/office/powerpoint/2010/main" val="385819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00E-99D5-BDFB-ED41-4403B83DA871}"/>
              </a:ext>
            </a:extLst>
          </p:cNvPr>
          <p:cNvSpPr>
            <a:spLocks noGrp="1"/>
          </p:cNvSpPr>
          <p:nvPr>
            <p:ph type="title"/>
          </p:nvPr>
        </p:nvSpPr>
        <p:spPr/>
        <p:txBody>
          <a:bodyPr/>
          <a:lstStyle/>
          <a:p>
            <a:r>
              <a:rPr lang="en-US" dirty="0">
                <a:effectLst/>
              </a:rPr>
              <a:t>                 IP Address: 1.0.0.1/2</a:t>
            </a:r>
            <a:endParaRPr lang="en-IN" dirty="0"/>
          </a:p>
        </p:txBody>
      </p:sp>
      <p:sp>
        <p:nvSpPr>
          <p:cNvPr id="3" name="Content Placeholder 2">
            <a:extLst>
              <a:ext uri="{FF2B5EF4-FFF2-40B4-BE49-F238E27FC236}">
                <a16:creationId xmlns:a16="http://schemas.microsoft.com/office/drawing/2014/main" id="{C91A5EE7-1675-9A82-4304-5BC20FF8A281}"/>
              </a:ext>
            </a:extLst>
          </p:cNvPr>
          <p:cNvSpPr>
            <a:spLocks noGrp="1"/>
          </p:cNvSpPr>
          <p:nvPr>
            <p:ph idx="1"/>
          </p:nvPr>
        </p:nvSpPr>
        <p:spPr/>
        <p:txBody>
          <a:bodyPr>
            <a:normAutofit fontScale="85000" lnSpcReduction="20000"/>
          </a:bodyPr>
          <a:lstStyle/>
          <a:p>
            <a:pPr marL="0" indent="0">
              <a:buNone/>
            </a:pPr>
            <a:r>
              <a:rPr lang="en-IN" sz="2800" b="1" dirty="0">
                <a:latin typeface="Arial" panose="020B0604020202020204" pitchFamily="34" charset="0"/>
                <a:cs typeface="Arial" panose="020B0604020202020204" pitchFamily="34" charset="0"/>
              </a:rPr>
              <a:t>Step -1 The value of  2 hosts is  </a:t>
            </a:r>
            <a:r>
              <a:rPr lang="en-IN" sz="2800" b="1" kern="100" dirty="0">
                <a:effectLst/>
                <a:latin typeface="Arial" panose="020B0604020202020204" pitchFamily="34" charset="0"/>
                <a:ea typeface="Calibri" panose="020F0502020204030204" pitchFamily="34" charset="0"/>
                <a:cs typeface="Arial" panose="020B0604020202020204" pitchFamily="34" charset="0"/>
              </a:rPr>
              <a:t>2</a:t>
            </a:r>
            <a:r>
              <a:rPr lang="en-IN" b="1" kern="100" baseline="30000" dirty="0">
                <a:latin typeface="Arial" panose="020B0604020202020204" pitchFamily="34" charset="0"/>
                <a:ea typeface="Calibri" panose="020F0502020204030204" pitchFamily="34" charset="0"/>
                <a:cs typeface="Arial" panose="020B0604020202020204" pitchFamily="34" charset="0"/>
              </a:rPr>
              <a:t>1</a:t>
            </a:r>
            <a:r>
              <a:rPr lang="en-IN" sz="2800" b="1" kern="100" baseline="30000" dirty="0">
                <a:effectLst/>
                <a:latin typeface="Arial" panose="020B0604020202020204" pitchFamily="34" charset="0"/>
                <a:ea typeface="Calibri" panose="020F0502020204030204" pitchFamily="34" charset="0"/>
                <a:cs typeface="Arial" panose="020B0604020202020204" pitchFamily="34" charset="0"/>
              </a:rPr>
              <a:t>.</a:t>
            </a:r>
            <a:endParaRPr lang="en-IN"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-2 - </a:t>
            </a:r>
          </a:p>
          <a:p>
            <a:pPr marL="0" indent="0">
              <a:buNone/>
            </a:pPr>
            <a:r>
              <a:rPr lang="en-US" sz="2800" b="1" kern="100" baseline="30000" dirty="0">
                <a:latin typeface="Calibri" panose="020F0502020204030204" pitchFamily="34" charset="0"/>
                <a:ea typeface="Calibri" panose="020F0502020204030204" pitchFamily="34" charset="0"/>
                <a:cs typeface="Times New Roman" panose="02020603050405020304" pitchFamily="18" charset="0"/>
              </a:rPr>
              <a:t>Total bits -  Subnetting mask =  32- 2 =  30 bits.</a:t>
            </a: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-3 – IPv4  i</a:t>
            </a:r>
            <a:r>
              <a:rPr lang="en-US" sz="2800" b="1" kern="100" baseline="30000" dirty="0">
                <a:latin typeface="Calibri" panose="020F0502020204030204" pitchFamily="34" charset="0"/>
                <a:ea typeface="Calibri" panose="020F0502020204030204" pitchFamily="34" charset="0"/>
                <a:cs typeface="Times New Roman" panose="02020603050405020304" pitchFamily="18" charset="0"/>
              </a:rPr>
              <a:t>s 32  bits, divided into  4 equal parts.</a:t>
            </a: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                         8 +8+8  + 11111100 = 128 </a:t>
            </a: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-4  - Find the host addresses.</a:t>
            </a: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                     255- 128 = 127.  </a:t>
            </a:r>
          </a:p>
          <a:p>
            <a:pPr marL="0" indent="0">
              <a:buNone/>
            </a:pPr>
            <a:r>
              <a:rPr lang="en-US" sz="3600" b="1" kern="100" baseline="30000" dirty="0">
                <a:effectLst/>
                <a:latin typeface="Calibri" panose="020F0502020204030204" pitchFamily="34" charset="0"/>
                <a:ea typeface="Calibri" panose="020F0502020204030204" pitchFamily="34" charset="0"/>
                <a:cs typeface="Times New Roman" panose="02020603050405020304" pitchFamily="18" charset="0"/>
              </a:rPr>
              <a:t>The network range we can give to network hosts is from   0 to 127.</a:t>
            </a:r>
          </a:p>
          <a:p>
            <a:pPr marL="0" indent="0">
              <a:buNone/>
            </a:pPr>
            <a:r>
              <a:rPr lang="en-IN" sz="3600" b="1" kern="100" baseline="30000" dirty="0">
                <a:effectLst/>
                <a:latin typeface="Calibri" panose="020F0502020204030204" pitchFamily="34" charset="0"/>
                <a:ea typeface="Calibri" panose="020F0502020204030204" pitchFamily="34" charset="0"/>
                <a:cs typeface="Times New Roman" panose="02020603050405020304" pitchFamily="18" charset="0"/>
              </a:rPr>
              <a:t>     Subnet mask = 255.255.255. 128.</a:t>
            </a:r>
          </a:p>
          <a:p>
            <a:endParaRPr lang="en-IN" dirty="0"/>
          </a:p>
        </p:txBody>
      </p:sp>
    </p:spTree>
    <p:extLst>
      <p:ext uri="{BB962C8B-B14F-4D97-AF65-F5344CB8AC3E}">
        <p14:creationId xmlns:p14="http://schemas.microsoft.com/office/powerpoint/2010/main" val="309726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8F12-E7DC-8DEC-075D-1A9E218AADB5}"/>
              </a:ext>
            </a:extLst>
          </p:cNvPr>
          <p:cNvSpPr>
            <a:spLocks noGrp="1"/>
          </p:cNvSpPr>
          <p:nvPr>
            <p:ph type="title"/>
          </p:nvPr>
        </p:nvSpPr>
        <p:spPr>
          <a:xfrm>
            <a:off x="646111" y="452718"/>
            <a:ext cx="10683740" cy="1236745"/>
          </a:xfrm>
        </p:spPr>
        <p:txBody>
          <a:bodyPr>
            <a:normAutofit fontScale="90000"/>
          </a:bodyPr>
          <a:lstStyle/>
          <a:p>
            <a:r>
              <a:rPr lang="en-IN" dirty="0"/>
              <a:t>Implementation of    VLSM   by giving the   Network ID -192.168.10.0, SM=255.255.255.192</a:t>
            </a:r>
          </a:p>
        </p:txBody>
      </p:sp>
      <p:sp>
        <p:nvSpPr>
          <p:cNvPr id="3" name="Content Placeholder 2">
            <a:extLst>
              <a:ext uri="{FF2B5EF4-FFF2-40B4-BE49-F238E27FC236}">
                <a16:creationId xmlns:a16="http://schemas.microsoft.com/office/drawing/2014/main" id="{3E0F72A0-063E-5C3B-ED73-901835DD2CB1}"/>
              </a:ext>
            </a:extLst>
          </p:cNvPr>
          <p:cNvSpPr>
            <a:spLocks noGrp="1"/>
          </p:cNvSpPr>
          <p:nvPr>
            <p:ph idx="1"/>
          </p:nvPr>
        </p:nvSpPr>
        <p:spPr>
          <a:xfrm>
            <a:off x="1103312" y="2812869"/>
            <a:ext cx="8946541" cy="3435530"/>
          </a:xfrm>
        </p:spPr>
        <p:txBody>
          <a:bodyPr>
            <a:normAutofit fontScale="25000" lnSpcReduction="20000"/>
          </a:bodyPr>
          <a:lstStyle/>
          <a:p>
            <a:r>
              <a:rPr lang="en-IN" sz="6400" b="1" dirty="0"/>
              <a:t>The formula for finding the host addresses = 255- 192 =  63 hosts.</a:t>
            </a:r>
          </a:p>
          <a:p>
            <a:pPr>
              <a:buFont typeface="Wingdings" panose="05000000000000000000" pitchFamily="2" charset="2"/>
              <a:buChar char="§"/>
            </a:pPr>
            <a:r>
              <a:rPr lang="en-IN" sz="6400" b="1" dirty="0"/>
              <a:t>Network ID is  - 192.168 .10.0  ,Host addresses – 192.168.10.1- 192.168.10.62</a:t>
            </a:r>
          </a:p>
          <a:p>
            <a:pPr marL="0" indent="0">
              <a:buNone/>
            </a:pPr>
            <a:r>
              <a:rPr lang="en-IN" sz="6400" b="1" dirty="0"/>
              <a:t>                                     Broadcast Id -  192.168.10.63.</a:t>
            </a:r>
          </a:p>
          <a:p>
            <a:pPr marL="0" indent="0">
              <a:buNone/>
            </a:pPr>
            <a:endParaRPr lang="en-IN" sz="6400" b="1" dirty="0"/>
          </a:p>
          <a:p>
            <a:r>
              <a:rPr lang="en-IN" sz="6400" b="1" dirty="0"/>
              <a:t>Network ID starts from  192.168.10.64,  SM -255.255.255.224 </a:t>
            </a:r>
          </a:p>
          <a:p>
            <a:r>
              <a:rPr lang="en-IN" sz="6400" b="1" dirty="0"/>
              <a:t>The formula for finding the host addresses = 255- 224 =  31 hosts.</a:t>
            </a:r>
          </a:p>
          <a:p>
            <a:r>
              <a:rPr lang="en-IN" sz="6400" b="1" dirty="0"/>
              <a:t>Host addresses- 192.168.10.65 – 192.168.10.94,  Broadcast Id -  192.168.10.95.</a:t>
            </a:r>
          </a:p>
          <a:p>
            <a:endParaRPr lang="en-IN" sz="6400" b="1" dirty="0"/>
          </a:p>
          <a:p>
            <a:r>
              <a:rPr lang="en-US" sz="6400" b="1" dirty="0"/>
              <a:t>Network ID starts from  192.168.10.96,  SM -255.255.255.252</a:t>
            </a:r>
          </a:p>
          <a:p>
            <a:r>
              <a:rPr lang="en-US" sz="6400" b="1" dirty="0"/>
              <a:t>The formula for finding the host addresses = 255- 252 =  3 hosts.</a:t>
            </a:r>
          </a:p>
          <a:p>
            <a:r>
              <a:rPr lang="en-US" sz="6400" b="1" dirty="0"/>
              <a:t>Host addresses- 192.168.10. 96 – 192.168.10.98,   Broadcast Id -  192.168.10.99.</a:t>
            </a:r>
          </a:p>
          <a:p>
            <a:endParaRPr lang="en-US" sz="6400" b="1" dirty="0"/>
          </a:p>
          <a:p>
            <a:endParaRPr lang="en-IN" sz="6400" dirty="0"/>
          </a:p>
          <a:p>
            <a:endParaRPr lang="en-IN" sz="6400" dirty="0"/>
          </a:p>
          <a:p>
            <a:pPr marL="0" indent="0">
              <a:buNone/>
            </a:pPr>
            <a:r>
              <a:rPr lang="en-IN" dirty="0"/>
              <a:t>                                      </a:t>
            </a:r>
          </a:p>
        </p:txBody>
      </p:sp>
    </p:spTree>
    <p:extLst>
      <p:ext uri="{BB962C8B-B14F-4D97-AF65-F5344CB8AC3E}">
        <p14:creationId xmlns:p14="http://schemas.microsoft.com/office/powerpoint/2010/main" val="368383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C705-2E90-58EA-15EE-C41271AB7ED4}"/>
              </a:ext>
            </a:extLst>
          </p:cNvPr>
          <p:cNvSpPr>
            <a:spLocks noGrp="1"/>
          </p:cNvSpPr>
          <p:nvPr>
            <p:ph type="title"/>
          </p:nvPr>
        </p:nvSpPr>
        <p:spPr>
          <a:xfrm>
            <a:off x="209007" y="452718"/>
            <a:ext cx="11469188" cy="1400530"/>
          </a:xfrm>
        </p:spPr>
        <p:txBody>
          <a:bodyPr/>
          <a:lstStyle/>
          <a:p>
            <a:r>
              <a:rPr lang="en-IN" dirty="0"/>
              <a:t> Implementation  of  VLSM on cisco packet </a:t>
            </a:r>
            <a:br>
              <a:rPr lang="en-IN" dirty="0"/>
            </a:br>
            <a:r>
              <a:rPr lang="en-IN" dirty="0"/>
              <a:t>                                    tracer.</a:t>
            </a:r>
          </a:p>
        </p:txBody>
      </p:sp>
      <p:pic>
        <p:nvPicPr>
          <p:cNvPr id="5" name="Content Placeholder 4">
            <a:extLst>
              <a:ext uri="{FF2B5EF4-FFF2-40B4-BE49-F238E27FC236}">
                <a16:creationId xmlns:a16="http://schemas.microsoft.com/office/drawing/2014/main" id="{C6644D7C-79A9-74A5-3FAB-2D0C3457AC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526" y="1845358"/>
            <a:ext cx="10189027" cy="4311872"/>
          </a:xfrm>
        </p:spPr>
      </p:pic>
    </p:spTree>
    <p:extLst>
      <p:ext uri="{BB962C8B-B14F-4D97-AF65-F5344CB8AC3E}">
        <p14:creationId xmlns:p14="http://schemas.microsoft.com/office/powerpoint/2010/main" val="313988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A9C2-A32E-4626-78E7-7FF23224AB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4F4293F-4632-94D4-CA89-051F45FFC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861074" cy="6858000"/>
          </a:xfrm>
        </p:spPr>
      </p:pic>
    </p:spTree>
    <p:extLst>
      <p:ext uri="{BB962C8B-B14F-4D97-AF65-F5344CB8AC3E}">
        <p14:creationId xmlns:p14="http://schemas.microsoft.com/office/powerpoint/2010/main" val="2346049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541</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Wingdings</vt:lpstr>
      <vt:lpstr>Wingdings 3</vt:lpstr>
      <vt:lpstr>Ion</vt:lpstr>
      <vt:lpstr>               Practical  No-8</vt:lpstr>
      <vt:lpstr>              What is Subnetting?</vt:lpstr>
      <vt:lpstr>                   What is VLSM?</vt:lpstr>
      <vt:lpstr>Example   of  subnetting    10.0.0.1/26</vt:lpstr>
      <vt:lpstr>               How to find the  Host address.</vt:lpstr>
      <vt:lpstr>                 IP Address: 1.0.0.1/2</vt:lpstr>
      <vt:lpstr>Implementation of    VLSM   by giving the   Network ID -192.168.10.0, SM=255.255.255.192</vt:lpstr>
      <vt:lpstr> Implementation  of  VLSM on cisco packet                                      tracer.</vt:lpstr>
      <vt:lpstr>PowerPoint Presentation</vt:lpstr>
      <vt:lpstr>PowerPoint Presentation</vt:lpstr>
      <vt:lpstr>PowerPoint Presentation</vt:lpstr>
      <vt:lpstr>          Concept  of   Static  Routing  </vt:lpstr>
      <vt:lpstr>PowerPoint Presentation</vt:lpstr>
      <vt:lpstr>                                     Ping  command apply on destination address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No-8</dc:title>
  <dc:creator>Mohit Malik</dc:creator>
  <cp:lastModifiedBy>Mohit Malik</cp:lastModifiedBy>
  <cp:revision>2</cp:revision>
  <dcterms:created xsi:type="dcterms:W3CDTF">2023-10-10T19:43:53Z</dcterms:created>
  <dcterms:modified xsi:type="dcterms:W3CDTF">2023-10-13T16:16:01Z</dcterms:modified>
</cp:coreProperties>
</file>