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60" r:id="rId2"/>
    <p:sldId id="261" r:id="rId3"/>
    <p:sldId id="257" r:id="rId4"/>
    <p:sldId id="256" r:id="rId5"/>
    <p:sldId id="262" r:id="rId6"/>
    <p:sldId id="263" r:id="rId7"/>
    <p:sldId id="264" r:id="rId8"/>
    <p:sldId id="265" r:id="rId9"/>
    <p:sldId id="266" r:id="rId10"/>
    <p:sldId id="267" r:id="rId11"/>
    <p:sldId id="268" r:id="rId12"/>
    <p:sldId id="269" r:id="rId13"/>
    <p:sldId id="270" r:id="rId14"/>
    <p:sldId id="271" r:id="rId15"/>
    <p:sldId id="272" r:id="rId16"/>
    <p:sldId id="279" r:id="rId17"/>
    <p:sldId id="280" r:id="rId18"/>
    <p:sldId id="281" r:id="rId19"/>
    <p:sldId id="273" r:id="rId20"/>
    <p:sldId id="274" r:id="rId21"/>
    <p:sldId id="282" r:id="rId22"/>
    <p:sldId id="275" r:id="rId23"/>
    <p:sldId id="276" r:id="rId24"/>
    <p:sldId id="277" r:id="rId25"/>
    <p:sldId id="278" r:id="rId26"/>
    <p:sldId id="283" r:id="rId27"/>
    <p:sldId id="284" r:id="rId28"/>
    <p:sldId id="285" r:id="rId29"/>
    <p:sldId id="286" r:id="rId30"/>
    <p:sldId id="287" r:id="rId31"/>
    <p:sldId id="288" r:id="rId32"/>
    <p:sldId id="289" r:id="rId33"/>
    <p:sldId id="290"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516E81-ABDB-4C65-8409-04FE2A39988F}" v="5" dt="2023-08-28T17:26:45.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Malik" userId="b038f0c95dfac187" providerId="LiveId" clId="{B4516E81-ABDB-4C65-8409-04FE2A39988F}"/>
    <pc:docChg chg="addSld delSld modSld sldOrd">
      <pc:chgData name="Mohit Malik" userId="b038f0c95dfac187" providerId="LiveId" clId="{B4516E81-ABDB-4C65-8409-04FE2A39988F}" dt="2023-08-28T17:26:56.535" v="12" actId="47"/>
      <pc:docMkLst>
        <pc:docMk/>
      </pc:docMkLst>
      <pc:sldChg chg="modSp ord">
        <pc:chgData name="Mohit Malik" userId="b038f0c95dfac187" providerId="LiveId" clId="{B4516E81-ABDB-4C65-8409-04FE2A39988F}" dt="2023-08-28T17:26:45.050" v="11" actId="1076"/>
        <pc:sldMkLst>
          <pc:docMk/>
          <pc:sldMk cId="212223970" sldId="272"/>
        </pc:sldMkLst>
        <pc:picChg chg="mod">
          <ac:chgData name="Mohit Malik" userId="b038f0c95dfac187" providerId="LiveId" clId="{B4516E81-ABDB-4C65-8409-04FE2A39988F}" dt="2023-08-28T17:26:45.050" v="11" actId="1076"/>
          <ac:picMkLst>
            <pc:docMk/>
            <pc:sldMk cId="212223970" sldId="272"/>
            <ac:picMk id="4" creationId="{3B3E7AC0-39D4-BAE2-2AA9-952CC4A62F74}"/>
          </ac:picMkLst>
        </pc:picChg>
      </pc:sldChg>
      <pc:sldChg chg="new del">
        <pc:chgData name="Mohit Malik" userId="b038f0c95dfac187" providerId="LiveId" clId="{B4516E81-ABDB-4C65-8409-04FE2A39988F}" dt="2023-08-28T17:26:56.535" v="12" actId="47"/>
        <pc:sldMkLst>
          <pc:docMk/>
          <pc:sldMk cId="1502160260" sldId="292"/>
        </pc:sldMkLst>
      </pc:sldChg>
      <pc:sldChg chg="new del">
        <pc:chgData name="Mohit Malik" userId="b038f0c95dfac187" providerId="LiveId" clId="{B4516E81-ABDB-4C65-8409-04FE2A39988F}" dt="2023-08-28T17:26:13.104" v="3" actId="47"/>
        <pc:sldMkLst>
          <pc:docMk/>
          <pc:sldMk cId="1731707789" sldId="292"/>
        </pc:sldMkLst>
      </pc:sldChg>
      <pc:sldChg chg="new del">
        <pc:chgData name="Mohit Malik" userId="b038f0c95dfac187" providerId="LiveId" clId="{B4516E81-ABDB-4C65-8409-04FE2A39988F}" dt="2023-08-28T17:26:16.661" v="4" actId="47"/>
        <pc:sldMkLst>
          <pc:docMk/>
          <pc:sldMk cId="714115324" sldId="293"/>
        </pc:sldMkLst>
      </pc:sldChg>
    </pc:docChg>
  </pc:docChgLst>
  <pc:docChgLst>
    <pc:chgData name="Mohit Malik" userId="b038f0c95dfac187" providerId="LiveId" clId="{2A82BFDA-3432-42DE-89A6-76E241C5613F}"/>
    <pc:docChg chg="undo redo custSel addSld modSld">
      <pc:chgData name="Mohit Malik" userId="b038f0c95dfac187" providerId="LiveId" clId="{2A82BFDA-3432-42DE-89A6-76E241C5613F}" dt="2023-08-27T09:31:48.127" v="1197" actId="20577"/>
      <pc:docMkLst>
        <pc:docMk/>
      </pc:docMkLst>
      <pc:sldChg chg="addSp delSp modSp mod">
        <pc:chgData name="Mohit Malik" userId="b038f0c95dfac187" providerId="LiveId" clId="{2A82BFDA-3432-42DE-89A6-76E241C5613F}" dt="2023-08-26T15:52:52.390" v="992"/>
        <pc:sldMkLst>
          <pc:docMk/>
          <pc:sldMk cId="4064837324" sldId="256"/>
        </pc:sldMkLst>
        <pc:spChg chg="mod">
          <ac:chgData name="Mohit Malik" userId="b038f0c95dfac187" providerId="LiveId" clId="{2A82BFDA-3432-42DE-89A6-76E241C5613F}" dt="2023-08-26T15:52:32.856" v="991" actId="20577"/>
          <ac:spMkLst>
            <pc:docMk/>
            <pc:sldMk cId="4064837324" sldId="256"/>
            <ac:spMk id="2" creationId="{1AF35A5F-AE9A-B0AD-D095-DD89DCD1A2F1}"/>
          </ac:spMkLst>
        </pc:spChg>
        <pc:spChg chg="del mod">
          <ac:chgData name="Mohit Malik" userId="b038f0c95dfac187" providerId="LiveId" clId="{2A82BFDA-3432-42DE-89A6-76E241C5613F}" dt="2023-08-26T15:52:16.608" v="981"/>
          <ac:spMkLst>
            <pc:docMk/>
            <pc:sldMk cId="4064837324" sldId="256"/>
            <ac:spMk id="3" creationId="{485D5734-193C-6114-F58A-80EC3037D819}"/>
          </ac:spMkLst>
        </pc:spChg>
        <pc:picChg chg="add mod">
          <ac:chgData name="Mohit Malik" userId="b038f0c95dfac187" providerId="LiveId" clId="{2A82BFDA-3432-42DE-89A6-76E241C5613F}" dt="2023-08-26T15:52:52.390" v="992"/>
          <ac:picMkLst>
            <pc:docMk/>
            <pc:sldMk cId="4064837324" sldId="256"/>
            <ac:picMk id="5" creationId="{2EF530F1-5048-2289-3441-3706C6A7B4CE}"/>
          </ac:picMkLst>
        </pc:picChg>
      </pc:sldChg>
      <pc:sldChg chg="addSp delSp modSp mod">
        <pc:chgData name="Mohit Malik" userId="b038f0c95dfac187" providerId="LiveId" clId="{2A82BFDA-3432-42DE-89A6-76E241C5613F}" dt="2023-08-26T15:43:40.950" v="958" actId="20577"/>
        <pc:sldMkLst>
          <pc:docMk/>
          <pc:sldMk cId="2011436359" sldId="257"/>
        </pc:sldMkLst>
        <pc:spChg chg="mod">
          <ac:chgData name="Mohit Malik" userId="b038f0c95dfac187" providerId="LiveId" clId="{2A82BFDA-3432-42DE-89A6-76E241C5613F}" dt="2023-08-26T15:43:40.950" v="958" actId="20577"/>
          <ac:spMkLst>
            <pc:docMk/>
            <pc:sldMk cId="2011436359" sldId="257"/>
            <ac:spMk id="2" creationId="{C36D8781-0403-5EE1-5838-41D5138D5B4B}"/>
          </ac:spMkLst>
        </pc:spChg>
        <pc:spChg chg="del mod">
          <ac:chgData name="Mohit Malik" userId="b038f0c95dfac187" providerId="LiveId" clId="{2A82BFDA-3432-42DE-89A6-76E241C5613F}" dt="2023-08-26T15:39:19.796" v="780"/>
          <ac:spMkLst>
            <pc:docMk/>
            <pc:sldMk cId="2011436359" sldId="257"/>
            <ac:spMk id="3" creationId="{1B35D6BF-250F-7CD8-B972-5763D902D474}"/>
          </ac:spMkLst>
        </pc:spChg>
        <pc:picChg chg="add mod">
          <ac:chgData name="Mohit Malik" userId="b038f0c95dfac187" providerId="LiveId" clId="{2A82BFDA-3432-42DE-89A6-76E241C5613F}" dt="2023-08-26T15:43:28.321" v="955" actId="14100"/>
          <ac:picMkLst>
            <pc:docMk/>
            <pc:sldMk cId="2011436359" sldId="257"/>
            <ac:picMk id="4" creationId="{933165E9-143B-8B8E-C8F4-191605C99689}"/>
          </ac:picMkLst>
        </pc:picChg>
      </pc:sldChg>
      <pc:sldChg chg="modSp mod">
        <pc:chgData name="Mohit Malik" userId="b038f0c95dfac187" providerId="LiveId" clId="{2A82BFDA-3432-42DE-89A6-76E241C5613F}" dt="2023-08-27T09:31:48.127" v="1197" actId="20577"/>
        <pc:sldMkLst>
          <pc:docMk/>
          <pc:sldMk cId="3412192810" sldId="260"/>
        </pc:sldMkLst>
        <pc:spChg chg="mod">
          <ac:chgData name="Mohit Malik" userId="b038f0c95dfac187" providerId="LiveId" clId="{2A82BFDA-3432-42DE-89A6-76E241C5613F}" dt="2023-08-27T09:31:48.127" v="1197" actId="20577"/>
          <ac:spMkLst>
            <pc:docMk/>
            <pc:sldMk cId="3412192810" sldId="260"/>
            <ac:spMk id="2" creationId="{B60E3FBE-FBD4-E630-22CE-EEF19DF2FA5E}"/>
          </ac:spMkLst>
        </pc:spChg>
        <pc:spChg chg="mod">
          <ac:chgData name="Mohit Malik" userId="b038f0c95dfac187" providerId="LiveId" clId="{2A82BFDA-3432-42DE-89A6-76E241C5613F}" dt="2023-08-26T15:41:22.831" v="894" actId="20577"/>
          <ac:spMkLst>
            <pc:docMk/>
            <pc:sldMk cId="3412192810" sldId="260"/>
            <ac:spMk id="3" creationId="{B470FA91-A6D6-ECF8-BD8A-9E5E74310339}"/>
          </ac:spMkLst>
        </pc:spChg>
      </pc:sldChg>
      <pc:sldChg chg="addSp delSp modSp mod">
        <pc:chgData name="Mohit Malik" userId="b038f0c95dfac187" providerId="LiveId" clId="{2A82BFDA-3432-42DE-89A6-76E241C5613F}" dt="2023-08-26T15:41:44.530" v="895" actId="255"/>
        <pc:sldMkLst>
          <pc:docMk/>
          <pc:sldMk cId="3934583716" sldId="261"/>
        </pc:sldMkLst>
        <pc:spChg chg="mod">
          <ac:chgData name="Mohit Malik" userId="b038f0c95dfac187" providerId="LiveId" clId="{2A82BFDA-3432-42DE-89A6-76E241C5613F}" dt="2023-08-26T15:41:03.799" v="844"/>
          <ac:spMkLst>
            <pc:docMk/>
            <pc:sldMk cId="3934583716" sldId="261"/>
            <ac:spMk id="2" creationId="{26DB8C69-DF67-E497-8B29-3AC307475D30}"/>
          </ac:spMkLst>
        </pc:spChg>
        <pc:spChg chg="mod">
          <ac:chgData name="Mohit Malik" userId="b038f0c95dfac187" providerId="LiveId" clId="{2A82BFDA-3432-42DE-89A6-76E241C5613F}" dt="2023-08-26T15:41:44.530" v="895" actId="255"/>
          <ac:spMkLst>
            <pc:docMk/>
            <pc:sldMk cId="3934583716" sldId="261"/>
            <ac:spMk id="3" creationId="{0CC453A3-BF2D-C2FB-76E0-CB037236C91C}"/>
          </ac:spMkLst>
        </pc:spChg>
        <pc:picChg chg="add del mod">
          <ac:chgData name="Mohit Malik" userId="b038f0c95dfac187" providerId="LiveId" clId="{2A82BFDA-3432-42DE-89A6-76E241C5613F}" dt="2023-08-26T15:38:04.128" v="776" actId="21"/>
          <ac:picMkLst>
            <pc:docMk/>
            <pc:sldMk cId="3934583716" sldId="261"/>
            <ac:picMk id="5" creationId="{6F517F50-7B72-E02B-FF82-5BB2D6D0BBAE}"/>
          </ac:picMkLst>
        </pc:picChg>
      </pc:sldChg>
      <pc:sldChg chg="addSp modSp new mod">
        <pc:chgData name="Mohit Malik" userId="b038f0c95dfac187" providerId="LiveId" clId="{2A82BFDA-3432-42DE-89A6-76E241C5613F}" dt="2023-08-26T16:01:14.436" v="1069" actId="1076"/>
        <pc:sldMkLst>
          <pc:docMk/>
          <pc:sldMk cId="2017309935" sldId="262"/>
        </pc:sldMkLst>
        <pc:spChg chg="mod">
          <ac:chgData name="Mohit Malik" userId="b038f0c95dfac187" providerId="LiveId" clId="{2A82BFDA-3432-42DE-89A6-76E241C5613F}" dt="2023-08-26T15:57:35.193" v="1059" actId="20577"/>
          <ac:spMkLst>
            <pc:docMk/>
            <pc:sldMk cId="2017309935" sldId="262"/>
            <ac:spMk id="2" creationId="{DC2F03E6-5C71-D6C3-F306-B6FCB5A589CE}"/>
          </ac:spMkLst>
        </pc:spChg>
        <pc:spChg chg="mod">
          <ac:chgData name="Mohit Malik" userId="b038f0c95dfac187" providerId="LiveId" clId="{2A82BFDA-3432-42DE-89A6-76E241C5613F}" dt="2023-08-26T16:01:10.605" v="1068" actId="20577"/>
          <ac:spMkLst>
            <pc:docMk/>
            <pc:sldMk cId="2017309935" sldId="262"/>
            <ac:spMk id="3" creationId="{1757BD98-336E-B6AD-5F93-ED77CC7704D8}"/>
          </ac:spMkLst>
        </pc:spChg>
        <pc:picChg chg="add mod">
          <ac:chgData name="Mohit Malik" userId="b038f0c95dfac187" providerId="LiveId" clId="{2A82BFDA-3432-42DE-89A6-76E241C5613F}" dt="2023-08-26T16:01:14.436" v="1069" actId="1076"/>
          <ac:picMkLst>
            <pc:docMk/>
            <pc:sldMk cId="2017309935" sldId="262"/>
            <ac:picMk id="5" creationId="{81EE9136-D746-9700-F53B-478EA215F1AF}"/>
          </ac:picMkLst>
        </pc:picChg>
      </pc:sldChg>
      <pc:sldChg chg="addSp delSp modSp new mod">
        <pc:chgData name="Mohit Malik" userId="b038f0c95dfac187" providerId="LiveId" clId="{2A82BFDA-3432-42DE-89A6-76E241C5613F}" dt="2023-08-26T16:07:37.495" v="1099" actId="1076"/>
        <pc:sldMkLst>
          <pc:docMk/>
          <pc:sldMk cId="1956861231" sldId="263"/>
        </pc:sldMkLst>
        <pc:spChg chg="del">
          <ac:chgData name="Mohit Malik" userId="b038f0c95dfac187" providerId="LiveId" clId="{2A82BFDA-3432-42DE-89A6-76E241C5613F}" dt="2023-08-26T16:02:20.409" v="1080" actId="478"/>
          <ac:spMkLst>
            <pc:docMk/>
            <pc:sldMk cId="1956861231" sldId="263"/>
            <ac:spMk id="2" creationId="{573395ED-58F3-4B90-8914-000DF7A7EF6E}"/>
          </ac:spMkLst>
        </pc:spChg>
        <pc:spChg chg="mod">
          <ac:chgData name="Mohit Malik" userId="b038f0c95dfac187" providerId="LiveId" clId="{2A82BFDA-3432-42DE-89A6-76E241C5613F}" dt="2023-08-26T16:06:36.129" v="1089" actId="5793"/>
          <ac:spMkLst>
            <pc:docMk/>
            <pc:sldMk cId="1956861231" sldId="263"/>
            <ac:spMk id="3" creationId="{118E634D-1F21-B9E6-A8A7-2734496D774C}"/>
          </ac:spMkLst>
        </pc:spChg>
        <pc:picChg chg="add mod">
          <ac:chgData name="Mohit Malik" userId="b038f0c95dfac187" providerId="LiveId" clId="{2A82BFDA-3432-42DE-89A6-76E241C5613F}" dt="2023-08-26T16:07:37.495" v="1099" actId="1076"/>
          <ac:picMkLst>
            <pc:docMk/>
            <pc:sldMk cId="1956861231" sldId="263"/>
            <ac:picMk id="5" creationId="{63F2C8F2-B6C8-9940-09EF-C5C9F1D29BA6}"/>
          </ac:picMkLst>
        </pc:picChg>
      </pc:sldChg>
      <pc:sldChg chg="addSp delSp modSp new mod">
        <pc:chgData name="Mohit Malik" userId="b038f0c95dfac187" providerId="LiveId" clId="{2A82BFDA-3432-42DE-89A6-76E241C5613F}" dt="2023-08-26T16:11:59.095" v="1134" actId="14100"/>
        <pc:sldMkLst>
          <pc:docMk/>
          <pc:sldMk cId="420906187" sldId="264"/>
        </pc:sldMkLst>
        <pc:spChg chg="del">
          <ac:chgData name="Mohit Malik" userId="b038f0c95dfac187" providerId="LiveId" clId="{2A82BFDA-3432-42DE-89A6-76E241C5613F}" dt="2023-08-26T16:08:44.391" v="1106" actId="478"/>
          <ac:spMkLst>
            <pc:docMk/>
            <pc:sldMk cId="420906187" sldId="264"/>
            <ac:spMk id="2" creationId="{662BA155-6CE8-ACE3-CDFD-E5808AA74D2F}"/>
          </ac:spMkLst>
        </pc:spChg>
        <pc:spChg chg="mod">
          <ac:chgData name="Mohit Malik" userId="b038f0c95dfac187" providerId="LiveId" clId="{2A82BFDA-3432-42DE-89A6-76E241C5613F}" dt="2023-08-26T16:11:36.478" v="1130" actId="20577"/>
          <ac:spMkLst>
            <pc:docMk/>
            <pc:sldMk cId="420906187" sldId="264"/>
            <ac:spMk id="3" creationId="{85A56403-CE43-00E7-C954-76469C10B359}"/>
          </ac:spMkLst>
        </pc:spChg>
        <pc:picChg chg="add mod">
          <ac:chgData name="Mohit Malik" userId="b038f0c95dfac187" providerId="LiveId" clId="{2A82BFDA-3432-42DE-89A6-76E241C5613F}" dt="2023-08-26T16:11:59.095" v="1134" actId="14100"/>
          <ac:picMkLst>
            <pc:docMk/>
            <pc:sldMk cId="420906187" sldId="264"/>
            <ac:picMk id="5" creationId="{68E15054-1E59-0FC2-9193-29E0FB9126BC}"/>
          </ac:picMkLst>
        </pc:picChg>
      </pc:sldChg>
      <pc:sldChg chg="new">
        <pc:chgData name="Mohit Malik" userId="b038f0c95dfac187" providerId="LiveId" clId="{2A82BFDA-3432-42DE-89A6-76E241C5613F}" dt="2023-08-26T18:07:39.596" v="1135" actId="680"/>
        <pc:sldMkLst>
          <pc:docMk/>
          <pc:sldMk cId="2831326605"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EEFF2F4-FE69-43CA-9DE7-418313FE58C0}" type="datetimeFigureOut">
              <a:rPr lang="en-IN" smtClean="0"/>
              <a:t>28-08-2023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DA80062-BC35-4687-8F9B-3CA4DB54850C}"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338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EFF2F4-FE69-43CA-9DE7-418313FE58C0}"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A80062-BC35-4687-8F9B-3CA4DB54850C}" type="slidenum">
              <a:rPr lang="en-IN" smtClean="0"/>
              <a:t>‹#›</a:t>
            </a:fld>
            <a:endParaRPr lang="en-IN"/>
          </a:p>
        </p:txBody>
      </p:sp>
    </p:spTree>
    <p:extLst>
      <p:ext uri="{BB962C8B-B14F-4D97-AF65-F5344CB8AC3E}">
        <p14:creationId xmlns:p14="http://schemas.microsoft.com/office/powerpoint/2010/main" val="1845200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EFF2F4-FE69-43CA-9DE7-418313FE58C0}"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A80062-BC35-4687-8F9B-3CA4DB54850C}" type="slidenum">
              <a:rPr lang="en-IN" smtClean="0"/>
              <a:t>‹#›</a:t>
            </a:fld>
            <a:endParaRPr lang="en-IN"/>
          </a:p>
        </p:txBody>
      </p:sp>
    </p:spTree>
    <p:extLst>
      <p:ext uri="{BB962C8B-B14F-4D97-AF65-F5344CB8AC3E}">
        <p14:creationId xmlns:p14="http://schemas.microsoft.com/office/powerpoint/2010/main" val="30273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EFF2F4-FE69-43CA-9DE7-418313FE58C0}"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A80062-BC35-4687-8F9B-3CA4DB54850C}" type="slidenum">
              <a:rPr lang="en-IN" smtClean="0"/>
              <a:t>‹#›</a:t>
            </a:fld>
            <a:endParaRPr lang="en-IN"/>
          </a:p>
        </p:txBody>
      </p:sp>
    </p:spTree>
    <p:extLst>
      <p:ext uri="{BB962C8B-B14F-4D97-AF65-F5344CB8AC3E}">
        <p14:creationId xmlns:p14="http://schemas.microsoft.com/office/powerpoint/2010/main" val="272580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EFF2F4-FE69-43CA-9DE7-418313FE58C0}"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A80062-BC35-4687-8F9B-3CA4DB54850C}"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990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EFF2F4-FE69-43CA-9DE7-418313FE58C0}" type="datetimeFigureOut">
              <a:rPr lang="en-IN" smtClean="0"/>
              <a:t>28-08-2023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A80062-BC35-4687-8F9B-3CA4DB54850C}" type="slidenum">
              <a:rPr lang="en-IN" smtClean="0"/>
              <a:t>‹#›</a:t>
            </a:fld>
            <a:endParaRPr lang="en-IN"/>
          </a:p>
        </p:txBody>
      </p:sp>
    </p:spTree>
    <p:extLst>
      <p:ext uri="{BB962C8B-B14F-4D97-AF65-F5344CB8AC3E}">
        <p14:creationId xmlns:p14="http://schemas.microsoft.com/office/powerpoint/2010/main" val="2344283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EFF2F4-FE69-43CA-9DE7-418313FE58C0}" type="datetimeFigureOut">
              <a:rPr lang="en-IN" smtClean="0"/>
              <a:t>28-08-2023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A80062-BC35-4687-8F9B-3CA4DB54850C}" type="slidenum">
              <a:rPr lang="en-IN" smtClean="0"/>
              <a:t>‹#›</a:t>
            </a:fld>
            <a:endParaRPr lang="en-IN"/>
          </a:p>
        </p:txBody>
      </p:sp>
    </p:spTree>
    <p:extLst>
      <p:ext uri="{BB962C8B-B14F-4D97-AF65-F5344CB8AC3E}">
        <p14:creationId xmlns:p14="http://schemas.microsoft.com/office/powerpoint/2010/main" val="380506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EFF2F4-FE69-43CA-9DE7-418313FE58C0}" type="datetimeFigureOut">
              <a:rPr lang="en-IN" smtClean="0"/>
              <a:t>28-08-2023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A80062-BC35-4687-8F9B-3CA4DB54850C}" type="slidenum">
              <a:rPr lang="en-IN" smtClean="0"/>
              <a:t>‹#›</a:t>
            </a:fld>
            <a:endParaRPr lang="en-IN"/>
          </a:p>
        </p:txBody>
      </p:sp>
    </p:spTree>
    <p:extLst>
      <p:ext uri="{BB962C8B-B14F-4D97-AF65-F5344CB8AC3E}">
        <p14:creationId xmlns:p14="http://schemas.microsoft.com/office/powerpoint/2010/main" val="282655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EFF2F4-FE69-43CA-9DE7-418313FE58C0}" type="datetimeFigureOut">
              <a:rPr lang="en-IN" smtClean="0"/>
              <a:t>28-08-2023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A80062-BC35-4687-8F9B-3CA4DB54850C}" type="slidenum">
              <a:rPr lang="en-IN" smtClean="0"/>
              <a:t>‹#›</a:t>
            </a:fld>
            <a:endParaRPr lang="en-IN"/>
          </a:p>
        </p:txBody>
      </p:sp>
    </p:spTree>
    <p:extLst>
      <p:ext uri="{BB962C8B-B14F-4D97-AF65-F5344CB8AC3E}">
        <p14:creationId xmlns:p14="http://schemas.microsoft.com/office/powerpoint/2010/main" val="2654310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EFF2F4-FE69-43CA-9DE7-418313FE58C0}" type="datetimeFigureOut">
              <a:rPr lang="en-IN" smtClean="0"/>
              <a:t>28-08-2023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A80062-BC35-4687-8F9B-3CA4DB54850C}" type="slidenum">
              <a:rPr lang="en-IN" smtClean="0"/>
              <a:t>‹#›</a:t>
            </a:fld>
            <a:endParaRPr lang="en-IN"/>
          </a:p>
        </p:txBody>
      </p:sp>
    </p:spTree>
    <p:extLst>
      <p:ext uri="{BB962C8B-B14F-4D97-AF65-F5344CB8AC3E}">
        <p14:creationId xmlns:p14="http://schemas.microsoft.com/office/powerpoint/2010/main" val="928499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EFF2F4-FE69-43CA-9DE7-418313FE58C0}" type="datetimeFigureOut">
              <a:rPr lang="en-IN" smtClean="0"/>
              <a:t>28-08-2023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A80062-BC35-4687-8F9B-3CA4DB54850C}" type="slidenum">
              <a:rPr lang="en-IN" smtClean="0"/>
              <a:t>‹#›</a:t>
            </a:fld>
            <a:endParaRPr lang="en-IN"/>
          </a:p>
        </p:txBody>
      </p:sp>
    </p:spTree>
    <p:extLst>
      <p:ext uri="{BB962C8B-B14F-4D97-AF65-F5344CB8AC3E}">
        <p14:creationId xmlns:p14="http://schemas.microsoft.com/office/powerpoint/2010/main" val="370691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1EEFF2F4-FE69-43CA-9DE7-418313FE58C0}" type="datetimeFigureOut">
              <a:rPr lang="en-IN" smtClean="0"/>
              <a:t>28-08-2023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DA80062-BC35-4687-8F9B-3CA4DB54850C}" type="slidenum">
              <a:rPr lang="en-IN" smtClean="0"/>
              <a:t>‹#›</a:t>
            </a:fld>
            <a:endParaRPr lang="en-IN"/>
          </a:p>
        </p:txBody>
      </p:sp>
    </p:spTree>
    <p:extLst>
      <p:ext uri="{BB962C8B-B14F-4D97-AF65-F5344CB8AC3E}">
        <p14:creationId xmlns:p14="http://schemas.microsoft.com/office/powerpoint/2010/main" val="170776278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3FBE-FBD4-E630-22CE-EEF19DF2FA5E}"/>
              </a:ext>
            </a:extLst>
          </p:cNvPr>
          <p:cNvSpPr>
            <a:spLocks noGrp="1"/>
          </p:cNvSpPr>
          <p:nvPr>
            <p:ph type="title"/>
          </p:nvPr>
        </p:nvSpPr>
        <p:spPr/>
        <p:txBody>
          <a:bodyPr/>
          <a:lstStyle/>
          <a:p>
            <a:r>
              <a:rPr lang="en-IN" dirty="0"/>
              <a:t>                                  </a:t>
            </a:r>
            <a:r>
              <a:rPr lang="en-IN" dirty="0" err="1"/>
              <a:t>Lec</a:t>
            </a:r>
            <a:r>
              <a:rPr lang="en-IN" dirty="0"/>
              <a:t> -11</a:t>
            </a:r>
            <a:br>
              <a:rPr lang="en-IN" dirty="0"/>
            </a:br>
            <a:r>
              <a:rPr lang="en-IN" dirty="0"/>
              <a:t>                     </a:t>
            </a:r>
          </a:p>
        </p:txBody>
      </p:sp>
      <p:sp>
        <p:nvSpPr>
          <p:cNvPr id="3" name="Content Placeholder 2">
            <a:extLst>
              <a:ext uri="{FF2B5EF4-FFF2-40B4-BE49-F238E27FC236}">
                <a16:creationId xmlns:a16="http://schemas.microsoft.com/office/drawing/2014/main" id="{B470FA91-A6D6-ECF8-BD8A-9E5E74310339}"/>
              </a:ext>
            </a:extLst>
          </p:cNvPr>
          <p:cNvSpPr>
            <a:spLocks noGrp="1"/>
          </p:cNvSpPr>
          <p:nvPr>
            <p:ph idx="1"/>
          </p:nvPr>
        </p:nvSpPr>
        <p:spPr>
          <a:xfrm>
            <a:off x="838200" y="1825625"/>
            <a:ext cx="11144794" cy="4351338"/>
          </a:xfrm>
        </p:spPr>
        <p:txBody>
          <a:bodyPr/>
          <a:lstStyle/>
          <a:p>
            <a:pPr marL="0" indent="0" algn="l">
              <a:buNone/>
            </a:pPr>
            <a:endParaRPr lang="en-IN" sz="1800" b="0" i="0" u="none" strike="noStrike" baseline="0" dirty="0">
              <a:latin typeface="Times New Roman" panose="02020603050405020304" pitchFamily="18" charset="0"/>
            </a:endParaRPr>
          </a:p>
          <a:p>
            <a:pPr marL="0" indent="0" algn="l">
              <a:buNone/>
            </a:pPr>
            <a:endParaRPr lang="en-IN" sz="1800" dirty="0">
              <a:latin typeface="Times New Roman" panose="02020603050405020304" pitchFamily="18" charset="0"/>
            </a:endParaRPr>
          </a:p>
          <a:p>
            <a:pPr marL="0" indent="0" algn="l">
              <a:buNone/>
            </a:pPr>
            <a:r>
              <a:rPr lang="en-IN" sz="1800" b="0" i="0" u="none" strike="noStrike" baseline="0" dirty="0">
                <a:latin typeface="Times New Roman" panose="02020603050405020304" pitchFamily="18" charset="0"/>
              </a:rPr>
              <a:t>                                           </a:t>
            </a:r>
            <a:r>
              <a:rPr lang="en-IN" sz="1800" b="1" i="0" u="none" strike="noStrike" baseline="0" dirty="0">
                <a:latin typeface="Times New Roman" panose="02020603050405020304" pitchFamily="18" charset="0"/>
              </a:rPr>
              <a:t>PHYSICAL LAYER:   Modulation &amp; Multiplexing</a:t>
            </a:r>
          </a:p>
          <a:p>
            <a:pPr marL="0" indent="0" algn="l">
              <a:buNone/>
            </a:pPr>
            <a:r>
              <a:rPr lang="en-IN" sz="1600" b="1" i="0" u="none" strike="noStrike" baseline="0" dirty="0">
                <a:latin typeface="Times New Roman" panose="02020603050405020304" pitchFamily="18" charset="0"/>
              </a:rPr>
              <a:t>(Digital to Digital Conversion</a:t>
            </a:r>
            <a:r>
              <a:rPr lang="en-IN" sz="1600" b="1" dirty="0">
                <a:latin typeface="Times New Roman" panose="02020603050405020304" pitchFamily="18" charset="0"/>
              </a:rPr>
              <a:t> , Analog to Digital Conversion , Analog to Analog conversion, Digital to Analog conversion ,    </a:t>
            </a:r>
          </a:p>
          <a:p>
            <a:pPr marL="0" indent="0" algn="l">
              <a:buNone/>
            </a:pPr>
            <a:r>
              <a:rPr lang="en-IN" sz="1600" b="1" dirty="0">
                <a:latin typeface="Times New Roman" panose="02020603050405020304" pitchFamily="18" charset="0"/>
              </a:rPr>
              <a:t>                                                                                  Multiplexing )</a:t>
            </a:r>
            <a:endParaRPr lang="en-IN" sz="1600" b="1" dirty="0"/>
          </a:p>
        </p:txBody>
      </p:sp>
    </p:spTree>
    <p:extLst>
      <p:ext uri="{BB962C8B-B14F-4D97-AF65-F5344CB8AC3E}">
        <p14:creationId xmlns:p14="http://schemas.microsoft.com/office/powerpoint/2010/main" val="3412192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E68B-431C-C93C-22D9-1621E24E320C}"/>
              </a:ext>
            </a:extLst>
          </p:cNvPr>
          <p:cNvSpPr>
            <a:spLocks noGrp="1"/>
          </p:cNvSpPr>
          <p:nvPr>
            <p:ph type="title"/>
          </p:nvPr>
        </p:nvSpPr>
        <p:spPr/>
        <p:txBody>
          <a:bodyPr/>
          <a:lstStyle/>
          <a:p>
            <a:r>
              <a:rPr lang="en-IN" dirty="0"/>
              <a:t>                Frequency  shift keying .</a:t>
            </a:r>
          </a:p>
        </p:txBody>
      </p:sp>
      <p:sp>
        <p:nvSpPr>
          <p:cNvPr id="3" name="Content Placeholder 2">
            <a:extLst>
              <a:ext uri="{FF2B5EF4-FFF2-40B4-BE49-F238E27FC236}">
                <a16:creationId xmlns:a16="http://schemas.microsoft.com/office/drawing/2014/main" id="{27EF2745-C011-5DAF-0E17-06126B41B746}"/>
              </a:ext>
            </a:extLst>
          </p:cNvPr>
          <p:cNvSpPr>
            <a:spLocks noGrp="1"/>
          </p:cNvSpPr>
          <p:nvPr>
            <p:ph idx="1"/>
          </p:nvPr>
        </p:nvSpPr>
        <p:spPr/>
        <p:txBody>
          <a:bodyPr/>
          <a:lstStyle/>
          <a:p>
            <a:pPr marL="45720" indent="0">
              <a:buNone/>
            </a:pPr>
            <a:r>
              <a:rPr lang="en-US" dirty="0"/>
              <a:t>                                                 Frequency Shift Keying (FSK)</a:t>
            </a:r>
          </a:p>
          <a:p>
            <a:pPr algn="just"/>
            <a:r>
              <a:rPr lang="en-US" dirty="0"/>
              <a:t>In  the  frequency  shift keying  method  the  signal level is represented by variations in the frequency of the signal. In this  method  only the frequency is varied keeping amplitude and phase constant. We then use different frequency levels to show the signal levels 0 and 1.</a:t>
            </a:r>
          </a:p>
          <a:p>
            <a:pPr algn="just"/>
            <a:endParaRPr lang="en-US" dirty="0"/>
          </a:p>
          <a:p>
            <a:pPr marL="45720" indent="0" algn="just">
              <a:buNone/>
            </a:pPr>
            <a:endParaRPr lang="en-IN" dirty="0"/>
          </a:p>
        </p:txBody>
      </p:sp>
      <p:pic>
        <p:nvPicPr>
          <p:cNvPr id="5" name="Picture 4">
            <a:extLst>
              <a:ext uri="{FF2B5EF4-FFF2-40B4-BE49-F238E27FC236}">
                <a16:creationId xmlns:a16="http://schemas.microsoft.com/office/drawing/2014/main" id="{BD7E9714-4FFB-9AD6-2524-22C9F59B9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485" y="3879940"/>
            <a:ext cx="10354491" cy="2368460"/>
          </a:xfrm>
          <a:prstGeom prst="rect">
            <a:avLst/>
          </a:prstGeom>
        </p:spPr>
      </p:pic>
    </p:spTree>
    <p:extLst>
      <p:ext uri="{BB962C8B-B14F-4D97-AF65-F5344CB8AC3E}">
        <p14:creationId xmlns:p14="http://schemas.microsoft.com/office/powerpoint/2010/main" val="2429123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8C99A-5591-F241-9E53-E70B5D6B720B}"/>
              </a:ext>
            </a:extLst>
          </p:cNvPr>
          <p:cNvSpPr>
            <a:spLocks noGrp="1"/>
          </p:cNvSpPr>
          <p:nvPr>
            <p:ph type="title"/>
          </p:nvPr>
        </p:nvSpPr>
        <p:spPr/>
        <p:txBody>
          <a:bodyPr/>
          <a:lstStyle/>
          <a:p>
            <a:r>
              <a:rPr lang="en-IN" dirty="0"/>
              <a:t>                        What  is PSK ?</a:t>
            </a:r>
          </a:p>
        </p:txBody>
      </p:sp>
      <p:sp>
        <p:nvSpPr>
          <p:cNvPr id="3" name="Content Placeholder 2">
            <a:extLst>
              <a:ext uri="{FF2B5EF4-FFF2-40B4-BE49-F238E27FC236}">
                <a16:creationId xmlns:a16="http://schemas.microsoft.com/office/drawing/2014/main" id="{9188D30F-2EB2-4105-66C2-10DD504A8D0F}"/>
              </a:ext>
            </a:extLst>
          </p:cNvPr>
          <p:cNvSpPr>
            <a:spLocks noGrp="1"/>
          </p:cNvSpPr>
          <p:nvPr>
            <p:ph idx="1"/>
          </p:nvPr>
        </p:nvSpPr>
        <p:spPr/>
        <p:txBody>
          <a:bodyPr/>
          <a:lstStyle/>
          <a:p>
            <a:pPr marL="45720" indent="0">
              <a:buNone/>
            </a:pPr>
            <a:r>
              <a:rPr lang="en-US" dirty="0"/>
              <a:t>                                                  Phase Shift Keying (PSK)</a:t>
            </a:r>
          </a:p>
          <a:p>
            <a:pPr marL="45720" indent="0" algn="just">
              <a:buNone/>
            </a:pPr>
            <a:endParaRPr lang="en-US" dirty="0"/>
          </a:p>
          <a:p>
            <a:pPr marL="45720" indent="0" algn="just">
              <a:buNone/>
            </a:pPr>
            <a:r>
              <a:rPr lang="en-US" dirty="0"/>
              <a:t>In this method the  variation in phase of the signal in this method represents the signal level. In PSK only the frequency is varied keeping amplitude and frequency constant. Also we use different phases to show the signal levels 0 and 1.</a:t>
            </a:r>
          </a:p>
          <a:p>
            <a:pPr marL="45720" indent="0" algn="just">
              <a:buNone/>
            </a:pPr>
            <a:endParaRPr lang="en-IN" dirty="0"/>
          </a:p>
        </p:txBody>
      </p:sp>
      <p:pic>
        <p:nvPicPr>
          <p:cNvPr id="5" name="Picture 4">
            <a:extLst>
              <a:ext uri="{FF2B5EF4-FFF2-40B4-BE49-F238E27FC236}">
                <a16:creationId xmlns:a16="http://schemas.microsoft.com/office/drawing/2014/main" id="{ABE6D695-4693-004C-F655-4DEA0B6E0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246" y="4117521"/>
            <a:ext cx="8725987" cy="2076450"/>
          </a:xfrm>
          <a:prstGeom prst="rect">
            <a:avLst/>
          </a:prstGeom>
        </p:spPr>
      </p:pic>
    </p:spTree>
    <p:extLst>
      <p:ext uri="{BB962C8B-B14F-4D97-AF65-F5344CB8AC3E}">
        <p14:creationId xmlns:p14="http://schemas.microsoft.com/office/powerpoint/2010/main" val="4050761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EA5A-89C5-BC0B-5863-412FF647C174}"/>
              </a:ext>
            </a:extLst>
          </p:cNvPr>
          <p:cNvSpPr>
            <a:spLocks noGrp="1"/>
          </p:cNvSpPr>
          <p:nvPr>
            <p:ph type="title"/>
          </p:nvPr>
        </p:nvSpPr>
        <p:spPr/>
        <p:txBody>
          <a:bodyPr/>
          <a:lstStyle/>
          <a:p>
            <a:r>
              <a:rPr lang="en-IN" dirty="0"/>
              <a:t>  Different  types  of  digital modulation.</a:t>
            </a:r>
          </a:p>
        </p:txBody>
      </p:sp>
      <p:pic>
        <p:nvPicPr>
          <p:cNvPr id="5" name="Content Placeholder 4">
            <a:extLst>
              <a:ext uri="{FF2B5EF4-FFF2-40B4-BE49-F238E27FC236}">
                <a16:creationId xmlns:a16="http://schemas.microsoft.com/office/drawing/2014/main" id="{8BB19952-2E7F-76B3-F4F5-0AEA82078F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864" y="2209800"/>
            <a:ext cx="10319656" cy="4038600"/>
          </a:xfrm>
        </p:spPr>
      </p:pic>
    </p:spTree>
    <p:extLst>
      <p:ext uri="{BB962C8B-B14F-4D97-AF65-F5344CB8AC3E}">
        <p14:creationId xmlns:p14="http://schemas.microsoft.com/office/powerpoint/2010/main" val="2718108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9F2B-6E91-AD73-91F0-6FB467B5643E}"/>
              </a:ext>
            </a:extLst>
          </p:cNvPr>
          <p:cNvSpPr>
            <a:spLocks noGrp="1"/>
          </p:cNvSpPr>
          <p:nvPr>
            <p:ph type="title"/>
          </p:nvPr>
        </p:nvSpPr>
        <p:spPr/>
        <p:txBody>
          <a:bodyPr>
            <a:normAutofit/>
          </a:bodyPr>
          <a:lstStyle/>
          <a:p>
            <a:r>
              <a:rPr lang="en-IN" b="0" i="0" dirty="0">
                <a:solidFill>
                  <a:srgbClr val="610B38"/>
                </a:solidFill>
                <a:effectLst/>
                <a:latin typeface="erdana"/>
              </a:rPr>
              <a:t>               What is </a:t>
            </a:r>
            <a:r>
              <a:rPr lang="en-US" b="0" i="0" dirty="0">
                <a:solidFill>
                  <a:srgbClr val="610B38"/>
                </a:solidFill>
                <a:effectLst/>
                <a:latin typeface="erdana"/>
              </a:rPr>
              <a:t>Digital Transmission</a:t>
            </a:r>
            <a:r>
              <a:rPr lang="en-IN" b="0" i="0" dirty="0">
                <a:solidFill>
                  <a:srgbClr val="610B38"/>
                </a:solidFill>
                <a:effectLst/>
                <a:latin typeface="erdana"/>
              </a:rPr>
              <a:t>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D7BEB6A-B40C-DE8C-FA87-C98CCA451591}"/>
              </a:ext>
            </a:extLst>
          </p:cNvPr>
          <p:cNvSpPr>
            <a:spLocks noGrp="1"/>
          </p:cNvSpPr>
          <p:nvPr>
            <p:ph idx="1"/>
          </p:nvPr>
        </p:nvSpPr>
        <p:spPr>
          <a:xfrm>
            <a:off x="1384662" y="1271450"/>
            <a:ext cx="9661689" cy="5521235"/>
          </a:xfrm>
        </p:spPr>
        <p:txBody>
          <a:bodyPr/>
          <a:lstStyle/>
          <a:p>
            <a:pPr marL="45720" indent="0" algn="just">
              <a:buNone/>
            </a:pPr>
            <a:r>
              <a:rPr lang="en-US" b="0" i="0" dirty="0">
                <a:solidFill>
                  <a:srgbClr val="610B38"/>
                </a:solidFill>
                <a:effectLst/>
                <a:latin typeface="erdana"/>
              </a:rPr>
              <a:t> </a:t>
            </a:r>
          </a:p>
          <a:p>
            <a:pPr marL="45720" indent="0" algn="just">
              <a:buNone/>
            </a:pPr>
            <a:endParaRPr lang="en-US" dirty="0">
              <a:solidFill>
                <a:srgbClr val="610B38"/>
              </a:solidFill>
              <a:latin typeface="erdana"/>
            </a:endParaRPr>
          </a:p>
          <a:p>
            <a:pPr marL="45720" indent="0" algn="just">
              <a:buNone/>
            </a:pPr>
            <a:r>
              <a:rPr lang="en-US" b="0" i="0" dirty="0">
                <a:solidFill>
                  <a:srgbClr val="610B38"/>
                </a:solidFill>
                <a:effectLst/>
                <a:latin typeface="erdana"/>
              </a:rPr>
              <a:t>                                         What   is  Digital Transmission ?</a:t>
            </a:r>
          </a:p>
          <a:p>
            <a:pPr algn="just"/>
            <a:r>
              <a:rPr lang="en-US" b="0" i="0" dirty="0">
                <a:solidFill>
                  <a:srgbClr val="333333"/>
                </a:solidFill>
                <a:effectLst/>
                <a:latin typeface="inter-regular"/>
              </a:rPr>
              <a:t>Data can be used to  represent either in analog or digital form. The computers used the digital form to store the information. Therefore, the data needs to be converted in digital form so that it can be used by a computer.</a:t>
            </a:r>
          </a:p>
          <a:p>
            <a:pPr marL="45720" indent="0" algn="just">
              <a:buNone/>
            </a:pPr>
            <a:r>
              <a:rPr lang="en-IN" b="0" i="0" dirty="0">
                <a:solidFill>
                  <a:srgbClr val="610B38"/>
                </a:solidFill>
                <a:effectLst/>
                <a:latin typeface="erdana"/>
              </a:rPr>
              <a:t>                                    </a:t>
            </a:r>
          </a:p>
          <a:p>
            <a:pPr marL="45720" indent="0" algn="just">
              <a:buNone/>
            </a:pPr>
            <a:endParaRPr lang="en-US" b="0" i="0" dirty="0">
              <a:solidFill>
                <a:srgbClr val="333333"/>
              </a:solidFill>
              <a:effectLst/>
              <a:latin typeface="inter-regular"/>
            </a:endParaRPr>
          </a:p>
          <a:p>
            <a:pPr marL="45720" indent="0" algn="just">
              <a:buNone/>
            </a:pPr>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4171159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D0F92-CFEE-BA0C-03D7-22026DF2EEF8}"/>
              </a:ext>
            </a:extLst>
          </p:cNvPr>
          <p:cNvSpPr>
            <a:spLocks noGrp="1"/>
          </p:cNvSpPr>
          <p:nvPr>
            <p:ph type="title"/>
          </p:nvPr>
        </p:nvSpPr>
        <p:spPr/>
        <p:txBody>
          <a:bodyPr>
            <a:normAutofit fontScale="90000"/>
          </a:bodyPr>
          <a:lstStyle/>
          <a:p>
            <a:pPr algn="just" fontAlgn="base"/>
            <a:br>
              <a:rPr lang="es-ES" b="0" i="0" dirty="0">
                <a:solidFill>
                  <a:srgbClr val="444444"/>
                </a:solidFill>
                <a:effectLst/>
                <a:latin typeface="Georgia" panose="02040502050405020303" pitchFamily="18" charset="0"/>
              </a:rPr>
            </a:br>
            <a:br>
              <a:rPr lang="es-ES" b="0" i="0" dirty="0">
                <a:solidFill>
                  <a:srgbClr val="444444"/>
                </a:solidFill>
                <a:effectLst/>
                <a:latin typeface="Georgia" panose="02040502050405020303" pitchFamily="18" charset="0"/>
              </a:rPr>
            </a:br>
            <a:br>
              <a:rPr lang="es-ES" b="0" i="0" dirty="0">
                <a:solidFill>
                  <a:srgbClr val="444444"/>
                </a:solidFill>
                <a:effectLst/>
                <a:latin typeface="Georgia" panose="02040502050405020303" pitchFamily="18" charset="0"/>
              </a:rPr>
            </a:br>
            <a:r>
              <a:rPr lang="es-ES" b="0" i="0" dirty="0">
                <a:solidFill>
                  <a:srgbClr val="444444"/>
                </a:solidFill>
                <a:effectLst/>
                <a:latin typeface="Georgia" panose="02040502050405020303" pitchFamily="18" charset="0"/>
              </a:rPr>
              <a:t>Digital </a:t>
            </a:r>
            <a:r>
              <a:rPr lang="es-ES" b="0" i="0" dirty="0" err="1">
                <a:solidFill>
                  <a:srgbClr val="444444"/>
                </a:solidFill>
                <a:effectLst/>
                <a:latin typeface="Georgia" panose="02040502050405020303" pitchFamily="18" charset="0"/>
              </a:rPr>
              <a:t>to</a:t>
            </a:r>
            <a:r>
              <a:rPr lang="es-ES" b="0" i="0" dirty="0">
                <a:solidFill>
                  <a:srgbClr val="444444"/>
                </a:solidFill>
                <a:effectLst/>
                <a:latin typeface="Georgia" panose="02040502050405020303" pitchFamily="18" charset="0"/>
              </a:rPr>
              <a:t> Digital </a:t>
            </a:r>
            <a:r>
              <a:rPr lang="es-ES" b="0" i="0" dirty="0" err="1">
                <a:solidFill>
                  <a:srgbClr val="444444"/>
                </a:solidFill>
                <a:effectLst/>
                <a:latin typeface="Georgia" panose="02040502050405020303" pitchFamily="18" charset="0"/>
              </a:rPr>
              <a:t>Conversion</a:t>
            </a:r>
            <a:r>
              <a:rPr lang="es-ES" b="0" i="0" dirty="0">
                <a:solidFill>
                  <a:srgbClr val="444444"/>
                </a:solidFill>
                <a:effectLst/>
                <a:latin typeface="Georgia" panose="02040502050405020303" pitchFamily="18" charset="0"/>
              </a:rPr>
              <a:t>/</a:t>
            </a:r>
            <a:r>
              <a:rPr lang="es-ES" b="0" i="0" dirty="0" err="1">
                <a:solidFill>
                  <a:srgbClr val="444444"/>
                </a:solidFill>
                <a:effectLst/>
                <a:latin typeface="Georgia" panose="02040502050405020303" pitchFamily="18" charset="0"/>
              </a:rPr>
              <a:t>Encoding</a:t>
            </a:r>
            <a:r>
              <a:rPr lang="es-ES" dirty="0">
                <a:solidFill>
                  <a:srgbClr val="444444"/>
                </a:solidFill>
                <a:latin typeface="Georgia" panose="02040502050405020303" pitchFamily="18" charset="0"/>
              </a:rPr>
              <a:t>.</a:t>
            </a:r>
            <a:br>
              <a:rPr lang="es-ES" b="0" i="0" dirty="0">
                <a:solidFill>
                  <a:srgbClr val="444444"/>
                </a:solidFill>
                <a:effectLst/>
                <a:latin typeface="Georgia" panose="02040502050405020303" pitchFamily="18" charset="0"/>
              </a:rPr>
            </a:br>
            <a:br>
              <a:rPr lang="en-US" b="0" i="0" dirty="0">
                <a:solidFill>
                  <a:srgbClr val="444444"/>
                </a:solidFill>
                <a:effectLst/>
                <a:latin typeface="Georgia" panose="02040502050405020303" pitchFamily="18" charset="0"/>
              </a:rPr>
            </a:br>
            <a:r>
              <a:rPr lang="en-US" dirty="0"/>
              <a:t>.  </a:t>
            </a:r>
            <a:br>
              <a:rPr lang="en-US" dirty="0"/>
            </a:br>
            <a:r>
              <a:rPr lang="en-US" dirty="0"/>
              <a:t>            </a:t>
            </a:r>
            <a:endParaRPr lang="en-IN" dirty="0"/>
          </a:p>
        </p:txBody>
      </p:sp>
      <p:sp>
        <p:nvSpPr>
          <p:cNvPr id="3" name="Content Placeholder 2">
            <a:extLst>
              <a:ext uri="{FF2B5EF4-FFF2-40B4-BE49-F238E27FC236}">
                <a16:creationId xmlns:a16="http://schemas.microsoft.com/office/drawing/2014/main" id="{A8C4F810-78B8-01FD-96D0-4B5A88B6F6CB}"/>
              </a:ext>
            </a:extLst>
          </p:cNvPr>
          <p:cNvSpPr>
            <a:spLocks noGrp="1"/>
          </p:cNvSpPr>
          <p:nvPr>
            <p:ph idx="1"/>
          </p:nvPr>
        </p:nvSpPr>
        <p:spPr/>
        <p:txBody>
          <a:bodyPr>
            <a:normAutofit fontScale="92500" lnSpcReduction="10000"/>
          </a:bodyPr>
          <a:lstStyle/>
          <a:p>
            <a:pPr marL="45720" indent="0" algn="l" fontAlgn="base">
              <a:buNone/>
            </a:pPr>
            <a:r>
              <a:rPr lang="en-US" b="0" i="0" dirty="0">
                <a:solidFill>
                  <a:srgbClr val="444444"/>
                </a:solidFill>
                <a:effectLst/>
                <a:latin typeface="Georgia" panose="02040502050405020303" pitchFamily="18" charset="0"/>
              </a:rPr>
              <a:t>                                  Digital to Digital Conversion/Encoding -</a:t>
            </a:r>
          </a:p>
          <a:p>
            <a:pPr algn="just" fontAlgn="base">
              <a:buFont typeface="Arial" panose="020B0604020202020204" pitchFamily="34" charset="0"/>
              <a:buChar char="•"/>
            </a:pPr>
            <a:r>
              <a:rPr lang="en-US" b="0" i="0" dirty="0">
                <a:solidFill>
                  <a:srgbClr val="444444"/>
                </a:solidFill>
                <a:effectLst/>
                <a:latin typeface="Georgia" panose="02040502050405020303" pitchFamily="18" charset="0"/>
              </a:rPr>
              <a:t>The representation of digital information by a digital signal is known as digital-to-digital  conversion /encoding.</a:t>
            </a:r>
          </a:p>
          <a:p>
            <a:pPr algn="just" fontAlgn="base">
              <a:buFont typeface="Arial" panose="020B0604020202020204" pitchFamily="34" charset="0"/>
              <a:buChar char="•"/>
            </a:pPr>
            <a:r>
              <a:rPr lang="en-US" b="0" i="0" dirty="0">
                <a:solidFill>
                  <a:srgbClr val="444444"/>
                </a:solidFill>
                <a:effectLst/>
                <a:latin typeface="Georgia" panose="02040502050405020303" pitchFamily="18" charset="0"/>
              </a:rPr>
              <a:t>In the  digital-to-digital conversion/ encoding is the representation of digital information by a digital signal. </a:t>
            </a:r>
          </a:p>
          <a:p>
            <a:pPr algn="just" fontAlgn="base"/>
            <a:r>
              <a:rPr lang="en-US" b="0" i="0" dirty="0">
                <a:solidFill>
                  <a:srgbClr val="444444"/>
                </a:solidFill>
                <a:effectLst/>
                <a:latin typeface="Georgia" panose="02040502050405020303" pitchFamily="18" charset="0"/>
              </a:rPr>
              <a:t>The process of converting binary 1s and 0s created by a computer into a series of voltage pulses that can be transmitted across a wire is known as digital-to-digital  conversion /encoding.</a:t>
            </a:r>
          </a:p>
          <a:p>
            <a:pPr algn="just" fontAlgn="base"/>
            <a:r>
              <a:rPr lang="en-US" b="0" i="0" dirty="0">
                <a:solidFill>
                  <a:srgbClr val="444444"/>
                </a:solidFill>
                <a:effectLst/>
                <a:latin typeface="Georgia" panose="02040502050405020303" pitchFamily="18" charset="0"/>
              </a:rPr>
              <a:t>This process is also known as Line Coding.</a:t>
            </a:r>
          </a:p>
          <a:p>
            <a:pPr algn="just" fontAlgn="base"/>
            <a:r>
              <a:rPr lang="en-US" b="0" i="0" dirty="0">
                <a:solidFill>
                  <a:srgbClr val="444444"/>
                </a:solidFill>
                <a:effectLst/>
                <a:latin typeface="Georgia" panose="02040502050405020303" pitchFamily="18" charset="0"/>
              </a:rPr>
              <a:t>The conversion involves three techniques:  line coding, block coding, and scrambling. Line coding  is always needed; block coding and scrambling may or may not be needed.</a:t>
            </a:r>
          </a:p>
          <a:p>
            <a:pPr algn="just" fontAlgn="base"/>
            <a:endParaRPr lang="en-US" b="0" i="0" dirty="0">
              <a:solidFill>
                <a:srgbClr val="444444"/>
              </a:solidFill>
              <a:effectLst/>
              <a:latin typeface="Georgia" panose="02040502050405020303" pitchFamily="18" charset="0"/>
            </a:endParaRPr>
          </a:p>
          <a:p>
            <a:endParaRPr lang="en-IN" dirty="0"/>
          </a:p>
        </p:txBody>
      </p:sp>
    </p:spTree>
    <p:extLst>
      <p:ext uri="{BB962C8B-B14F-4D97-AF65-F5344CB8AC3E}">
        <p14:creationId xmlns:p14="http://schemas.microsoft.com/office/powerpoint/2010/main" val="1557142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3A26A-D1E2-4D24-3E1B-E344DEB842F8}"/>
              </a:ext>
            </a:extLst>
          </p:cNvPr>
          <p:cNvSpPr>
            <a:spLocks noGrp="1"/>
          </p:cNvSpPr>
          <p:nvPr>
            <p:ph type="title"/>
          </p:nvPr>
        </p:nvSpPr>
        <p:spPr/>
        <p:txBody>
          <a:bodyPr/>
          <a:lstStyle/>
          <a:p>
            <a:r>
              <a:rPr lang="en-IN" dirty="0"/>
              <a:t>  Digital  to Digital  Conversion / Encoding.</a:t>
            </a:r>
          </a:p>
        </p:txBody>
      </p:sp>
      <p:pic>
        <p:nvPicPr>
          <p:cNvPr id="4" name="Picture 2" descr="Digital Transmission">
            <a:extLst>
              <a:ext uri="{FF2B5EF4-FFF2-40B4-BE49-F238E27FC236}">
                <a16:creationId xmlns:a16="http://schemas.microsoft.com/office/drawing/2014/main" id="{3B3E7AC0-39D4-BAE2-2AA9-952CC4A62F74}"/>
              </a:ext>
            </a:extLst>
          </p:cNvPr>
          <p:cNvPicPr>
            <a:picLocks noGrp="1" noChangeAspect="1" noChangeArrowheads="1"/>
          </p:cNvPicPr>
          <p:nvPr>
            <p:ph idx="1"/>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443446" y="2316480"/>
            <a:ext cx="10006149" cy="196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23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5A6F-740E-6BDC-259C-E79E75168340}"/>
              </a:ext>
            </a:extLst>
          </p:cNvPr>
          <p:cNvSpPr>
            <a:spLocks noGrp="1"/>
          </p:cNvSpPr>
          <p:nvPr>
            <p:ph type="title"/>
          </p:nvPr>
        </p:nvSpPr>
        <p:spPr/>
        <p:txBody>
          <a:bodyPr/>
          <a:lstStyle/>
          <a:p>
            <a:r>
              <a:rPr lang="en-IN" dirty="0"/>
              <a:t>               What  is  Line Coding ?</a:t>
            </a:r>
          </a:p>
        </p:txBody>
      </p:sp>
      <p:pic>
        <p:nvPicPr>
          <p:cNvPr id="5" name="Content Placeholder 4">
            <a:extLst>
              <a:ext uri="{FF2B5EF4-FFF2-40B4-BE49-F238E27FC236}">
                <a16:creationId xmlns:a16="http://schemas.microsoft.com/office/drawing/2014/main" id="{6BFFB8DE-3112-21B5-9374-426D5A7BF5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965" y="2444931"/>
            <a:ext cx="11652069" cy="3912326"/>
          </a:xfrm>
        </p:spPr>
      </p:pic>
    </p:spTree>
    <p:extLst>
      <p:ext uri="{BB962C8B-B14F-4D97-AF65-F5344CB8AC3E}">
        <p14:creationId xmlns:p14="http://schemas.microsoft.com/office/powerpoint/2010/main" val="2196506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877F-D429-4E4D-E02A-8C5877DE043F}"/>
              </a:ext>
            </a:extLst>
          </p:cNvPr>
          <p:cNvSpPr>
            <a:spLocks noGrp="1"/>
          </p:cNvSpPr>
          <p:nvPr>
            <p:ph type="title"/>
          </p:nvPr>
        </p:nvSpPr>
        <p:spPr/>
        <p:txBody>
          <a:bodyPr/>
          <a:lstStyle/>
          <a:p>
            <a:r>
              <a:rPr lang="en-IN" dirty="0"/>
              <a:t>           Line coding and decoding.</a:t>
            </a:r>
          </a:p>
        </p:txBody>
      </p:sp>
      <p:pic>
        <p:nvPicPr>
          <p:cNvPr id="5" name="Content Placeholder 4">
            <a:extLst>
              <a:ext uri="{FF2B5EF4-FFF2-40B4-BE49-F238E27FC236}">
                <a16:creationId xmlns:a16="http://schemas.microsoft.com/office/drawing/2014/main" id="{52E7786B-DFD6-BAE9-CBB9-9769B126C8E4}"/>
              </a:ext>
            </a:extLst>
          </p:cNvPr>
          <p:cNvPicPr>
            <a:picLocks noGrp="1" noChangeAspect="1"/>
          </p:cNvPicPr>
          <p:nvPr>
            <p:ph idx="1"/>
          </p:nvPr>
        </p:nvPicPr>
        <p:blipFill>
          <a:blip r:embed="rId2"/>
          <a:stretch>
            <a:fillRect/>
          </a:stretch>
        </p:blipFill>
        <p:spPr>
          <a:xfrm>
            <a:off x="1484182" y="2185851"/>
            <a:ext cx="9190299" cy="3735977"/>
          </a:xfrm>
        </p:spPr>
      </p:pic>
    </p:spTree>
    <p:extLst>
      <p:ext uri="{BB962C8B-B14F-4D97-AF65-F5344CB8AC3E}">
        <p14:creationId xmlns:p14="http://schemas.microsoft.com/office/powerpoint/2010/main" val="2295712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0ECC-8096-ACE0-BD35-39952FEF71BA}"/>
              </a:ext>
            </a:extLst>
          </p:cNvPr>
          <p:cNvSpPr>
            <a:spLocks noGrp="1"/>
          </p:cNvSpPr>
          <p:nvPr>
            <p:ph type="title"/>
          </p:nvPr>
        </p:nvSpPr>
        <p:spPr/>
        <p:txBody>
          <a:bodyPr/>
          <a:lstStyle/>
          <a:p>
            <a:r>
              <a:rPr lang="en-IN" dirty="0"/>
              <a:t>                   Line coding  schemes.</a:t>
            </a:r>
          </a:p>
        </p:txBody>
      </p:sp>
      <p:sp>
        <p:nvSpPr>
          <p:cNvPr id="3" name="Content Placeholder 2">
            <a:extLst>
              <a:ext uri="{FF2B5EF4-FFF2-40B4-BE49-F238E27FC236}">
                <a16:creationId xmlns:a16="http://schemas.microsoft.com/office/drawing/2014/main" id="{5ED346BC-740A-DC3E-D0ED-82113D3F94C5}"/>
              </a:ext>
            </a:extLst>
          </p:cNvPr>
          <p:cNvSpPr>
            <a:spLocks noGrp="1"/>
          </p:cNvSpPr>
          <p:nvPr>
            <p:ph idx="1"/>
          </p:nvPr>
        </p:nvSpPr>
        <p:spPr/>
        <p:txBody>
          <a:bodyPr/>
          <a:lstStyle/>
          <a:p>
            <a:pPr marL="45720" indent="0">
              <a:buNone/>
            </a:pPr>
            <a:endParaRPr lang="en-IN" dirty="0"/>
          </a:p>
        </p:txBody>
      </p:sp>
      <p:pic>
        <p:nvPicPr>
          <p:cNvPr id="5" name="Picture 4">
            <a:extLst>
              <a:ext uri="{FF2B5EF4-FFF2-40B4-BE49-F238E27FC236}">
                <a16:creationId xmlns:a16="http://schemas.microsoft.com/office/drawing/2014/main" id="{273C7D22-1368-08B3-4362-7047725958DA}"/>
              </a:ext>
            </a:extLst>
          </p:cNvPr>
          <p:cNvPicPr>
            <a:picLocks noChangeAspect="1"/>
          </p:cNvPicPr>
          <p:nvPr/>
        </p:nvPicPr>
        <p:blipFill>
          <a:blip r:embed="rId2"/>
          <a:stretch>
            <a:fillRect/>
          </a:stretch>
        </p:blipFill>
        <p:spPr>
          <a:xfrm>
            <a:off x="679269" y="1965960"/>
            <a:ext cx="10641874" cy="4504509"/>
          </a:xfrm>
          <a:prstGeom prst="rect">
            <a:avLst/>
          </a:prstGeom>
        </p:spPr>
      </p:pic>
    </p:spTree>
    <p:extLst>
      <p:ext uri="{BB962C8B-B14F-4D97-AF65-F5344CB8AC3E}">
        <p14:creationId xmlns:p14="http://schemas.microsoft.com/office/powerpoint/2010/main" val="1532048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8078-A09C-18E0-ECC3-DF202A3F7861}"/>
              </a:ext>
            </a:extLst>
          </p:cNvPr>
          <p:cNvSpPr>
            <a:spLocks noGrp="1"/>
          </p:cNvSpPr>
          <p:nvPr>
            <p:ph type="title"/>
          </p:nvPr>
        </p:nvSpPr>
        <p:spPr>
          <a:xfrm>
            <a:off x="1143000" y="609600"/>
            <a:ext cx="10596154" cy="1356360"/>
          </a:xfrm>
        </p:spPr>
        <p:txBody>
          <a:bodyPr>
            <a:normAutofit/>
          </a:bodyPr>
          <a:lstStyle/>
          <a:p>
            <a:r>
              <a:rPr lang="en-IN" sz="3200" dirty="0"/>
              <a:t>      Three  Types  of  Digital  to Digital conversion / encoding .</a:t>
            </a:r>
          </a:p>
        </p:txBody>
      </p:sp>
      <p:pic>
        <p:nvPicPr>
          <p:cNvPr id="5" name="Content Placeholder 4">
            <a:extLst>
              <a:ext uri="{FF2B5EF4-FFF2-40B4-BE49-F238E27FC236}">
                <a16:creationId xmlns:a16="http://schemas.microsoft.com/office/drawing/2014/main" id="{C44F28A6-9607-D573-FCD4-6B6460EEDE6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280160" y="2107473"/>
            <a:ext cx="9710057" cy="3814355"/>
          </a:xfrm>
        </p:spPr>
      </p:pic>
    </p:spTree>
    <p:extLst>
      <p:ext uri="{BB962C8B-B14F-4D97-AF65-F5344CB8AC3E}">
        <p14:creationId xmlns:p14="http://schemas.microsoft.com/office/powerpoint/2010/main" val="122270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8C69-DF67-E497-8B29-3AC307475D30}"/>
              </a:ext>
            </a:extLst>
          </p:cNvPr>
          <p:cNvSpPr>
            <a:spLocks noGrp="1"/>
          </p:cNvSpPr>
          <p:nvPr>
            <p:ph type="title"/>
          </p:nvPr>
        </p:nvSpPr>
        <p:spPr/>
        <p:txBody>
          <a:bodyPr>
            <a:normAutofit/>
          </a:bodyPr>
          <a:lstStyle/>
          <a:p>
            <a:r>
              <a:rPr lang="en-IN" sz="3600" dirty="0"/>
              <a:t>             What   is  Modulation and Demodulation  ?</a:t>
            </a:r>
          </a:p>
        </p:txBody>
      </p:sp>
      <p:sp>
        <p:nvSpPr>
          <p:cNvPr id="3" name="Content Placeholder 2">
            <a:extLst>
              <a:ext uri="{FF2B5EF4-FFF2-40B4-BE49-F238E27FC236}">
                <a16:creationId xmlns:a16="http://schemas.microsoft.com/office/drawing/2014/main" id="{0CC453A3-BF2D-C2FB-76E0-CB037236C91C}"/>
              </a:ext>
            </a:extLst>
          </p:cNvPr>
          <p:cNvSpPr>
            <a:spLocks noGrp="1"/>
          </p:cNvSpPr>
          <p:nvPr>
            <p:ph idx="1"/>
          </p:nvPr>
        </p:nvSpPr>
        <p:spPr>
          <a:xfrm>
            <a:off x="838200" y="1825624"/>
            <a:ext cx="10515600" cy="4914809"/>
          </a:xfrm>
        </p:spPr>
        <p:txBody>
          <a:bodyPr/>
          <a:lstStyle/>
          <a:p>
            <a:pPr algn="just"/>
            <a:r>
              <a:rPr lang="en-US" sz="2800" dirty="0"/>
              <a:t>Modulation  is defined  as  in  which data or information is changed  into electrical or digital signals for transferring that signal over a medium is called modulation. </a:t>
            </a:r>
          </a:p>
          <a:p>
            <a:pPr algn="just"/>
            <a:r>
              <a:rPr lang="en-US" sz="2800" dirty="0"/>
              <a:t>Demodulation – It  is  a type of  process which  converts  Analog signals into digital  signals .</a:t>
            </a:r>
          </a:p>
          <a:p>
            <a:pPr algn="just"/>
            <a:r>
              <a:rPr lang="en-US" sz="2800" dirty="0"/>
              <a:t>Example  of  Modulation and Demodulation  - A Modem device is the classic example  of   both modulation and demodulation processes.</a:t>
            </a:r>
          </a:p>
          <a:p>
            <a:pPr marL="0" indent="0" algn="just">
              <a:buNone/>
            </a:pPr>
            <a:endParaRPr lang="en-US" sz="2000" dirty="0"/>
          </a:p>
          <a:p>
            <a:pPr algn="just"/>
            <a:endParaRPr lang="en-IN" dirty="0"/>
          </a:p>
        </p:txBody>
      </p:sp>
    </p:spTree>
    <p:extLst>
      <p:ext uri="{BB962C8B-B14F-4D97-AF65-F5344CB8AC3E}">
        <p14:creationId xmlns:p14="http://schemas.microsoft.com/office/powerpoint/2010/main" val="393458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7867-1026-DAC8-E07A-8A482F6F9178}"/>
              </a:ext>
            </a:extLst>
          </p:cNvPr>
          <p:cNvSpPr>
            <a:spLocks noGrp="1"/>
          </p:cNvSpPr>
          <p:nvPr>
            <p:ph type="title"/>
          </p:nvPr>
        </p:nvSpPr>
        <p:spPr/>
        <p:txBody>
          <a:bodyPr>
            <a:normAutofit/>
          </a:bodyPr>
          <a:lstStyle/>
          <a:p>
            <a:r>
              <a:rPr lang="en-IN" sz="1800" dirty="0"/>
              <a:t>                        </a:t>
            </a:r>
            <a:r>
              <a:rPr lang="en-IN" sz="2400" dirty="0"/>
              <a:t>What is Unipolar  digital to digital conversion / encoding  ?</a:t>
            </a:r>
            <a:br>
              <a:rPr lang="en-IN" dirty="0"/>
            </a:br>
            <a:endParaRPr lang="en-IN" dirty="0"/>
          </a:p>
        </p:txBody>
      </p:sp>
      <p:sp>
        <p:nvSpPr>
          <p:cNvPr id="3" name="Content Placeholder 2">
            <a:extLst>
              <a:ext uri="{FF2B5EF4-FFF2-40B4-BE49-F238E27FC236}">
                <a16:creationId xmlns:a16="http://schemas.microsoft.com/office/drawing/2014/main" id="{B806F022-BBE6-16EA-4248-32D5F8EAF544}"/>
              </a:ext>
            </a:extLst>
          </p:cNvPr>
          <p:cNvSpPr>
            <a:spLocks noGrp="1"/>
          </p:cNvSpPr>
          <p:nvPr>
            <p:ph idx="1"/>
          </p:nvPr>
        </p:nvSpPr>
        <p:spPr>
          <a:xfrm>
            <a:off x="1143000" y="1541417"/>
            <a:ext cx="10543903" cy="4920343"/>
          </a:xfrm>
        </p:spPr>
        <p:txBody>
          <a:bodyPr/>
          <a:lstStyle/>
          <a:p>
            <a:pPr algn="just" fontAlgn="base">
              <a:buFont typeface="Arial" panose="020B0604020202020204" pitchFamily="34" charset="0"/>
              <a:buChar char="•"/>
            </a:pPr>
            <a:r>
              <a:rPr lang="en-US" sz="1600" dirty="0">
                <a:solidFill>
                  <a:srgbClr val="444444"/>
                </a:solidFill>
                <a:latin typeface="Georgia" panose="02040502050405020303" pitchFamily="18" charset="0"/>
              </a:rPr>
              <a:t>In the Unipolar </a:t>
            </a:r>
            <a:r>
              <a:rPr lang="en-US" sz="1600" b="0" i="0" dirty="0">
                <a:solidFill>
                  <a:srgbClr val="444444"/>
                </a:solidFill>
                <a:effectLst/>
                <a:latin typeface="Georgia" panose="02040502050405020303" pitchFamily="18" charset="0"/>
              </a:rPr>
              <a:t> voltage pulses are sent via a connection, such as a wire or cable, by a digital transmission system.</a:t>
            </a:r>
          </a:p>
          <a:p>
            <a:pPr algn="just" fontAlgn="base">
              <a:buFont typeface="Arial" panose="020B0604020202020204" pitchFamily="34" charset="0"/>
              <a:buChar char="•"/>
            </a:pPr>
            <a:r>
              <a:rPr lang="en-US" sz="1600" b="0" i="0" dirty="0">
                <a:solidFill>
                  <a:srgbClr val="444444"/>
                </a:solidFill>
                <a:effectLst/>
                <a:latin typeface="Georgia" panose="02040502050405020303" pitchFamily="18" charset="0"/>
              </a:rPr>
              <a:t>In most encoding schemes, one voltage level represents 0 and another voltage level represents 1.</a:t>
            </a:r>
          </a:p>
          <a:p>
            <a:pPr algn="just" fontAlgn="base">
              <a:buFont typeface="Arial" panose="020B0604020202020204" pitchFamily="34" charset="0"/>
              <a:buChar char="•"/>
            </a:pPr>
            <a:r>
              <a:rPr lang="en-US" sz="1600" b="0" i="0" dirty="0">
                <a:solidFill>
                  <a:srgbClr val="444444"/>
                </a:solidFill>
                <a:effectLst/>
                <a:latin typeface="Georgia" panose="02040502050405020303" pitchFamily="18" charset="0"/>
              </a:rPr>
              <a:t>Each pulse’s polarity decides whether it is positive or negative.</a:t>
            </a:r>
          </a:p>
          <a:p>
            <a:pPr algn="just" fontAlgn="base">
              <a:buFont typeface="Arial" panose="020B0604020202020204" pitchFamily="34" charset="0"/>
              <a:buChar char="•"/>
            </a:pPr>
            <a:r>
              <a:rPr lang="en-US" sz="1600" b="0" i="0" dirty="0">
                <a:solidFill>
                  <a:srgbClr val="444444"/>
                </a:solidFill>
                <a:effectLst/>
                <a:latin typeface="Georgia" panose="02040502050405020303" pitchFamily="18" charset="0"/>
              </a:rPr>
              <a:t>Because it only employs one polarity, this form of encoding is known as Unipolar encoding.</a:t>
            </a:r>
          </a:p>
          <a:p>
            <a:pPr algn="just" fontAlgn="base">
              <a:buFont typeface="Arial" panose="020B0604020202020204" pitchFamily="34" charset="0"/>
              <a:buChar char="•"/>
            </a:pPr>
            <a:r>
              <a:rPr lang="en-US" sz="1600" b="0" i="0" dirty="0">
                <a:solidFill>
                  <a:srgbClr val="444444"/>
                </a:solidFill>
                <a:effectLst/>
                <a:latin typeface="Georgia" panose="02040502050405020303" pitchFamily="18" charset="0"/>
              </a:rPr>
              <a:t>The polarity is allocated to the 1 binary state in Unipolar encoding whereas In Unipolar Encoding, ‘1’ represents a high voltage and ‘0’ represents a zero value.</a:t>
            </a:r>
          </a:p>
          <a:p>
            <a:pPr marL="45720" indent="0">
              <a:buNone/>
            </a:pPr>
            <a:endParaRPr lang="en-IN" dirty="0"/>
          </a:p>
        </p:txBody>
      </p:sp>
      <p:pic>
        <p:nvPicPr>
          <p:cNvPr id="5" name="Picture 4">
            <a:extLst>
              <a:ext uri="{FF2B5EF4-FFF2-40B4-BE49-F238E27FC236}">
                <a16:creationId xmlns:a16="http://schemas.microsoft.com/office/drawing/2014/main" id="{1A0D8539-7880-87D4-7825-8A751C2B2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30" y="4180113"/>
            <a:ext cx="8377644" cy="2068287"/>
          </a:xfrm>
          <a:prstGeom prst="rect">
            <a:avLst/>
          </a:prstGeom>
        </p:spPr>
      </p:pic>
    </p:spTree>
    <p:extLst>
      <p:ext uri="{BB962C8B-B14F-4D97-AF65-F5344CB8AC3E}">
        <p14:creationId xmlns:p14="http://schemas.microsoft.com/office/powerpoint/2010/main" val="238830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2559D-5C04-E6E2-1DE7-5BE41E688DB1}"/>
              </a:ext>
            </a:extLst>
          </p:cNvPr>
          <p:cNvSpPr>
            <a:spLocks noGrp="1"/>
          </p:cNvSpPr>
          <p:nvPr>
            <p:ph type="title"/>
          </p:nvPr>
        </p:nvSpPr>
        <p:spPr/>
        <p:txBody>
          <a:bodyPr/>
          <a:lstStyle/>
          <a:p>
            <a:r>
              <a:rPr lang="en-IN" dirty="0"/>
              <a:t>       Unipolar  digital to digital conversion .</a:t>
            </a:r>
          </a:p>
        </p:txBody>
      </p:sp>
      <p:pic>
        <p:nvPicPr>
          <p:cNvPr id="5" name="Content Placeholder 4">
            <a:extLst>
              <a:ext uri="{FF2B5EF4-FFF2-40B4-BE49-F238E27FC236}">
                <a16:creationId xmlns:a16="http://schemas.microsoft.com/office/drawing/2014/main" id="{98A62A8D-DFCA-161C-3350-E7163CACAA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274" y="2057400"/>
            <a:ext cx="10955383" cy="4038600"/>
          </a:xfrm>
        </p:spPr>
      </p:pic>
    </p:spTree>
    <p:extLst>
      <p:ext uri="{BB962C8B-B14F-4D97-AF65-F5344CB8AC3E}">
        <p14:creationId xmlns:p14="http://schemas.microsoft.com/office/powerpoint/2010/main" val="479660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27CE-6C0D-2902-2D7D-0E989BE1073A}"/>
              </a:ext>
            </a:extLst>
          </p:cNvPr>
          <p:cNvSpPr>
            <a:spLocks noGrp="1"/>
          </p:cNvSpPr>
          <p:nvPr>
            <p:ph type="title"/>
          </p:nvPr>
        </p:nvSpPr>
        <p:spPr/>
        <p:txBody>
          <a:bodyPr/>
          <a:lstStyle/>
          <a:p>
            <a:r>
              <a:rPr lang="en-IN" dirty="0"/>
              <a:t>           </a:t>
            </a:r>
            <a:r>
              <a:rPr lang="en-IN" sz="2400" dirty="0"/>
              <a:t>What is polar digital  to digital conversion / encoding ?</a:t>
            </a:r>
          </a:p>
        </p:txBody>
      </p:sp>
      <p:sp>
        <p:nvSpPr>
          <p:cNvPr id="3" name="Content Placeholder 2">
            <a:extLst>
              <a:ext uri="{FF2B5EF4-FFF2-40B4-BE49-F238E27FC236}">
                <a16:creationId xmlns:a16="http://schemas.microsoft.com/office/drawing/2014/main" id="{AEF708E4-2BF7-530C-FEDD-8FC5538BB2F3}"/>
              </a:ext>
            </a:extLst>
          </p:cNvPr>
          <p:cNvSpPr>
            <a:spLocks noGrp="1"/>
          </p:cNvSpPr>
          <p:nvPr>
            <p:ph idx="1"/>
          </p:nvPr>
        </p:nvSpPr>
        <p:spPr/>
        <p:txBody>
          <a:bodyPr/>
          <a:lstStyle/>
          <a:p>
            <a:pPr algn="just"/>
            <a:r>
              <a:rPr lang="en-US" b="0" i="0" dirty="0">
                <a:solidFill>
                  <a:srgbClr val="610B4B"/>
                </a:solidFill>
                <a:effectLst/>
                <a:latin typeface="erdana"/>
              </a:rPr>
              <a:t>Polar - </a:t>
            </a:r>
            <a:r>
              <a:rPr lang="en-US" b="0" i="0" dirty="0">
                <a:solidFill>
                  <a:srgbClr val="000000"/>
                </a:solidFill>
                <a:effectLst/>
                <a:latin typeface="inter-regular"/>
              </a:rPr>
              <a:t>Polar encoding is an encoding scheme that uses two voltage levels: one is positive, and another is negative.</a:t>
            </a:r>
          </a:p>
          <a:p>
            <a:pPr algn="just">
              <a:buFont typeface="Arial" panose="020B0604020202020204" pitchFamily="34" charset="0"/>
              <a:buChar char="•"/>
            </a:pPr>
            <a:r>
              <a:rPr lang="en-US" b="0" i="0" dirty="0">
                <a:solidFill>
                  <a:srgbClr val="000000"/>
                </a:solidFill>
                <a:effectLst/>
                <a:latin typeface="inter-regular"/>
              </a:rPr>
              <a:t>By using two voltage levels, an average voltage level is reduced, and the DC component problem of unipolar encoding scheme is alleviated.</a:t>
            </a:r>
          </a:p>
          <a:p>
            <a:pPr marL="45720" indent="0" algn="just">
              <a:buNone/>
            </a:pPr>
            <a:endParaRPr lang="en-US" b="0" i="0" dirty="0">
              <a:solidFill>
                <a:srgbClr val="000000"/>
              </a:solidFill>
              <a:effectLst/>
              <a:latin typeface="inter-regular"/>
            </a:endParaRPr>
          </a:p>
          <a:p>
            <a:pPr marL="45720" indent="0">
              <a:buNone/>
            </a:pPr>
            <a:endParaRPr lang="en-IN" dirty="0"/>
          </a:p>
        </p:txBody>
      </p:sp>
      <p:pic>
        <p:nvPicPr>
          <p:cNvPr id="5" name="Picture 4">
            <a:extLst>
              <a:ext uri="{FF2B5EF4-FFF2-40B4-BE49-F238E27FC236}">
                <a16:creationId xmlns:a16="http://schemas.microsoft.com/office/drawing/2014/main" id="{253D1456-87C4-8690-E0B1-5E54896231E5}"/>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611086" y="3636101"/>
            <a:ext cx="9083040" cy="2686050"/>
          </a:xfrm>
          <a:prstGeom prst="rect">
            <a:avLst/>
          </a:prstGeom>
        </p:spPr>
      </p:pic>
    </p:spTree>
    <p:extLst>
      <p:ext uri="{BB962C8B-B14F-4D97-AF65-F5344CB8AC3E}">
        <p14:creationId xmlns:p14="http://schemas.microsoft.com/office/powerpoint/2010/main" val="1408852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9182-5522-85A9-CDC2-6F17C1C8F681}"/>
              </a:ext>
            </a:extLst>
          </p:cNvPr>
          <p:cNvSpPr>
            <a:spLocks noGrp="1"/>
          </p:cNvSpPr>
          <p:nvPr>
            <p:ph type="title"/>
          </p:nvPr>
        </p:nvSpPr>
        <p:spPr/>
        <p:txBody>
          <a:bodyPr/>
          <a:lstStyle/>
          <a:p>
            <a:r>
              <a:rPr lang="en-IN" dirty="0"/>
              <a:t>                Types of Non return zero .</a:t>
            </a:r>
          </a:p>
        </p:txBody>
      </p:sp>
      <p:sp>
        <p:nvSpPr>
          <p:cNvPr id="3" name="Content Placeholder 2">
            <a:extLst>
              <a:ext uri="{FF2B5EF4-FFF2-40B4-BE49-F238E27FC236}">
                <a16:creationId xmlns:a16="http://schemas.microsoft.com/office/drawing/2014/main" id="{8B664EC5-4226-BA87-59B4-46041776635A}"/>
              </a:ext>
            </a:extLst>
          </p:cNvPr>
          <p:cNvSpPr>
            <a:spLocks noGrp="1"/>
          </p:cNvSpPr>
          <p:nvPr>
            <p:ph idx="1"/>
          </p:nvPr>
        </p:nvSpPr>
        <p:spPr/>
        <p:txBody>
          <a:bodyPr/>
          <a:lstStyle/>
          <a:p>
            <a:pPr algn="just"/>
            <a:r>
              <a:rPr lang="en-US" b="0" i="0" dirty="0">
                <a:solidFill>
                  <a:srgbClr val="610B4B"/>
                </a:solidFill>
                <a:effectLst/>
                <a:latin typeface="erdana"/>
              </a:rPr>
              <a:t>NRZ -</a:t>
            </a:r>
            <a:r>
              <a:rPr lang="en-US" b="0" i="0" dirty="0">
                <a:solidFill>
                  <a:srgbClr val="000000"/>
                </a:solidFill>
                <a:effectLst/>
                <a:latin typeface="inter-regular"/>
              </a:rPr>
              <a:t>NRZ represents about  Non-return zero. In NRZ encoding, the level of the signal can be represented either or may be  positive or negative.</a:t>
            </a:r>
          </a:p>
          <a:p>
            <a:pPr algn="just"/>
            <a:r>
              <a:rPr lang="en-US" b="1" i="0" dirty="0">
                <a:solidFill>
                  <a:srgbClr val="333333"/>
                </a:solidFill>
                <a:effectLst/>
                <a:latin typeface="inter-bold"/>
              </a:rPr>
              <a:t>The two most common methods used in NRZ are:</a:t>
            </a:r>
            <a:endParaRPr lang="en-US" b="0" i="0" dirty="0">
              <a:solidFill>
                <a:srgbClr val="333333"/>
              </a:solidFill>
              <a:effectLst/>
              <a:latin typeface="inter-regular"/>
            </a:endParaRPr>
          </a:p>
          <a:p>
            <a:pPr algn="just"/>
            <a:r>
              <a:rPr lang="en-US" b="1" i="0" dirty="0">
                <a:solidFill>
                  <a:srgbClr val="333333"/>
                </a:solidFill>
                <a:effectLst/>
                <a:latin typeface="inter-bold"/>
              </a:rPr>
              <a:t>NRZ-L:</a:t>
            </a:r>
            <a:r>
              <a:rPr lang="en-US" b="0" i="0" dirty="0">
                <a:solidFill>
                  <a:srgbClr val="333333"/>
                </a:solidFill>
                <a:effectLst/>
                <a:latin typeface="inter-regular"/>
              </a:rPr>
              <a:t> In NRZ-L encoding, the level of the signal depends on the type of the bit that it represents. If a bit is 0 or 1, then their voltages will be positive and negative respectively. Therefore, we can say that the level of the signal is dependent on the state of the bit.</a:t>
            </a:r>
          </a:p>
          <a:p>
            <a:pPr algn="just"/>
            <a:r>
              <a:rPr lang="en-US" b="1" i="0" dirty="0">
                <a:solidFill>
                  <a:srgbClr val="333333"/>
                </a:solidFill>
                <a:effectLst/>
                <a:latin typeface="inter-bold"/>
              </a:rPr>
              <a:t>NRZ-I:</a:t>
            </a:r>
            <a:r>
              <a:rPr lang="en-US" b="0" i="0" dirty="0">
                <a:solidFill>
                  <a:srgbClr val="333333"/>
                </a:solidFill>
                <a:effectLst/>
                <a:latin typeface="inter-regular"/>
              </a:rPr>
              <a:t> NRZ-I is an inversion of the voltage level that represents 1 bit. In the NRZ-I encoding scheme, a transition occurs between the positive and negative voltage that represents 1 bit. In this scheme, 0 bit represents no change and 1 bit represents a change in voltage level.</a:t>
            </a:r>
          </a:p>
          <a:p>
            <a:pPr algn="just"/>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031823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4FB8-1824-2221-CDCC-6F366C0AE65D}"/>
              </a:ext>
            </a:extLst>
          </p:cNvPr>
          <p:cNvSpPr>
            <a:spLocks noGrp="1"/>
          </p:cNvSpPr>
          <p:nvPr>
            <p:ph type="title"/>
          </p:nvPr>
        </p:nvSpPr>
        <p:spPr/>
        <p:txBody>
          <a:bodyPr/>
          <a:lstStyle/>
          <a:p>
            <a:r>
              <a:rPr lang="en-IN" dirty="0"/>
              <a:t>Diagram  shows about NRZ-L and NRZ –I.</a:t>
            </a:r>
          </a:p>
        </p:txBody>
      </p:sp>
      <p:pic>
        <p:nvPicPr>
          <p:cNvPr id="5" name="Content Placeholder 4">
            <a:extLst>
              <a:ext uri="{FF2B5EF4-FFF2-40B4-BE49-F238E27FC236}">
                <a16:creationId xmlns:a16="http://schemas.microsoft.com/office/drawing/2014/main" id="{F65E2BAE-73AA-D417-8A19-632E3644F4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2674" y="2057400"/>
            <a:ext cx="8830492" cy="4038600"/>
          </a:xfrm>
        </p:spPr>
      </p:pic>
    </p:spTree>
    <p:extLst>
      <p:ext uri="{BB962C8B-B14F-4D97-AF65-F5344CB8AC3E}">
        <p14:creationId xmlns:p14="http://schemas.microsoft.com/office/powerpoint/2010/main" val="1709468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554C-0978-2FA3-D7E5-6AF385E99518}"/>
              </a:ext>
            </a:extLst>
          </p:cNvPr>
          <p:cNvSpPr>
            <a:spLocks noGrp="1"/>
          </p:cNvSpPr>
          <p:nvPr>
            <p:ph type="title"/>
          </p:nvPr>
        </p:nvSpPr>
        <p:spPr/>
        <p:txBody>
          <a:bodyPr/>
          <a:lstStyle/>
          <a:p>
            <a:r>
              <a:rPr lang="en-IN" dirty="0"/>
              <a:t>              Type Return  to zero. </a:t>
            </a:r>
          </a:p>
        </p:txBody>
      </p:sp>
      <p:sp>
        <p:nvSpPr>
          <p:cNvPr id="3" name="Content Placeholder 2">
            <a:extLst>
              <a:ext uri="{FF2B5EF4-FFF2-40B4-BE49-F238E27FC236}">
                <a16:creationId xmlns:a16="http://schemas.microsoft.com/office/drawing/2014/main" id="{97FC756A-9D0E-C482-B8A7-60A0024C9295}"/>
              </a:ext>
            </a:extLst>
          </p:cNvPr>
          <p:cNvSpPr>
            <a:spLocks noGrp="1"/>
          </p:cNvSpPr>
          <p:nvPr>
            <p:ph idx="1"/>
          </p:nvPr>
        </p:nvSpPr>
        <p:spPr/>
        <p:txBody>
          <a:bodyPr/>
          <a:lstStyle/>
          <a:p>
            <a:pPr marL="45720" indent="0">
              <a:buNone/>
            </a:pPr>
            <a:endParaRPr lang="en-US" dirty="0"/>
          </a:p>
          <a:p>
            <a:pPr algn="just"/>
            <a:r>
              <a:rPr lang="en-US" dirty="0"/>
              <a:t>RZ stands for Return to zero.</a:t>
            </a:r>
          </a:p>
          <a:p>
            <a:pPr algn="just"/>
            <a:r>
              <a:rPr lang="en-US" dirty="0"/>
              <a:t>There must be a signal change for each bit to achieve synchronization. However, to change with every bit, we need to have three values: positive, negative and zero.</a:t>
            </a:r>
          </a:p>
          <a:p>
            <a:pPr algn="just"/>
            <a:r>
              <a:rPr lang="en-US" dirty="0"/>
              <a:t>RZ is an encoding scheme that provides three values, positive voltage represents 1, the negative voltage represents 0, and zero voltage represents none.</a:t>
            </a:r>
          </a:p>
          <a:p>
            <a:pPr algn="just"/>
            <a:r>
              <a:rPr lang="en-US" dirty="0"/>
              <a:t>In the RZ scheme, halfway through each interval, the signal returns to zero.</a:t>
            </a:r>
          </a:p>
          <a:p>
            <a:pPr algn="just"/>
            <a:r>
              <a:rPr lang="en-US" dirty="0"/>
              <a:t>In RZ scheme, 1 bit is represented by positive-to-zero and 0 bit is represented by negative-to-zero.</a:t>
            </a:r>
            <a:endParaRPr lang="en-IN" dirty="0"/>
          </a:p>
        </p:txBody>
      </p:sp>
    </p:spTree>
    <p:extLst>
      <p:ext uri="{BB962C8B-B14F-4D97-AF65-F5344CB8AC3E}">
        <p14:creationId xmlns:p14="http://schemas.microsoft.com/office/powerpoint/2010/main" val="4236838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15FA-85CF-8BCE-6750-1F58B4F8651E}"/>
              </a:ext>
            </a:extLst>
          </p:cNvPr>
          <p:cNvSpPr>
            <a:spLocks noGrp="1"/>
          </p:cNvSpPr>
          <p:nvPr>
            <p:ph type="title"/>
          </p:nvPr>
        </p:nvSpPr>
        <p:spPr/>
        <p:txBody>
          <a:bodyPr/>
          <a:lstStyle/>
          <a:p>
            <a:r>
              <a:rPr lang="en-IN" dirty="0"/>
              <a:t>                              </a:t>
            </a:r>
            <a:r>
              <a:rPr lang="en-IN" dirty="0" err="1"/>
              <a:t>Biphase</a:t>
            </a:r>
            <a:r>
              <a:rPr lang="en-IN" dirty="0"/>
              <a:t> .</a:t>
            </a:r>
          </a:p>
        </p:txBody>
      </p:sp>
      <p:sp>
        <p:nvSpPr>
          <p:cNvPr id="3" name="Content Placeholder 2">
            <a:extLst>
              <a:ext uri="{FF2B5EF4-FFF2-40B4-BE49-F238E27FC236}">
                <a16:creationId xmlns:a16="http://schemas.microsoft.com/office/drawing/2014/main" id="{033CF552-A095-D5C4-751B-AED7A98EA62A}"/>
              </a:ext>
            </a:extLst>
          </p:cNvPr>
          <p:cNvSpPr>
            <a:spLocks noGrp="1"/>
          </p:cNvSpPr>
          <p:nvPr>
            <p:ph idx="1"/>
          </p:nvPr>
        </p:nvSpPr>
        <p:spPr/>
        <p:txBody>
          <a:bodyPr>
            <a:normAutofit lnSpcReduction="10000"/>
          </a:bodyPr>
          <a:lstStyle/>
          <a:p>
            <a:pPr algn="just"/>
            <a:r>
              <a:rPr lang="en-US" dirty="0" err="1"/>
              <a:t>Biphase</a:t>
            </a:r>
            <a:r>
              <a:rPr lang="en-US" dirty="0"/>
              <a:t>  -  </a:t>
            </a:r>
            <a:r>
              <a:rPr lang="en-US" dirty="0" err="1"/>
              <a:t>Biphase</a:t>
            </a:r>
            <a:r>
              <a:rPr lang="en-US" dirty="0"/>
              <a:t>  is an encoding scheme in which signal changes at the middle of the bit interval but does not return to zero.</a:t>
            </a:r>
          </a:p>
          <a:p>
            <a:pPr algn="just"/>
            <a:r>
              <a:rPr lang="en-US" dirty="0" err="1"/>
              <a:t>Biphase</a:t>
            </a:r>
            <a:r>
              <a:rPr lang="en-US" dirty="0"/>
              <a:t>  encoding is implemented in two different ways:</a:t>
            </a:r>
          </a:p>
          <a:p>
            <a:pPr algn="just"/>
            <a:r>
              <a:rPr lang="en-US" dirty="0"/>
              <a:t>Manchester - It changes the signal at the middle of the bit interval but does not return to zero for synchronization.</a:t>
            </a:r>
          </a:p>
          <a:p>
            <a:pPr algn="just"/>
            <a:r>
              <a:rPr lang="en-US" dirty="0"/>
              <a:t>In Manchester encoding, a negative-to-positive transition represents binary 1, and positive-to-negative transition represents 0.</a:t>
            </a:r>
          </a:p>
          <a:p>
            <a:pPr algn="just"/>
            <a:r>
              <a:rPr lang="en-US" dirty="0"/>
              <a:t>Manchester has the same level of synchronization as RZ scheme except that it has two levels of amplitude. </a:t>
            </a:r>
          </a:p>
          <a:p>
            <a:pPr algn="just"/>
            <a:r>
              <a:rPr lang="en-US" dirty="0"/>
              <a:t>In Manchester and differential Manchester encoding, the </a:t>
            </a:r>
            <a:r>
              <a:rPr lang="en-US" dirty="0" err="1"/>
              <a:t>transitionat</a:t>
            </a:r>
            <a:r>
              <a:rPr lang="en-US" dirty="0"/>
              <a:t> the middle of the bit is used for synchronization.</a:t>
            </a:r>
            <a:endParaRPr lang="en-IN" dirty="0"/>
          </a:p>
        </p:txBody>
      </p:sp>
    </p:spTree>
    <p:extLst>
      <p:ext uri="{BB962C8B-B14F-4D97-AF65-F5344CB8AC3E}">
        <p14:creationId xmlns:p14="http://schemas.microsoft.com/office/powerpoint/2010/main" val="2901188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760E4-33E2-5007-FF8F-922E256E1C0A}"/>
              </a:ext>
            </a:extLst>
          </p:cNvPr>
          <p:cNvSpPr>
            <a:spLocks noGrp="1"/>
          </p:cNvSpPr>
          <p:nvPr>
            <p:ph type="title"/>
          </p:nvPr>
        </p:nvSpPr>
        <p:spPr/>
        <p:txBody>
          <a:bodyPr/>
          <a:lstStyle/>
          <a:p>
            <a:r>
              <a:rPr lang="en-IN" dirty="0"/>
              <a:t>            Differential Manchester.</a:t>
            </a:r>
          </a:p>
        </p:txBody>
      </p:sp>
      <p:sp>
        <p:nvSpPr>
          <p:cNvPr id="3" name="Content Placeholder 2">
            <a:extLst>
              <a:ext uri="{FF2B5EF4-FFF2-40B4-BE49-F238E27FC236}">
                <a16:creationId xmlns:a16="http://schemas.microsoft.com/office/drawing/2014/main" id="{995C89C6-CD12-442E-47BE-DB078C192115}"/>
              </a:ext>
            </a:extLst>
          </p:cNvPr>
          <p:cNvSpPr>
            <a:spLocks noGrp="1"/>
          </p:cNvSpPr>
          <p:nvPr>
            <p:ph idx="1"/>
          </p:nvPr>
        </p:nvSpPr>
        <p:spPr/>
        <p:txBody>
          <a:bodyPr/>
          <a:lstStyle/>
          <a:p>
            <a:pPr algn="just"/>
            <a:r>
              <a:rPr lang="en-US" dirty="0"/>
              <a:t>Differential Manchester -It changes the signal at the middle of the bit interval for synchronization, but the presence or absence of the transition at the beginning of the interval determines the bit. A transition means binary 0 and no transition means binary 1.</a:t>
            </a:r>
          </a:p>
          <a:p>
            <a:pPr algn="just"/>
            <a:endParaRPr lang="en-US" dirty="0"/>
          </a:p>
          <a:p>
            <a:pPr algn="just"/>
            <a:r>
              <a:rPr lang="en-US" dirty="0"/>
              <a:t>In Manchester Encoding scheme, two signal changes represent 0 and one signal change represent 1.</a:t>
            </a:r>
            <a:endParaRPr lang="en-IN" dirty="0"/>
          </a:p>
        </p:txBody>
      </p:sp>
    </p:spTree>
    <p:extLst>
      <p:ext uri="{BB962C8B-B14F-4D97-AF65-F5344CB8AC3E}">
        <p14:creationId xmlns:p14="http://schemas.microsoft.com/office/powerpoint/2010/main" val="2310861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AB5E05-B186-4218-9FA0-99AF5706ED64}"/>
              </a:ext>
            </a:extLst>
          </p:cNvPr>
          <p:cNvPicPr>
            <a:picLocks noGrp="1" noChangeAspect="1"/>
          </p:cNvPicPr>
          <p:nvPr>
            <p:ph idx="1"/>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314993" y="896983"/>
            <a:ext cx="9222377" cy="559090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2041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066D54-0A27-BC6F-2D63-7765C2FEE64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D70B799-08CC-0F34-2A19-4556F669E706}"/>
              </a:ext>
            </a:extLst>
          </p:cNvPr>
          <p:cNvPicPr>
            <a:picLocks noChangeAspect="1"/>
          </p:cNvPicPr>
          <p:nvPr/>
        </p:nvPicPr>
        <p:blipFill>
          <a:blip r:embed="rId2"/>
          <a:stretch>
            <a:fillRect/>
          </a:stretch>
        </p:blipFill>
        <p:spPr>
          <a:xfrm>
            <a:off x="1060461" y="435429"/>
            <a:ext cx="10295515" cy="6125535"/>
          </a:xfrm>
          <a:prstGeom prst="rect">
            <a:avLst/>
          </a:prstGeom>
        </p:spPr>
      </p:pic>
    </p:spTree>
    <p:extLst>
      <p:ext uri="{BB962C8B-B14F-4D97-AF65-F5344CB8AC3E}">
        <p14:creationId xmlns:p14="http://schemas.microsoft.com/office/powerpoint/2010/main" val="2905972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8781-0403-5EE1-5838-41D5138D5B4B}"/>
              </a:ext>
            </a:extLst>
          </p:cNvPr>
          <p:cNvSpPr>
            <a:spLocks noGrp="1"/>
          </p:cNvSpPr>
          <p:nvPr>
            <p:ph type="title"/>
          </p:nvPr>
        </p:nvSpPr>
        <p:spPr/>
        <p:txBody>
          <a:bodyPr>
            <a:normAutofit/>
          </a:bodyPr>
          <a:lstStyle/>
          <a:p>
            <a:r>
              <a:rPr lang="en-IN" sz="4400" b="1" i="0" u="none" strike="noStrike" baseline="0" dirty="0">
                <a:latin typeface="Times New Roman" panose="02020603050405020304" pitchFamily="18" charset="0"/>
              </a:rPr>
              <a:t>       </a:t>
            </a:r>
            <a:r>
              <a:rPr lang="en-IN" sz="2800" b="1" i="0" u="none" strike="noStrike" baseline="0" dirty="0">
                <a:latin typeface="Times New Roman" panose="02020603050405020304" pitchFamily="18" charset="0"/>
              </a:rPr>
              <a:t>How  </a:t>
            </a:r>
            <a:r>
              <a:rPr lang="en-IN" sz="2800" b="1" dirty="0">
                <a:latin typeface="Times New Roman" panose="02020603050405020304" pitchFamily="18" charset="0"/>
              </a:rPr>
              <a:t>Modulation  and Demodulation performs ?</a:t>
            </a:r>
            <a:endParaRPr lang="en-IN" sz="2800" dirty="0"/>
          </a:p>
        </p:txBody>
      </p:sp>
      <p:pic>
        <p:nvPicPr>
          <p:cNvPr id="4" name="Content Placeholder 3">
            <a:extLst>
              <a:ext uri="{FF2B5EF4-FFF2-40B4-BE49-F238E27FC236}">
                <a16:creationId xmlns:a16="http://schemas.microsoft.com/office/drawing/2014/main" id="{933165E9-143B-8B8E-C8F4-191605C99689}"/>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642257" y="2072638"/>
            <a:ext cx="10877006" cy="40059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011436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848C-3B29-1988-D814-16982F40AC20}"/>
              </a:ext>
            </a:extLst>
          </p:cNvPr>
          <p:cNvSpPr>
            <a:spLocks noGrp="1"/>
          </p:cNvSpPr>
          <p:nvPr>
            <p:ph type="title"/>
          </p:nvPr>
        </p:nvSpPr>
        <p:spPr/>
        <p:txBody>
          <a:bodyPr/>
          <a:lstStyle/>
          <a:p>
            <a:r>
              <a:rPr lang="en-IN" dirty="0"/>
              <a:t>      </a:t>
            </a:r>
            <a:r>
              <a:rPr lang="en-IN" sz="3600" dirty="0"/>
              <a:t>Third type of digital to digital transmission .</a:t>
            </a:r>
          </a:p>
        </p:txBody>
      </p:sp>
      <p:sp>
        <p:nvSpPr>
          <p:cNvPr id="3" name="Content Placeholder 2">
            <a:extLst>
              <a:ext uri="{FF2B5EF4-FFF2-40B4-BE49-F238E27FC236}">
                <a16:creationId xmlns:a16="http://schemas.microsoft.com/office/drawing/2014/main" id="{5014C5BD-581A-4906-B55A-DA5A2AC6F3FA}"/>
              </a:ext>
            </a:extLst>
          </p:cNvPr>
          <p:cNvSpPr>
            <a:spLocks noGrp="1"/>
          </p:cNvSpPr>
          <p:nvPr>
            <p:ph idx="1"/>
          </p:nvPr>
        </p:nvSpPr>
        <p:spPr/>
        <p:txBody>
          <a:bodyPr/>
          <a:lstStyle/>
          <a:p>
            <a:r>
              <a:rPr lang="en-US" dirty="0"/>
              <a:t>Bipolar</a:t>
            </a:r>
          </a:p>
          <a:p>
            <a:r>
              <a:rPr lang="en-US" dirty="0"/>
              <a:t>Bipolar encoding scheme represents three voltage levels: positive, negative, and zero.</a:t>
            </a:r>
          </a:p>
          <a:p>
            <a:r>
              <a:rPr lang="en-US" dirty="0"/>
              <a:t>In Bipolar encoding scheme, zero level represents binary 0, and binary 1 is represented by alternating positive and negative voltages.</a:t>
            </a:r>
          </a:p>
          <a:p>
            <a:r>
              <a:rPr lang="en-US" dirty="0"/>
              <a:t>If the first 1 bit is represented by positive amplitude, then the second 1 bit is represented by negative voltage, third 1 bit is represented by the positive amplitude and so on. This alternation can also occur even when the 1bits are not consecutive.</a:t>
            </a:r>
            <a:endParaRPr lang="en-IN" dirty="0"/>
          </a:p>
        </p:txBody>
      </p:sp>
    </p:spTree>
    <p:extLst>
      <p:ext uri="{BB962C8B-B14F-4D97-AF65-F5344CB8AC3E}">
        <p14:creationId xmlns:p14="http://schemas.microsoft.com/office/powerpoint/2010/main" val="2086205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F5ACB-5037-B815-0314-63705D039789}"/>
              </a:ext>
            </a:extLst>
          </p:cNvPr>
          <p:cNvSpPr>
            <a:spLocks noGrp="1"/>
          </p:cNvSpPr>
          <p:nvPr>
            <p:ph type="title"/>
          </p:nvPr>
        </p:nvSpPr>
        <p:spPr/>
        <p:txBody>
          <a:bodyPr/>
          <a:lstStyle/>
          <a:p>
            <a:r>
              <a:rPr lang="en-IN" dirty="0"/>
              <a:t>      Bipolar  digital to digital   conversion .</a:t>
            </a:r>
          </a:p>
        </p:txBody>
      </p:sp>
      <p:pic>
        <p:nvPicPr>
          <p:cNvPr id="5" name="Content Placeholder 4">
            <a:extLst>
              <a:ext uri="{FF2B5EF4-FFF2-40B4-BE49-F238E27FC236}">
                <a16:creationId xmlns:a16="http://schemas.microsoft.com/office/drawing/2014/main" id="{8F6D561B-7866-BF07-7B35-8A634B52788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898468" y="2092234"/>
            <a:ext cx="8395063" cy="41561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63002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6651-6763-3E66-0AB6-532102A74E7B}"/>
              </a:ext>
            </a:extLst>
          </p:cNvPr>
          <p:cNvSpPr>
            <a:spLocks noGrp="1"/>
          </p:cNvSpPr>
          <p:nvPr>
            <p:ph type="title"/>
          </p:nvPr>
        </p:nvSpPr>
        <p:spPr/>
        <p:txBody>
          <a:bodyPr/>
          <a:lstStyle/>
          <a:p>
            <a:r>
              <a:rPr lang="en-IN" dirty="0"/>
              <a:t>                   Bipolar  types .</a:t>
            </a:r>
          </a:p>
        </p:txBody>
      </p:sp>
      <p:sp>
        <p:nvSpPr>
          <p:cNvPr id="3" name="Content Placeholder 2">
            <a:extLst>
              <a:ext uri="{FF2B5EF4-FFF2-40B4-BE49-F238E27FC236}">
                <a16:creationId xmlns:a16="http://schemas.microsoft.com/office/drawing/2014/main" id="{E07E0AB0-F08C-74B6-D536-F6BAD576F361}"/>
              </a:ext>
            </a:extLst>
          </p:cNvPr>
          <p:cNvSpPr>
            <a:spLocks noGrp="1"/>
          </p:cNvSpPr>
          <p:nvPr>
            <p:ph idx="1"/>
          </p:nvPr>
        </p:nvSpPr>
        <p:spPr/>
        <p:txBody>
          <a:bodyPr>
            <a:normAutofit/>
          </a:bodyPr>
          <a:lstStyle/>
          <a:p>
            <a:pPr algn="just"/>
            <a:r>
              <a:rPr lang="en-US" u="sng" dirty="0"/>
              <a:t>AMI </a:t>
            </a:r>
            <a:r>
              <a:rPr lang="en-US" dirty="0"/>
              <a:t>- AMI stands for alternate mark inversion where mark work comes from telegraphy which means 1. So, it can be redefined as alternate 1 inversion.</a:t>
            </a:r>
          </a:p>
          <a:p>
            <a:pPr algn="just"/>
            <a:r>
              <a:rPr lang="en-US" dirty="0"/>
              <a:t>In Bipolar AMI encoding scheme, 0 bit is represented by zero level and 1 bit is represented by alternating positive and negative voltages.</a:t>
            </a:r>
          </a:p>
          <a:p>
            <a:pPr algn="just"/>
            <a:r>
              <a:rPr lang="en-US" u="sng" dirty="0"/>
              <a:t>B8ZS </a:t>
            </a:r>
            <a:r>
              <a:rPr lang="en-US" dirty="0"/>
              <a:t>-B8ZS stands for Bipolar 8-Zero Substitution.</a:t>
            </a:r>
          </a:p>
          <a:p>
            <a:pPr algn="just"/>
            <a:r>
              <a:rPr lang="en-US" dirty="0"/>
              <a:t>This technique is adopted in North America to provide synchronization of a long sequence of 0s bits.</a:t>
            </a:r>
          </a:p>
          <a:p>
            <a:pPr algn="just"/>
            <a:r>
              <a:rPr lang="en-US" dirty="0"/>
              <a:t>In most of the cases, the functionality of B8ZS is similar to the bipolar AMI, but the only difference is that it provides the synchronization when a long sequence of 0s bits occur.</a:t>
            </a:r>
            <a:endParaRPr lang="en-IN" dirty="0"/>
          </a:p>
        </p:txBody>
      </p:sp>
    </p:spTree>
    <p:extLst>
      <p:ext uri="{BB962C8B-B14F-4D97-AF65-F5344CB8AC3E}">
        <p14:creationId xmlns:p14="http://schemas.microsoft.com/office/powerpoint/2010/main" val="1475544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0B55-5406-6915-C8EA-008056013459}"/>
              </a:ext>
            </a:extLst>
          </p:cNvPr>
          <p:cNvSpPr>
            <a:spLocks noGrp="1"/>
          </p:cNvSpPr>
          <p:nvPr>
            <p:ph type="title"/>
          </p:nvPr>
        </p:nvSpPr>
        <p:spPr/>
        <p:txBody>
          <a:bodyPr/>
          <a:lstStyle/>
          <a:p>
            <a:r>
              <a:rPr lang="en-IN" dirty="0"/>
              <a:t>                HDB3 Bipolar type.</a:t>
            </a:r>
          </a:p>
        </p:txBody>
      </p:sp>
      <p:sp>
        <p:nvSpPr>
          <p:cNvPr id="3" name="Content Placeholder 2">
            <a:extLst>
              <a:ext uri="{FF2B5EF4-FFF2-40B4-BE49-F238E27FC236}">
                <a16:creationId xmlns:a16="http://schemas.microsoft.com/office/drawing/2014/main" id="{A26E5B27-EACB-A9AC-E609-21180CA8B5AA}"/>
              </a:ext>
            </a:extLst>
          </p:cNvPr>
          <p:cNvSpPr>
            <a:spLocks noGrp="1"/>
          </p:cNvSpPr>
          <p:nvPr>
            <p:ph idx="1"/>
          </p:nvPr>
        </p:nvSpPr>
        <p:spPr/>
        <p:txBody>
          <a:bodyPr/>
          <a:lstStyle/>
          <a:p>
            <a:pPr marL="45720" indent="0" algn="just">
              <a:buNone/>
            </a:pPr>
            <a:r>
              <a:rPr lang="en-US" dirty="0"/>
              <a:t>                             HDB3 -HDB3 stands for High-Density Bipolar 3.</a:t>
            </a:r>
          </a:p>
          <a:p>
            <a:pPr algn="just">
              <a:buFont typeface="Wingdings" panose="05000000000000000000" pitchFamily="2" charset="2"/>
              <a:buChar char="q"/>
            </a:pPr>
            <a:r>
              <a:rPr lang="en-US" dirty="0"/>
              <a:t>HDB3 technique was first adopted in Europe and Japan.</a:t>
            </a:r>
          </a:p>
          <a:p>
            <a:pPr algn="just">
              <a:buFont typeface="Wingdings" panose="05000000000000000000" pitchFamily="2" charset="2"/>
              <a:buChar char="q"/>
            </a:pPr>
            <a:r>
              <a:rPr lang="en-US" dirty="0"/>
              <a:t>HDB3 technique is designed to provide the synchronization of a long sequence of 0s bits.</a:t>
            </a:r>
          </a:p>
          <a:p>
            <a:pPr algn="just">
              <a:buFont typeface="Wingdings" panose="05000000000000000000" pitchFamily="2" charset="2"/>
              <a:buChar char="q"/>
            </a:pPr>
            <a:r>
              <a:rPr lang="en-US" dirty="0"/>
              <a:t>In the HDB3 technique, the pattern of violation is based on the polarity of the previous bit.</a:t>
            </a:r>
            <a:endParaRPr lang="en-IN" dirty="0"/>
          </a:p>
        </p:txBody>
      </p:sp>
    </p:spTree>
    <p:extLst>
      <p:ext uri="{BB962C8B-B14F-4D97-AF65-F5344CB8AC3E}">
        <p14:creationId xmlns:p14="http://schemas.microsoft.com/office/powerpoint/2010/main" val="376932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2DFD-A4E1-0B03-EB47-2BA4456C29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1CDAFC-AC24-7FD8-7B2D-A091D871987C}"/>
              </a:ext>
            </a:extLst>
          </p:cNvPr>
          <p:cNvSpPr>
            <a:spLocks noGrp="1"/>
          </p:cNvSpPr>
          <p:nvPr>
            <p:ph idx="1"/>
          </p:nvPr>
        </p:nvSpPr>
        <p:spPr/>
        <p:txBody>
          <a:bodyPr/>
          <a:lstStyle/>
          <a:p>
            <a:pPr marL="45720" indent="0">
              <a:buNone/>
            </a:pPr>
            <a:endParaRPr lang="en-IN" dirty="0"/>
          </a:p>
          <a:p>
            <a:pPr marL="45720" indent="0">
              <a:buNone/>
            </a:pPr>
            <a:endParaRPr lang="en-IN" dirty="0"/>
          </a:p>
          <a:p>
            <a:pPr marL="45720" indent="0">
              <a:buNone/>
            </a:pPr>
            <a:r>
              <a:rPr lang="en-IN" dirty="0"/>
              <a:t>                                                                    Thanks</a:t>
            </a:r>
          </a:p>
        </p:txBody>
      </p:sp>
      <p:pic>
        <p:nvPicPr>
          <p:cNvPr id="4" name="Content Placeholder 4">
            <a:extLst>
              <a:ext uri="{FF2B5EF4-FFF2-40B4-BE49-F238E27FC236}">
                <a16:creationId xmlns:a16="http://schemas.microsoft.com/office/drawing/2014/main" id="{B6F44A0A-409E-ACC5-CFA8-BBE74B54A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460" y="0"/>
            <a:ext cx="11783120" cy="6400800"/>
          </a:xfrm>
          <a:prstGeom prst="rect">
            <a:avLst/>
          </a:prstGeom>
        </p:spPr>
      </p:pic>
    </p:spTree>
    <p:extLst>
      <p:ext uri="{BB962C8B-B14F-4D97-AF65-F5344CB8AC3E}">
        <p14:creationId xmlns:p14="http://schemas.microsoft.com/office/powerpoint/2010/main" val="2072484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5A5F-AE9A-B0AD-D095-DD89DCD1A2F1}"/>
              </a:ext>
            </a:extLst>
          </p:cNvPr>
          <p:cNvSpPr>
            <a:spLocks noGrp="1"/>
          </p:cNvSpPr>
          <p:nvPr>
            <p:ph type="title"/>
          </p:nvPr>
        </p:nvSpPr>
        <p:spPr/>
        <p:txBody>
          <a:bodyPr/>
          <a:lstStyle/>
          <a:p>
            <a:r>
              <a:rPr lang="en-IN" dirty="0"/>
              <a:t>                     Types of modulation .</a:t>
            </a:r>
          </a:p>
        </p:txBody>
      </p:sp>
      <p:pic>
        <p:nvPicPr>
          <p:cNvPr id="5" name="Content Placeholder 4">
            <a:extLst>
              <a:ext uri="{FF2B5EF4-FFF2-40B4-BE49-F238E27FC236}">
                <a16:creationId xmlns:a16="http://schemas.microsoft.com/office/drawing/2014/main" id="{2EF530F1-5048-2289-3441-3706C6A7B4CE}"/>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757647" y="1965960"/>
            <a:ext cx="10650582" cy="4400005"/>
          </a:xfrm>
        </p:spPr>
      </p:pic>
    </p:spTree>
    <p:extLst>
      <p:ext uri="{BB962C8B-B14F-4D97-AF65-F5344CB8AC3E}">
        <p14:creationId xmlns:p14="http://schemas.microsoft.com/office/powerpoint/2010/main" val="4064837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03E6-5C71-D6C3-F306-B6FCB5A589CE}"/>
              </a:ext>
            </a:extLst>
          </p:cNvPr>
          <p:cNvSpPr>
            <a:spLocks noGrp="1"/>
          </p:cNvSpPr>
          <p:nvPr>
            <p:ph type="title"/>
          </p:nvPr>
        </p:nvSpPr>
        <p:spPr/>
        <p:txBody>
          <a:bodyPr/>
          <a:lstStyle/>
          <a:p>
            <a:r>
              <a:rPr lang="en-US" dirty="0"/>
              <a:t>            Types of  Analog modulation.</a:t>
            </a:r>
            <a:br>
              <a:rPr lang="en-US" dirty="0"/>
            </a:br>
            <a:endParaRPr lang="en-IN" dirty="0"/>
          </a:p>
        </p:txBody>
      </p:sp>
      <p:sp>
        <p:nvSpPr>
          <p:cNvPr id="3" name="Content Placeholder 2">
            <a:extLst>
              <a:ext uri="{FF2B5EF4-FFF2-40B4-BE49-F238E27FC236}">
                <a16:creationId xmlns:a16="http://schemas.microsoft.com/office/drawing/2014/main" id="{1757BD98-336E-B6AD-5F93-ED77CC7704D8}"/>
              </a:ext>
            </a:extLst>
          </p:cNvPr>
          <p:cNvSpPr>
            <a:spLocks noGrp="1"/>
          </p:cNvSpPr>
          <p:nvPr>
            <p:ph idx="1"/>
          </p:nvPr>
        </p:nvSpPr>
        <p:spPr/>
        <p:txBody>
          <a:bodyPr/>
          <a:lstStyle/>
          <a:p>
            <a:pPr marL="45720" indent="0" algn="just">
              <a:buNone/>
            </a:pPr>
            <a:r>
              <a:rPr lang="en-US" dirty="0"/>
              <a:t>Amplitude modulation: It is a type of modulation in which only the amplitude of the carrier signal is varied to represent the data being added to the signals.</a:t>
            </a:r>
          </a:p>
          <a:p>
            <a:pPr marL="45720" indent="0">
              <a:buNone/>
            </a:pPr>
            <a:endParaRPr lang="en-IN" dirty="0"/>
          </a:p>
        </p:txBody>
      </p:sp>
      <p:pic>
        <p:nvPicPr>
          <p:cNvPr id="5" name="Picture 4">
            <a:extLst>
              <a:ext uri="{FF2B5EF4-FFF2-40B4-BE49-F238E27FC236}">
                <a16:creationId xmlns:a16="http://schemas.microsoft.com/office/drawing/2014/main" id="{81EE9136-D746-9700-F53B-478EA215F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360" y="3126240"/>
            <a:ext cx="9582150" cy="2695575"/>
          </a:xfrm>
          <a:prstGeom prst="rect">
            <a:avLst/>
          </a:prstGeom>
        </p:spPr>
      </p:pic>
    </p:spTree>
    <p:extLst>
      <p:ext uri="{BB962C8B-B14F-4D97-AF65-F5344CB8AC3E}">
        <p14:creationId xmlns:p14="http://schemas.microsoft.com/office/powerpoint/2010/main" val="2017309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8E634D-1F21-B9E6-A8A7-2734496D774C}"/>
              </a:ext>
            </a:extLst>
          </p:cNvPr>
          <p:cNvSpPr>
            <a:spLocks noGrp="1"/>
          </p:cNvSpPr>
          <p:nvPr>
            <p:ph idx="1"/>
          </p:nvPr>
        </p:nvSpPr>
        <p:spPr>
          <a:xfrm>
            <a:off x="1143000" y="609600"/>
            <a:ext cx="9872871" cy="5486400"/>
          </a:xfrm>
        </p:spPr>
        <p:txBody>
          <a:bodyPr>
            <a:normAutofit/>
          </a:bodyPr>
          <a:lstStyle/>
          <a:p>
            <a:pPr marL="502920" indent="-457200" algn="just">
              <a:buAutoNum type="arabicPeriod" startAt="2"/>
            </a:pPr>
            <a:r>
              <a:rPr lang="en-US" sz="2400" dirty="0"/>
              <a:t>Frequency modulation: It is a type of modulation in which only the frequency of the carrier signal is varied to represent the frequency of the data.</a:t>
            </a:r>
          </a:p>
          <a:p>
            <a:pPr marL="45720" indent="0" algn="just">
              <a:buNone/>
            </a:pPr>
            <a:endParaRPr lang="en-IN" sz="2400" dirty="0"/>
          </a:p>
        </p:txBody>
      </p:sp>
      <p:pic>
        <p:nvPicPr>
          <p:cNvPr id="5" name="Picture 4">
            <a:extLst>
              <a:ext uri="{FF2B5EF4-FFF2-40B4-BE49-F238E27FC236}">
                <a16:creationId xmlns:a16="http://schemas.microsoft.com/office/drawing/2014/main" id="{63F2C8F2-B6C8-9940-09EF-C5C9F1D29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721" y="2412274"/>
            <a:ext cx="8656320" cy="1521824"/>
          </a:xfrm>
          <a:prstGeom prst="rect">
            <a:avLst/>
          </a:prstGeom>
        </p:spPr>
      </p:pic>
    </p:spTree>
    <p:extLst>
      <p:ext uri="{BB962C8B-B14F-4D97-AF65-F5344CB8AC3E}">
        <p14:creationId xmlns:p14="http://schemas.microsoft.com/office/powerpoint/2010/main" val="1956861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56403-CE43-00E7-C954-76469C10B359}"/>
              </a:ext>
            </a:extLst>
          </p:cNvPr>
          <p:cNvSpPr>
            <a:spLocks noGrp="1"/>
          </p:cNvSpPr>
          <p:nvPr>
            <p:ph idx="1"/>
          </p:nvPr>
        </p:nvSpPr>
        <p:spPr>
          <a:xfrm>
            <a:off x="1143000" y="722811"/>
            <a:ext cx="9872871" cy="5373189"/>
          </a:xfrm>
        </p:spPr>
        <p:txBody>
          <a:bodyPr/>
          <a:lstStyle/>
          <a:p>
            <a:pPr marL="45720" indent="0" algn="just">
              <a:buNone/>
            </a:pPr>
            <a:r>
              <a:rPr lang="en-US" dirty="0"/>
              <a:t>3. Phase modulation: It is a type of modulation in which the phase of the carrier signal is varied to represent the data being added to the signal.</a:t>
            </a:r>
          </a:p>
          <a:p>
            <a:pPr marL="45720" indent="0" algn="just">
              <a:buNone/>
            </a:pPr>
            <a:endParaRPr lang="en-US" dirty="0"/>
          </a:p>
        </p:txBody>
      </p:sp>
      <p:pic>
        <p:nvPicPr>
          <p:cNvPr id="5" name="Picture 4">
            <a:extLst>
              <a:ext uri="{FF2B5EF4-FFF2-40B4-BE49-F238E27FC236}">
                <a16:creationId xmlns:a16="http://schemas.microsoft.com/office/drawing/2014/main" id="{68E15054-1E59-0FC2-9193-29E0FB912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825" y="1976846"/>
            <a:ext cx="8421275" cy="2299063"/>
          </a:xfrm>
          <a:prstGeom prst="rect">
            <a:avLst/>
          </a:prstGeom>
        </p:spPr>
      </p:pic>
    </p:spTree>
    <p:extLst>
      <p:ext uri="{BB962C8B-B14F-4D97-AF65-F5344CB8AC3E}">
        <p14:creationId xmlns:p14="http://schemas.microsoft.com/office/powerpoint/2010/main" val="420906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76090-9F70-E6B0-6E3F-6A60F55E9C55}"/>
              </a:ext>
            </a:extLst>
          </p:cNvPr>
          <p:cNvSpPr>
            <a:spLocks noGrp="1"/>
          </p:cNvSpPr>
          <p:nvPr>
            <p:ph type="title"/>
          </p:nvPr>
        </p:nvSpPr>
        <p:spPr/>
        <p:txBody>
          <a:bodyPr/>
          <a:lstStyle/>
          <a:p>
            <a:r>
              <a:rPr lang="en-IN" dirty="0"/>
              <a:t>            What  is  Digital  Modulation  ?</a:t>
            </a:r>
          </a:p>
        </p:txBody>
      </p:sp>
      <p:sp>
        <p:nvSpPr>
          <p:cNvPr id="3" name="Content Placeholder 2">
            <a:extLst>
              <a:ext uri="{FF2B5EF4-FFF2-40B4-BE49-F238E27FC236}">
                <a16:creationId xmlns:a16="http://schemas.microsoft.com/office/drawing/2014/main" id="{59D103DD-E144-94F7-4615-CBCF11AA1003}"/>
              </a:ext>
            </a:extLst>
          </p:cNvPr>
          <p:cNvSpPr>
            <a:spLocks noGrp="1"/>
          </p:cNvSpPr>
          <p:nvPr>
            <p:ph idx="1"/>
          </p:nvPr>
        </p:nvSpPr>
        <p:spPr/>
        <p:txBody>
          <a:bodyPr/>
          <a:lstStyle/>
          <a:p>
            <a:pPr marL="45720" indent="0" algn="just">
              <a:buNone/>
            </a:pPr>
            <a:r>
              <a:rPr lang="en-US" dirty="0"/>
              <a:t>                                                      Digital   modulation </a:t>
            </a:r>
          </a:p>
          <a:p>
            <a:pPr algn="just">
              <a:buFont typeface="Wingdings" panose="05000000000000000000" pitchFamily="2" charset="2"/>
              <a:buChar char="q"/>
            </a:pPr>
            <a:r>
              <a:rPr lang="en-US" dirty="0"/>
              <a:t> It  is a type of  method in which discrete signals are used to modulate carrier waves and remove noise from the waves is known as digital modulation.</a:t>
            </a:r>
          </a:p>
          <a:p>
            <a:pPr marL="45720" indent="0" algn="just">
              <a:buNone/>
            </a:pPr>
            <a:r>
              <a:rPr lang="en-US" dirty="0"/>
              <a:t> </a:t>
            </a:r>
          </a:p>
          <a:p>
            <a:pPr algn="just">
              <a:buFont typeface="Wingdings" panose="05000000000000000000" pitchFamily="2" charset="2"/>
              <a:buChar char="q"/>
            </a:pPr>
            <a:r>
              <a:rPr lang="en-US" dirty="0"/>
              <a:t> In the  Digital  Modulation  a  digital signal, representing the binary digits whose value is  0 and 1 by a series of on and off amplitudes, is impressed onto an analog carrier wave of constant amplitude and frequency. </a:t>
            </a:r>
          </a:p>
          <a:p>
            <a:pPr marL="45720" indent="0" algn="just">
              <a:buNone/>
            </a:pPr>
            <a:endParaRPr lang="en-IN" dirty="0"/>
          </a:p>
        </p:txBody>
      </p:sp>
    </p:spTree>
    <p:extLst>
      <p:ext uri="{BB962C8B-B14F-4D97-AF65-F5344CB8AC3E}">
        <p14:creationId xmlns:p14="http://schemas.microsoft.com/office/powerpoint/2010/main" val="2831326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C15F4-8A19-300E-DD36-AC53A4CACE6A}"/>
              </a:ext>
            </a:extLst>
          </p:cNvPr>
          <p:cNvSpPr>
            <a:spLocks noGrp="1"/>
          </p:cNvSpPr>
          <p:nvPr>
            <p:ph type="title"/>
          </p:nvPr>
        </p:nvSpPr>
        <p:spPr/>
        <p:txBody>
          <a:bodyPr/>
          <a:lstStyle/>
          <a:p>
            <a:r>
              <a:rPr lang="en-IN" dirty="0"/>
              <a:t>             Types  of Digital  Modulation .</a:t>
            </a:r>
          </a:p>
        </p:txBody>
      </p:sp>
      <p:sp>
        <p:nvSpPr>
          <p:cNvPr id="3" name="Content Placeholder 2">
            <a:extLst>
              <a:ext uri="{FF2B5EF4-FFF2-40B4-BE49-F238E27FC236}">
                <a16:creationId xmlns:a16="http://schemas.microsoft.com/office/drawing/2014/main" id="{C291DFF6-DB7A-EED8-0F12-32BD4F659966}"/>
              </a:ext>
            </a:extLst>
          </p:cNvPr>
          <p:cNvSpPr>
            <a:spLocks noGrp="1"/>
          </p:cNvSpPr>
          <p:nvPr>
            <p:ph idx="1"/>
          </p:nvPr>
        </p:nvSpPr>
        <p:spPr/>
        <p:txBody>
          <a:bodyPr/>
          <a:lstStyle/>
          <a:p>
            <a:pPr marL="45720" indent="0" algn="just">
              <a:buNone/>
            </a:pPr>
            <a:r>
              <a:rPr lang="en-US" dirty="0"/>
              <a:t>                                             Amplitude Shift Keying (ASK) -</a:t>
            </a:r>
          </a:p>
          <a:p>
            <a:pPr algn="just"/>
            <a:r>
              <a:rPr lang="en-US" dirty="0"/>
              <a:t>It is  type of  method signal level is represented by variations in the amplitude of the signal. In ASK only the amplitude is varied keeping phase and frequency constant.</a:t>
            </a:r>
          </a:p>
          <a:p>
            <a:pPr algn="just"/>
            <a:endParaRPr lang="en-US" dirty="0"/>
          </a:p>
          <a:p>
            <a:pPr marL="45720" indent="0" algn="just">
              <a:buNone/>
            </a:pPr>
            <a:endParaRPr lang="en-IN" dirty="0"/>
          </a:p>
        </p:txBody>
      </p:sp>
      <p:pic>
        <p:nvPicPr>
          <p:cNvPr id="5" name="Picture 4">
            <a:extLst>
              <a:ext uri="{FF2B5EF4-FFF2-40B4-BE49-F238E27FC236}">
                <a16:creationId xmlns:a16="http://schemas.microsoft.com/office/drawing/2014/main" id="{EED240CF-94DB-4005-AC40-53A7511A0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452" y="3577045"/>
            <a:ext cx="5965372" cy="2038350"/>
          </a:xfrm>
          <a:prstGeom prst="rect">
            <a:avLst/>
          </a:prstGeom>
        </p:spPr>
      </p:pic>
    </p:spTree>
    <p:extLst>
      <p:ext uri="{BB962C8B-B14F-4D97-AF65-F5344CB8AC3E}">
        <p14:creationId xmlns:p14="http://schemas.microsoft.com/office/powerpoint/2010/main" val="123417857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346</TotalTime>
  <Words>1616</Words>
  <Application>Microsoft Office PowerPoint</Application>
  <PresentationFormat>Widescreen</PresentationFormat>
  <Paragraphs>105</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Corbel</vt:lpstr>
      <vt:lpstr>erdana</vt:lpstr>
      <vt:lpstr>Georgia</vt:lpstr>
      <vt:lpstr>inter-bold</vt:lpstr>
      <vt:lpstr>inter-regular</vt:lpstr>
      <vt:lpstr>Times New Roman</vt:lpstr>
      <vt:lpstr>Wingdings</vt:lpstr>
      <vt:lpstr>Basis</vt:lpstr>
      <vt:lpstr>                                  Lec -11                      </vt:lpstr>
      <vt:lpstr>             What   is  Modulation and Demodulation  ?</vt:lpstr>
      <vt:lpstr>       How  Modulation  and Demodulation performs ?</vt:lpstr>
      <vt:lpstr>                     Types of modulation .</vt:lpstr>
      <vt:lpstr>            Types of  Analog modulation. </vt:lpstr>
      <vt:lpstr>PowerPoint Presentation</vt:lpstr>
      <vt:lpstr>PowerPoint Presentation</vt:lpstr>
      <vt:lpstr>            What  is  Digital  Modulation  ?</vt:lpstr>
      <vt:lpstr>             Types  of Digital  Modulation .</vt:lpstr>
      <vt:lpstr>                Frequency  shift keying .</vt:lpstr>
      <vt:lpstr>                        What  is PSK ?</vt:lpstr>
      <vt:lpstr>  Different  types  of  digital modulation.</vt:lpstr>
      <vt:lpstr>               What is Digital Transmission ? </vt:lpstr>
      <vt:lpstr>   Digital to Digital Conversion/Encoding.  .               </vt:lpstr>
      <vt:lpstr>  Digital  to Digital  Conversion / Encoding.</vt:lpstr>
      <vt:lpstr>               What  is  Line Coding ?</vt:lpstr>
      <vt:lpstr>           Line coding and decoding.</vt:lpstr>
      <vt:lpstr>                   Line coding  schemes.</vt:lpstr>
      <vt:lpstr>      Three  Types  of  Digital  to Digital conversion / encoding .</vt:lpstr>
      <vt:lpstr>                        What is Unipolar  digital to digital conversion / encoding  ? </vt:lpstr>
      <vt:lpstr>       Unipolar  digital to digital conversion .</vt:lpstr>
      <vt:lpstr>           What is polar digital  to digital conversion / encoding ?</vt:lpstr>
      <vt:lpstr>                Types of Non return zero .</vt:lpstr>
      <vt:lpstr>Diagram  shows about NRZ-L and NRZ –I.</vt:lpstr>
      <vt:lpstr>              Type Return  to zero. </vt:lpstr>
      <vt:lpstr>                              Biphase .</vt:lpstr>
      <vt:lpstr>            Differential Manchester.</vt:lpstr>
      <vt:lpstr>PowerPoint Presentation</vt:lpstr>
      <vt:lpstr>PowerPoint Presentation</vt:lpstr>
      <vt:lpstr>      Third type of digital to digital transmission .</vt:lpstr>
      <vt:lpstr>      Bipolar  digital to digital   conversion .</vt:lpstr>
      <vt:lpstr>                   Bipolar  types .</vt:lpstr>
      <vt:lpstr>                HDB3 Bipolar type.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-11</dc:title>
  <dc:creator>Mohit Malik</dc:creator>
  <cp:lastModifiedBy>Mohit Malik</cp:lastModifiedBy>
  <cp:revision>6</cp:revision>
  <dcterms:created xsi:type="dcterms:W3CDTF">2023-08-22T17:56:23Z</dcterms:created>
  <dcterms:modified xsi:type="dcterms:W3CDTF">2023-08-28T17:27:01Z</dcterms:modified>
</cp:coreProperties>
</file>