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0" r:id="rId2"/>
    <p:sldId id="262" r:id="rId3"/>
    <p:sldId id="263" r:id="rId4"/>
    <p:sldId id="264" r:id="rId5"/>
    <p:sldId id="265" r:id="rId6"/>
    <p:sldId id="266" r:id="rId7"/>
    <p:sldId id="267" r:id="rId8"/>
    <p:sldId id="268" r:id="rId9"/>
    <p:sldId id="269" r:id="rId10"/>
    <p:sldId id="270" r:id="rId11"/>
    <p:sldId id="802" r:id="rId12"/>
    <p:sldId id="803" r:id="rId13"/>
    <p:sldId id="804" r:id="rId14"/>
    <p:sldId id="805" r:id="rId15"/>
    <p:sldId id="807" r:id="rId16"/>
    <p:sldId id="806" r:id="rId17"/>
    <p:sldId id="808" r:id="rId18"/>
    <p:sldId id="809" r:id="rId19"/>
    <p:sldId id="810" r:id="rId20"/>
    <p:sldId id="811" r:id="rId21"/>
    <p:sldId id="812" r:id="rId22"/>
    <p:sldId id="81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CD93B4-2941-4E86-91FC-1C350D69C18A}" v="45" dt="2023-09-10T06:12:36.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0BA9FFF4-2E16-4C0B-8121-BB5EB11D57AF}"/>
    <pc:docChg chg="modSld">
      <pc:chgData name="Mohit Malik" userId="b038f0c95dfac187" providerId="LiveId" clId="{0BA9FFF4-2E16-4C0B-8121-BB5EB11D57AF}" dt="2023-09-10T06:37:52.976" v="0" actId="14100"/>
      <pc:docMkLst>
        <pc:docMk/>
      </pc:docMkLst>
      <pc:sldChg chg="modSp mod">
        <pc:chgData name="Mohit Malik" userId="b038f0c95dfac187" providerId="LiveId" clId="{0BA9FFF4-2E16-4C0B-8121-BB5EB11D57AF}" dt="2023-09-10T06:37:52.976" v="0" actId="14100"/>
        <pc:sldMkLst>
          <pc:docMk/>
          <pc:sldMk cId="634531673" sldId="262"/>
        </pc:sldMkLst>
        <pc:spChg chg="mod">
          <ac:chgData name="Mohit Malik" userId="b038f0c95dfac187" providerId="LiveId" clId="{0BA9FFF4-2E16-4C0B-8121-BB5EB11D57AF}" dt="2023-09-10T06:37:52.976" v="0" actId="14100"/>
          <ac:spMkLst>
            <pc:docMk/>
            <pc:sldMk cId="634531673" sldId="262"/>
            <ac:spMk id="3" creationId="{5FBB4E24-63E6-2CA4-019E-2B82B2C13449}"/>
          </ac:spMkLst>
        </pc:spChg>
      </pc:sldChg>
    </pc:docChg>
  </pc:docChgLst>
  <pc:docChgLst>
    <pc:chgData name="Mohit Malik" userId="b038f0c95dfac187" providerId="LiveId" clId="{CEB3173F-FDE7-4992-8AB5-1C8876FD2F85}"/>
    <pc:docChg chg="modSld">
      <pc:chgData name="Mohit Malik" userId="b038f0c95dfac187" providerId="LiveId" clId="{CEB3173F-FDE7-4992-8AB5-1C8876FD2F85}" dt="2023-09-10T06:21:46.653" v="6" actId="14100"/>
      <pc:docMkLst>
        <pc:docMk/>
      </pc:docMkLst>
      <pc:sldChg chg="modSp mod">
        <pc:chgData name="Mohit Malik" userId="b038f0c95dfac187" providerId="LiveId" clId="{CEB3173F-FDE7-4992-8AB5-1C8876FD2F85}" dt="2023-09-10T06:21:46.653" v="6" actId="14100"/>
        <pc:sldMkLst>
          <pc:docMk/>
          <pc:sldMk cId="2564280121" sldId="808"/>
        </pc:sldMkLst>
        <pc:spChg chg="mod">
          <ac:chgData name="Mohit Malik" userId="b038f0c95dfac187" providerId="LiveId" clId="{CEB3173F-FDE7-4992-8AB5-1C8876FD2F85}" dt="2023-09-10T06:21:46.653" v="6" actId="14100"/>
          <ac:spMkLst>
            <pc:docMk/>
            <pc:sldMk cId="2564280121" sldId="808"/>
            <ac:spMk id="2" creationId="{B7C47720-A900-8C0A-D169-1B94B94573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62F57-36B5-4190-A3FB-D5355A607324}" type="datetimeFigureOut">
              <a:rPr lang="en-IN" smtClean="0"/>
              <a:t>10-09-2023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87A05-E5AB-40C4-ABBF-0E0FDFA1A275}" type="slidenum">
              <a:rPr lang="en-IN" smtClean="0"/>
              <a:t>‹#›</a:t>
            </a:fld>
            <a:endParaRPr lang="en-IN"/>
          </a:p>
        </p:txBody>
      </p:sp>
    </p:spTree>
    <p:extLst>
      <p:ext uri="{BB962C8B-B14F-4D97-AF65-F5344CB8AC3E}">
        <p14:creationId xmlns:p14="http://schemas.microsoft.com/office/powerpoint/2010/main" val="4627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40AD131-54C8-534B-088A-B36D6A74E91B}"/>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B0A1320D-B87A-6AB9-7C2F-0CBFCDBE08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2E086B7-DD77-4217-8147-8FE226DAA961}" type="datetimeFigureOut">
              <a:rPr lang="en-IN" smtClean="0"/>
              <a:t>10-09-2023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419811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086B7-DD77-4217-8147-8FE226DAA961}"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12788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E086B7-DD77-4217-8147-8FE226DAA96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731091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E086B7-DD77-4217-8147-8FE226DAA96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305048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086B7-DD77-4217-8147-8FE226DAA96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1549510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2E086B7-DD77-4217-8147-8FE226DAA961}"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3875106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2E086B7-DD77-4217-8147-8FE226DAA961}" type="datetimeFigureOut">
              <a:rPr lang="en-IN" smtClean="0"/>
              <a:t>10-09-2023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76570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2E086B7-DD77-4217-8147-8FE226DAA96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1788760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2E086B7-DD77-4217-8147-8FE226DAA96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225712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086B7-DD77-4217-8147-8FE226DAA96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303685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086B7-DD77-4217-8147-8FE226DAA96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272449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086B7-DD77-4217-8147-8FE226DAA961}"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308406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086B7-DD77-4217-8147-8FE226DAA961}"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272185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086B7-DD77-4217-8147-8FE226DAA961}"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383289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086B7-DD77-4217-8147-8FE226DAA961}" type="datetimeFigureOut">
              <a:rPr lang="en-IN" smtClean="0"/>
              <a:t>10-09-2023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348997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086B7-DD77-4217-8147-8FE226DAA961}"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256443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086B7-DD77-4217-8147-8FE226DAA961}"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4D89D8-628E-4F98-B7E7-AC7B743CA2C2}" type="slidenum">
              <a:rPr lang="en-IN" smtClean="0"/>
              <a:t>‹#›</a:t>
            </a:fld>
            <a:endParaRPr lang="en-IN"/>
          </a:p>
        </p:txBody>
      </p:sp>
    </p:spTree>
    <p:extLst>
      <p:ext uri="{BB962C8B-B14F-4D97-AF65-F5344CB8AC3E}">
        <p14:creationId xmlns:p14="http://schemas.microsoft.com/office/powerpoint/2010/main" val="229746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2E086B7-DD77-4217-8147-8FE226DAA961}" type="datetimeFigureOut">
              <a:rPr lang="en-IN" smtClean="0"/>
              <a:t>10-09-2023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74D89D8-628E-4F98-B7E7-AC7B743CA2C2}" type="slidenum">
              <a:rPr lang="en-IN" smtClean="0"/>
              <a:t>‹#›</a:t>
            </a:fld>
            <a:endParaRPr lang="en-IN"/>
          </a:p>
        </p:txBody>
      </p:sp>
    </p:spTree>
    <p:extLst>
      <p:ext uri="{BB962C8B-B14F-4D97-AF65-F5344CB8AC3E}">
        <p14:creationId xmlns:p14="http://schemas.microsoft.com/office/powerpoint/2010/main" val="2889329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F628-95A1-0589-E02B-DC4C33831208}"/>
              </a:ext>
            </a:extLst>
          </p:cNvPr>
          <p:cNvSpPr>
            <a:spLocks noGrp="1"/>
          </p:cNvSpPr>
          <p:nvPr>
            <p:ph type="title"/>
          </p:nvPr>
        </p:nvSpPr>
        <p:spPr/>
        <p:txBody>
          <a:bodyPr/>
          <a:lstStyle/>
          <a:p>
            <a:r>
              <a:rPr lang="en-IN" dirty="0"/>
              <a:t>                               </a:t>
            </a:r>
            <a:r>
              <a:rPr lang="en-IN" dirty="0" err="1"/>
              <a:t>Lect</a:t>
            </a:r>
            <a:r>
              <a:rPr lang="en-IN" dirty="0"/>
              <a:t> – 17, 18</a:t>
            </a:r>
          </a:p>
        </p:txBody>
      </p:sp>
      <p:sp>
        <p:nvSpPr>
          <p:cNvPr id="3" name="Content Placeholder 2">
            <a:extLst>
              <a:ext uri="{FF2B5EF4-FFF2-40B4-BE49-F238E27FC236}">
                <a16:creationId xmlns:a16="http://schemas.microsoft.com/office/drawing/2014/main" id="{1D8609C7-7985-897C-9A78-8414E64F3C9D}"/>
              </a:ext>
            </a:extLst>
          </p:cNvPr>
          <p:cNvSpPr>
            <a:spLocks noGrp="1"/>
          </p:cNvSpPr>
          <p:nvPr>
            <p:ph idx="1"/>
          </p:nvPr>
        </p:nvSpPr>
        <p:spPr>
          <a:xfrm>
            <a:off x="1154954" y="2603500"/>
            <a:ext cx="10480786" cy="3416300"/>
          </a:xfrm>
        </p:spPr>
        <p:txBody>
          <a:bodyPr/>
          <a:lstStyle/>
          <a:p>
            <a:pPr marL="0" indent="0">
              <a:buNone/>
            </a:pPr>
            <a:r>
              <a:rPr lang="en-IN" dirty="0"/>
              <a:t>                                </a:t>
            </a:r>
          </a:p>
          <a:p>
            <a:pPr marL="0" indent="0">
              <a:buNone/>
            </a:pPr>
            <a:r>
              <a:rPr lang="en-IN" b="1" dirty="0"/>
              <a:t>                                                                   DATA LINK LAYER           </a:t>
            </a:r>
          </a:p>
          <a:p>
            <a:pPr marL="0" indent="0">
              <a:buNone/>
            </a:pPr>
            <a:r>
              <a:rPr lang="en-IN" b="1" dirty="0"/>
              <a:t>                                                     (Elementary Datalink   Protocols)</a:t>
            </a:r>
          </a:p>
        </p:txBody>
      </p:sp>
    </p:spTree>
    <p:extLst>
      <p:ext uri="{BB962C8B-B14F-4D97-AF65-F5344CB8AC3E}">
        <p14:creationId xmlns:p14="http://schemas.microsoft.com/office/powerpoint/2010/main" val="71771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EA3C-F236-D853-FB64-799420EA3BE3}"/>
              </a:ext>
            </a:extLst>
          </p:cNvPr>
          <p:cNvSpPr>
            <a:spLocks noGrp="1"/>
          </p:cNvSpPr>
          <p:nvPr>
            <p:ph type="title"/>
          </p:nvPr>
        </p:nvSpPr>
        <p:spPr/>
        <p:txBody>
          <a:bodyPr/>
          <a:lstStyle/>
          <a:p>
            <a:r>
              <a:rPr lang="en-IN" dirty="0"/>
              <a:t>            For  Noisy  Channel  Protocols.</a:t>
            </a:r>
          </a:p>
        </p:txBody>
      </p:sp>
      <p:pic>
        <p:nvPicPr>
          <p:cNvPr id="5" name="Content Placeholder 4">
            <a:extLst>
              <a:ext uri="{FF2B5EF4-FFF2-40B4-BE49-F238E27FC236}">
                <a16:creationId xmlns:a16="http://schemas.microsoft.com/office/drawing/2014/main" id="{9500C30E-66D7-E1EF-6D18-393221CF4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880" y="2434590"/>
            <a:ext cx="7200900" cy="4023360"/>
          </a:xfrm>
        </p:spPr>
      </p:pic>
    </p:spTree>
    <p:extLst>
      <p:ext uri="{BB962C8B-B14F-4D97-AF65-F5344CB8AC3E}">
        <p14:creationId xmlns:p14="http://schemas.microsoft.com/office/powerpoint/2010/main" val="3421269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957E220-859A-8037-C04A-5DF28B4766BE}"/>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7" name="Rectangle 3">
            <a:extLst>
              <a:ext uri="{FF2B5EF4-FFF2-40B4-BE49-F238E27FC236}">
                <a16:creationId xmlns:a16="http://schemas.microsoft.com/office/drawing/2014/main" id="{F9948025-42E2-6144-008E-2B5731281FA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8" name="Rectangle 4">
            <a:extLst>
              <a:ext uri="{FF2B5EF4-FFF2-40B4-BE49-F238E27FC236}">
                <a16:creationId xmlns:a16="http://schemas.microsoft.com/office/drawing/2014/main" id="{7B66908F-1503-B1F6-7904-4030A74A8968}"/>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9" name="Rectangle 5">
            <a:extLst>
              <a:ext uri="{FF2B5EF4-FFF2-40B4-BE49-F238E27FC236}">
                <a16:creationId xmlns:a16="http://schemas.microsoft.com/office/drawing/2014/main" id="{BE52E6D3-310C-6654-E6D8-6A9E317BE7E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0" name="Rectangle 6">
            <a:extLst>
              <a:ext uri="{FF2B5EF4-FFF2-40B4-BE49-F238E27FC236}">
                <a16:creationId xmlns:a16="http://schemas.microsoft.com/office/drawing/2014/main" id="{9649E5BF-8C2E-A7AC-1037-81BB3AFC0B9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1" name="Rectangle 7">
            <a:extLst>
              <a:ext uri="{FF2B5EF4-FFF2-40B4-BE49-F238E27FC236}">
                <a16:creationId xmlns:a16="http://schemas.microsoft.com/office/drawing/2014/main" id="{A3669168-815F-721E-E5D7-4055474B0ECA}"/>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2" name="Rectangle 8">
            <a:extLst>
              <a:ext uri="{FF2B5EF4-FFF2-40B4-BE49-F238E27FC236}">
                <a16:creationId xmlns:a16="http://schemas.microsoft.com/office/drawing/2014/main" id="{C26CD4B6-68AF-560F-9D38-B36EA5F4CF2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3" name="Line 9">
            <a:extLst>
              <a:ext uri="{FF2B5EF4-FFF2-40B4-BE49-F238E27FC236}">
                <a16:creationId xmlns:a16="http://schemas.microsoft.com/office/drawing/2014/main" id="{61D9A3AE-0F79-D4D9-A7C0-625989757A12}"/>
              </a:ext>
            </a:extLst>
          </p:cNvPr>
          <p:cNvSpPr>
            <a:spLocks noChangeShapeType="1"/>
          </p:cNvSpPr>
          <p:nvPr/>
        </p:nvSpPr>
        <p:spPr bwMode="auto">
          <a:xfrm>
            <a:off x="1981200" y="2133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34" name="Line 10">
            <a:extLst>
              <a:ext uri="{FF2B5EF4-FFF2-40B4-BE49-F238E27FC236}">
                <a16:creationId xmlns:a16="http://schemas.microsoft.com/office/drawing/2014/main" id="{D3D89E3C-7340-DB9D-3084-66F5CF4F4CFE}"/>
              </a:ext>
            </a:extLst>
          </p:cNvPr>
          <p:cNvSpPr>
            <a:spLocks noChangeShapeType="1"/>
          </p:cNvSpPr>
          <p:nvPr/>
        </p:nvSpPr>
        <p:spPr bwMode="auto">
          <a:xfrm>
            <a:off x="1982788" y="4876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35" name="Rectangle 11">
            <a:extLst>
              <a:ext uri="{FF2B5EF4-FFF2-40B4-BE49-F238E27FC236}">
                <a16:creationId xmlns:a16="http://schemas.microsoft.com/office/drawing/2014/main" id="{9B2FD40B-1562-57A4-C8A9-B5A96103FD78}"/>
              </a:ext>
            </a:extLst>
          </p:cNvPr>
          <p:cNvSpPr>
            <a:spLocks noChangeArrowheads="1"/>
          </p:cNvSpPr>
          <p:nvPr/>
        </p:nvSpPr>
        <p:spPr bwMode="auto">
          <a:xfrm>
            <a:off x="2019300" y="2225676"/>
            <a:ext cx="8077200" cy="304641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Stop-and-Wait ARQ, the acknowledgment number is 0 if sequence number is 1 and acknowledgment number is 1 if sequence number is 0 </a:t>
            </a:r>
          </a:p>
          <a:p>
            <a:pPr algn="ctr"/>
            <a:endParaRPr lang="en-US" altLang="en-US" baseline="0"/>
          </a:p>
        </p:txBody>
      </p:sp>
      <p:grpSp>
        <p:nvGrpSpPr>
          <p:cNvPr id="26636" name="Group 12">
            <a:extLst>
              <a:ext uri="{FF2B5EF4-FFF2-40B4-BE49-F238E27FC236}">
                <a16:creationId xmlns:a16="http://schemas.microsoft.com/office/drawing/2014/main" id="{39268485-E297-1835-C277-7B60A4EEE166}"/>
              </a:ext>
            </a:extLst>
          </p:cNvPr>
          <p:cNvGrpSpPr>
            <a:grpSpLocks/>
          </p:cNvGrpSpPr>
          <p:nvPr/>
        </p:nvGrpSpPr>
        <p:grpSpPr bwMode="auto">
          <a:xfrm>
            <a:off x="1981200" y="1447800"/>
            <a:ext cx="1143000" cy="566738"/>
            <a:chOff x="1200" y="1248"/>
            <a:chExt cx="720" cy="357"/>
          </a:xfrm>
        </p:grpSpPr>
        <p:pic>
          <p:nvPicPr>
            <p:cNvPr id="26637" name="Picture 13">
              <a:extLst>
                <a:ext uri="{FF2B5EF4-FFF2-40B4-BE49-F238E27FC236}">
                  <a16:creationId xmlns:a16="http://schemas.microsoft.com/office/drawing/2014/main" id="{E4734DED-56EE-585E-D34B-C66597C6B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8" name="Text Box 14">
              <a:extLst>
                <a:ext uri="{FF2B5EF4-FFF2-40B4-BE49-F238E27FC236}">
                  <a16:creationId xmlns:a16="http://schemas.microsoft.com/office/drawing/2014/main" id="{0938B1C3-ABA7-809A-A212-DBF329246B37}"/>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2656E127-49D6-68DC-78C7-0057CECC0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49" y="1189038"/>
            <a:ext cx="8942433"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44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BD1BBE57-3491-5CD5-332F-9107837F9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108075"/>
            <a:ext cx="944689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8319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82A4-9A8D-A618-6ACD-CD742A6834CF}"/>
              </a:ext>
            </a:extLst>
          </p:cNvPr>
          <p:cNvSpPr>
            <a:spLocks noGrp="1"/>
          </p:cNvSpPr>
          <p:nvPr>
            <p:ph type="title"/>
          </p:nvPr>
        </p:nvSpPr>
        <p:spPr>
          <a:xfrm>
            <a:off x="1154954" y="973668"/>
            <a:ext cx="10275046" cy="706964"/>
          </a:xfrm>
        </p:spPr>
        <p:txBody>
          <a:bodyPr/>
          <a:lstStyle/>
          <a:p>
            <a:r>
              <a:rPr lang="en-IN" dirty="0"/>
              <a:t>Disadvantage Stop-and-Wait ARQ Protocol.</a:t>
            </a:r>
          </a:p>
        </p:txBody>
      </p:sp>
      <p:sp>
        <p:nvSpPr>
          <p:cNvPr id="3" name="Content Placeholder 2">
            <a:extLst>
              <a:ext uri="{FF2B5EF4-FFF2-40B4-BE49-F238E27FC236}">
                <a16:creationId xmlns:a16="http://schemas.microsoft.com/office/drawing/2014/main" id="{6891F966-5F00-64D7-85B5-547EDBA6133D}"/>
              </a:ext>
            </a:extLst>
          </p:cNvPr>
          <p:cNvSpPr>
            <a:spLocks noGrp="1"/>
          </p:cNvSpPr>
          <p:nvPr>
            <p:ph idx="1"/>
          </p:nvPr>
        </p:nvSpPr>
        <p:spPr/>
        <p:txBody>
          <a:bodyPr/>
          <a:lstStyle/>
          <a:p>
            <a:pPr eaLnBrk="1" hangingPunct="1"/>
            <a:r>
              <a:rPr lang="en-US" altLang="en-US" dirty="0"/>
              <a:t>Inefficient---if channel is thick and long</a:t>
            </a:r>
          </a:p>
          <a:p>
            <a:pPr eaLnBrk="1" hangingPunct="1"/>
            <a:r>
              <a:rPr lang="en-US" altLang="en-US" dirty="0"/>
              <a:t> Thick means high bandwidth</a:t>
            </a:r>
          </a:p>
          <a:p>
            <a:pPr eaLnBrk="1" hangingPunct="1"/>
            <a:r>
              <a:rPr lang="en-US" altLang="en-US" dirty="0"/>
              <a:t>Long means roundtrip delay</a:t>
            </a:r>
          </a:p>
          <a:p>
            <a:pPr eaLnBrk="1" hangingPunct="1"/>
            <a:r>
              <a:rPr lang="en-US" altLang="en-US" dirty="0"/>
              <a:t>Product of both is bandwidth delay. </a:t>
            </a:r>
          </a:p>
          <a:p>
            <a:pPr eaLnBrk="1" hangingPunct="1"/>
            <a:r>
              <a:rPr lang="en-US" altLang="en-US" dirty="0"/>
              <a:t>Bandwidth delay is number of bits we can send while waiting for news from receiver. </a:t>
            </a:r>
          </a:p>
          <a:p>
            <a:pPr marL="0" indent="0">
              <a:buNone/>
            </a:pPr>
            <a:endParaRPr lang="en-IN" dirty="0"/>
          </a:p>
        </p:txBody>
      </p:sp>
    </p:spTree>
    <p:extLst>
      <p:ext uri="{BB962C8B-B14F-4D97-AF65-F5344CB8AC3E}">
        <p14:creationId xmlns:p14="http://schemas.microsoft.com/office/powerpoint/2010/main" val="136824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174A-F654-3364-A716-5099DBD0A08B}"/>
              </a:ext>
            </a:extLst>
          </p:cNvPr>
          <p:cNvSpPr>
            <a:spLocks noGrp="1"/>
          </p:cNvSpPr>
          <p:nvPr>
            <p:ph type="title"/>
          </p:nvPr>
        </p:nvSpPr>
        <p:spPr/>
        <p:txBody>
          <a:bodyPr/>
          <a:lstStyle/>
          <a:p>
            <a:r>
              <a:rPr lang="en-IN" b="0" i="0" dirty="0">
                <a:solidFill>
                  <a:srgbClr val="610B4B"/>
                </a:solidFill>
                <a:effectLst/>
                <a:latin typeface="erdana"/>
              </a:rPr>
              <a:t>                </a:t>
            </a:r>
            <a:br>
              <a:rPr lang="en-IN" b="0" i="0" dirty="0">
                <a:solidFill>
                  <a:srgbClr val="610B4B"/>
                </a:solidFill>
                <a:effectLst/>
                <a:latin typeface="erdana"/>
              </a:rPr>
            </a:br>
            <a:r>
              <a:rPr lang="en-IN" b="0" i="0" dirty="0">
                <a:solidFill>
                  <a:srgbClr val="610B4B"/>
                </a:solidFill>
                <a:effectLst/>
                <a:latin typeface="erdana"/>
              </a:rPr>
              <a:t>                 </a:t>
            </a:r>
            <a:r>
              <a:rPr lang="en-IN" sz="4000" b="1" i="0" dirty="0">
                <a:solidFill>
                  <a:srgbClr val="610B4B"/>
                </a:solidFill>
                <a:effectLst/>
                <a:highlight>
                  <a:srgbClr val="000000"/>
                </a:highlight>
                <a:latin typeface="erdana"/>
              </a:rPr>
              <a:t>What is Go-Back-N ARQ?</a:t>
            </a:r>
            <a:br>
              <a:rPr lang="en-IN" sz="4000" b="1" i="0" dirty="0">
                <a:solidFill>
                  <a:srgbClr val="610B4B"/>
                </a:solidFill>
                <a:effectLst/>
                <a:highlight>
                  <a:srgbClr val="000000"/>
                </a:highlight>
                <a:latin typeface="erdana"/>
              </a:rPr>
            </a:br>
            <a:endParaRPr lang="en-IN" sz="4000" b="1" dirty="0">
              <a:highlight>
                <a:srgbClr val="000000"/>
              </a:highlight>
            </a:endParaRPr>
          </a:p>
        </p:txBody>
      </p:sp>
      <p:sp>
        <p:nvSpPr>
          <p:cNvPr id="3" name="Content Placeholder 2">
            <a:extLst>
              <a:ext uri="{FF2B5EF4-FFF2-40B4-BE49-F238E27FC236}">
                <a16:creationId xmlns:a16="http://schemas.microsoft.com/office/drawing/2014/main" id="{168DFD94-2D47-AAC4-7C1F-8DF8D34B01F6}"/>
              </a:ext>
            </a:extLst>
          </p:cNvPr>
          <p:cNvSpPr>
            <a:spLocks noGrp="1"/>
          </p:cNvSpPr>
          <p:nvPr>
            <p:ph idx="1"/>
          </p:nvPr>
        </p:nvSpPr>
        <p:spPr>
          <a:xfrm>
            <a:off x="1154954" y="2603500"/>
            <a:ext cx="10903696" cy="3416300"/>
          </a:xfrm>
        </p:spPr>
        <p:txBody>
          <a:bodyPr>
            <a:normAutofit/>
          </a:bodyPr>
          <a:lstStyle/>
          <a:p>
            <a:pPr algn="just">
              <a:buFont typeface="Wingdings" panose="05000000000000000000" pitchFamily="2" charset="2"/>
              <a:buChar char="q"/>
            </a:pPr>
            <a:r>
              <a:rPr lang="en-US" sz="2000" b="0" i="0" dirty="0">
                <a:solidFill>
                  <a:srgbClr val="333333"/>
                </a:solidFill>
                <a:effectLst/>
                <a:latin typeface="inter-regular"/>
              </a:rPr>
              <a:t>In Go-Back-N ARQ, </a:t>
            </a:r>
            <a:r>
              <a:rPr lang="en-US" sz="2000" b="1" i="0" dirty="0">
                <a:solidFill>
                  <a:srgbClr val="333333"/>
                </a:solidFill>
                <a:effectLst/>
                <a:latin typeface="inter-bold"/>
              </a:rPr>
              <a:t>N</a:t>
            </a:r>
            <a:r>
              <a:rPr lang="en-US" sz="2000" b="0" i="0" dirty="0">
                <a:solidFill>
                  <a:srgbClr val="333333"/>
                </a:solidFill>
                <a:effectLst/>
                <a:latin typeface="inter-regular"/>
              </a:rPr>
              <a:t> is the sender's window size.  By taking a example , suppose we say that Go-Back-3, which means that the three frames can be sent at a time before expecting the acknowledgment from the receiver.</a:t>
            </a:r>
          </a:p>
          <a:p>
            <a:pPr algn="just">
              <a:buFont typeface="Wingdings" panose="05000000000000000000" pitchFamily="2" charset="2"/>
              <a:buChar char="q"/>
            </a:pPr>
            <a:r>
              <a:rPr lang="en-US" sz="2000" dirty="0">
                <a:solidFill>
                  <a:srgbClr val="333333"/>
                </a:solidFill>
                <a:latin typeface="inter-regular"/>
              </a:rPr>
              <a:t>I</a:t>
            </a:r>
            <a:r>
              <a:rPr lang="en-US" sz="2000" b="0" i="0" dirty="0">
                <a:solidFill>
                  <a:srgbClr val="333333"/>
                </a:solidFill>
                <a:effectLst/>
                <a:latin typeface="inter-regular"/>
              </a:rPr>
              <a:t>t </a:t>
            </a:r>
            <a:r>
              <a:rPr lang="en-US" sz="2000" dirty="0">
                <a:solidFill>
                  <a:srgbClr val="333333"/>
                </a:solidFill>
                <a:latin typeface="inter-regular"/>
              </a:rPr>
              <a:t> is based  on  </a:t>
            </a:r>
            <a:r>
              <a:rPr lang="en-US" sz="2000" b="0" i="0" dirty="0">
                <a:solidFill>
                  <a:srgbClr val="333333"/>
                </a:solidFill>
                <a:effectLst/>
                <a:latin typeface="inter-regular"/>
              </a:rPr>
              <a:t>the principle of protocol pipelining in which the multiple frames can be sent before receiving the acknowledgment of the first frame. If we have five frames and the concept is Go-Back-3, which means that the three frames can be sent, i.e., frame no 1, frame no 2, frame no 3 can be sent before expecting the acknowledgment of frame no 1.</a:t>
            </a:r>
            <a:endParaRPr lang="en-IN" sz="2000" dirty="0"/>
          </a:p>
        </p:txBody>
      </p:sp>
    </p:spTree>
    <p:extLst>
      <p:ext uri="{BB962C8B-B14F-4D97-AF65-F5344CB8AC3E}">
        <p14:creationId xmlns:p14="http://schemas.microsoft.com/office/powerpoint/2010/main" val="425759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2CC71-6B85-770D-B165-4BDACBE9EDFE}"/>
              </a:ext>
            </a:extLst>
          </p:cNvPr>
          <p:cNvSpPr>
            <a:spLocks noGrp="1"/>
          </p:cNvSpPr>
          <p:nvPr>
            <p:ph idx="1"/>
          </p:nvPr>
        </p:nvSpPr>
        <p:spPr>
          <a:xfrm>
            <a:off x="729343" y="605790"/>
            <a:ext cx="10515600" cy="5690916"/>
          </a:xfrm>
        </p:spPr>
        <p:txBody>
          <a:bodyPr/>
          <a:lstStyle/>
          <a:p>
            <a:pPr algn="just"/>
            <a:r>
              <a:rPr lang="en-US" b="0" i="0" dirty="0">
                <a:solidFill>
                  <a:schemeClr val="accent3">
                    <a:lumMod val="75000"/>
                  </a:schemeClr>
                </a:solidFill>
                <a:effectLst/>
                <a:latin typeface="inter-regular"/>
              </a:rPr>
              <a:t>In Go-Back-N ARQ, the frames are numbered sequentially as Go-Back-N ARQ sends the multiple frames at a time that requires the numbering approach to distinguish the frame from another frame, and these numbers are known as the sequential numbers.</a:t>
            </a:r>
          </a:p>
          <a:p>
            <a:pPr marL="0" indent="0" algn="just">
              <a:buNone/>
            </a:pPr>
            <a:endParaRPr lang="en-US" dirty="0">
              <a:solidFill>
                <a:schemeClr val="accent3">
                  <a:lumMod val="75000"/>
                </a:schemeClr>
              </a:solidFill>
              <a:latin typeface="inter-regular"/>
            </a:endParaRPr>
          </a:p>
          <a:p>
            <a:pPr marL="0" indent="0" algn="just">
              <a:buNone/>
            </a:pPr>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IN" dirty="0"/>
          </a:p>
        </p:txBody>
      </p:sp>
      <p:pic>
        <p:nvPicPr>
          <p:cNvPr id="7" name="Picture 6">
            <a:extLst>
              <a:ext uri="{FF2B5EF4-FFF2-40B4-BE49-F238E27FC236}">
                <a16:creationId xmlns:a16="http://schemas.microsoft.com/office/drawing/2014/main" id="{4B1E818B-9509-E016-DA21-2E89F27A0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 y="2188029"/>
            <a:ext cx="11351623" cy="4278085"/>
          </a:xfrm>
          <a:prstGeom prst="rect">
            <a:avLst/>
          </a:prstGeom>
        </p:spPr>
      </p:pic>
    </p:spTree>
    <p:extLst>
      <p:ext uri="{BB962C8B-B14F-4D97-AF65-F5344CB8AC3E}">
        <p14:creationId xmlns:p14="http://schemas.microsoft.com/office/powerpoint/2010/main" val="1615222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7720-A900-8C0A-D169-1B94B94573FF}"/>
              </a:ext>
            </a:extLst>
          </p:cNvPr>
          <p:cNvSpPr>
            <a:spLocks noGrp="1"/>
          </p:cNvSpPr>
          <p:nvPr>
            <p:ph type="title"/>
          </p:nvPr>
        </p:nvSpPr>
        <p:spPr>
          <a:xfrm>
            <a:off x="1154954" y="973668"/>
            <a:ext cx="9765595" cy="706964"/>
          </a:xfrm>
        </p:spPr>
        <p:txBody>
          <a:bodyPr/>
          <a:lstStyle/>
          <a:p>
            <a:r>
              <a:rPr lang="en-IN" dirty="0"/>
              <a:t>Working  example  of Go – Back –N –ARQ.</a:t>
            </a:r>
          </a:p>
        </p:txBody>
      </p:sp>
      <p:pic>
        <p:nvPicPr>
          <p:cNvPr id="5" name="Content Placeholder 4">
            <a:extLst>
              <a:ext uri="{FF2B5EF4-FFF2-40B4-BE49-F238E27FC236}">
                <a16:creationId xmlns:a16="http://schemas.microsoft.com/office/drawing/2014/main" id="{9B1804BB-807C-612E-DB4C-FD0A98A1AD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4175" y="2603500"/>
            <a:ext cx="6527962" cy="3416300"/>
          </a:xfrm>
        </p:spPr>
      </p:pic>
    </p:spTree>
    <p:extLst>
      <p:ext uri="{BB962C8B-B14F-4D97-AF65-F5344CB8AC3E}">
        <p14:creationId xmlns:p14="http://schemas.microsoft.com/office/powerpoint/2010/main" val="256428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26AB-61F4-9FA9-13DC-112BFAD00AA3}"/>
              </a:ext>
            </a:extLst>
          </p:cNvPr>
          <p:cNvSpPr>
            <a:spLocks noGrp="1"/>
          </p:cNvSpPr>
          <p:nvPr>
            <p:ph type="title"/>
          </p:nvPr>
        </p:nvSpPr>
        <p:spPr>
          <a:xfrm>
            <a:off x="1154954" y="973668"/>
            <a:ext cx="10217896" cy="706964"/>
          </a:xfrm>
        </p:spPr>
        <p:txBody>
          <a:bodyPr/>
          <a:lstStyle/>
          <a:p>
            <a:r>
              <a:rPr lang="en-IN" dirty="0"/>
              <a:t> Noisy  channel protocol-Selective  Repeat </a:t>
            </a:r>
            <a:br>
              <a:rPr lang="en-IN" dirty="0"/>
            </a:br>
            <a:r>
              <a:rPr lang="en-IN" dirty="0"/>
              <a:t>                                    ARQ.</a:t>
            </a:r>
          </a:p>
        </p:txBody>
      </p:sp>
      <p:sp>
        <p:nvSpPr>
          <p:cNvPr id="3" name="Content Placeholder 2">
            <a:extLst>
              <a:ext uri="{FF2B5EF4-FFF2-40B4-BE49-F238E27FC236}">
                <a16:creationId xmlns:a16="http://schemas.microsoft.com/office/drawing/2014/main" id="{4083586B-2A84-D00B-1232-D7BEAEB1BED4}"/>
              </a:ext>
            </a:extLst>
          </p:cNvPr>
          <p:cNvSpPr>
            <a:spLocks noGrp="1"/>
          </p:cNvSpPr>
          <p:nvPr>
            <p:ph idx="1"/>
          </p:nvPr>
        </p:nvSpPr>
        <p:spPr>
          <a:xfrm>
            <a:off x="354330" y="2603500"/>
            <a:ext cx="11612880" cy="3416300"/>
          </a:xfrm>
        </p:spPr>
        <p:txBody>
          <a:bodyPr>
            <a:normAutofit fontScale="77500" lnSpcReduction="20000"/>
          </a:bodyPr>
          <a:lstStyle/>
          <a:p>
            <a:pPr algn="just"/>
            <a:r>
              <a:rPr lang="en-US" sz="2200" b="0" i="0" dirty="0">
                <a:solidFill>
                  <a:srgbClr val="000000"/>
                </a:solidFill>
                <a:effectLst/>
                <a:latin typeface="Nunito" pitchFamily="2" charset="0"/>
              </a:rPr>
              <a:t>It is also known as Sliding Window Protocol and used for error detection and control in the data link layer.</a:t>
            </a:r>
          </a:p>
          <a:p>
            <a:pPr marL="0" indent="0" algn="just">
              <a:buNone/>
            </a:pPr>
            <a:endParaRPr lang="en-US" sz="2200" b="0" i="0" dirty="0">
              <a:solidFill>
                <a:srgbClr val="000000"/>
              </a:solidFill>
              <a:effectLst/>
              <a:latin typeface="Nunito" pitchFamily="2" charset="0"/>
            </a:endParaRPr>
          </a:p>
          <a:p>
            <a:pPr algn="just"/>
            <a:r>
              <a:rPr lang="en-US" sz="2200" b="0" i="0" dirty="0">
                <a:solidFill>
                  <a:srgbClr val="000000"/>
                </a:solidFill>
                <a:effectLst/>
                <a:latin typeface="Nunito" pitchFamily="2" charset="0"/>
              </a:rPr>
              <a:t>In the selective repeat, the sender sends several frames specified by a window size even without the need to wait for individual acknowledgement from the receiver as in Go-Back-N ARQ. In selective repeat protocol, the retransmitted frame is received out of sequence.</a:t>
            </a:r>
          </a:p>
          <a:p>
            <a:pPr marL="0" indent="0" algn="just">
              <a:buNone/>
            </a:pPr>
            <a:endParaRPr lang="en-US" sz="2200" b="0" i="0" dirty="0">
              <a:solidFill>
                <a:srgbClr val="000000"/>
              </a:solidFill>
              <a:effectLst/>
              <a:latin typeface="Nunito" pitchFamily="2" charset="0"/>
            </a:endParaRPr>
          </a:p>
          <a:p>
            <a:pPr algn="just"/>
            <a:r>
              <a:rPr lang="en-US" sz="2200" b="0" i="0" dirty="0">
                <a:solidFill>
                  <a:srgbClr val="000000"/>
                </a:solidFill>
                <a:effectLst/>
                <a:latin typeface="Nunito" pitchFamily="2" charset="0"/>
              </a:rPr>
              <a:t>In Selective Repeat ARQ only the lost or error frames are retransmitted, whereas correct frames are received and buffered.</a:t>
            </a:r>
          </a:p>
          <a:p>
            <a:pPr marL="0" indent="0" algn="just">
              <a:buNone/>
            </a:pPr>
            <a:endParaRPr lang="en-US" sz="2200" b="0" i="0" dirty="0">
              <a:solidFill>
                <a:srgbClr val="000000"/>
              </a:solidFill>
              <a:effectLst/>
              <a:latin typeface="Nunito" pitchFamily="2" charset="0"/>
            </a:endParaRPr>
          </a:p>
          <a:p>
            <a:pPr algn="just"/>
            <a:r>
              <a:rPr lang="en-US" sz="2200" b="0" i="0" dirty="0">
                <a:solidFill>
                  <a:srgbClr val="000000"/>
                </a:solidFill>
                <a:effectLst/>
                <a:latin typeface="Nunito" pitchFamily="2" charset="0"/>
              </a:rPr>
              <a:t>The receiver while keeping track of sequence numbers buffers the frames in memory and sends NACK for only frames which are missing or damaged. The sender will send/retransmit a packet for which NACK is received.</a:t>
            </a:r>
          </a:p>
          <a:p>
            <a:pPr algn="just"/>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120737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B755-4D91-B8A6-B6A2-5DFA74D34BE9}"/>
              </a:ext>
            </a:extLst>
          </p:cNvPr>
          <p:cNvSpPr>
            <a:spLocks noGrp="1"/>
          </p:cNvSpPr>
          <p:nvPr>
            <p:ph type="title"/>
          </p:nvPr>
        </p:nvSpPr>
        <p:spPr>
          <a:xfrm>
            <a:off x="1154954" y="628650"/>
            <a:ext cx="9863566" cy="754380"/>
          </a:xfrm>
        </p:spPr>
        <p:txBody>
          <a:bodyPr/>
          <a:lstStyle/>
          <a:p>
            <a:r>
              <a:rPr lang="en-IN" dirty="0"/>
              <a:t>Working  of  Selective  Repeat of ARQ  ?</a:t>
            </a:r>
          </a:p>
        </p:txBody>
      </p:sp>
      <p:sp>
        <p:nvSpPr>
          <p:cNvPr id="3" name="Content Placeholder 2">
            <a:extLst>
              <a:ext uri="{FF2B5EF4-FFF2-40B4-BE49-F238E27FC236}">
                <a16:creationId xmlns:a16="http://schemas.microsoft.com/office/drawing/2014/main" id="{48352D17-94DA-8687-82FF-E480ABD13E4B}"/>
              </a:ext>
            </a:extLst>
          </p:cNvPr>
          <p:cNvSpPr>
            <a:spLocks noGrp="1"/>
          </p:cNvSpPr>
          <p:nvPr>
            <p:ph idx="1"/>
          </p:nvPr>
        </p:nvSpPr>
        <p:spPr>
          <a:xfrm>
            <a:off x="1154954" y="1383030"/>
            <a:ext cx="10823686" cy="4636770"/>
          </a:xfrm>
        </p:spPr>
        <p:txBody>
          <a:bodyPr>
            <a:normAutofit fontScale="25000" lnSpcReduction="20000"/>
          </a:bodyPr>
          <a:lstStyle/>
          <a:p>
            <a:pPr marL="0" indent="0" algn="l">
              <a:buNone/>
            </a:pPr>
            <a:r>
              <a:rPr lang="en-US" sz="7200" i="0" dirty="0">
                <a:solidFill>
                  <a:srgbClr val="000000"/>
                </a:solidFill>
                <a:effectLst/>
                <a:latin typeface="Heebo" pitchFamily="2" charset="-79"/>
                <a:cs typeface="Heebo" pitchFamily="2" charset="-79"/>
              </a:rPr>
              <a:t>                                                                              </a:t>
            </a:r>
          </a:p>
          <a:p>
            <a:pPr marL="0" indent="0" algn="l">
              <a:buNone/>
            </a:pPr>
            <a:r>
              <a:rPr lang="en-US" sz="7200" dirty="0">
                <a:solidFill>
                  <a:srgbClr val="000000"/>
                </a:solidFill>
                <a:latin typeface="Heebo" pitchFamily="2" charset="-79"/>
                <a:cs typeface="Heebo" pitchFamily="2" charset="-79"/>
              </a:rPr>
              <a:t>                                                                             </a:t>
            </a:r>
          </a:p>
          <a:p>
            <a:pPr marL="0" indent="0" algn="l">
              <a:buNone/>
            </a:pPr>
            <a:r>
              <a:rPr lang="en-US" sz="7200" dirty="0">
                <a:solidFill>
                  <a:srgbClr val="000000"/>
                </a:solidFill>
                <a:latin typeface="Heebo" pitchFamily="2" charset="-79"/>
                <a:cs typeface="Heebo" pitchFamily="2" charset="-79"/>
              </a:rPr>
              <a:t> </a:t>
            </a:r>
            <a:r>
              <a:rPr lang="en-US" sz="7200" i="0" dirty="0">
                <a:solidFill>
                  <a:srgbClr val="000000"/>
                </a:solidFill>
                <a:effectLst/>
                <a:latin typeface="Heebo" pitchFamily="2" charset="-79"/>
                <a:cs typeface="Heebo" pitchFamily="2" charset="-79"/>
              </a:rPr>
              <a:t>Explanation</a:t>
            </a:r>
          </a:p>
          <a:p>
            <a:pPr algn="just"/>
            <a:r>
              <a:rPr lang="en-US" sz="6400" i="0" dirty="0">
                <a:solidFill>
                  <a:srgbClr val="000000"/>
                </a:solidFill>
                <a:effectLst/>
                <a:latin typeface="Nunito" pitchFamily="2" charset="0"/>
              </a:rPr>
              <a:t>Step 1 − Frame 0 sends from sender to receiver and set timer.</a:t>
            </a:r>
          </a:p>
          <a:p>
            <a:pPr marL="0" indent="0" algn="just">
              <a:buNone/>
            </a:pPr>
            <a:endParaRPr lang="en-US" sz="6400" i="0" dirty="0">
              <a:solidFill>
                <a:srgbClr val="000000"/>
              </a:solidFill>
              <a:effectLst/>
              <a:latin typeface="Nunito" pitchFamily="2" charset="0"/>
            </a:endParaRPr>
          </a:p>
          <a:p>
            <a:pPr algn="just"/>
            <a:r>
              <a:rPr lang="en-US" sz="6400" i="0" dirty="0">
                <a:solidFill>
                  <a:srgbClr val="000000"/>
                </a:solidFill>
                <a:effectLst/>
                <a:latin typeface="Nunito" pitchFamily="2" charset="0"/>
              </a:rPr>
              <a:t>Step 2 − Without waiting for acknowledgement from the receiver another frame, Frame1 is sent by sender by setting the timer for it.</a:t>
            </a:r>
          </a:p>
          <a:p>
            <a:pPr marL="0" indent="0" algn="just">
              <a:buNone/>
            </a:pPr>
            <a:endParaRPr lang="en-US" sz="6400" i="0" dirty="0">
              <a:solidFill>
                <a:srgbClr val="000000"/>
              </a:solidFill>
              <a:effectLst/>
              <a:latin typeface="Nunito" pitchFamily="2" charset="0"/>
            </a:endParaRPr>
          </a:p>
          <a:p>
            <a:pPr algn="just"/>
            <a:r>
              <a:rPr lang="en-US" sz="6400" i="0" dirty="0">
                <a:solidFill>
                  <a:srgbClr val="000000"/>
                </a:solidFill>
                <a:effectLst/>
                <a:latin typeface="Nunito" pitchFamily="2" charset="0"/>
              </a:rPr>
              <a:t>Step 3 − In the same way frame2 is also sent to the receiver by setting the timer without waiting for previous acknowledgement. </a:t>
            </a:r>
          </a:p>
          <a:p>
            <a:pPr marL="0" indent="0" algn="just">
              <a:buNone/>
            </a:pPr>
            <a:endParaRPr lang="en-US" sz="6400" i="0" dirty="0">
              <a:solidFill>
                <a:srgbClr val="000000"/>
              </a:solidFill>
              <a:effectLst/>
              <a:latin typeface="Nunito" pitchFamily="2" charset="0"/>
            </a:endParaRPr>
          </a:p>
          <a:p>
            <a:pPr algn="just"/>
            <a:r>
              <a:rPr lang="en-US" sz="6400" i="0" dirty="0">
                <a:solidFill>
                  <a:srgbClr val="000000"/>
                </a:solidFill>
                <a:effectLst/>
                <a:latin typeface="Nunito" pitchFamily="2" charset="0"/>
              </a:rPr>
              <a:t>Step 4 − Whenever sender receives the ACK0 from receiver, within the frame 0 timer then it is closed and sent to the next frame, frame 3.</a:t>
            </a:r>
          </a:p>
          <a:p>
            <a:pPr marL="0" indent="0" algn="just">
              <a:buNone/>
            </a:pPr>
            <a:endParaRPr lang="en-US" sz="6400" i="0" dirty="0">
              <a:solidFill>
                <a:srgbClr val="000000"/>
              </a:solidFill>
              <a:effectLst/>
              <a:latin typeface="Nunito" pitchFamily="2" charset="0"/>
            </a:endParaRPr>
          </a:p>
          <a:p>
            <a:pPr algn="just"/>
            <a:r>
              <a:rPr lang="en-US" sz="6400" i="0" dirty="0">
                <a:solidFill>
                  <a:srgbClr val="000000"/>
                </a:solidFill>
                <a:effectLst/>
                <a:latin typeface="Nunito" pitchFamily="2" charset="0"/>
              </a:rPr>
              <a:t>Step 5 − whenever the sender receives the ACK1 from the receiver, within the frame 1 timer then it is closed and sent to the next frame, frame 4.</a:t>
            </a:r>
          </a:p>
          <a:p>
            <a:pPr marL="0" indent="0" algn="just">
              <a:buNone/>
            </a:pPr>
            <a:endParaRPr lang="en-US" sz="6400" i="0" dirty="0">
              <a:solidFill>
                <a:srgbClr val="000000"/>
              </a:solidFill>
              <a:effectLst/>
              <a:latin typeface="Nunito" pitchFamily="2" charset="0"/>
            </a:endParaRPr>
          </a:p>
          <a:p>
            <a:pPr algn="just"/>
            <a:r>
              <a:rPr lang="en-US" sz="6400" i="0" dirty="0">
                <a:solidFill>
                  <a:srgbClr val="000000"/>
                </a:solidFill>
                <a:effectLst/>
                <a:latin typeface="Nunito" pitchFamily="2" charset="0"/>
              </a:rPr>
              <a:t>Step 6 − If the sender doesn’t receive the ACK2 from the receiver within the time slot, it declares timeout for frame 2 and resends the frame 2 again, because it thought the frame2 may be lost or damaged.</a:t>
            </a:r>
          </a:p>
          <a:p>
            <a:endParaRPr lang="en-IN" dirty="0"/>
          </a:p>
        </p:txBody>
      </p:sp>
    </p:spTree>
    <p:extLst>
      <p:ext uri="{BB962C8B-B14F-4D97-AF65-F5344CB8AC3E}">
        <p14:creationId xmlns:p14="http://schemas.microsoft.com/office/powerpoint/2010/main" val="280482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0D7B-C82A-4FC9-660C-081CAD4AA6E9}"/>
              </a:ext>
            </a:extLst>
          </p:cNvPr>
          <p:cNvSpPr>
            <a:spLocks noGrp="1"/>
          </p:cNvSpPr>
          <p:nvPr>
            <p:ph type="title"/>
          </p:nvPr>
        </p:nvSpPr>
        <p:spPr/>
        <p:txBody>
          <a:bodyPr/>
          <a:lstStyle/>
          <a:p>
            <a:r>
              <a:rPr lang="en-IN" dirty="0"/>
              <a:t>                What  is  Data Link Layer ?</a:t>
            </a:r>
          </a:p>
        </p:txBody>
      </p:sp>
      <p:sp>
        <p:nvSpPr>
          <p:cNvPr id="3" name="Content Placeholder 2">
            <a:extLst>
              <a:ext uri="{FF2B5EF4-FFF2-40B4-BE49-F238E27FC236}">
                <a16:creationId xmlns:a16="http://schemas.microsoft.com/office/drawing/2014/main" id="{5FBB4E24-63E6-2CA4-019E-2B82B2C13449}"/>
              </a:ext>
            </a:extLst>
          </p:cNvPr>
          <p:cNvSpPr>
            <a:spLocks noGrp="1"/>
          </p:cNvSpPr>
          <p:nvPr>
            <p:ph idx="1"/>
          </p:nvPr>
        </p:nvSpPr>
        <p:spPr>
          <a:xfrm>
            <a:off x="1154954" y="2603500"/>
            <a:ext cx="10584200" cy="3416300"/>
          </a:xfrm>
        </p:spPr>
        <p:txBody>
          <a:bodyPr>
            <a:normAutofit/>
          </a:bodyPr>
          <a:lstStyle/>
          <a:p>
            <a:pPr algn="just">
              <a:buFont typeface="Wingdings" panose="05000000000000000000" pitchFamily="2" charset="2"/>
              <a:buChar char="q"/>
            </a:pPr>
            <a:r>
              <a:rPr lang="en-US" dirty="0"/>
              <a:t>The data link layer is Layer 2 in the Open Systems Interconnection (OSI) architecture model for a set of telecommunication protocols.</a:t>
            </a:r>
          </a:p>
          <a:p>
            <a:pPr marL="0" indent="0" algn="just">
              <a:buNone/>
            </a:pPr>
            <a:endParaRPr lang="en-US" dirty="0"/>
          </a:p>
          <a:p>
            <a:pPr algn="just">
              <a:buFont typeface="Wingdings" panose="05000000000000000000" pitchFamily="2" charset="2"/>
              <a:buChar char="q"/>
            </a:pPr>
            <a:r>
              <a:rPr lang="en-US" dirty="0"/>
              <a:t>The data link layer is the protocol layer in a program that handles the moving of data into and out of a physical link in a network.</a:t>
            </a:r>
          </a:p>
          <a:p>
            <a:pPr marL="0" indent="0" algn="just">
              <a:buNone/>
            </a:pPr>
            <a:endParaRPr lang="en-US" dirty="0"/>
          </a:p>
          <a:p>
            <a:pPr algn="just">
              <a:buFont typeface="Wingdings" panose="05000000000000000000" pitchFamily="2" charset="2"/>
              <a:buChar char="q"/>
            </a:pPr>
            <a:r>
              <a:rPr lang="en-US" dirty="0"/>
              <a:t>It is responsible for the node-to - node delivery of data and frame are used in it . Its major role is to ensure error-free transmission of information. DLL is also responsible to encode, decode and organize the outgoing and incoming data.</a:t>
            </a:r>
            <a:endParaRPr lang="en-IN" dirty="0"/>
          </a:p>
          <a:p>
            <a:pPr marL="0" indent="0">
              <a:buNone/>
            </a:pPr>
            <a:endParaRPr lang="en-IN" dirty="0"/>
          </a:p>
        </p:txBody>
      </p:sp>
    </p:spTree>
    <p:extLst>
      <p:ext uri="{BB962C8B-B14F-4D97-AF65-F5344CB8AC3E}">
        <p14:creationId xmlns:p14="http://schemas.microsoft.com/office/powerpoint/2010/main" val="634531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D336-0C93-2C94-AE5F-8B9255C1649C}"/>
              </a:ext>
            </a:extLst>
          </p:cNvPr>
          <p:cNvSpPr>
            <a:spLocks noGrp="1"/>
          </p:cNvSpPr>
          <p:nvPr>
            <p:ph type="title"/>
          </p:nvPr>
        </p:nvSpPr>
        <p:spPr>
          <a:xfrm>
            <a:off x="377190" y="831964"/>
            <a:ext cx="11315700" cy="848668"/>
          </a:xfrm>
        </p:spPr>
        <p:txBody>
          <a:bodyPr/>
          <a:lstStyle/>
          <a:p>
            <a:r>
              <a:rPr lang="en-IN" dirty="0"/>
              <a:t>Working  procedure  of  Selective Repeat   ARQ. </a:t>
            </a:r>
          </a:p>
        </p:txBody>
      </p:sp>
      <p:pic>
        <p:nvPicPr>
          <p:cNvPr id="5" name="Content Placeholder 4">
            <a:extLst>
              <a:ext uri="{FF2B5EF4-FFF2-40B4-BE49-F238E27FC236}">
                <a16:creationId xmlns:a16="http://schemas.microsoft.com/office/drawing/2014/main" id="{65BBAFF1-E6D0-3065-0356-991549B941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543" y="1911236"/>
            <a:ext cx="7633607" cy="4114800"/>
          </a:xfrm>
        </p:spPr>
      </p:pic>
    </p:spTree>
    <p:extLst>
      <p:ext uri="{BB962C8B-B14F-4D97-AF65-F5344CB8AC3E}">
        <p14:creationId xmlns:p14="http://schemas.microsoft.com/office/powerpoint/2010/main" val="334603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5DAD-503E-7D42-655B-EED364F8781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F0BD7A3-56E2-12E6-DC92-E9F51C3A01BF}"/>
              </a:ext>
            </a:extLst>
          </p:cNvPr>
          <p:cNvPicPr>
            <a:picLocks noGrp="1" noChangeAspect="1"/>
          </p:cNvPicPr>
          <p:nvPr>
            <p:ph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0010" y="91440"/>
            <a:ext cx="11898629" cy="6766560"/>
          </a:xfrm>
        </p:spPr>
      </p:pic>
    </p:spTree>
    <p:extLst>
      <p:ext uri="{BB962C8B-B14F-4D97-AF65-F5344CB8AC3E}">
        <p14:creationId xmlns:p14="http://schemas.microsoft.com/office/powerpoint/2010/main" val="222413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83C4-6FFD-68E7-D542-B126605FD9E5}"/>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9BFBF6E3-65E0-51BC-537E-9EA45579F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390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B7D6-56C8-A056-B97A-BFC1046CBFA6}"/>
              </a:ext>
            </a:extLst>
          </p:cNvPr>
          <p:cNvSpPr>
            <a:spLocks noGrp="1"/>
          </p:cNvSpPr>
          <p:nvPr>
            <p:ph type="title"/>
          </p:nvPr>
        </p:nvSpPr>
        <p:spPr/>
        <p:txBody>
          <a:bodyPr/>
          <a:lstStyle/>
          <a:p>
            <a:r>
              <a:rPr lang="en-IN" dirty="0"/>
              <a:t>             Function  of  Data link  layer.</a:t>
            </a:r>
          </a:p>
        </p:txBody>
      </p:sp>
      <p:pic>
        <p:nvPicPr>
          <p:cNvPr id="4" name="Content Placeholder 4">
            <a:extLst>
              <a:ext uri="{FF2B5EF4-FFF2-40B4-BE49-F238E27FC236}">
                <a16:creationId xmlns:a16="http://schemas.microsoft.com/office/drawing/2014/main" id="{71B45505-46DB-D669-229F-1C0F7FCDA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320" y="2603500"/>
            <a:ext cx="9212579" cy="4048760"/>
          </a:xfrm>
        </p:spPr>
      </p:pic>
    </p:spTree>
    <p:extLst>
      <p:ext uri="{BB962C8B-B14F-4D97-AF65-F5344CB8AC3E}">
        <p14:creationId xmlns:p14="http://schemas.microsoft.com/office/powerpoint/2010/main" val="36906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35C9-DB4C-4253-DE83-FB8F79B92260}"/>
              </a:ext>
            </a:extLst>
          </p:cNvPr>
          <p:cNvSpPr>
            <a:spLocks noGrp="1"/>
          </p:cNvSpPr>
          <p:nvPr>
            <p:ph type="title"/>
          </p:nvPr>
        </p:nvSpPr>
        <p:spPr>
          <a:xfrm>
            <a:off x="838200" y="365125"/>
            <a:ext cx="10515600" cy="690789"/>
          </a:xfrm>
        </p:spPr>
        <p:txBody>
          <a:bodyPr>
            <a:normAutofit fontScale="90000"/>
          </a:bodyPr>
          <a:lstStyle/>
          <a:p>
            <a:pPr marL="0" indent="0"/>
            <a:br>
              <a:rPr lang="en-IN" dirty="0"/>
            </a:br>
            <a:br>
              <a:rPr lang="en-IN" dirty="0"/>
            </a:br>
            <a:r>
              <a:rPr lang="en-IN" dirty="0"/>
              <a:t>                             DATA LINK LAYER           </a:t>
            </a:r>
            <a:br>
              <a:rPr lang="en-IN" dirty="0"/>
            </a:br>
            <a:r>
              <a:rPr lang="en-IN" dirty="0"/>
              <a:t>                  (Elementary Datalink   Protocols)</a:t>
            </a:r>
            <a:br>
              <a:rPr lang="en-IN" dirty="0"/>
            </a:br>
            <a:endParaRPr lang="en-IN" dirty="0"/>
          </a:p>
        </p:txBody>
      </p:sp>
      <p:pic>
        <p:nvPicPr>
          <p:cNvPr id="5" name="Picture 6">
            <a:extLst>
              <a:ext uri="{FF2B5EF4-FFF2-40B4-BE49-F238E27FC236}">
                <a16:creationId xmlns:a16="http://schemas.microsoft.com/office/drawing/2014/main" id="{AD06904F-0F7B-EB53-EF00-43CC4C8DDE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51560" y="2603499"/>
            <a:ext cx="969264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029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B9F6-C82B-9907-A8B2-57DEC302914E}"/>
              </a:ext>
            </a:extLst>
          </p:cNvPr>
          <p:cNvSpPr>
            <a:spLocks noGrp="1"/>
          </p:cNvSpPr>
          <p:nvPr>
            <p:ph type="title"/>
          </p:nvPr>
        </p:nvSpPr>
        <p:spPr/>
        <p:txBody>
          <a:bodyPr/>
          <a:lstStyle/>
          <a:p>
            <a:r>
              <a:rPr lang="en-IN" dirty="0"/>
              <a:t>     Noiseless channel – Protocol Types.</a:t>
            </a:r>
          </a:p>
        </p:txBody>
      </p:sp>
      <p:sp>
        <p:nvSpPr>
          <p:cNvPr id="3" name="Content Placeholder 2">
            <a:extLst>
              <a:ext uri="{FF2B5EF4-FFF2-40B4-BE49-F238E27FC236}">
                <a16:creationId xmlns:a16="http://schemas.microsoft.com/office/drawing/2014/main" id="{643C4813-57BC-EE22-A346-0927F5DAF587}"/>
              </a:ext>
            </a:extLst>
          </p:cNvPr>
          <p:cNvSpPr>
            <a:spLocks noGrp="1"/>
          </p:cNvSpPr>
          <p:nvPr>
            <p:ph idx="1"/>
          </p:nvPr>
        </p:nvSpPr>
        <p:spPr>
          <a:xfrm>
            <a:off x="1154954" y="2603500"/>
            <a:ext cx="10675096" cy="3416300"/>
          </a:xfrm>
        </p:spPr>
        <p:txBody>
          <a:bodyPr/>
          <a:lstStyle/>
          <a:p>
            <a:pPr marL="0" indent="0">
              <a:buNone/>
            </a:pPr>
            <a:r>
              <a:rPr lang="en-US" altLang="en-US" dirty="0"/>
              <a:t>                                               Simplest Protocol –</a:t>
            </a:r>
          </a:p>
          <a:p>
            <a:pPr algn="just">
              <a:buFont typeface="Wingdings" panose="05000000000000000000" pitchFamily="2" charset="2"/>
              <a:buChar char="q"/>
            </a:pPr>
            <a:r>
              <a:rPr lang="en-US" dirty="0"/>
              <a:t> It  is a type  of  protocol  in which  No flow and Error Control is performed . </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simplest protocol is a unidirectional protocol in which the data frames are traveling in only one direction from the sender to the receiver. Since the simplest protocol is unidirectional, there is no acknowledgment (ACK). </a:t>
            </a:r>
            <a:endParaRPr lang="en-IN" dirty="0"/>
          </a:p>
        </p:txBody>
      </p:sp>
    </p:spTree>
    <p:extLst>
      <p:ext uri="{BB962C8B-B14F-4D97-AF65-F5344CB8AC3E}">
        <p14:creationId xmlns:p14="http://schemas.microsoft.com/office/powerpoint/2010/main" val="61795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DDFD-DB9B-A8AC-D9F2-A3FC05F28AD2}"/>
              </a:ext>
            </a:extLst>
          </p:cNvPr>
          <p:cNvSpPr>
            <a:spLocks noGrp="1"/>
          </p:cNvSpPr>
          <p:nvPr>
            <p:ph type="title"/>
          </p:nvPr>
        </p:nvSpPr>
        <p:spPr>
          <a:xfrm>
            <a:off x="1154954" y="973668"/>
            <a:ext cx="10263616" cy="706964"/>
          </a:xfrm>
        </p:spPr>
        <p:txBody>
          <a:bodyPr/>
          <a:lstStyle/>
          <a:p>
            <a:r>
              <a:rPr lang="en-US" dirty="0"/>
              <a:t>The design of the simplest protocol with no </a:t>
            </a:r>
            <a:br>
              <a:rPr lang="en-US" dirty="0"/>
            </a:br>
            <a:r>
              <a:rPr lang="en-US" dirty="0"/>
              <a:t>                     flow or error control.</a:t>
            </a:r>
            <a:endParaRPr lang="en-IN" dirty="0"/>
          </a:p>
        </p:txBody>
      </p:sp>
      <p:pic>
        <p:nvPicPr>
          <p:cNvPr id="4" name="Picture 6">
            <a:extLst>
              <a:ext uri="{FF2B5EF4-FFF2-40B4-BE49-F238E27FC236}">
                <a16:creationId xmlns:a16="http://schemas.microsoft.com/office/drawing/2014/main" id="{DCBA5041-C6D3-1F0F-C2D7-B7917D4874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1590" y="2580640"/>
            <a:ext cx="9795510" cy="409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38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D8B5-A8E3-2452-D673-3FD24B0E28FD}"/>
              </a:ext>
            </a:extLst>
          </p:cNvPr>
          <p:cNvSpPr>
            <a:spLocks noGrp="1"/>
          </p:cNvSpPr>
          <p:nvPr>
            <p:ph type="title"/>
          </p:nvPr>
        </p:nvSpPr>
        <p:spPr/>
        <p:txBody>
          <a:bodyPr/>
          <a:lstStyle/>
          <a:p>
            <a:r>
              <a:rPr lang="en-IN" dirty="0"/>
              <a:t>                 Flow diagram for Simplest . </a:t>
            </a:r>
            <a:br>
              <a:rPr lang="en-IN" dirty="0"/>
            </a:br>
            <a:endParaRPr lang="en-IN" dirty="0"/>
          </a:p>
        </p:txBody>
      </p:sp>
      <p:pic>
        <p:nvPicPr>
          <p:cNvPr id="4" name="Picture 6">
            <a:extLst>
              <a:ext uri="{FF2B5EF4-FFF2-40B4-BE49-F238E27FC236}">
                <a16:creationId xmlns:a16="http://schemas.microsoft.com/office/drawing/2014/main" id="{ABE138AF-E71C-6875-444D-600722B067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3371" y="1690687"/>
            <a:ext cx="9372599" cy="468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22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B988-A2EE-403F-7B65-85146C2302BA}"/>
              </a:ext>
            </a:extLst>
          </p:cNvPr>
          <p:cNvSpPr>
            <a:spLocks noGrp="1"/>
          </p:cNvSpPr>
          <p:nvPr>
            <p:ph type="title"/>
          </p:nvPr>
        </p:nvSpPr>
        <p:spPr/>
        <p:txBody>
          <a:bodyPr/>
          <a:lstStyle/>
          <a:p>
            <a:r>
              <a:rPr lang="en-IN" dirty="0"/>
              <a:t>                  Stop-and-Wait Protocol .</a:t>
            </a:r>
          </a:p>
        </p:txBody>
      </p:sp>
      <p:sp>
        <p:nvSpPr>
          <p:cNvPr id="3" name="Content Placeholder 2">
            <a:extLst>
              <a:ext uri="{FF2B5EF4-FFF2-40B4-BE49-F238E27FC236}">
                <a16:creationId xmlns:a16="http://schemas.microsoft.com/office/drawing/2014/main" id="{F3EC7F7F-68A7-69A4-7563-425FEC88858C}"/>
              </a:ext>
            </a:extLst>
          </p:cNvPr>
          <p:cNvSpPr>
            <a:spLocks noGrp="1"/>
          </p:cNvSpPr>
          <p:nvPr>
            <p:ph idx="1"/>
          </p:nvPr>
        </p:nvSpPr>
        <p:spPr/>
        <p:txBody>
          <a:bodyPr/>
          <a:lstStyle/>
          <a:p>
            <a:pPr algn="just"/>
            <a:r>
              <a:rPr lang="en-US" dirty="0"/>
              <a:t>Sender sends one frame, stops until it gets confirmation from receiver. </a:t>
            </a:r>
          </a:p>
          <a:p>
            <a:pPr algn="just"/>
            <a:endParaRPr lang="en-US" dirty="0"/>
          </a:p>
          <a:p>
            <a:pPr marL="0" indent="0" algn="just">
              <a:buNone/>
            </a:pPr>
            <a:endParaRPr lang="en-US" dirty="0"/>
          </a:p>
          <a:p>
            <a:endParaRPr lang="en-IN" dirty="0"/>
          </a:p>
        </p:txBody>
      </p:sp>
      <p:pic>
        <p:nvPicPr>
          <p:cNvPr id="4" name="Picture 6">
            <a:extLst>
              <a:ext uri="{FF2B5EF4-FFF2-40B4-BE49-F238E27FC236}">
                <a16:creationId xmlns:a16="http://schemas.microsoft.com/office/drawing/2014/main" id="{42443F20-D51C-E881-C35B-844751990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971" y="2349138"/>
            <a:ext cx="832757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452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7D5D-0476-3194-6BE2-9C97C9B7623B}"/>
              </a:ext>
            </a:extLst>
          </p:cNvPr>
          <p:cNvSpPr>
            <a:spLocks noGrp="1"/>
          </p:cNvSpPr>
          <p:nvPr>
            <p:ph type="title"/>
          </p:nvPr>
        </p:nvSpPr>
        <p:spPr/>
        <p:txBody>
          <a:bodyPr/>
          <a:lstStyle/>
          <a:p>
            <a:r>
              <a:rPr lang="en-US" dirty="0"/>
              <a:t>      Flow diagram for Stop and Wait .</a:t>
            </a:r>
            <a:br>
              <a:rPr lang="en-US" dirty="0"/>
            </a:br>
            <a:endParaRPr lang="en-IN" dirty="0"/>
          </a:p>
        </p:txBody>
      </p:sp>
      <p:pic>
        <p:nvPicPr>
          <p:cNvPr id="4" name="Picture 6">
            <a:extLst>
              <a:ext uri="{FF2B5EF4-FFF2-40B4-BE49-F238E27FC236}">
                <a16:creationId xmlns:a16="http://schemas.microsoft.com/office/drawing/2014/main" id="{C68661E9-812E-8E7A-91BF-C8DDA7125D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54954" y="2603500"/>
            <a:ext cx="9417796" cy="394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577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85</TotalTime>
  <Words>832</Words>
  <Application>Microsoft Office PowerPoint</Application>
  <PresentationFormat>Widescreen</PresentationFormat>
  <Paragraphs>63</Paragraphs>
  <Slides>22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Arial</vt:lpstr>
      <vt:lpstr>Calibri</vt:lpstr>
      <vt:lpstr>Century Gothic</vt:lpstr>
      <vt:lpstr>erdana</vt:lpstr>
      <vt:lpstr>Heebo</vt:lpstr>
      <vt:lpstr>inter-bold</vt:lpstr>
      <vt:lpstr>inter-regular</vt:lpstr>
      <vt:lpstr>Nunito</vt:lpstr>
      <vt:lpstr>Tahoma</vt:lpstr>
      <vt:lpstr>Times New Roman</vt:lpstr>
      <vt:lpstr>Wingdings</vt:lpstr>
      <vt:lpstr>Wingdings 3</vt:lpstr>
      <vt:lpstr>Ion Boardroom</vt:lpstr>
      <vt:lpstr>                               Lect – 17, 18</vt:lpstr>
      <vt:lpstr>                What  is  Data Link Layer ?</vt:lpstr>
      <vt:lpstr>             Function  of  Data link  layer.</vt:lpstr>
      <vt:lpstr>                               DATA LINK LAYER                              (Elementary Datalink   Protocols) </vt:lpstr>
      <vt:lpstr>     Noiseless channel – Protocol Types.</vt:lpstr>
      <vt:lpstr>The design of the simplest protocol with no                       flow or error control.</vt:lpstr>
      <vt:lpstr>                 Flow diagram for Simplest .  </vt:lpstr>
      <vt:lpstr>                  Stop-and-Wait Protocol .</vt:lpstr>
      <vt:lpstr>      Flow diagram for Stop and Wait . </vt:lpstr>
      <vt:lpstr>            For  Noisy  Channel  Protocols.</vt:lpstr>
      <vt:lpstr>PowerPoint Presentation</vt:lpstr>
      <vt:lpstr>PowerPoint Presentation</vt:lpstr>
      <vt:lpstr>PowerPoint Presentation</vt:lpstr>
      <vt:lpstr>Disadvantage Stop-and-Wait ARQ Protocol.</vt:lpstr>
      <vt:lpstr>                                  What is Go-Back-N ARQ? </vt:lpstr>
      <vt:lpstr>PowerPoint Presentation</vt:lpstr>
      <vt:lpstr>Working  example  of Go – Back –N –ARQ.</vt:lpstr>
      <vt:lpstr> Noisy  channel protocol-Selective  Repeat                                      ARQ.</vt:lpstr>
      <vt:lpstr>Working  of  Selective  Repeat of ARQ  ?</vt:lpstr>
      <vt:lpstr>Working  procedure  of  Selective Repeat   ARQ.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Lect – 17, 18</dc:title>
  <dc:creator>Mohit Malik</dc:creator>
  <cp:lastModifiedBy>Mohit Malik</cp:lastModifiedBy>
  <cp:revision>1</cp:revision>
  <dcterms:created xsi:type="dcterms:W3CDTF">2023-09-10T04:56:25Z</dcterms:created>
  <dcterms:modified xsi:type="dcterms:W3CDTF">2023-09-10T06:38:04Z</dcterms:modified>
</cp:coreProperties>
</file>