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F6ABC6-11CD-419C-A990-06ABE9644E5F}" v="3" dt="2023-10-02T08:03:41.6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7" d="100"/>
          <a:sy n="57" d="100"/>
        </p:scale>
        <p:origin x="992"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9BD36E-041D-409B-B690-A2CA7BBB1DFE}"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E29FC907-A16F-44A0-B07F-837572C0994D}" type="slidenum">
              <a:rPr lang="en-IN" smtClean="0"/>
              <a:t>‹#›</a:t>
            </a:fld>
            <a:endParaRPr lang="en-IN"/>
          </a:p>
        </p:txBody>
      </p:sp>
    </p:spTree>
    <p:extLst>
      <p:ext uri="{BB962C8B-B14F-4D97-AF65-F5344CB8AC3E}">
        <p14:creationId xmlns:p14="http://schemas.microsoft.com/office/powerpoint/2010/main" val="2518412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9BD36E-041D-409B-B690-A2CA7BBB1DFE}"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E29FC907-A16F-44A0-B07F-837572C0994D}" type="slidenum">
              <a:rPr lang="en-IN" smtClean="0"/>
              <a:t>‹#›</a:t>
            </a:fld>
            <a:endParaRPr lang="en-IN"/>
          </a:p>
        </p:txBody>
      </p:sp>
    </p:spTree>
    <p:extLst>
      <p:ext uri="{BB962C8B-B14F-4D97-AF65-F5344CB8AC3E}">
        <p14:creationId xmlns:p14="http://schemas.microsoft.com/office/powerpoint/2010/main" val="1088057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9BD36E-041D-409B-B690-A2CA7BBB1DFE}"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E29FC907-A16F-44A0-B07F-837572C0994D}" type="slidenum">
              <a:rPr lang="en-IN" smtClean="0"/>
              <a:t>‹#›</a:t>
            </a:fld>
            <a:endParaRPr lang="en-IN"/>
          </a:p>
        </p:txBody>
      </p:sp>
    </p:spTree>
    <p:extLst>
      <p:ext uri="{BB962C8B-B14F-4D97-AF65-F5344CB8AC3E}">
        <p14:creationId xmlns:p14="http://schemas.microsoft.com/office/powerpoint/2010/main" val="2381170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9BD36E-041D-409B-B690-A2CA7BBB1DFE}"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E29FC907-A16F-44A0-B07F-837572C0994D}"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959326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9BD36E-041D-409B-B690-A2CA7BBB1DFE}"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E29FC907-A16F-44A0-B07F-837572C0994D}" type="slidenum">
              <a:rPr lang="en-IN" smtClean="0"/>
              <a:t>‹#›</a:t>
            </a:fld>
            <a:endParaRPr lang="en-IN"/>
          </a:p>
        </p:txBody>
      </p:sp>
    </p:spTree>
    <p:extLst>
      <p:ext uri="{BB962C8B-B14F-4D97-AF65-F5344CB8AC3E}">
        <p14:creationId xmlns:p14="http://schemas.microsoft.com/office/powerpoint/2010/main" val="4149873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F9BD36E-041D-409B-B690-A2CA7BBB1DFE}" type="datetimeFigureOut">
              <a:rPr lang="en-IN" smtClean="0"/>
              <a:t>02-10-2023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9FC907-A16F-44A0-B07F-837572C0994D}" type="slidenum">
              <a:rPr lang="en-IN" smtClean="0"/>
              <a:t>‹#›</a:t>
            </a:fld>
            <a:endParaRPr lang="en-IN"/>
          </a:p>
        </p:txBody>
      </p:sp>
    </p:spTree>
    <p:extLst>
      <p:ext uri="{BB962C8B-B14F-4D97-AF65-F5344CB8AC3E}">
        <p14:creationId xmlns:p14="http://schemas.microsoft.com/office/powerpoint/2010/main" val="2385348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F9BD36E-041D-409B-B690-A2CA7BBB1DFE}" type="datetimeFigureOut">
              <a:rPr lang="en-IN" smtClean="0"/>
              <a:t>02-10-2023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9FC907-A16F-44A0-B07F-837572C0994D}" type="slidenum">
              <a:rPr lang="en-IN" smtClean="0"/>
              <a:t>‹#›</a:t>
            </a:fld>
            <a:endParaRPr lang="en-IN"/>
          </a:p>
        </p:txBody>
      </p:sp>
    </p:spTree>
    <p:extLst>
      <p:ext uri="{BB962C8B-B14F-4D97-AF65-F5344CB8AC3E}">
        <p14:creationId xmlns:p14="http://schemas.microsoft.com/office/powerpoint/2010/main" val="693254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9BD36E-041D-409B-B690-A2CA7BBB1DFE}"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9FC907-A16F-44A0-B07F-837572C0994D}" type="slidenum">
              <a:rPr lang="en-IN" smtClean="0"/>
              <a:t>‹#›</a:t>
            </a:fld>
            <a:endParaRPr lang="en-IN"/>
          </a:p>
        </p:txBody>
      </p:sp>
    </p:spTree>
    <p:extLst>
      <p:ext uri="{BB962C8B-B14F-4D97-AF65-F5344CB8AC3E}">
        <p14:creationId xmlns:p14="http://schemas.microsoft.com/office/powerpoint/2010/main" val="10893460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F9BD36E-041D-409B-B690-A2CA7BBB1DFE}" type="datetimeFigureOut">
              <a:rPr lang="en-IN" smtClean="0"/>
              <a:t>02-10-2023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29FC907-A16F-44A0-B07F-837572C0994D}" type="slidenum">
              <a:rPr lang="en-IN" smtClean="0"/>
              <a:t>‹#›</a:t>
            </a:fld>
            <a:endParaRPr lang="en-IN"/>
          </a:p>
        </p:txBody>
      </p:sp>
    </p:spTree>
    <p:extLst>
      <p:ext uri="{BB962C8B-B14F-4D97-AF65-F5344CB8AC3E}">
        <p14:creationId xmlns:p14="http://schemas.microsoft.com/office/powerpoint/2010/main" val="352356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9BD36E-041D-409B-B690-A2CA7BBB1DFE}"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9FC907-A16F-44A0-B07F-837572C0994D}" type="slidenum">
              <a:rPr lang="en-IN" smtClean="0"/>
              <a:t>‹#›</a:t>
            </a:fld>
            <a:endParaRPr lang="en-IN"/>
          </a:p>
        </p:txBody>
      </p:sp>
    </p:spTree>
    <p:extLst>
      <p:ext uri="{BB962C8B-B14F-4D97-AF65-F5344CB8AC3E}">
        <p14:creationId xmlns:p14="http://schemas.microsoft.com/office/powerpoint/2010/main" val="2596863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9BD36E-041D-409B-B690-A2CA7BBB1DFE}"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E29FC907-A16F-44A0-B07F-837572C0994D}" type="slidenum">
              <a:rPr lang="en-IN" smtClean="0"/>
              <a:t>‹#›</a:t>
            </a:fld>
            <a:endParaRPr lang="en-IN"/>
          </a:p>
        </p:txBody>
      </p:sp>
    </p:spTree>
    <p:extLst>
      <p:ext uri="{BB962C8B-B14F-4D97-AF65-F5344CB8AC3E}">
        <p14:creationId xmlns:p14="http://schemas.microsoft.com/office/powerpoint/2010/main" val="10197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9BD36E-041D-409B-B690-A2CA7BBB1DFE}"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9FC907-A16F-44A0-B07F-837572C0994D}" type="slidenum">
              <a:rPr lang="en-IN" smtClean="0"/>
              <a:t>‹#›</a:t>
            </a:fld>
            <a:endParaRPr lang="en-IN"/>
          </a:p>
        </p:txBody>
      </p:sp>
    </p:spTree>
    <p:extLst>
      <p:ext uri="{BB962C8B-B14F-4D97-AF65-F5344CB8AC3E}">
        <p14:creationId xmlns:p14="http://schemas.microsoft.com/office/powerpoint/2010/main" val="3252341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9BD36E-041D-409B-B690-A2CA7BBB1DFE}" type="datetimeFigureOut">
              <a:rPr lang="en-IN" smtClean="0"/>
              <a:t>02-10-2023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9FC907-A16F-44A0-B07F-837572C0994D}" type="slidenum">
              <a:rPr lang="en-IN" smtClean="0"/>
              <a:t>‹#›</a:t>
            </a:fld>
            <a:endParaRPr lang="en-IN"/>
          </a:p>
        </p:txBody>
      </p:sp>
    </p:spTree>
    <p:extLst>
      <p:ext uri="{BB962C8B-B14F-4D97-AF65-F5344CB8AC3E}">
        <p14:creationId xmlns:p14="http://schemas.microsoft.com/office/powerpoint/2010/main" val="1827070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9BD36E-041D-409B-B690-A2CA7BBB1DFE}" type="datetimeFigureOut">
              <a:rPr lang="en-IN" smtClean="0"/>
              <a:t>02-10-2023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9FC907-A16F-44A0-B07F-837572C0994D}" type="slidenum">
              <a:rPr lang="en-IN" smtClean="0"/>
              <a:t>‹#›</a:t>
            </a:fld>
            <a:endParaRPr lang="en-IN"/>
          </a:p>
        </p:txBody>
      </p:sp>
    </p:spTree>
    <p:extLst>
      <p:ext uri="{BB962C8B-B14F-4D97-AF65-F5344CB8AC3E}">
        <p14:creationId xmlns:p14="http://schemas.microsoft.com/office/powerpoint/2010/main" val="280139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F9BD36E-041D-409B-B690-A2CA7BBB1DFE}" type="datetimeFigureOut">
              <a:rPr lang="en-IN" smtClean="0"/>
              <a:t>02-10-2023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9FC907-A16F-44A0-B07F-837572C0994D}" type="slidenum">
              <a:rPr lang="en-IN" smtClean="0"/>
              <a:t>‹#›</a:t>
            </a:fld>
            <a:endParaRPr lang="en-IN"/>
          </a:p>
        </p:txBody>
      </p:sp>
    </p:spTree>
    <p:extLst>
      <p:ext uri="{BB962C8B-B14F-4D97-AF65-F5344CB8AC3E}">
        <p14:creationId xmlns:p14="http://schemas.microsoft.com/office/powerpoint/2010/main" val="378710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9BD36E-041D-409B-B690-A2CA7BBB1DFE}"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9FC907-A16F-44A0-B07F-837572C0994D}" type="slidenum">
              <a:rPr lang="en-IN" smtClean="0"/>
              <a:t>‹#›</a:t>
            </a:fld>
            <a:endParaRPr lang="en-IN"/>
          </a:p>
        </p:txBody>
      </p:sp>
    </p:spTree>
    <p:extLst>
      <p:ext uri="{BB962C8B-B14F-4D97-AF65-F5344CB8AC3E}">
        <p14:creationId xmlns:p14="http://schemas.microsoft.com/office/powerpoint/2010/main" val="1179171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9BD36E-041D-409B-B690-A2CA7BBB1DFE}"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9FC907-A16F-44A0-B07F-837572C0994D}" type="slidenum">
              <a:rPr lang="en-IN" smtClean="0"/>
              <a:t>‹#›</a:t>
            </a:fld>
            <a:endParaRPr lang="en-IN"/>
          </a:p>
        </p:txBody>
      </p:sp>
    </p:spTree>
    <p:extLst>
      <p:ext uri="{BB962C8B-B14F-4D97-AF65-F5344CB8AC3E}">
        <p14:creationId xmlns:p14="http://schemas.microsoft.com/office/powerpoint/2010/main" val="957415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F9BD36E-041D-409B-B690-A2CA7BBB1DFE}" type="datetimeFigureOut">
              <a:rPr lang="en-IN" smtClean="0"/>
              <a:t>02-10-2023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29FC907-A16F-44A0-B07F-837572C0994D}" type="slidenum">
              <a:rPr lang="en-IN" smtClean="0"/>
              <a:t>‹#›</a:t>
            </a:fld>
            <a:endParaRPr lang="en-IN"/>
          </a:p>
        </p:txBody>
      </p:sp>
    </p:spTree>
    <p:extLst>
      <p:ext uri="{BB962C8B-B14F-4D97-AF65-F5344CB8AC3E}">
        <p14:creationId xmlns:p14="http://schemas.microsoft.com/office/powerpoint/2010/main" val="18505543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CE496-5990-13EF-FD4B-E28B0DB422A5}"/>
              </a:ext>
            </a:extLst>
          </p:cNvPr>
          <p:cNvSpPr>
            <a:spLocks noGrp="1"/>
          </p:cNvSpPr>
          <p:nvPr>
            <p:ph type="title"/>
          </p:nvPr>
        </p:nvSpPr>
        <p:spPr/>
        <p:txBody>
          <a:bodyPr/>
          <a:lstStyle/>
          <a:p>
            <a:r>
              <a:rPr lang="en-IN" dirty="0"/>
              <a:t>                       Let  No -25  and 26 </a:t>
            </a:r>
            <a:br>
              <a:rPr lang="en-IN" dirty="0"/>
            </a:br>
            <a:r>
              <a:rPr lang="en-IN" dirty="0"/>
              <a:t>                        IPV6  - Addressing </a:t>
            </a:r>
          </a:p>
        </p:txBody>
      </p:sp>
      <p:pic>
        <p:nvPicPr>
          <p:cNvPr id="5" name="Content Placeholder 4">
            <a:extLst>
              <a:ext uri="{FF2B5EF4-FFF2-40B4-BE49-F238E27FC236}">
                <a16:creationId xmlns:a16="http://schemas.microsoft.com/office/drawing/2014/main" id="{CACECF36-7E08-D6AC-4217-957F4E2968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4038" y="2185640"/>
            <a:ext cx="10337181" cy="3757960"/>
          </a:xfrm>
        </p:spPr>
      </p:pic>
    </p:spTree>
    <p:extLst>
      <p:ext uri="{BB962C8B-B14F-4D97-AF65-F5344CB8AC3E}">
        <p14:creationId xmlns:p14="http://schemas.microsoft.com/office/powerpoint/2010/main" val="1704491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70CF80-5612-898A-C2AD-4895CFF1CA0E}"/>
              </a:ext>
            </a:extLst>
          </p:cNvPr>
          <p:cNvSpPr>
            <a:spLocks noGrp="1"/>
          </p:cNvSpPr>
          <p:nvPr>
            <p:ph idx="1"/>
          </p:nvPr>
        </p:nvSpPr>
        <p:spPr>
          <a:xfrm>
            <a:off x="156117" y="2207941"/>
            <a:ext cx="11197683" cy="3969021"/>
          </a:xfrm>
        </p:spPr>
        <p:txBody>
          <a:bodyPr>
            <a:normAutofit lnSpcReduction="10000"/>
          </a:bodyPr>
          <a:lstStyle/>
          <a:p>
            <a:pPr marL="0" indent="0">
              <a:buNone/>
            </a:pPr>
            <a:r>
              <a:rPr lang="en-US" dirty="0"/>
              <a:t>7. Source Address (128-bits): Source Address is the 128-bit IPv6 address of the original source of the packet. </a:t>
            </a:r>
          </a:p>
          <a:p>
            <a:pPr marL="0" indent="0">
              <a:buNone/>
            </a:pPr>
            <a:endParaRPr lang="en-US" dirty="0"/>
          </a:p>
          <a:p>
            <a:pPr marL="0" indent="0">
              <a:buNone/>
            </a:pPr>
            <a:endParaRPr lang="en-US" dirty="0"/>
          </a:p>
          <a:p>
            <a:pPr marL="0" indent="0" algn="just">
              <a:buNone/>
            </a:pPr>
            <a:r>
              <a:rPr lang="en-US" dirty="0"/>
              <a:t>8. Destination Address (128 bits): The destination Address field indicates the IPv6 address of the final destination(in most cases). All the intermediate nodes can use this information in order to correctly route the packet. </a:t>
            </a:r>
          </a:p>
          <a:p>
            <a:pPr marL="0" indent="0" algn="just">
              <a:buNone/>
            </a:pPr>
            <a:endParaRPr lang="en-US" dirty="0"/>
          </a:p>
          <a:p>
            <a:pPr marL="0" indent="0" algn="just">
              <a:buNone/>
            </a:pPr>
            <a:r>
              <a:rPr lang="en-US" dirty="0"/>
              <a:t>9. Extension Headers: In order to rectify the limitations of the IPv4 Option Field, Extension Headers are introduced in IP version 6. The extension header mechanism is a very important part of the IPv6 architecture.</a:t>
            </a:r>
            <a:endParaRPr lang="en-IN" dirty="0"/>
          </a:p>
        </p:txBody>
      </p:sp>
    </p:spTree>
    <p:extLst>
      <p:ext uri="{BB962C8B-B14F-4D97-AF65-F5344CB8AC3E}">
        <p14:creationId xmlns:p14="http://schemas.microsoft.com/office/powerpoint/2010/main" val="3834692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B46799B-A5B3-57A5-C18A-5EA2531270E6}"/>
              </a:ext>
            </a:extLst>
          </p:cNvPr>
          <p:cNvPicPr>
            <a:picLocks noGrp="1" noChangeAspect="1"/>
          </p:cNvPicPr>
          <p:nvPr>
            <p:ph idx="1"/>
          </p:nvPr>
        </p:nvPicPr>
        <p:blipFill>
          <a:blip r:embed="rId2">
            <a:duotone>
              <a:prstClr val="black"/>
              <a:schemeClr val="accent5">
                <a:tint val="45000"/>
                <a:satMod val="400000"/>
              </a:schemeClr>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0" y="77788"/>
            <a:ext cx="12192000" cy="6780212"/>
          </a:xfrm>
        </p:spPr>
      </p:pic>
    </p:spTree>
    <p:extLst>
      <p:ext uri="{BB962C8B-B14F-4D97-AF65-F5344CB8AC3E}">
        <p14:creationId xmlns:p14="http://schemas.microsoft.com/office/powerpoint/2010/main" val="770117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9B955-FBEF-CEBA-ACC4-226EEC550CBF}"/>
              </a:ext>
            </a:extLst>
          </p:cNvPr>
          <p:cNvSpPr>
            <a:spLocks noGrp="1"/>
          </p:cNvSpPr>
          <p:nvPr>
            <p:ph type="title"/>
          </p:nvPr>
        </p:nvSpPr>
        <p:spPr/>
        <p:txBody>
          <a:bodyPr/>
          <a:lstStyle/>
          <a:p>
            <a:r>
              <a:rPr lang="en-IN" dirty="0"/>
              <a:t>      How to check the IPV6  version on a PC?</a:t>
            </a:r>
          </a:p>
        </p:txBody>
      </p:sp>
      <p:sp>
        <p:nvSpPr>
          <p:cNvPr id="3" name="Content Placeholder 2">
            <a:extLst>
              <a:ext uri="{FF2B5EF4-FFF2-40B4-BE49-F238E27FC236}">
                <a16:creationId xmlns:a16="http://schemas.microsoft.com/office/drawing/2014/main" id="{EA1C2CE4-727A-59E0-157A-3D5F3BFD3992}"/>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2BCD74B3-C920-93D1-F682-9FA89D31DC6D}"/>
              </a:ext>
            </a:extLst>
          </p:cNvPr>
          <p:cNvPicPr>
            <a:picLocks noChangeAspect="1"/>
          </p:cNvPicPr>
          <p:nvPr/>
        </p:nvPicPr>
        <p:blipFill>
          <a:blip r:embed="rId2"/>
          <a:stretch>
            <a:fillRect/>
          </a:stretch>
        </p:blipFill>
        <p:spPr>
          <a:xfrm>
            <a:off x="0" y="1984917"/>
            <a:ext cx="11920654" cy="4873083"/>
          </a:xfrm>
          <a:prstGeom prst="rect">
            <a:avLst/>
          </a:prstGeom>
        </p:spPr>
      </p:pic>
    </p:spTree>
    <p:extLst>
      <p:ext uri="{BB962C8B-B14F-4D97-AF65-F5344CB8AC3E}">
        <p14:creationId xmlns:p14="http://schemas.microsoft.com/office/powerpoint/2010/main" val="3023995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5EB9D-DC36-FE5D-A478-766BA266AB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7F9EF1-E749-79EE-7093-911392A75839}"/>
              </a:ext>
            </a:extLst>
          </p:cNvPr>
          <p:cNvSpPr>
            <a:spLocks noGrp="1"/>
          </p:cNvSpPr>
          <p:nvPr>
            <p:ph idx="1"/>
          </p:nvPr>
        </p:nvSpPr>
        <p:spPr/>
        <p:txBody>
          <a:bodyPr/>
          <a:lstStyle/>
          <a:p>
            <a:endParaRPr lang="en-IN"/>
          </a:p>
        </p:txBody>
      </p:sp>
      <p:pic>
        <p:nvPicPr>
          <p:cNvPr id="4" name="Content Placeholder 4">
            <a:extLst>
              <a:ext uri="{FF2B5EF4-FFF2-40B4-BE49-F238E27FC236}">
                <a16:creationId xmlns:a16="http://schemas.microsoft.com/office/drawing/2014/main" id="{0D51C160-86D6-FA77-E84D-100C4093B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28212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A8FD7-5398-097F-CAF5-BC51C12712A2}"/>
              </a:ext>
            </a:extLst>
          </p:cNvPr>
          <p:cNvSpPr>
            <a:spLocks noGrp="1"/>
          </p:cNvSpPr>
          <p:nvPr>
            <p:ph type="title"/>
          </p:nvPr>
        </p:nvSpPr>
        <p:spPr/>
        <p:txBody>
          <a:bodyPr/>
          <a:lstStyle/>
          <a:p>
            <a:r>
              <a:rPr lang="en-IN" dirty="0"/>
              <a:t>                         What  is  IPv6  ?</a:t>
            </a:r>
          </a:p>
        </p:txBody>
      </p:sp>
      <p:sp>
        <p:nvSpPr>
          <p:cNvPr id="3" name="Content Placeholder 2">
            <a:extLst>
              <a:ext uri="{FF2B5EF4-FFF2-40B4-BE49-F238E27FC236}">
                <a16:creationId xmlns:a16="http://schemas.microsoft.com/office/drawing/2014/main" id="{B1C0B96D-7CDC-D909-4782-1EE04B78DAD0}"/>
              </a:ext>
            </a:extLst>
          </p:cNvPr>
          <p:cNvSpPr>
            <a:spLocks noGrp="1"/>
          </p:cNvSpPr>
          <p:nvPr>
            <p:ph idx="1"/>
          </p:nvPr>
        </p:nvSpPr>
        <p:spPr/>
        <p:txBody>
          <a:bodyPr/>
          <a:lstStyle/>
          <a:p>
            <a:pPr algn="just"/>
            <a:r>
              <a:rPr lang="en-US" dirty="0"/>
              <a:t>Internet Protocol version 6 (IPv6) is the advance version of the Internet Protocol (IP)  after IPV4.</a:t>
            </a:r>
          </a:p>
          <a:p>
            <a:pPr algn="just"/>
            <a:r>
              <a:rPr lang="en-US" dirty="0"/>
              <a:t>It is also called a communications protocol that provides an identification and location system for computers on networks and routes traffic across the Internet.</a:t>
            </a:r>
          </a:p>
          <a:p>
            <a:pPr algn="just"/>
            <a:r>
              <a:rPr lang="en-US" dirty="0"/>
              <a:t> The devices are assigned unique IP addresses for identification and location definition. </a:t>
            </a:r>
          </a:p>
          <a:p>
            <a:pPr algn="just"/>
            <a:endParaRPr lang="en-US" dirty="0"/>
          </a:p>
          <a:p>
            <a:pPr algn="just"/>
            <a:endParaRPr lang="en-IN" dirty="0"/>
          </a:p>
        </p:txBody>
      </p:sp>
    </p:spTree>
    <p:extLst>
      <p:ext uri="{BB962C8B-B14F-4D97-AF65-F5344CB8AC3E}">
        <p14:creationId xmlns:p14="http://schemas.microsoft.com/office/powerpoint/2010/main" val="2923998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7D3C43D-34DC-CA9F-38B0-1836DCCADA9C}"/>
              </a:ext>
            </a:extLst>
          </p:cNvPr>
          <p:cNvPicPr>
            <a:picLocks noGrp="1" noChangeAspect="1"/>
          </p:cNvPicPr>
          <p:nvPr>
            <p:ph idx="1"/>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8059" y="0"/>
            <a:ext cx="12270059" cy="6857999"/>
          </a:xfrm>
        </p:spPr>
      </p:pic>
    </p:spTree>
    <p:extLst>
      <p:ext uri="{BB962C8B-B14F-4D97-AF65-F5344CB8AC3E}">
        <p14:creationId xmlns:p14="http://schemas.microsoft.com/office/powerpoint/2010/main" val="262178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DB1F4-DBCF-9613-56E9-9882C1290196}"/>
              </a:ext>
            </a:extLst>
          </p:cNvPr>
          <p:cNvSpPr>
            <a:spLocks noGrp="1"/>
          </p:cNvSpPr>
          <p:nvPr>
            <p:ph type="title"/>
          </p:nvPr>
        </p:nvSpPr>
        <p:spPr/>
        <p:txBody>
          <a:bodyPr/>
          <a:lstStyle/>
          <a:p>
            <a:r>
              <a:rPr lang="en-IN" dirty="0"/>
              <a:t>                IPV6   Address   Representation.</a:t>
            </a:r>
          </a:p>
        </p:txBody>
      </p:sp>
      <p:sp>
        <p:nvSpPr>
          <p:cNvPr id="3" name="Content Placeholder 2">
            <a:extLst>
              <a:ext uri="{FF2B5EF4-FFF2-40B4-BE49-F238E27FC236}">
                <a16:creationId xmlns:a16="http://schemas.microsoft.com/office/drawing/2014/main" id="{5E09026F-7E63-91A8-C1A1-73852B0DBF15}"/>
              </a:ext>
            </a:extLst>
          </p:cNvPr>
          <p:cNvSpPr>
            <a:spLocks noGrp="1"/>
          </p:cNvSpPr>
          <p:nvPr>
            <p:ph idx="1"/>
          </p:nvPr>
        </p:nvSpPr>
        <p:spPr/>
        <p:txBody>
          <a:bodyPr/>
          <a:lstStyle/>
          <a:p>
            <a:pPr algn="just"/>
            <a:r>
              <a:rPr lang="en-US" dirty="0"/>
              <a:t>The  IPv6 address is 128 bits long and is arranged in eight groups, each of which is 16 bits. Each group is expressed as four hexadecimal digits and the groups are separated by colons.</a:t>
            </a:r>
          </a:p>
          <a:p>
            <a:pPr marL="0" indent="0" algn="just">
              <a:buNone/>
            </a:pPr>
            <a:endParaRPr lang="en-US" dirty="0"/>
          </a:p>
          <a:p>
            <a:pPr algn="just"/>
            <a:r>
              <a:rPr lang="en-US" dirty="0"/>
              <a:t>An example of a full IPv6 address could be:</a:t>
            </a:r>
          </a:p>
          <a:p>
            <a:pPr algn="just"/>
            <a:r>
              <a:rPr lang="en-US" dirty="0"/>
              <a:t>FE80:CD00:0000:0CDE:1257:0000:211E:729C</a:t>
            </a:r>
            <a:endParaRPr lang="en-IN" dirty="0"/>
          </a:p>
          <a:p>
            <a:endParaRPr lang="en-IN" dirty="0"/>
          </a:p>
        </p:txBody>
      </p:sp>
    </p:spTree>
    <p:extLst>
      <p:ext uri="{BB962C8B-B14F-4D97-AF65-F5344CB8AC3E}">
        <p14:creationId xmlns:p14="http://schemas.microsoft.com/office/powerpoint/2010/main" val="2486523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4F85-5B49-1E56-1C00-7F42848B994F}"/>
              </a:ext>
            </a:extLst>
          </p:cNvPr>
          <p:cNvSpPr>
            <a:spLocks noGrp="1"/>
          </p:cNvSpPr>
          <p:nvPr>
            <p:ph type="title"/>
          </p:nvPr>
        </p:nvSpPr>
        <p:spPr/>
        <p:txBody>
          <a:bodyPr>
            <a:normAutofit fontScale="90000"/>
          </a:bodyPr>
          <a:lstStyle/>
          <a:p>
            <a:br>
              <a:rPr lang="en-US" dirty="0"/>
            </a:br>
            <a:r>
              <a:rPr lang="en-US" dirty="0"/>
              <a:t>       IPv6 address in binary and hexadecimal colon </a:t>
            </a:r>
            <a:br>
              <a:rPr lang="en-US" dirty="0"/>
            </a:br>
            <a:r>
              <a:rPr lang="en-US" dirty="0"/>
              <a:t>                                notation.</a:t>
            </a:r>
            <a:br>
              <a:rPr lang="en-US" dirty="0"/>
            </a:br>
            <a:endParaRPr lang="en-IN" dirty="0"/>
          </a:p>
        </p:txBody>
      </p:sp>
      <p:pic>
        <p:nvPicPr>
          <p:cNvPr id="4" name="Picture 7">
            <a:extLst>
              <a:ext uri="{FF2B5EF4-FFF2-40B4-BE49-F238E27FC236}">
                <a16:creationId xmlns:a16="http://schemas.microsoft.com/office/drawing/2014/main" id="{409BC987-11B9-4C96-4020-91D618D4FE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0321" y="2489869"/>
            <a:ext cx="10515600" cy="352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000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5BE9-5181-7713-AD32-FEDC307D89C2}"/>
              </a:ext>
            </a:extLst>
          </p:cNvPr>
          <p:cNvSpPr>
            <a:spLocks noGrp="1"/>
          </p:cNvSpPr>
          <p:nvPr>
            <p:ph type="title"/>
          </p:nvPr>
        </p:nvSpPr>
        <p:spPr/>
        <p:txBody>
          <a:bodyPr/>
          <a:lstStyle/>
          <a:p>
            <a:r>
              <a:rPr lang="en-IN" dirty="0"/>
              <a:t>                          IPV6  Header Format</a:t>
            </a:r>
          </a:p>
        </p:txBody>
      </p:sp>
      <p:pic>
        <p:nvPicPr>
          <p:cNvPr id="5" name="Content Placeholder 4">
            <a:extLst>
              <a:ext uri="{FF2B5EF4-FFF2-40B4-BE49-F238E27FC236}">
                <a16:creationId xmlns:a16="http://schemas.microsoft.com/office/drawing/2014/main" id="{1A00D34D-3FBD-8182-8C75-86401BE88D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9005" y="2021219"/>
            <a:ext cx="9656955" cy="4714118"/>
          </a:xfrm>
        </p:spPr>
      </p:pic>
    </p:spTree>
    <p:extLst>
      <p:ext uri="{BB962C8B-B14F-4D97-AF65-F5344CB8AC3E}">
        <p14:creationId xmlns:p14="http://schemas.microsoft.com/office/powerpoint/2010/main" val="2006418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97E2-6741-5BF9-44AE-C5FE624941BD}"/>
              </a:ext>
            </a:extLst>
          </p:cNvPr>
          <p:cNvSpPr>
            <a:spLocks noGrp="1"/>
          </p:cNvSpPr>
          <p:nvPr>
            <p:ph type="title"/>
          </p:nvPr>
        </p:nvSpPr>
        <p:spPr/>
        <p:txBody>
          <a:bodyPr/>
          <a:lstStyle/>
          <a:p>
            <a:r>
              <a:rPr lang="en-IN" dirty="0"/>
              <a:t>              Description of IPV6   format.</a:t>
            </a:r>
          </a:p>
        </p:txBody>
      </p:sp>
      <p:sp>
        <p:nvSpPr>
          <p:cNvPr id="3" name="Content Placeholder 2">
            <a:extLst>
              <a:ext uri="{FF2B5EF4-FFF2-40B4-BE49-F238E27FC236}">
                <a16:creationId xmlns:a16="http://schemas.microsoft.com/office/drawing/2014/main" id="{A5ADDD9B-1BE5-2B2A-B2D8-B074C8FE9777}"/>
              </a:ext>
            </a:extLst>
          </p:cNvPr>
          <p:cNvSpPr>
            <a:spLocks noGrp="1"/>
          </p:cNvSpPr>
          <p:nvPr>
            <p:ph idx="1"/>
          </p:nvPr>
        </p:nvSpPr>
        <p:spPr/>
        <p:txBody>
          <a:bodyPr>
            <a:normAutofit/>
          </a:bodyPr>
          <a:lstStyle/>
          <a:p>
            <a:pPr marL="514350" indent="-514350" algn="just">
              <a:buAutoNum type="arabicPeriod"/>
            </a:pPr>
            <a:r>
              <a:rPr lang="en-US" dirty="0"/>
              <a:t>Version (4-bits): Indicates the version of Internet Protocol which contains bit sequence 0110. </a:t>
            </a:r>
          </a:p>
          <a:p>
            <a:pPr marL="0" indent="0">
              <a:buNone/>
            </a:pPr>
            <a:endParaRPr lang="en-US" dirty="0"/>
          </a:p>
          <a:p>
            <a:pPr marL="0" indent="0" algn="just">
              <a:buNone/>
            </a:pPr>
            <a:r>
              <a:rPr lang="en-US" dirty="0"/>
              <a:t>2. Traffic Class (8-bits): The Traffic Class field indicates the class or priority of the IPv6 packet which is similar to the Service Field in the IPv4 packet. It helps routers to handle the traffic based on the priority of the packet. If congestion occurs on the router then packets with the least priority will be discarded. </a:t>
            </a:r>
          </a:p>
        </p:txBody>
      </p:sp>
    </p:spTree>
    <p:extLst>
      <p:ext uri="{BB962C8B-B14F-4D97-AF65-F5344CB8AC3E}">
        <p14:creationId xmlns:p14="http://schemas.microsoft.com/office/powerpoint/2010/main" val="457388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8D0BEA-C963-47F9-CA99-E25BF317F60E}"/>
              </a:ext>
            </a:extLst>
          </p:cNvPr>
          <p:cNvSpPr>
            <a:spLocks noGrp="1"/>
          </p:cNvSpPr>
          <p:nvPr>
            <p:ph idx="1"/>
          </p:nvPr>
        </p:nvSpPr>
        <p:spPr>
          <a:xfrm>
            <a:off x="693234" y="2037498"/>
            <a:ext cx="10515600" cy="4351338"/>
          </a:xfrm>
        </p:spPr>
        <p:txBody>
          <a:bodyPr/>
          <a:lstStyle/>
          <a:p>
            <a:pPr marL="0" indent="0" algn="just">
              <a:buNone/>
            </a:pPr>
            <a:r>
              <a:rPr lang="en-US" dirty="0"/>
              <a:t> 3. Flow Label (20-bits): -</a:t>
            </a:r>
          </a:p>
          <a:p>
            <a:pPr marL="0" indent="0" algn="just">
              <a:buNone/>
            </a:pPr>
            <a:r>
              <a:rPr lang="en-US" dirty="0"/>
              <a:t>The Flow Label field is used by a source to label the packets belonging to the same flow in order to request special handling by intermediate IPv6 routers, such as non-default quality of service or real-time service. In order to distinguish the flow, an intermediate router can use the source address, destination address, and flow label of the packets. Between a source and destination, multiple flows may exist because many processes might be running at the same time. Routers or Hosts that do not support the functionality of the flow label field and for default router handling, the flow label field is set to 0.</a:t>
            </a:r>
            <a:endParaRPr lang="en-IN" dirty="0"/>
          </a:p>
        </p:txBody>
      </p:sp>
    </p:spTree>
    <p:extLst>
      <p:ext uri="{BB962C8B-B14F-4D97-AF65-F5344CB8AC3E}">
        <p14:creationId xmlns:p14="http://schemas.microsoft.com/office/powerpoint/2010/main" val="3814426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E87972-A609-1E72-79CD-1496DEDB554D}"/>
              </a:ext>
            </a:extLst>
          </p:cNvPr>
          <p:cNvSpPr>
            <a:spLocks noGrp="1"/>
          </p:cNvSpPr>
          <p:nvPr>
            <p:ph idx="1"/>
          </p:nvPr>
        </p:nvSpPr>
        <p:spPr>
          <a:xfrm>
            <a:off x="234176" y="2029521"/>
            <a:ext cx="11119624" cy="4147441"/>
          </a:xfrm>
        </p:spPr>
        <p:txBody>
          <a:bodyPr>
            <a:normAutofit fontScale="92500"/>
          </a:bodyPr>
          <a:lstStyle/>
          <a:p>
            <a:pPr marL="0" indent="0" algn="just">
              <a:buNone/>
            </a:pPr>
            <a:r>
              <a:rPr lang="en-US" dirty="0"/>
              <a:t>4. Payload Length (16-bits):-</a:t>
            </a:r>
          </a:p>
          <a:p>
            <a:pPr marL="0" indent="0" algn="just">
              <a:buNone/>
            </a:pPr>
            <a:r>
              <a:rPr lang="en-US" dirty="0"/>
              <a:t>In computing, a payload is the carrying capacity of a packet or other transmission data unit. It is a 16-bit (unsigned integer) field, that indicates the total size of the payload which tells routers about the amount of information a particular packet contains in its payload. </a:t>
            </a:r>
          </a:p>
          <a:p>
            <a:pPr marL="0" indent="0" algn="just">
              <a:buNone/>
            </a:pPr>
            <a:r>
              <a:rPr lang="en-US" dirty="0"/>
              <a:t>5. Next Header (8-bits): Next Header indicates the type of extension header(if present) immediately following the IPv6 header. Whereas In some cases it indicates the protocols contained within upper-layer packets, such as TCP, and UDP. </a:t>
            </a:r>
          </a:p>
          <a:p>
            <a:pPr marL="0" indent="0" algn="just">
              <a:buNone/>
            </a:pPr>
            <a:r>
              <a:rPr lang="en-US" dirty="0"/>
              <a:t>6. Hop Limit (8-bits): Hop Limit field is the same as TTL in IPv4 packets. It indicates the maximum number of intermediate nodes IPv6 packet is allowed to travel. Its value gets decremented by one, by each node that forwards the packet and the packet is discarded if the value decrements to 0. </a:t>
            </a:r>
            <a:endParaRPr lang="en-IN" dirty="0"/>
          </a:p>
        </p:txBody>
      </p:sp>
    </p:spTree>
    <p:extLst>
      <p:ext uri="{BB962C8B-B14F-4D97-AF65-F5344CB8AC3E}">
        <p14:creationId xmlns:p14="http://schemas.microsoft.com/office/powerpoint/2010/main" val="134229964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119</TotalTime>
  <Words>641</Words>
  <Application>Microsoft Office PowerPoint</Application>
  <PresentationFormat>Widescreen</PresentationFormat>
  <Paragraphs>29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Trebuchet MS</vt:lpstr>
      <vt:lpstr>Berlin</vt:lpstr>
      <vt:lpstr>                       Let  No -25  and 26                          IPV6  - Addressing </vt:lpstr>
      <vt:lpstr>                         What  is  IPv6  ?</vt:lpstr>
      <vt:lpstr>PowerPoint Presentation</vt:lpstr>
      <vt:lpstr>                IPV6   Address   Representation.</vt:lpstr>
      <vt:lpstr>        IPv6 address in binary and hexadecimal colon                                  notation. </vt:lpstr>
      <vt:lpstr>                          IPV6  Header Format</vt:lpstr>
      <vt:lpstr>              Description of IPV6   format.</vt:lpstr>
      <vt:lpstr>PowerPoint Presentation</vt:lpstr>
      <vt:lpstr>PowerPoint Presentation</vt:lpstr>
      <vt:lpstr>PowerPoint Presentation</vt:lpstr>
      <vt:lpstr>PowerPoint Presentation</vt:lpstr>
      <vt:lpstr>      How to check the IPV6  version on a PC?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No -25  and 26</dc:title>
  <dc:creator>Mohit Malik</dc:creator>
  <cp:lastModifiedBy>Mohit Malik</cp:lastModifiedBy>
  <cp:revision>3</cp:revision>
  <dcterms:created xsi:type="dcterms:W3CDTF">2023-10-02T06:06:38Z</dcterms:created>
  <dcterms:modified xsi:type="dcterms:W3CDTF">2023-10-02T08:06:30Z</dcterms:modified>
</cp:coreProperties>
</file>