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60" r:id="rId3"/>
    <p:sldId id="257" r:id="rId4"/>
    <p:sldId id="261" r:id="rId5"/>
    <p:sldId id="264" r:id="rId6"/>
    <p:sldId id="262" r:id="rId7"/>
    <p:sldId id="263"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321" r:id="rId25"/>
    <p:sldId id="322" r:id="rId26"/>
    <p:sldId id="323" r:id="rId27"/>
    <p:sldId id="324" r:id="rId28"/>
    <p:sldId id="281" r:id="rId29"/>
    <p:sldId id="282" r:id="rId30"/>
    <p:sldId id="283" r:id="rId31"/>
    <p:sldId id="284" r:id="rId32"/>
    <p:sldId id="285" r:id="rId33"/>
    <p:sldId id="286" r:id="rId34"/>
    <p:sldId id="287" r:id="rId35"/>
    <p:sldId id="289" r:id="rId36"/>
    <p:sldId id="290" r:id="rId37"/>
    <p:sldId id="291" r:id="rId38"/>
    <p:sldId id="293" r:id="rId39"/>
    <p:sldId id="292" r:id="rId40"/>
    <p:sldId id="294" r:id="rId41"/>
    <p:sldId id="295" r:id="rId42"/>
    <p:sldId id="297" r:id="rId43"/>
    <p:sldId id="298" r:id="rId44"/>
    <p:sldId id="299" r:id="rId45"/>
    <p:sldId id="296" r:id="rId46"/>
    <p:sldId id="300" r:id="rId47"/>
    <p:sldId id="303" r:id="rId48"/>
    <p:sldId id="304" r:id="rId49"/>
    <p:sldId id="301" r:id="rId50"/>
    <p:sldId id="302" r:id="rId51"/>
    <p:sldId id="306" r:id="rId52"/>
    <p:sldId id="307" r:id="rId53"/>
    <p:sldId id="309" r:id="rId54"/>
    <p:sldId id="310" r:id="rId55"/>
    <p:sldId id="311" r:id="rId56"/>
    <p:sldId id="312" r:id="rId57"/>
    <p:sldId id="313" r:id="rId58"/>
    <p:sldId id="314" r:id="rId59"/>
    <p:sldId id="315" r:id="rId60"/>
    <p:sldId id="317" r:id="rId61"/>
    <p:sldId id="318" r:id="rId62"/>
    <p:sldId id="319" r:id="rId63"/>
    <p:sldId id="320" r:id="rId64"/>
    <p:sldId id="31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4271C-8DBC-4253-86AC-1EB9ED042C25}" v="19" dt="2023-10-12T14:55:45.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53C4271C-8DBC-4253-86AC-1EB9ED042C25}"/>
    <pc:docChg chg="undo redo custSel addSld delSld modSld sldOrd">
      <pc:chgData name="Mohit Malik" userId="b038f0c95dfac187" providerId="LiveId" clId="{53C4271C-8DBC-4253-86AC-1EB9ED042C25}" dt="2023-10-12T14:58:13.268" v="200" actId="20577"/>
      <pc:docMkLst>
        <pc:docMk/>
      </pc:docMkLst>
      <pc:sldChg chg="addSp modSp new del mod ord">
        <pc:chgData name="Mohit Malik" userId="b038f0c95dfac187" providerId="LiveId" clId="{53C4271C-8DBC-4253-86AC-1EB9ED042C25}" dt="2023-10-12T14:49:36.529" v="33" actId="47"/>
        <pc:sldMkLst>
          <pc:docMk/>
          <pc:sldMk cId="3634560022" sldId="321"/>
        </pc:sldMkLst>
        <pc:spChg chg="mod">
          <ac:chgData name="Mohit Malik" userId="b038f0c95dfac187" providerId="LiveId" clId="{53C4271C-8DBC-4253-86AC-1EB9ED042C25}" dt="2023-10-12T14:49:06.489" v="31" actId="27636"/>
          <ac:spMkLst>
            <pc:docMk/>
            <pc:sldMk cId="3634560022" sldId="321"/>
            <ac:spMk id="2" creationId="{08B3FE40-D959-789D-4320-437ED38DE58D}"/>
          </ac:spMkLst>
        </pc:spChg>
        <pc:picChg chg="add mod">
          <ac:chgData name="Mohit Malik" userId="b038f0c95dfac187" providerId="LiveId" clId="{53C4271C-8DBC-4253-86AC-1EB9ED042C25}" dt="2023-10-12T14:48:41.794" v="24" actId="14100"/>
          <ac:picMkLst>
            <pc:docMk/>
            <pc:sldMk cId="3634560022" sldId="321"/>
            <ac:picMk id="2050" creationId="{C41EE6CE-4E25-BE3C-3E26-3682AAEE475F}"/>
          </ac:picMkLst>
        </pc:picChg>
      </pc:sldChg>
      <pc:sldChg chg="modSp new mod">
        <pc:chgData name="Mohit Malik" userId="b038f0c95dfac187" providerId="LiveId" clId="{53C4271C-8DBC-4253-86AC-1EB9ED042C25}" dt="2023-10-12T14:52:54.352" v="108" actId="20577"/>
        <pc:sldMkLst>
          <pc:docMk/>
          <pc:sldMk cId="3669607989" sldId="321"/>
        </pc:sldMkLst>
        <pc:spChg chg="mod">
          <ac:chgData name="Mohit Malik" userId="b038f0c95dfac187" providerId="LiveId" clId="{53C4271C-8DBC-4253-86AC-1EB9ED042C25}" dt="2023-10-12T14:52:22.557" v="97" actId="14100"/>
          <ac:spMkLst>
            <pc:docMk/>
            <pc:sldMk cId="3669607989" sldId="321"/>
            <ac:spMk id="2" creationId="{9E78FB0A-EFAB-7DCC-CA78-FBD8137A5D58}"/>
          </ac:spMkLst>
        </pc:spChg>
        <pc:spChg chg="mod">
          <ac:chgData name="Mohit Malik" userId="b038f0c95dfac187" providerId="LiveId" clId="{53C4271C-8DBC-4253-86AC-1EB9ED042C25}" dt="2023-10-12T14:52:54.352" v="108" actId="20577"/>
          <ac:spMkLst>
            <pc:docMk/>
            <pc:sldMk cId="3669607989" sldId="321"/>
            <ac:spMk id="3" creationId="{A300A789-7EA5-1435-6BA4-53A23985BC92}"/>
          </ac:spMkLst>
        </pc:spChg>
      </pc:sldChg>
      <pc:sldChg chg="addSp delSp modSp new mod">
        <pc:chgData name="Mohit Malik" userId="b038f0c95dfac187" providerId="LiveId" clId="{53C4271C-8DBC-4253-86AC-1EB9ED042C25}" dt="2023-10-12T14:54:20.985" v="144" actId="20577"/>
        <pc:sldMkLst>
          <pc:docMk/>
          <pc:sldMk cId="2634939176" sldId="322"/>
        </pc:sldMkLst>
        <pc:spChg chg="mod">
          <ac:chgData name="Mohit Malik" userId="b038f0c95dfac187" providerId="LiveId" clId="{53C4271C-8DBC-4253-86AC-1EB9ED042C25}" dt="2023-10-12T14:54:20.985" v="144" actId="20577"/>
          <ac:spMkLst>
            <pc:docMk/>
            <pc:sldMk cId="2634939176" sldId="322"/>
            <ac:spMk id="2" creationId="{7DE5DD98-4E7B-9491-85E3-1C9E9698F919}"/>
          </ac:spMkLst>
        </pc:spChg>
        <pc:spChg chg="mod">
          <ac:chgData name="Mohit Malik" userId="b038f0c95dfac187" providerId="LiveId" clId="{53C4271C-8DBC-4253-86AC-1EB9ED042C25}" dt="2023-10-12T14:54:11.768" v="122" actId="27636"/>
          <ac:spMkLst>
            <pc:docMk/>
            <pc:sldMk cId="2634939176" sldId="322"/>
            <ac:spMk id="3" creationId="{F7136427-9995-B508-AEB4-0D0544B4E026}"/>
          </ac:spMkLst>
        </pc:spChg>
        <pc:spChg chg="add del">
          <ac:chgData name="Mohit Malik" userId="b038f0c95dfac187" providerId="LiveId" clId="{53C4271C-8DBC-4253-86AC-1EB9ED042C25}" dt="2023-10-12T14:53:26.924" v="111" actId="22"/>
          <ac:spMkLst>
            <pc:docMk/>
            <pc:sldMk cId="2634939176" sldId="322"/>
            <ac:spMk id="5" creationId="{CB3A5704-8752-E8B7-5357-D4C9D3F5BFF3}"/>
          </ac:spMkLst>
        </pc:spChg>
      </pc:sldChg>
      <pc:sldChg chg="addSp modSp new del mod">
        <pc:chgData name="Mohit Malik" userId="b038f0c95dfac187" providerId="LiveId" clId="{53C4271C-8DBC-4253-86AC-1EB9ED042C25}" dt="2023-10-12T14:49:33.507" v="32" actId="47"/>
        <pc:sldMkLst>
          <pc:docMk/>
          <pc:sldMk cId="3521523260" sldId="322"/>
        </pc:sldMkLst>
        <pc:spChg chg="mod">
          <ac:chgData name="Mohit Malik" userId="b038f0c95dfac187" providerId="LiveId" clId="{53C4271C-8DBC-4253-86AC-1EB9ED042C25}" dt="2023-10-12T14:46:40.772" v="16" actId="14100"/>
          <ac:spMkLst>
            <pc:docMk/>
            <pc:sldMk cId="3521523260" sldId="322"/>
            <ac:spMk id="2" creationId="{7680A88A-F2DE-7A74-B30B-4FDF9F7732CF}"/>
          </ac:spMkLst>
        </pc:spChg>
        <pc:picChg chg="add mod">
          <ac:chgData name="Mohit Malik" userId="b038f0c95dfac187" providerId="LiveId" clId="{53C4271C-8DBC-4253-86AC-1EB9ED042C25}" dt="2023-10-12T14:47:10.170" v="17" actId="14100"/>
          <ac:picMkLst>
            <pc:docMk/>
            <pc:sldMk cId="3521523260" sldId="322"/>
            <ac:picMk id="1026" creationId="{2AEAA989-A7CF-6AD5-FB31-D83A18A88158}"/>
          </ac:picMkLst>
        </pc:picChg>
      </pc:sldChg>
      <pc:sldChg chg="addSp delSp modSp new mod">
        <pc:chgData name="Mohit Malik" userId="b038f0c95dfac187" providerId="LiveId" clId="{53C4271C-8DBC-4253-86AC-1EB9ED042C25}" dt="2023-10-12T14:56:19.263" v="157"/>
        <pc:sldMkLst>
          <pc:docMk/>
          <pc:sldMk cId="1078695484" sldId="323"/>
        </pc:sldMkLst>
        <pc:spChg chg="mod">
          <ac:chgData name="Mohit Malik" userId="b038f0c95dfac187" providerId="LiveId" clId="{53C4271C-8DBC-4253-86AC-1EB9ED042C25}" dt="2023-10-12T14:56:19.263" v="157"/>
          <ac:spMkLst>
            <pc:docMk/>
            <pc:sldMk cId="1078695484" sldId="323"/>
            <ac:spMk id="2" creationId="{E45C6EC7-4E1D-8147-B5F5-BB4F23AC1A89}"/>
          </ac:spMkLst>
        </pc:spChg>
        <pc:spChg chg="del">
          <ac:chgData name="Mohit Malik" userId="b038f0c95dfac187" providerId="LiveId" clId="{53C4271C-8DBC-4253-86AC-1EB9ED042C25}" dt="2023-10-12T14:55:28.643" v="146"/>
          <ac:spMkLst>
            <pc:docMk/>
            <pc:sldMk cId="1078695484" sldId="323"/>
            <ac:spMk id="3" creationId="{038C6241-1606-2978-044B-9D140A7146F1}"/>
          </ac:spMkLst>
        </pc:spChg>
        <pc:picChg chg="add mod">
          <ac:chgData name="Mohit Malik" userId="b038f0c95dfac187" providerId="LiveId" clId="{53C4271C-8DBC-4253-86AC-1EB9ED042C25}" dt="2023-10-12T14:55:45.505" v="151" actId="14100"/>
          <ac:picMkLst>
            <pc:docMk/>
            <pc:sldMk cId="1078695484" sldId="323"/>
            <ac:picMk id="3074" creationId="{4C0C98C8-605A-0F8C-E131-991DF3335FF1}"/>
          </ac:picMkLst>
        </pc:picChg>
      </pc:sldChg>
      <pc:sldChg chg="modSp new mod">
        <pc:chgData name="Mohit Malik" userId="b038f0c95dfac187" providerId="LiveId" clId="{53C4271C-8DBC-4253-86AC-1EB9ED042C25}" dt="2023-10-12T14:58:13.268" v="200" actId="20577"/>
        <pc:sldMkLst>
          <pc:docMk/>
          <pc:sldMk cId="1453700672" sldId="324"/>
        </pc:sldMkLst>
        <pc:spChg chg="mod">
          <ac:chgData name="Mohit Malik" userId="b038f0c95dfac187" providerId="LiveId" clId="{53C4271C-8DBC-4253-86AC-1EB9ED042C25}" dt="2023-10-12T14:58:13.268" v="200" actId="20577"/>
          <ac:spMkLst>
            <pc:docMk/>
            <pc:sldMk cId="1453700672" sldId="324"/>
            <ac:spMk id="2" creationId="{D4086531-D84B-EEE7-BFEF-85D9353D77E6}"/>
          </ac:spMkLst>
        </pc:spChg>
        <pc:spChg chg="mod">
          <ac:chgData name="Mohit Malik" userId="b038f0c95dfac187" providerId="LiveId" clId="{53C4271C-8DBC-4253-86AC-1EB9ED042C25}" dt="2023-10-12T14:57:44.974" v="173" actId="20577"/>
          <ac:spMkLst>
            <pc:docMk/>
            <pc:sldMk cId="1453700672" sldId="324"/>
            <ac:spMk id="3" creationId="{53E4A193-8830-3590-4C95-328C8FECA4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9A0C2-0C2D-411D-A687-6757249EA5B4}" type="datetimeFigureOut">
              <a:rPr lang="en-IN" smtClean="0"/>
              <a:t>12-10-2023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D0B29-91EA-457A-8E7C-9F95E7AA3DC9}" type="slidenum">
              <a:rPr lang="en-IN" smtClean="0"/>
              <a:t>‹#›</a:t>
            </a:fld>
            <a:endParaRPr lang="en-IN"/>
          </a:p>
        </p:txBody>
      </p:sp>
    </p:spTree>
    <p:extLst>
      <p:ext uri="{BB962C8B-B14F-4D97-AF65-F5344CB8AC3E}">
        <p14:creationId xmlns:p14="http://schemas.microsoft.com/office/powerpoint/2010/main" val="409665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9502498-2BBE-0690-6482-7891E99633F4}"/>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E570B4-A64E-4A06-BB47-947F3C438C1B}"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
        <p:nvSpPr>
          <p:cNvPr id="53251" name="Rectangle 2">
            <a:extLst>
              <a:ext uri="{FF2B5EF4-FFF2-40B4-BE49-F238E27FC236}">
                <a16:creationId xmlns:a16="http://schemas.microsoft.com/office/drawing/2014/main" id="{E1322EE3-A690-529A-38D8-DFF2918A43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a:extLst>
              <a:ext uri="{FF2B5EF4-FFF2-40B4-BE49-F238E27FC236}">
                <a16:creationId xmlns:a16="http://schemas.microsoft.com/office/drawing/2014/main" id="{EA6F1EB3-7060-539B-0944-51210464187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A4BD2F-414C-4A87-8A74-823527563A9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400995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A4BD2F-414C-4A87-8A74-823527563A9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341031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A4BD2F-414C-4A87-8A74-823527563A9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855216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A4BD2F-414C-4A87-8A74-823527563A9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59213D4-C622-4C5A-AC3D-A7E9E19E529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72312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A4BD2F-414C-4A87-8A74-823527563A9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4225045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A4BD2F-414C-4A87-8A74-823527563A94}"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2701831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A4BD2F-414C-4A87-8A74-823527563A94}"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104940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4BD2F-414C-4A87-8A74-823527563A9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1848047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2A4BD2F-414C-4A87-8A74-823527563A94}" type="datetimeFigureOut">
              <a:rPr lang="en-IN" smtClean="0"/>
              <a:t>12-10-2023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59213D4-C622-4C5A-AC3D-A7E9E19E529A}" type="slidenum">
              <a:rPr lang="en-IN" smtClean="0"/>
              <a:t>‹#›</a:t>
            </a:fld>
            <a:endParaRPr lang="en-IN"/>
          </a:p>
        </p:txBody>
      </p:sp>
    </p:spTree>
    <p:extLst>
      <p:ext uri="{BB962C8B-B14F-4D97-AF65-F5344CB8AC3E}">
        <p14:creationId xmlns:p14="http://schemas.microsoft.com/office/powerpoint/2010/main" val="356175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4BD2F-414C-4A87-8A74-823527563A9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263316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4BD2F-414C-4A87-8A74-823527563A94}"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384917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4BD2F-414C-4A87-8A74-823527563A9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330315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4BD2F-414C-4A87-8A74-823527563A94}"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8951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4BD2F-414C-4A87-8A74-823527563A94}"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243159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A4BD2F-414C-4A87-8A74-823527563A94}"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375544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A4BD2F-414C-4A87-8A74-823527563A9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146766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A4BD2F-414C-4A87-8A74-823527563A94}"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9213D4-C622-4C5A-AC3D-A7E9E19E529A}" type="slidenum">
              <a:rPr lang="en-IN" smtClean="0"/>
              <a:t>‹#›</a:t>
            </a:fld>
            <a:endParaRPr lang="en-IN"/>
          </a:p>
        </p:txBody>
      </p:sp>
    </p:spTree>
    <p:extLst>
      <p:ext uri="{BB962C8B-B14F-4D97-AF65-F5344CB8AC3E}">
        <p14:creationId xmlns:p14="http://schemas.microsoft.com/office/powerpoint/2010/main" val="2650992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A4BD2F-414C-4A87-8A74-823527563A94}" type="datetimeFigureOut">
              <a:rPr lang="en-IN" smtClean="0"/>
              <a:t>12-10-2023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59213D4-C622-4C5A-AC3D-A7E9E19E529A}" type="slidenum">
              <a:rPr lang="en-IN" smtClean="0"/>
              <a:t>‹#›</a:t>
            </a:fld>
            <a:endParaRPr lang="en-IN"/>
          </a:p>
        </p:txBody>
      </p:sp>
    </p:spTree>
    <p:extLst>
      <p:ext uri="{BB962C8B-B14F-4D97-AF65-F5344CB8AC3E}">
        <p14:creationId xmlns:p14="http://schemas.microsoft.com/office/powerpoint/2010/main" val="1710396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1777-CADC-DE08-8812-0AC9BEB6E81C}"/>
              </a:ext>
            </a:extLst>
          </p:cNvPr>
          <p:cNvSpPr>
            <a:spLocks noGrp="1"/>
          </p:cNvSpPr>
          <p:nvPr>
            <p:ph type="title"/>
          </p:nvPr>
        </p:nvSpPr>
        <p:spPr/>
        <p:txBody>
          <a:bodyPr/>
          <a:lstStyle/>
          <a:p>
            <a:r>
              <a:rPr lang="en-IN" dirty="0"/>
              <a:t>                                </a:t>
            </a:r>
            <a:r>
              <a:rPr lang="en-IN" dirty="0" err="1"/>
              <a:t>Lec</a:t>
            </a:r>
            <a:r>
              <a:rPr lang="en-IN" dirty="0"/>
              <a:t> </a:t>
            </a:r>
            <a:r>
              <a:rPr lang="en-IN"/>
              <a:t>-28, 30</a:t>
            </a:r>
            <a:endParaRPr lang="en-IN" dirty="0"/>
          </a:p>
        </p:txBody>
      </p:sp>
      <p:sp>
        <p:nvSpPr>
          <p:cNvPr id="3" name="Content Placeholder 2">
            <a:extLst>
              <a:ext uri="{FF2B5EF4-FFF2-40B4-BE49-F238E27FC236}">
                <a16:creationId xmlns:a16="http://schemas.microsoft.com/office/drawing/2014/main" id="{E049BBA0-DD19-B50F-BD90-CD52FFE298B1}"/>
              </a:ext>
            </a:extLst>
          </p:cNvPr>
          <p:cNvSpPr>
            <a:spLocks noGrp="1"/>
          </p:cNvSpPr>
          <p:nvPr>
            <p:ph idx="1"/>
          </p:nvPr>
        </p:nvSpPr>
        <p:spPr/>
        <p:txBody>
          <a:bodyPr/>
          <a:lstStyle/>
          <a:p>
            <a:pPr marL="0" indent="0">
              <a:buNone/>
            </a:pPr>
            <a:r>
              <a:rPr lang="en-US" dirty="0"/>
              <a:t>                      NETWORK LAYER – Routing (Routing algorithms)</a:t>
            </a:r>
            <a:endParaRPr lang="en-IN" dirty="0"/>
          </a:p>
        </p:txBody>
      </p:sp>
      <p:pic>
        <p:nvPicPr>
          <p:cNvPr id="5" name="Picture 4">
            <a:extLst>
              <a:ext uri="{FF2B5EF4-FFF2-40B4-BE49-F238E27FC236}">
                <a16:creationId xmlns:a16="http://schemas.microsoft.com/office/drawing/2014/main" id="{99080F83-88EE-32E2-2EDF-008B70FC0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682" y="2807402"/>
            <a:ext cx="8572500" cy="3885769"/>
          </a:xfrm>
          <a:prstGeom prst="rect">
            <a:avLst/>
          </a:prstGeom>
        </p:spPr>
      </p:pic>
    </p:spTree>
    <p:extLst>
      <p:ext uri="{BB962C8B-B14F-4D97-AF65-F5344CB8AC3E}">
        <p14:creationId xmlns:p14="http://schemas.microsoft.com/office/powerpoint/2010/main" val="297577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78F9-E24D-F4E1-4C01-6F6D9ADF63EE}"/>
              </a:ext>
            </a:extLst>
          </p:cNvPr>
          <p:cNvSpPr>
            <a:spLocks noGrp="1"/>
          </p:cNvSpPr>
          <p:nvPr>
            <p:ph type="title"/>
          </p:nvPr>
        </p:nvSpPr>
        <p:spPr/>
        <p:txBody>
          <a:bodyPr>
            <a:normAutofit fontScale="90000"/>
          </a:bodyPr>
          <a:lstStyle/>
          <a:p>
            <a:r>
              <a:rPr lang="en-US" altLang="en-US" sz="4400" i="1" dirty="0">
                <a:latin typeface="Times New Roman" panose="02020603050405020304" pitchFamily="18" charset="0"/>
              </a:rPr>
              <a:t>                 Popular routing protocols.</a:t>
            </a:r>
            <a:br>
              <a:rPr lang="en-US" altLang="en-US" sz="4400" i="1" dirty="0">
                <a:latin typeface="Times New Roman" panose="02020603050405020304" pitchFamily="18" charset="0"/>
              </a:rPr>
            </a:br>
            <a:endParaRPr lang="en-IN" dirty="0"/>
          </a:p>
        </p:txBody>
      </p:sp>
      <p:pic>
        <p:nvPicPr>
          <p:cNvPr id="1026" name="Picture 2">
            <a:extLst>
              <a:ext uri="{FF2B5EF4-FFF2-40B4-BE49-F238E27FC236}">
                <a16:creationId xmlns:a16="http://schemas.microsoft.com/office/drawing/2014/main" id="{316F81F4-BD4B-FD9E-00D1-AD71AF104D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429" y="2133600"/>
            <a:ext cx="11225348" cy="4628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86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9AE8-AA3E-EE0F-791B-1349A5F59D1A}"/>
              </a:ext>
            </a:extLst>
          </p:cNvPr>
          <p:cNvSpPr>
            <a:spLocks noGrp="1"/>
          </p:cNvSpPr>
          <p:nvPr>
            <p:ph type="title"/>
          </p:nvPr>
        </p:nvSpPr>
        <p:spPr/>
        <p:txBody>
          <a:bodyPr>
            <a:normAutofit fontScale="90000"/>
          </a:bodyPr>
          <a:lstStyle/>
          <a:p>
            <a:r>
              <a:rPr lang="en-US" altLang="en-US" sz="4800" dirty="0">
                <a:solidFill>
                  <a:schemeClr val="folHlink"/>
                </a:solidFill>
                <a:latin typeface="Times New Roman" panose="02020603050405020304" pitchFamily="18" charset="0"/>
              </a:rPr>
              <a:t>Figure 22.13  - </a:t>
            </a:r>
            <a:r>
              <a:rPr lang="en-US" altLang="en-US" sz="4400" i="1" dirty="0">
                <a:latin typeface="Times New Roman" panose="02020603050405020304" pitchFamily="18" charset="0"/>
              </a:rPr>
              <a:t>Popular routing protocols.</a:t>
            </a:r>
            <a:br>
              <a:rPr lang="en-US" altLang="en-US" sz="4400" i="1"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33B6E3-C17C-D2DD-B5D8-3AB2C63A220C}"/>
              </a:ext>
            </a:extLst>
          </p:cNvPr>
          <p:cNvSpPr>
            <a:spLocks noGrp="1"/>
          </p:cNvSpPr>
          <p:nvPr>
            <p:ph idx="1"/>
          </p:nvPr>
        </p:nvSpPr>
        <p:spPr/>
        <p:txBody>
          <a:bodyPr>
            <a:normAutofit lnSpcReduction="10000"/>
          </a:bodyPr>
          <a:lstStyle/>
          <a:p>
            <a:pPr algn="just"/>
            <a:r>
              <a:rPr lang="en-US" dirty="0"/>
              <a:t>Interdomain Routing is the protocol in which the routing algorithm works both within and between domains. Domains must be connected in some way, for hosts inside one domain to exchange data with hosts in other domains.</a:t>
            </a:r>
          </a:p>
          <a:p>
            <a:pPr marL="0" indent="0" algn="just">
              <a:buNone/>
            </a:pPr>
            <a:endParaRPr lang="en-US" dirty="0"/>
          </a:p>
          <a:p>
            <a:pPr algn="just"/>
            <a:r>
              <a:rPr lang="en-US" dirty="0"/>
              <a:t>Intradomain Routing is the routing protocol that operates only within a domain. In other words, intradomain routing protocols are used to route packets within a specific domain, such as within an institutional network for e-mail or web browsing. Unlike interdomain routing protocols, it doesn't communicate with other domains. </a:t>
            </a:r>
          </a:p>
          <a:p>
            <a:pPr algn="just"/>
            <a:endParaRPr lang="en-US" dirty="0"/>
          </a:p>
          <a:p>
            <a:pPr algn="just"/>
            <a:endParaRPr lang="en-US" dirty="0"/>
          </a:p>
          <a:p>
            <a:pPr algn="just"/>
            <a:endParaRPr lang="en-US" dirty="0"/>
          </a:p>
          <a:p>
            <a:endParaRPr lang="en-IN" dirty="0"/>
          </a:p>
        </p:txBody>
      </p:sp>
    </p:spTree>
    <p:extLst>
      <p:ext uri="{BB962C8B-B14F-4D97-AF65-F5344CB8AC3E}">
        <p14:creationId xmlns:p14="http://schemas.microsoft.com/office/powerpoint/2010/main" val="281672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94F3-8817-7EA9-2D37-C23CD188B8EC}"/>
              </a:ext>
            </a:extLst>
          </p:cNvPr>
          <p:cNvSpPr>
            <a:spLocks noGrp="1"/>
          </p:cNvSpPr>
          <p:nvPr>
            <p:ph type="title"/>
          </p:nvPr>
        </p:nvSpPr>
        <p:spPr/>
        <p:txBody>
          <a:bodyPr/>
          <a:lstStyle/>
          <a:p>
            <a:r>
              <a:rPr lang="en-IN" dirty="0"/>
              <a:t>            Popular routing  Protocol.</a:t>
            </a:r>
          </a:p>
        </p:txBody>
      </p:sp>
      <p:sp>
        <p:nvSpPr>
          <p:cNvPr id="3" name="Content Placeholder 2">
            <a:extLst>
              <a:ext uri="{FF2B5EF4-FFF2-40B4-BE49-F238E27FC236}">
                <a16:creationId xmlns:a16="http://schemas.microsoft.com/office/drawing/2014/main" id="{F6B120BF-1DCD-DEF2-BB7D-2CCD533C33E1}"/>
              </a:ext>
            </a:extLst>
          </p:cNvPr>
          <p:cNvSpPr>
            <a:spLocks noGrp="1"/>
          </p:cNvSpPr>
          <p:nvPr>
            <p:ph idx="1"/>
          </p:nvPr>
        </p:nvSpPr>
        <p:spPr/>
        <p:txBody>
          <a:bodyPr>
            <a:normAutofit fontScale="92500" lnSpcReduction="10000"/>
          </a:bodyPr>
          <a:lstStyle/>
          <a:p>
            <a:pPr algn="just"/>
            <a:r>
              <a:rPr lang="en-US" dirty="0"/>
              <a:t>Routing Information Protocol (RIP) is a type of dynamic routing protocol that uses hop count as a routing metric to find the best path between the source and the destination network. It is based on the distance vector routing.</a:t>
            </a:r>
          </a:p>
          <a:p>
            <a:pPr algn="just"/>
            <a:r>
              <a:rPr lang="en-US" dirty="0"/>
              <a:t>Hop count is the number of routers occurring between the source and destination network. The path with the lowest hop count is considered as the best route to reach a network and therefore placed in the routing table.</a:t>
            </a:r>
          </a:p>
          <a:p>
            <a:pPr algn="just"/>
            <a:r>
              <a:rPr lang="en-US" b="0" i="0" dirty="0">
                <a:solidFill>
                  <a:srgbClr val="000000"/>
                </a:solidFill>
                <a:effectLst/>
                <a:latin typeface="Muli"/>
              </a:rPr>
              <a:t>The Distance vector routing (DVR) operates by having each router maintain a table by giving the best-known distance to each destination and which path to use to get there.</a:t>
            </a:r>
            <a:r>
              <a:rPr lang="en-US" dirty="0">
                <a:solidFill>
                  <a:srgbClr val="36393E"/>
                </a:solidFill>
                <a:latin typeface="Muli"/>
              </a:rPr>
              <a:t> </a:t>
            </a:r>
            <a:r>
              <a:rPr lang="en-US" b="0" i="0" dirty="0">
                <a:solidFill>
                  <a:srgbClr val="000000"/>
                </a:solidFill>
                <a:effectLst/>
                <a:latin typeface="Muli"/>
              </a:rPr>
              <a:t>These tables are updated by exchanging information with the neighbors. </a:t>
            </a:r>
            <a:endParaRPr lang="en-US" b="0" i="0" dirty="0">
              <a:solidFill>
                <a:srgbClr val="36393E"/>
              </a:solidFill>
              <a:effectLst/>
              <a:latin typeface="Muli"/>
            </a:endParaRPr>
          </a:p>
          <a:p>
            <a:pPr algn="just"/>
            <a:endParaRPr lang="en-US" dirty="0"/>
          </a:p>
          <a:p>
            <a:pPr algn="just"/>
            <a:endParaRPr lang="en-US" dirty="0"/>
          </a:p>
          <a:p>
            <a:pPr algn="just"/>
            <a:endParaRPr lang="en-US" dirty="0"/>
          </a:p>
          <a:p>
            <a:endParaRPr lang="en-IN" dirty="0"/>
          </a:p>
        </p:txBody>
      </p:sp>
    </p:spTree>
    <p:extLst>
      <p:ext uri="{BB962C8B-B14F-4D97-AF65-F5344CB8AC3E}">
        <p14:creationId xmlns:p14="http://schemas.microsoft.com/office/powerpoint/2010/main" val="128579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171B-40DD-087B-1B41-593DCE3899B0}"/>
              </a:ext>
            </a:extLst>
          </p:cNvPr>
          <p:cNvSpPr>
            <a:spLocks noGrp="1"/>
          </p:cNvSpPr>
          <p:nvPr>
            <p:ph type="title"/>
          </p:nvPr>
        </p:nvSpPr>
        <p:spPr/>
        <p:txBody>
          <a:bodyPr/>
          <a:lstStyle/>
          <a:p>
            <a:r>
              <a:rPr lang="en-US" dirty="0"/>
              <a:t>       Explanation of Distance Vector Routing  </a:t>
            </a:r>
            <a:br>
              <a:rPr lang="en-US" dirty="0"/>
            </a:br>
            <a:r>
              <a:rPr lang="en-US" dirty="0"/>
              <a:t>                                Algorithm.</a:t>
            </a:r>
            <a:endParaRPr lang="en-IN" dirty="0"/>
          </a:p>
        </p:txBody>
      </p:sp>
      <p:sp>
        <p:nvSpPr>
          <p:cNvPr id="3" name="Content Placeholder 2">
            <a:extLst>
              <a:ext uri="{FF2B5EF4-FFF2-40B4-BE49-F238E27FC236}">
                <a16:creationId xmlns:a16="http://schemas.microsoft.com/office/drawing/2014/main" id="{3E9B26B8-229E-BB93-8ADE-0D52C39C82D2}"/>
              </a:ext>
            </a:extLst>
          </p:cNvPr>
          <p:cNvSpPr>
            <a:spLocks noGrp="1"/>
          </p:cNvSpPr>
          <p:nvPr>
            <p:ph idx="1"/>
          </p:nvPr>
        </p:nvSpPr>
        <p:spPr/>
        <p:txBody>
          <a:bodyPr>
            <a:normAutofit fontScale="40000" lnSpcReduction="20000"/>
          </a:bodyPr>
          <a:lstStyle/>
          <a:p>
            <a:pPr algn="just"/>
            <a:r>
              <a:rPr lang="en-US" sz="3300" dirty="0"/>
              <a:t>It is used in computer networks to choose the optimal path for data to travel between nodes is the distance vector routing algorithm.</a:t>
            </a:r>
          </a:p>
          <a:p>
            <a:pPr marL="0" indent="0" algn="just">
              <a:buNone/>
            </a:pPr>
            <a:endParaRPr lang="en-US" sz="3300" dirty="0"/>
          </a:p>
          <a:p>
            <a:pPr algn="just">
              <a:buFont typeface="Arial" panose="020B0604020202020204" pitchFamily="34" charset="0"/>
              <a:buChar char="•"/>
            </a:pPr>
            <a:r>
              <a:rPr lang="en-US" sz="3300" b="0" i="0" dirty="0">
                <a:solidFill>
                  <a:srgbClr val="000000"/>
                </a:solidFill>
                <a:effectLst/>
                <a:latin typeface="Muli"/>
              </a:rPr>
              <a:t>It works by exchanging data with its nearby nodes that are directly linked in order to compile a table of the most direct paths to every other node in the network.</a:t>
            </a:r>
          </a:p>
          <a:p>
            <a:pPr marL="0" indent="0" algn="just">
              <a:buNone/>
            </a:pPr>
            <a:br>
              <a:rPr lang="en-US" sz="3300" b="0" i="0" dirty="0">
                <a:solidFill>
                  <a:srgbClr val="36393E"/>
                </a:solidFill>
                <a:effectLst/>
                <a:latin typeface="Muli"/>
              </a:rPr>
            </a:br>
            <a:r>
              <a:rPr lang="en-US" sz="3300" b="0" i="0" dirty="0">
                <a:solidFill>
                  <a:srgbClr val="36393E"/>
                </a:solidFill>
                <a:effectLst/>
                <a:latin typeface="Muli"/>
              </a:rPr>
              <a:t> </a:t>
            </a:r>
          </a:p>
          <a:p>
            <a:pPr algn="just">
              <a:buFont typeface="Arial" panose="020B0604020202020204" pitchFamily="34" charset="0"/>
              <a:buChar char="•"/>
            </a:pPr>
            <a:r>
              <a:rPr lang="en-US" sz="3300" b="0" i="0" dirty="0">
                <a:solidFill>
                  <a:srgbClr val="000000"/>
                </a:solidFill>
                <a:effectLst/>
                <a:latin typeface="Muli"/>
              </a:rPr>
              <a:t>Every node in the network keeps a routing table that details the distance to each target node as well as the subsequent hop node on the way there.</a:t>
            </a:r>
          </a:p>
          <a:p>
            <a:pPr algn="just">
              <a:buFont typeface="Arial" panose="020B0604020202020204" pitchFamily="34" charset="0"/>
              <a:buChar char="•"/>
            </a:pPr>
            <a:br>
              <a:rPr lang="en-US" sz="3300" b="0" i="0" dirty="0">
                <a:solidFill>
                  <a:srgbClr val="36393E"/>
                </a:solidFill>
                <a:effectLst/>
                <a:latin typeface="Muli"/>
              </a:rPr>
            </a:br>
            <a:r>
              <a:rPr lang="en-US" sz="3300" b="0" i="0" dirty="0">
                <a:solidFill>
                  <a:srgbClr val="36393E"/>
                </a:solidFill>
                <a:effectLst/>
                <a:latin typeface="Muli"/>
              </a:rPr>
              <a:t> </a:t>
            </a:r>
          </a:p>
          <a:p>
            <a:pPr algn="just">
              <a:buFont typeface="Arial" panose="020B0604020202020204" pitchFamily="34" charset="0"/>
              <a:buChar char="•"/>
            </a:pPr>
            <a:r>
              <a:rPr lang="en-US" sz="3300" b="0" i="0" dirty="0">
                <a:solidFill>
                  <a:srgbClr val="000000"/>
                </a:solidFill>
                <a:effectLst/>
                <a:latin typeface="Muli"/>
              </a:rPr>
              <a:t>Normally, the distance is expressed in terms of the number of hops or the travel duration to the destination.</a:t>
            </a:r>
          </a:p>
          <a:p>
            <a:pPr algn="just">
              <a:buFont typeface="Arial" panose="020B0604020202020204" pitchFamily="34" charset="0"/>
              <a:buChar char="•"/>
            </a:pPr>
            <a:br>
              <a:rPr lang="en-US" sz="3300" b="0" i="0" dirty="0">
                <a:solidFill>
                  <a:srgbClr val="36393E"/>
                </a:solidFill>
                <a:effectLst/>
                <a:latin typeface="Muli"/>
              </a:rPr>
            </a:br>
            <a:r>
              <a:rPr lang="en-US" sz="3300" b="0" i="0" dirty="0">
                <a:solidFill>
                  <a:srgbClr val="36393E"/>
                </a:solidFill>
                <a:effectLst/>
                <a:latin typeface="Muli"/>
              </a:rPr>
              <a:t> </a:t>
            </a:r>
          </a:p>
          <a:p>
            <a:pPr algn="just">
              <a:buFont typeface="Arial" panose="020B0604020202020204" pitchFamily="34" charset="0"/>
              <a:buChar char="•"/>
            </a:pPr>
            <a:r>
              <a:rPr lang="en-US" sz="3300" b="0" i="0" dirty="0">
                <a:solidFill>
                  <a:srgbClr val="000000"/>
                </a:solidFill>
                <a:effectLst/>
                <a:latin typeface="Muli"/>
              </a:rPr>
              <a:t>The Bellman-Ford algorithm is used by the Distance Vector Routing Algorithm to update the routing database. Each node sends its routing table to its neighbors on a regular basis, and they use the data they receive to update their own tables. Until every node has access to the most recent routing information, this procedure is repeated.</a:t>
            </a:r>
            <a:endParaRPr lang="en-US" sz="3300" b="0" i="0" dirty="0">
              <a:solidFill>
                <a:srgbClr val="36393E"/>
              </a:solidFill>
              <a:effectLst/>
              <a:latin typeface="Muli"/>
            </a:endParaRPr>
          </a:p>
          <a:p>
            <a:endParaRPr lang="en-IN" dirty="0"/>
          </a:p>
        </p:txBody>
      </p:sp>
    </p:spTree>
    <p:extLst>
      <p:ext uri="{BB962C8B-B14F-4D97-AF65-F5344CB8AC3E}">
        <p14:creationId xmlns:p14="http://schemas.microsoft.com/office/powerpoint/2010/main" val="195619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1647-AD27-A1DA-2513-A73AEF889AA1}"/>
              </a:ext>
            </a:extLst>
          </p:cNvPr>
          <p:cNvSpPr>
            <a:spLocks noGrp="1"/>
          </p:cNvSpPr>
          <p:nvPr>
            <p:ph type="title"/>
          </p:nvPr>
        </p:nvSpPr>
        <p:spPr/>
        <p:txBody>
          <a:bodyPr>
            <a:normAutofit/>
          </a:bodyPr>
          <a:lstStyle/>
          <a:p>
            <a:pPr algn="just"/>
            <a:r>
              <a:rPr lang="en-US" sz="2200" dirty="0"/>
              <a:t>Example-  Consider the following network; three routers are there: A, B, and C with AB=1, BC=2, and CA=5. Let's see the following steps to understand it better.</a:t>
            </a:r>
            <a:endParaRPr lang="en-IN" sz="2200" dirty="0"/>
          </a:p>
        </p:txBody>
      </p:sp>
      <p:pic>
        <p:nvPicPr>
          <p:cNvPr id="6" name="Content Placeholder 5">
            <a:extLst>
              <a:ext uri="{FF2B5EF4-FFF2-40B4-BE49-F238E27FC236}">
                <a16:creationId xmlns:a16="http://schemas.microsoft.com/office/drawing/2014/main" id="{30379566-2468-19D9-0064-12ED69D7E897}"/>
              </a:ext>
            </a:extLst>
          </p:cNvPr>
          <p:cNvPicPr>
            <a:picLocks noGrp="1" noChangeAspect="1"/>
          </p:cNvPicPr>
          <p:nvPr>
            <p:ph idx="1"/>
          </p:nvPr>
        </p:nvPicPr>
        <p:blipFill>
          <a:blip r:embed="rId2"/>
          <a:stretch>
            <a:fillRect/>
          </a:stretch>
        </p:blipFill>
        <p:spPr bwMode="auto">
          <a:xfrm>
            <a:off x="339634" y="2055221"/>
            <a:ext cx="10432868" cy="445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672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1C19-4E5B-C0B6-B18C-C15CACDE3334}"/>
              </a:ext>
            </a:extLst>
          </p:cNvPr>
          <p:cNvSpPr>
            <a:spLocks noGrp="1"/>
          </p:cNvSpPr>
          <p:nvPr>
            <p:ph type="title"/>
          </p:nvPr>
        </p:nvSpPr>
        <p:spPr/>
        <p:txBody>
          <a:bodyPr/>
          <a:lstStyle/>
          <a:p>
            <a:r>
              <a:rPr lang="en-IN" dirty="0"/>
              <a:t>              By taking  an  Example  of  DVR.</a:t>
            </a:r>
          </a:p>
        </p:txBody>
      </p:sp>
      <p:sp>
        <p:nvSpPr>
          <p:cNvPr id="3" name="Content Placeholder 2">
            <a:extLst>
              <a:ext uri="{FF2B5EF4-FFF2-40B4-BE49-F238E27FC236}">
                <a16:creationId xmlns:a16="http://schemas.microsoft.com/office/drawing/2014/main" id="{89C43231-C10B-A908-CC2D-D6A94452D520}"/>
              </a:ext>
            </a:extLst>
          </p:cNvPr>
          <p:cNvSpPr>
            <a:spLocks noGrp="1"/>
          </p:cNvSpPr>
          <p:nvPr>
            <p:ph idx="1"/>
          </p:nvPr>
        </p:nvSpPr>
        <p:spPr/>
        <p:txBody>
          <a:bodyPr/>
          <a:lstStyle/>
          <a:p>
            <a:pPr algn="l"/>
            <a:r>
              <a:rPr lang="en-US" b="1" i="0" dirty="0">
                <a:solidFill>
                  <a:srgbClr val="000000"/>
                </a:solidFill>
                <a:effectLst/>
                <a:latin typeface="Muli"/>
              </a:rPr>
              <a:t>Step 1: -</a:t>
            </a:r>
            <a:endParaRPr lang="en-US" b="1" i="0" dirty="0">
              <a:solidFill>
                <a:srgbClr val="616161"/>
              </a:solidFill>
              <a:effectLst/>
              <a:latin typeface="Muli"/>
            </a:endParaRPr>
          </a:p>
          <a:p>
            <a:pPr algn="just"/>
            <a:r>
              <a:rPr lang="en-US" sz="2000" b="0" i="0" dirty="0">
                <a:solidFill>
                  <a:srgbClr val="000000"/>
                </a:solidFill>
                <a:effectLst/>
                <a:latin typeface="Muli"/>
              </a:rPr>
              <a:t>Each router shares its routing table with every neighbor in this distance vector routing network. As A will share its routing table with neighbors B and C, neighbors B and C will share their routing table with A.</a:t>
            </a:r>
            <a:endParaRPr lang="en-US" sz="2000" b="0" i="0" dirty="0">
              <a:solidFill>
                <a:srgbClr val="36393E"/>
              </a:solidFill>
              <a:effectLst/>
              <a:latin typeface="Muli"/>
            </a:endParaRPr>
          </a:p>
          <a:p>
            <a:pPr marL="0" indent="0">
              <a:buNone/>
            </a:pPr>
            <a:endParaRPr lang="en-IN" dirty="0"/>
          </a:p>
        </p:txBody>
      </p:sp>
      <p:pic>
        <p:nvPicPr>
          <p:cNvPr id="5" name="Picture 4">
            <a:extLst>
              <a:ext uri="{FF2B5EF4-FFF2-40B4-BE49-F238E27FC236}">
                <a16:creationId xmlns:a16="http://schemas.microsoft.com/office/drawing/2014/main" id="{7C49CD24-A809-F329-652D-66266F123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6" y="3744686"/>
            <a:ext cx="10258697" cy="3113314"/>
          </a:xfrm>
          <a:prstGeom prst="rect">
            <a:avLst/>
          </a:prstGeom>
        </p:spPr>
      </p:pic>
    </p:spTree>
    <p:extLst>
      <p:ext uri="{BB962C8B-B14F-4D97-AF65-F5344CB8AC3E}">
        <p14:creationId xmlns:p14="http://schemas.microsoft.com/office/powerpoint/2010/main" val="87525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D76590-E3B6-AE1E-A495-7FEF4E536378}"/>
              </a:ext>
            </a:extLst>
          </p:cNvPr>
          <p:cNvPicPr>
            <a:picLocks noGrp="1" noChangeAspect="1"/>
          </p:cNvPicPr>
          <p:nvPr>
            <p:ph idx="1"/>
          </p:nvPr>
        </p:nvPicPr>
        <p:blipFill>
          <a:blip r:embed="rId2"/>
          <a:stretch>
            <a:fillRect/>
          </a:stretch>
        </p:blipFill>
        <p:spPr>
          <a:xfrm>
            <a:off x="0" y="601651"/>
            <a:ext cx="12192000" cy="5654697"/>
          </a:xfrm>
        </p:spPr>
      </p:pic>
    </p:spTree>
    <p:extLst>
      <p:ext uri="{BB962C8B-B14F-4D97-AF65-F5344CB8AC3E}">
        <p14:creationId xmlns:p14="http://schemas.microsoft.com/office/powerpoint/2010/main" val="378182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6C0544-4DBD-136E-3009-2E31DF8CA1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9931"/>
            <a:ext cx="12192000" cy="6318069"/>
          </a:xfrm>
        </p:spPr>
      </p:pic>
    </p:spTree>
    <p:extLst>
      <p:ext uri="{BB962C8B-B14F-4D97-AF65-F5344CB8AC3E}">
        <p14:creationId xmlns:p14="http://schemas.microsoft.com/office/powerpoint/2010/main" val="71567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1CBFC5-8114-C891-8B9F-0FB3E193E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549" y="217714"/>
            <a:ext cx="11773987" cy="6275161"/>
          </a:xfrm>
        </p:spPr>
      </p:pic>
    </p:spTree>
    <p:extLst>
      <p:ext uri="{BB962C8B-B14F-4D97-AF65-F5344CB8AC3E}">
        <p14:creationId xmlns:p14="http://schemas.microsoft.com/office/powerpoint/2010/main" val="337174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2845CA-FADC-2D98-549B-5F11A506E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26721"/>
            <a:ext cx="12191999" cy="6130834"/>
          </a:xfrm>
        </p:spPr>
      </p:pic>
    </p:spTree>
    <p:extLst>
      <p:ext uri="{BB962C8B-B14F-4D97-AF65-F5344CB8AC3E}">
        <p14:creationId xmlns:p14="http://schemas.microsoft.com/office/powerpoint/2010/main" val="162937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7FC4-0BE6-1B84-869B-BAD49061B0BE}"/>
              </a:ext>
            </a:extLst>
          </p:cNvPr>
          <p:cNvSpPr>
            <a:spLocks noGrp="1"/>
          </p:cNvSpPr>
          <p:nvPr>
            <p:ph type="title"/>
          </p:nvPr>
        </p:nvSpPr>
        <p:spPr/>
        <p:txBody>
          <a:bodyPr/>
          <a:lstStyle/>
          <a:p>
            <a:r>
              <a:rPr lang="en-IN" dirty="0"/>
              <a:t>                What are Routing  Algorithms?</a:t>
            </a:r>
          </a:p>
        </p:txBody>
      </p:sp>
      <p:sp>
        <p:nvSpPr>
          <p:cNvPr id="3" name="Content Placeholder 2">
            <a:extLst>
              <a:ext uri="{FF2B5EF4-FFF2-40B4-BE49-F238E27FC236}">
                <a16:creationId xmlns:a16="http://schemas.microsoft.com/office/drawing/2014/main" id="{F640A3A4-11CA-18BD-ACBD-FD35F029FBD5}"/>
              </a:ext>
            </a:extLst>
          </p:cNvPr>
          <p:cNvSpPr>
            <a:spLocks noGrp="1"/>
          </p:cNvSpPr>
          <p:nvPr>
            <p:ph idx="1"/>
          </p:nvPr>
        </p:nvSpPr>
        <p:spPr/>
        <p:txBody>
          <a:bodyPr/>
          <a:lstStyle/>
          <a:p>
            <a:pPr algn="just"/>
            <a:r>
              <a:rPr lang="en-US" dirty="0"/>
              <a:t>A routing algorithm is defined as the procedure that lays down the route or path to transfer data packets from the source to the destination. </a:t>
            </a:r>
          </a:p>
          <a:p>
            <a:pPr algn="just"/>
            <a:r>
              <a:rPr lang="en-US" dirty="0"/>
              <a:t> </a:t>
            </a:r>
            <a:r>
              <a:rPr lang="en-US"/>
              <a:t>It helps in </a:t>
            </a:r>
            <a:r>
              <a:rPr lang="en-US" dirty="0"/>
              <a:t>directing Internet traffic efficiently. After a data packet leaves its source, it can choose among the many different paths to reach its destination.</a:t>
            </a:r>
            <a:endParaRPr lang="en-IN" dirty="0"/>
          </a:p>
        </p:txBody>
      </p:sp>
    </p:spTree>
    <p:extLst>
      <p:ext uri="{BB962C8B-B14F-4D97-AF65-F5344CB8AC3E}">
        <p14:creationId xmlns:p14="http://schemas.microsoft.com/office/powerpoint/2010/main" val="1028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5F13D8-AE49-C555-993A-3E65D03C2C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1224"/>
            <a:ext cx="12192000" cy="5961652"/>
          </a:xfrm>
        </p:spPr>
      </p:pic>
    </p:spTree>
    <p:extLst>
      <p:ext uri="{BB962C8B-B14F-4D97-AF65-F5344CB8AC3E}">
        <p14:creationId xmlns:p14="http://schemas.microsoft.com/office/powerpoint/2010/main" val="2451286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F08930-394F-30B8-C204-BC7D1D8DF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31" y="357052"/>
            <a:ext cx="11547565" cy="5362006"/>
          </a:xfrm>
        </p:spPr>
      </p:pic>
    </p:spTree>
    <p:extLst>
      <p:ext uri="{BB962C8B-B14F-4D97-AF65-F5344CB8AC3E}">
        <p14:creationId xmlns:p14="http://schemas.microsoft.com/office/powerpoint/2010/main" val="1435071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192F14-99FF-BCA6-C568-367D4535D6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61851"/>
            <a:ext cx="12192000" cy="5495109"/>
          </a:xfrm>
        </p:spPr>
      </p:pic>
    </p:spTree>
    <p:extLst>
      <p:ext uri="{BB962C8B-B14F-4D97-AF65-F5344CB8AC3E}">
        <p14:creationId xmlns:p14="http://schemas.microsoft.com/office/powerpoint/2010/main" val="3814789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F374DF-4B17-B77F-9980-1B2B51E97B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760"/>
            <a:ext cx="12192000" cy="5817325"/>
          </a:xfrm>
        </p:spPr>
      </p:pic>
    </p:spTree>
    <p:extLst>
      <p:ext uri="{BB962C8B-B14F-4D97-AF65-F5344CB8AC3E}">
        <p14:creationId xmlns:p14="http://schemas.microsoft.com/office/powerpoint/2010/main" val="1866152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FB0A-EFAB-7DCC-CA78-FBD8137A5D58}"/>
              </a:ext>
            </a:extLst>
          </p:cNvPr>
          <p:cNvSpPr>
            <a:spLocks noGrp="1"/>
          </p:cNvSpPr>
          <p:nvPr>
            <p:ph type="title"/>
          </p:nvPr>
        </p:nvSpPr>
        <p:spPr>
          <a:xfrm>
            <a:off x="680321" y="753228"/>
            <a:ext cx="11389759" cy="1080938"/>
          </a:xfrm>
        </p:spPr>
        <p:txBody>
          <a:bodyPr>
            <a:normAutofit fontScale="90000"/>
          </a:bodyPr>
          <a:lstStyle/>
          <a:p>
            <a:pPr rtl="0">
              <a:spcBef>
                <a:spcPts val="0"/>
              </a:spcBef>
              <a:spcAft>
                <a:spcPts val="0"/>
              </a:spcAft>
            </a:pPr>
            <a:r>
              <a:rPr lang="en-IN" dirty="0"/>
              <a:t>                </a:t>
            </a:r>
            <a:br>
              <a:rPr lang="en-IN" dirty="0"/>
            </a:br>
            <a:br>
              <a:rPr lang="en-IN" dirty="0"/>
            </a:br>
            <a:br>
              <a:rPr lang="en-IN" dirty="0"/>
            </a:br>
            <a:r>
              <a:rPr lang="en-US" sz="3600" b="1" i="0" u="none" strike="noStrike" dirty="0">
                <a:solidFill>
                  <a:srgbClr val="FF0000"/>
                </a:solidFill>
                <a:effectLst/>
                <a:latin typeface="Arial" panose="020B0604020202020204" pitchFamily="34" charset="0"/>
              </a:rPr>
              <a:t>When does a node send its partial routing table (only two columns) to all its immediate neighbors?</a:t>
            </a:r>
            <a:br>
              <a:rPr lang="en-US" b="0" dirty="0">
                <a:effectLst/>
              </a:rPr>
            </a:br>
            <a:br>
              <a:rPr lang="en-US" b="0" dirty="0">
                <a:effectLst/>
              </a:rPr>
            </a:br>
            <a:br>
              <a:rPr lang="en-IN" dirty="0"/>
            </a:br>
            <a:endParaRPr lang="en-IN" dirty="0"/>
          </a:p>
        </p:txBody>
      </p:sp>
      <p:sp>
        <p:nvSpPr>
          <p:cNvPr id="3" name="Content Placeholder 2">
            <a:extLst>
              <a:ext uri="{FF2B5EF4-FFF2-40B4-BE49-F238E27FC236}">
                <a16:creationId xmlns:a16="http://schemas.microsoft.com/office/drawing/2014/main" id="{A300A789-7EA5-1435-6BA4-53A23985BC92}"/>
              </a:ext>
            </a:extLst>
          </p:cNvPr>
          <p:cNvSpPr>
            <a:spLocks noGrp="1"/>
          </p:cNvSpPr>
          <p:nvPr>
            <p:ph idx="1"/>
          </p:nvPr>
        </p:nvSpPr>
        <p:spPr/>
        <p:txBody>
          <a:bodyPr>
            <a:normAutofit fontScale="62500" lnSpcReduction="20000"/>
          </a:bodyPr>
          <a:lstStyle/>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b="1" i="0" u="none" strike="noStrike" dirty="0">
                <a:solidFill>
                  <a:srgbClr val="FF0000"/>
                </a:solidFill>
                <a:effectLst/>
                <a:latin typeface="Arial" panose="020B0604020202020204" pitchFamily="34" charset="0"/>
              </a:rPr>
              <a:t>Periodic Update:</a:t>
            </a:r>
            <a:r>
              <a:rPr lang="en-US" b="0" i="0" u="none" strike="noStrike" dirty="0">
                <a:solidFill>
                  <a:srgbClr val="FF0000"/>
                </a:solidFill>
                <a:effectLst/>
                <a:latin typeface="Arial" panose="020B0604020202020204" pitchFamily="34" charset="0"/>
              </a:rPr>
              <a:t> </a:t>
            </a:r>
            <a:r>
              <a:rPr lang="en-US" b="0" i="0" u="none" strike="noStrike" dirty="0">
                <a:solidFill>
                  <a:srgbClr val="000000"/>
                </a:solidFill>
                <a:effectLst/>
                <a:latin typeface="Arial" panose="020B0604020202020204" pitchFamily="34" charset="0"/>
              </a:rPr>
              <a:t>A node sends its routing table, normally every 30 s, in a periodic update. The period depends on the protocol that uses distance vector routing.</a:t>
            </a:r>
            <a:br>
              <a:rPr lang="en-US" b="0" i="0" u="none" strike="noStrike" dirty="0">
                <a:solidFill>
                  <a:srgbClr val="000000"/>
                </a:solidFill>
                <a:effectLst/>
                <a:latin typeface="Arial" panose="020B0604020202020204" pitchFamily="34" charset="0"/>
              </a:rPr>
            </a:br>
            <a:br>
              <a:rPr lang="en-US" b="0" i="0" u="none" strike="noStrike" dirty="0">
                <a:solidFill>
                  <a:srgbClr val="000000"/>
                </a:solidFill>
                <a:effectLst/>
                <a:latin typeface="Arial" panose="020B0604020202020204" pitchFamily="34" charset="0"/>
              </a:rPr>
            </a:br>
            <a:endParaRPr lang="en-US" b="0" dirty="0">
              <a:effectLst/>
            </a:endParaRPr>
          </a:p>
          <a:p>
            <a:pPr rtl="0">
              <a:spcBef>
                <a:spcPts val="0"/>
              </a:spcBef>
              <a:spcAft>
                <a:spcPts val="0"/>
              </a:spcAft>
            </a:pPr>
            <a:r>
              <a:rPr lang="en-US" b="1" i="0" u="none" strike="noStrike" dirty="0">
                <a:solidFill>
                  <a:srgbClr val="FF0000"/>
                </a:solidFill>
                <a:effectLst/>
                <a:latin typeface="Arial" panose="020B0604020202020204" pitchFamily="34" charset="0"/>
              </a:rPr>
              <a:t>Triggered Update:</a:t>
            </a:r>
            <a:r>
              <a:rPr lang="en-US" b="0" i="0" u="none" strike="noStrike" dirty="0">
                <a:solidFill>
                  <a:srgbClr val="000000"/>
                </a:solidFill>
                <a:effectLst/>
                <a:latin typeface="Arial" panose="020B0604020202020204" pitchFamily="34" charset="0"/>
              </a:rPr>
              <a:t> A node sends its two-column routing table to its neighbors anytime there is a change in its routing table. This is called a triggered update. </a:t>
            </a:r>
          </a:p>
          <a:p>
            <a:pPr marL="0" indent="0" rtl="0">
              <a:spcBef>
                <a:spcPts val="0"/>
              </a:spcBef>
              <a:spcAft>
                <a:spcPts val="0"/>
              </a:spcAft>
              <a:buNone/>
            </a:pPr>
            <a:endParaRPr lang="en-US" b="0" dirty="0">
              <a:effectLst/>
            </a:endParaRPr>
          </a:p>
          <a:p>
            <a:pPr rtl="0">
              <a:spcBef>
                <a:spcPts val="0"/>
              </a:spcBef>
              <a:spcAft>
                <a:spcPts val="0"/>
              </a:spcAft>
            </a:pPr>
            <a:br>
              <a:rPr lang="en-US" b="0" dirty="0">
                <a:effectLst/>
              </a:rPr>
            </a:br>
            <a:r>
              <a:rPr lang="en-US" b="0" i="0" u="none" strike="noStrike" dirty="0">
                <a:solidFill>
                  <a:srgbClr val="000000"/>
                </a:solidFill>
                <a:effectLst/>
                <a:latin typeface="Arial" panose="020B0604020202020204" pitchFamily="34" charset="0"/>
              </a:rPr>
              <a:t>The change can result from the following:</a:t>
            </a:r>
            <a:endParaRPr lang="en-US" b="0" dirty="0">
              <a:effectLst/>
            </a:endParaRPr>
          </a:p>
          <a:p>
            <a:pPr rtl="0">
              <a:spcBef>
                <a:spcPts val="0"/>
              </a:spcBef>
              <a:spcAft>
                <a:spcPts val="0"/>
              </a:spcAft>
            </a:pP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1. A node receives a table from a neighbor, resulting in changes in its own table after updating.</a:t>
            </a:r>
            <a:endParaRPr lang="en-US" b="0" dirty="0">
              <a:effectLst/>
            </a:endParaRPr>
          </a:p>
          <a:p>
            <a:pPr rtl="0">
              <a:spcBef>
                <a:spcPts val="0"/>
              </a:spcBef>
              <a:spcAft>
                <a:spcPts val="0"/>
              </a:spcAft>
            </a:pP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2. A node detects some failure in the neighboring links which results in a distance change to infinity.</a:t>
            </a:r>
            <a:br>
              <a:rPr lang="en-US" b="0" i="0" u="none" strike="noStrike" dirty="0">
                <a:solidFill>
                  <a:srgbClr val="000000"/>
                </a:solidFill>
                <a:effectLst/>
                <a:latin typeface="Arial" panose="020B0604020202020204" pitchFamily="34" charset="0"/>
              </a:rPr>
            </a:br>
            <a:br>
              <a:rPr lang="en-US" b="0" i="0" u="none" strike="noStrike" dirty="0">
                <a:solidFill>
                  <a:srgbClr val="000000"/>
                </a:solidFill>
                <a:effectLst/>
                <a:latin typeface="Arial" panose="020B0604020202020204" pitchFamily="34" charset="0"/>
              </a:rPr>
            </a:br>
            <a:br>
              <a:rPr lang="en-US" b="0" i="0" u="none" strike="noStrike" dirty="0">
                <a:solidFill>
                  <a:srgbClr val="000000"/>
                </a:solidFill>
                <a:effectLst/>
                <a:latin typeface="Arial" panose="020B0604020202020204" pitchFamily="34" charset="0"/>
              </a:rPr>
            </a:br>
            <a:endParaRPr lang="en-US" b="0" dirty="0">
              <a:effectLst/>
            </a:endParaRPr>
          </a:p>
          <a:p>
            <a:br>
              <a:rPr lang="en-US" dirty="0"/>
            </a:br>
            <a:endParaRPr lang="en-IN" dirty="0"/>
          </a:p>
        </p:txBody>
      </p:sp>
    </p:spTree>
    <p:extLst>
      <p:ext uri="{BB962C8B-B14F-4D97-AF65-F5344CB8AC3E}">
        <p14:creationId xmlns:p14="http://schemas.microsoft.com/office/powerpoint/2010/main" val="3669607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DD98-4E7B-9491-85E3-1C9E9698F919}"/>
              </a:ext>
            </a:extLst>
          </p:cNvPr>
          <p:cNvSpPr>
            <a:spLocks noGrp="1"/>
          </p:cNvSpPr>
          <p:nvPr>
            <p:ph type="title"/>
          </p:nvPr>
        </p:nvSpPr>
        <p:spPr/>
        <p:txBody>
          <a:bodyPr/>
          <a:lstStyle/>
          <a:p>
            <a:r>
              <a:rPr lang="en-US" dirty="0"/>
              <a:t>                    Count to Infinity .</a:t>
            </a:r>
            <a:br>
              <a:rPr lang="en-US" dirty="0"/>
            </a:br>
            <a:endParaRPr lang="en-IN" dirty="0"/>
          </a:p>
        </p:txBody>
      </p:sp>
      <p:sp>
        <p:nvSpPr>
          <p:cNvPr id="3" name="Content Placeholder 2">
            <a:extLst>
              <a:ext uri="{FF2B5EF4-FFF2-40B4-BE49-F238E27FC236}">
                <a16:creationId xmlns:a16="http://schemas.microsoft.com/office/drawing/2014/main" id="{F7136427-9995-B508-AEB4-0D0544B4E026}"/>
              </a:ext>
            </a:extLst>
          </p:cNvPr>
          <p:cNvSpPr>
            <a:spLocks noGrp="1"/>
          </p:cNvSpPr>
          <p:nvPr>
            <p:ph idx="1"/>
          </p:nvPr>
        </p:nvSpPr>
        <p:spPr>
          <a:xfrm>
            <a:off x="680321" y="2336873"/>
            <a:ext cx="10727908" cy="3599316"/>
          </a:xfrm>
        </p:spPr>
        <p:txBody>
          <a:bodyPr>
            <a:normAutofit/>
          </a:bodyPr>
          <a:lstStyle/>
          <a:p>
            <a:pPr algn="just"/>
            <a:r>
              <a:rPr lang="en-US" dirty="0"/>
              <a:t>A problem with distance-vector routing is that any decrease in cost (good news) </a:t>
            </a:r>
            <a:r>
              <a:rPr lang="en-US" dirty="0" err="1"/>
              <a:t>propa</a:t>
            </a:r>
            <a:r>
              <a:rPr lang="en-US" dirty="0"/>
              <a:t> gates quickly, but any increase in cost (bad news) will propagate slowly. </a:t>
            </a:r>
          </a:p>
          <a:p>
            <a:pPr algn="just"/>
            <a:endParaRPr lang="en-US" dirty="0"/>
          </a:p>
          <a:p>
            <a:pPr algn="just"/>
            <a:r>
              <a:rPr lang="en-US" dirty="0"/>
              <a:t>For a routing protocol to work properly, if a link is broken (cost becomes infinity), every other router should be aware of it immediately, but in distance-vector routing, this takes some time. The problem is referred to as count to infinity. It sometimes takes several updates before the cost for a broken link is recorded as infinity by all routers. </a:t>
            </a:r>
          </a:p>
          <a:p>
            <a:endParaRPr lang="en-IN" dirty="0"/>
          </a:p>
        </p:txBody>
      </p:sp>
    </p:spTree>
    <p:extLst>
      <p:ext uri="{BB962C8B-B14F-4D97-AF65-F5344CB8AC3E}">
        <p14:creationId xmlns:p14="http://schemas.microsoft.com/office/powerpoint/2010/main" val="263493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6EC7-4E1D-8147-B5F5-BB4F23AC1A89}"/>
              </a:ext>
            </a:extLst>
          </p:cNvPr>
          <p:cNvSpPr>
            <a:spLocks noGrp="1"/>
          </p:cNvSpPr>
          <p:nvPr>
            <p:ph type="title"/>
          </p:nvPr>
        </p:nvSpPr>
        <p:spPr/>
        <p:txBody>
          <a:bodyPr/>
          <a:lstStyle/>
          <a:p>
            <a:r>
              <a:rPr lang="en-IN" dirty="0"/>
              <a:t>Figure 22.17  Two-node instability</a:t>
            </a:r>
            <a:br>
              <a:rPr lang="en-IN" dirty="0"/>
            </a:br>
            <a:endParaRPr lang="en-IN" dirty="0"/>
          </a:p>
        </p:txBody>
      </p:sp>
      <p:pic>
        <p:nvPicPr>
          <p:cNvPr id="3074" name="Picture 2">
            <a:extLst>
              <a:ext uri="{FF2B5EF4-FFF2-40B4-BE49-F238E27FC236}">
                <a16:creationId xmlns:a16="http://schemas.microsoft.com/office/drawing/2014/main" id="{4C0C98C8-605A-0F8C-E131-991DF3335F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 y="1994263"/>
            <a:ext cx="12131040"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695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6531-D84B-EEE7-BFEF-85D9353D77E6}"/>
              </a:ext>
            </a:extLst>
          </p:cNvPr>
          <p:cNvSpPr>
            <a:spLocks noGrp="1"/>
          </p:cNvSpPr>
          <p:nvPr>
            <p:ph type="title"/>
          </p:nvPr>
        </p:nvSpPr>
        <p:spPr/>
        <p:txBody>
          <a:bodyPr/>
          <a:lstStyle/>
          <a:p>
            <a:r>
              <a:rPr lang="en-IN" dirty="0"/>
              <a:t>                   Defining Infinity .</a:t>
            </a:r>
            <a:br>
              <a:rPr lang="en-IN" dirty="0"/>
            </a:br>
            <a:endParaRPr lang="en-IN" dirty="0"/>
          </a:p>
        </p:txBody>
      </p:sp>
      <p:sp>
        <p:nvSpPr>
          <p:cNvPr id="3" name="Content Placeholder 2">
            <a:extLst>
              <a:ext uri="{FF2B5EF4-FFF2-40B4-BE49-F238E27FC236}">
                <a16:creationId xmlns:a16="http://schemas.microsoft.com/office/drawing/2014/main" id="{53E4A193-8830-3590-4C95-328C8FECA4C6}"/>
              </a:ext>
            </a:extLst>
          </p:cNvPr>
          <p:cNvSpPr>
            <a:spLocks noGrp="1"/>
          </p:cNvSpPr>
          <p:nvPr>
            <p:ph idx="1"/>
          </p:nvPr>
        </p:nvSpPr>
        <p:spPr>
          <a:xfrm>
            <a:off x="680321" y="2336872"/>
            <a:ext cx="11032708" cy="4368727"/>
          </a:xfrm>
        </p:spPr>
        <p:txBody>
          <a:bodyPr>
            <a:normAutofit/>
          </a:bodyPr>
          <a:lstStyle/>
          <a:p>
            <a:pPr algn="just"/>
            <a:r>
              <a:rPr lang="en-US" dirty="0"/>
              <a:t>The first obvious solution is to redefine infinity to a smaller number, such as 100. </a:t>
            </a:r>
          </a:p>
          <a:p>
            <a:pPr marL="0" indent="0" algn="just">
              <a:buNone/>
            </a:pPr>
            <a:endParaRPr lang="en-US" dirty="0"/>
          </a:p>
          <a:p>
            <a:pPr algn="just"/>
            <a:r>
              <a:rPr lang="en-US" dirty="0"/>
              <a:t>For our previous scenario, the system will be stable in less than 20 updates. As a matter of fact, most implementations of the distance vector protocol define the distance between each node to be I and define 16 as infinity. </a:t>
            </a:r>
          </a:p>
          <a:p>
            <a:pPr marL="0" indent="0" algn="just">
              <a:buNone/>
            </a:pPr>
            <a:endParaRPr lang="en-US" dirty="0"/>
          </a:p>
          <a:p>
            <a:pPr algn="just"/>
            <a:r>
              <a:rPr lang="en-US" dirty="0"/>
              <a:t>However, this means that distance vector routing cannot be used in large systems. </a:t>
            </a:r>
          </a:p>
          <a:p>
            <a:pPr algn="just"/>
            <a:r>
              <a:rPr lang="en-US" dirty="0"/>
              <a:t>The size of the network, in each direction, can not exceed 15 hops.</a:t>
            </a:r>
          </a:p>
          <a:p>
            <a:endParaRPr lang="en-IN" dirty="0"/>
          </a:p>
        </p:txBody>
      </p:sp>
    </p:spTree>
    <p:extLst>
      <p:ext uri="{BB962C8B-B14F-4D97-AF65-F5344CB8AC3E}">
        <p14:creationId xmlns:p14="http://schemas.microsoft.com/office/powerpoint/2010/main" val="145370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F576-559B-B0A5-436D-0EB54D53096A}"/>
              </a:ext>
            </a:extLst>
          </p:cNvPr>
          <p:cNvSpPr>
            <a:spLocks noGrp="1"/>
          </p:cNvSpPr>
          <p:nvPr>
            <p:ph type="title"/>
          </p:nvPr>
        </p:nvSpPr>
        <p:spPr/>
        <p:txBody>
          <a:bodyPr/>
          <a:lstStyle/>
          <a:p>
            <a:r>
              <a:rPr lang="en-US" dirty="0"/>
              <a:t>   Three Keys to understand the working of </a:t>
            </a:r>
            <a:br>
              <a:rPr lang="en-US" dirty="0"/>
            </a:br>
            <a:r>
              <a:rPr lang="en-US" dirty="0"/>
              <a:t>          Distance Vector Routing Algorithm .</a:t>
            </a:r>
            <a:endParaRPr lang="en-IN" dirty="0"/>
          </a:p>
        </p:txBody>
      </p:sp>
      <p:sp>
        <p:nvSpPr>
          <p:cNvPr id="3" name="Content Placeholder 2">
            <a:extLst>
              <a:ext uri="{FF2B5EF4-FFF2-40B4-BE49-F238E27FC236}">
                <a16:creationId xmlns:a16="http://schemas.microsoft.com/office/drawing/2014/main" id="{65866004-E00B-D1BF-1B68-6DA28AE5F645}"/>
              </a:ext>
            </a:extLst>
          </p:cNvPr>
          <p:cNvSpPr>
            <a:spLocks noGrp="1"/>
          </p:cNvSpPr>
          <p:nvPr>
            <p:ph idx="1"/>
          </p:nvPr>
        </p:nvSpPr>
        <p:spPr/>
        <p:txBody>
          <a:bodyPr/>
          <a:lstStyle/>
          <a:p>
            <a:pPr marL="0" indent="0" algn="just">
              <a:buNone/>
            </a:pPr>
            <a:r>
              <a:rPr lang="en-US" b="0" i="0" dirty="0">
                <a:solidFill>
                  <a:srgbClr val="000000"/>
                </a:solidFill>
                <a:effectLst/>
                <a:latin typeface="Muli"/>
              </a:rPr>
              <a:t>The three keys to understanding the working of the Distance Vector Routing Algorithm are:-</a:t>
            </a:r>
          </a:p>
          <a:p>
            <a:pPr marL="0" indent="0" algn="just">
              <a:buNone/>
            </a:pPr>
            <a:endParaRPr lang="en-US" b="0" i="0" dirty="0">
              <a:solidFill>
                <a:srgbClr val="36393E"/>
              </a:solidFill>
              <a:effectLst/>
              <a:latin typeface="Muli"/>
            </a:endParaRPr>
          </a:p>
          <a:p>
            <a:pPr algn="l">
              <a:buFont typeface="+mj-lt"/>
              <a:buAutoNum type="arabicPeriod"/>
            </a:pPr>
            <a:r>
              <a:rPr lang="en-US" b="0" i="0" dirty="0">
                <a:solidFill>
                  <a:srgbClr val="000000"/>
                </a:solidFill>
                <a:effectLst/>
                <a:latin typeface="Muli"/>
              </a:rPr>
              <a:t>Distance Metric.</a:t>
            </a:r>
            <a:endParaRPr lang="en-US" b="0" i="0" dirty="0">
              <a:solidFill>
                <a:srgbClr val="36393E"/>
              </a:solidFill>
              <a:effectLst/>
              <a:latin typeface="Muli"/>
            </a:endParaRPr>
          </a:p>
          <a:p>
            <a:pPr algn="l">
              <a:buFont typeface="+mj-lt"/>
              <a:buAutoNum type="arabicPeriod"/>
            </a:pPr>
            <a:r>
              <a:rPr lang="en-US" b="0" i="0" dirty="0">
                <a:solidFill>
                  <a:srgbClr val="000000"/>
                </a:solidFill>
                <a:effectLst/>
                <a:latin typeface="Muli"/>
              </a:rPr>
              <a:t>Routing Table.</a:t>
            </a:r>
            <a:endParaRPr lang="en-US" b="0" i="0" dirty="0">
              <a:solidFill>
                <a:srgbClr val="36393E"/>
              </a:solidFill>
              <a:effectLst/>
              <a:latin typeface="Muli"/>
            </a:endParaRPr>
          </a:p>
          <a:p>
            <a:pPr algn="l">
              <a:buFont typeface="+mj-lt"/>
              <a:buAutoNum type="arabicPeriod"/>
            </a:pPr>
            <a:r>
              <a:rPr lang="en-US" b="0" i="0" dirty="0">
                <a:solidFill>
                  <a:srgbClr val="000000"/>
                </a:solidFill>
                <a:effectLst/>
                <a:latin typeface="Muli"/>
              </a:rPr>
              <a:t>Bellman-Ford Algorithm.</a:t>
            </a:r>
            <a:endParaRPr lang="en-US" b="0" i="0" dirty="0">
              <a:solidFill>
                <a:srgbClr val="36393E"/>
              </a:solidFill>
              <a:effectLst/>
              <a:latin typeface="Muli"/>
            </a:endParaRPr>
          </a:p>
          <a:p>
            <a:pPr marL="0" indent="0">
              <a:buNone/>
            </a:pPr>
            <a:endParaRPr lang="en-IN" dirty="0"/>
          </a:p>
        </p:txBody>
      </p:sp>
    </p:spTree>
    <p:extLst>
      <p:ext uri="{BB962C8B-B14F-4D97-AF65-F5344CB8AC3E}">
        <p14:creationId xmlns:p14="http://schemas.microsoft.com/office/powerpoint/2010/main" val="1170528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12815-E8C0-7875-D614-A6871F0B46A0}"/>
              </a:ext>
            </a:extLst>
          </p:cNvPr>
          <p:cNvSpPr>
            <a:spLocks noGrp="1"/>
          </p:cNvSpPr>
          <p:nvPr>
            <p:ph idx="1"/>
          </p:nvPr>
        </p:nvSpPr>
        <p:spPr>
          <a:xfrm>
            <a:off x="0" y="1985553"/>
            <a:ext cx="12192000" cy="4191409"/>
          </a:xfrm>
        </p:spPr>
        <p:txBody>
          <a:bodyPr>
            <a:normAutofit fontScale="92500" lnSpcReduction="10000"/>
          </a:bodyPr>
          <a:lstStyle/>
          <a:p>
            <a:pPr algn="just"/>
            <a:r>
              <a:rPr lang="en-US" dirty="0"/>
              <a:t>Distance Metric  - To find the best route to a destination node, the Distance Vector Routing Algorithm employs a distance metric. The number of hops, the bandwidth, or the latency are some examples of different ways to measure the distance metric. </a:t>
            </a:r>
          </a:p>
          <a:p>
            <a:pPr algn="just"/>
            <a:endParaRPr lang="en-US" dirty="0"/>
          </a:p>
          <a:p>
            <a:pPr algn="just"/>
            <a:r>
              <a:rPr lang="en-US" dirty="0"/>
              <a:t>Routing Table -Every node in the network keeps a routing table, which includes details on the most efficient route to take to get to each destination node. The next hop node and the travel time to the target node are both listed in the routing table. Nodes communicate with the neighbors with whom they are directly linked to update their routing tables on a regular basis.</a:t>
            </a:r>
          </a:p>
          <a:p>
            <a:pPr algn="just"/>
            <a:endParaRPr lang="en-US" dirty="0"/>
          </a:p>
          <a:p>
            <a:pPr algn="just"/>
            <a:r>
              <a:rPr lang="en-US" dirty="0"/>
              <a:t>Bellman-Ford Algorithm -To determine the best route to a target node, the Distance Vector Routing Algorithm employs the Bellman-Ford algorithm. Until convergence is achieved, the algorithm iteratively updates the distance to each network node.</a:t>
            </a:r>
          </a:p>
          <a:p>
            <a:pPr algn="just"/>
            <a:endParaRPr lang="en-US" dirty="0"/>
          </a:p>
          <a:p>
            <a:pPr algn="just"/>
            <a:endParaRPr lang="en-IN" dirty="0"/>
          </a:p>
        </p:txBody>
      </p:sp>
    </p:spTree>
    <p:extLst>
      <p:ext uri="{BB962C8B-B14F-4D97-AF65-F5344CB8AC3E}">
        <p14:creationId xmlns:p14="http://schemas.microsoft.com/office/powerpoint/2010/main" val="293333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1">
            <a:extLst>
              <a:ext uri="{FF2B5EF4-FFF2-40B4-BE49-F238E27FC236}">
                <a16:creationId xmlns:a16="http://schemas.microsoft.com/office/drawing/2014/main" id="{7F865CB5-D0F8-B539-A634-993A507C1812}"/>
              </a:ext>
            </a:extLst>
          </p:cNvPr>
          <p:cNvSpPr>
            <a:spLocks noGrp="1"/>
          </p:cNvSpPr>
          <p:nvPr>
            <p:ph type="sldNum" sz="quarter" idx="12"/>
          </p:nvPr>
        </p:nvSpPr>
        <p:spPr>
          <a:xfrm>
            <a:off x="1981200" y="6356351"/>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a:solidFill>
                  <a:srgbClr val="898989"/>
                </a:solidFill>
                <a:latin typeface="Calibri" panose="020F0502020204030204" pitchFamily="34" charset="0"/>
              </a:rPr>
              <a:t>22.</a:t>
            </a:r>
            <a:fld id="{EAD0C03A-A7CB-4DB4-A3ED-3EC9BE48C22A}" type="slidenum">
              <a:rPr lang="en-US" altLang="en-US">
                <a:solidFill>
                  <a:srgbClr val="898989"/>
                </a:solidFill>
                <a:latin typeface="Calibri" panose="020F0502020204030204" pitchFamily="34" charset="0"/>
              </a:rPr>
              <a:pPr algn="l" eaLnBrk="1" hangingPunct="1"/>
              <a:t>3</a:t>
            </a:fld>
            <a:endParaRPr lang="en-US" altLang="en-US">
              <a:solidFill>
                <a:srgbClr val="898989"/>
              </a:solidFill>
              <a:latin typeface="Calibri" panose="020F0502020204030204" pitchFamily="34" charset="0"/>
            </a:endParaRPr>
          </a:p>
        </p:txBody>
      </p:sp>
      <p:sp>
        <p:nvSpPr>
          <p:cNvPr id="1078274" name="Rectangle 2">
            <a:extLst>
              <a:ext uri="{FF2B5EF4-FFF2-40B4-BE49-F238E27FC236}">
                <a16:creationId xmlns:a16="http://schemas.microsoft.com/office/drawing/2014/main" id="{FC5074B1-3BA1-4A8D-AA15-F627B95C02B3}"/>
              </a:ext>
            </a:extLst>
          </p:cNvPr>
          <p:cNvSpPr>
            <a:spLocks noChangeArrowheads="1"/>
          </p:cNvSpPr>
          <p:nvPr/>
        </p:nvSpPr>
        <p:spPr bwMode="auto">
          <a:xfrm>
            <a:off x="152400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1078275" name="Text Box 3">
            <a:extLst>
              <a:ext uri="{FF2B5EF4-FFF2-40B4-BE49-F238E27FC236}">
                <a16:creationId xmlns:a16="http://schemas.microsoft.com/office/drawing/2014/main" id="{56BBB630-80A4-957D-8FCB-43943802481B}"/>
              </a:ext>
            </a:extLst>
          </p:cNvPr>
          <p:cNvSpPr txBox="1">
            <a:spLocks noChangeArrowheads="1"/>
          </p:cNvSpPr>
          <p:nvPr/>
        </p:nvSpPr>
        <p:spPr bwMode="auto">
          <a:xfrm>
            <a:off x="1752601" y="228600"/>
            <a:ext cx="6537959" cy="369332"/>
          </a:xfrm>
          <a:prstGeom prst="rect">
            <a:avLst/>
          </a:prstGeom>
          <a:noFill/>
          <a:ln w="9525">
            <a:noFill/>
            <a:miter lim="800000"/>
            <a:headEnd/>
            <a:tailEnd/>
          </a:ln>
          <a:effectLst/>
        </p:spPr>
        <p:txBody>
          <a:bodyPr wrap="square">
            <a:spAutoFit/>
          </a:bodyPr>
          <a:lstStyle/>
          <a:p>
            <a:pPr>
              <a:defRPr/>
            </a:pPr>
            <a:r>
              <a:rPr lang="en-US" dirty="0">
                <a:effectLst>
                  <a:outerShdw blurRad="38100" dist="38100" dir="2700000" algn="tl">
                    <a:srgbClr val="C0C0C0"/>
                  </a:outerShdw>
                </a:effectLst>
                <a:latin typeface="Times" pitchFamily="18" charset="0"/>
              </a:rPr>
              <a:t> UNICAST ROUTING PROTOCOLS</a:t>
            </a:r>
          </a:p>
        </p:txBody>
      </p:sp>
      <p:sp>
        <p:nvSpPr>
          <p:cNvPr id="2053" name="Text Box 4">
            <a:extLst>
              <a:ext uri="{FF2B5EF4-FFF2-40B4-BE49-F238E27FC236}">
                <a16:creationId xmlns:a16="http://schemas.microsoft.com/office/drawing/2014/main" id="{D70F0098-AFDD-FA13-ADD4-70968F1A04AF}"/>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Times New Roman" panose="02020603050405020304" pitchFamily="18" charset="0"/>
            </a:endParaRPr>
          </a:p>
        </p:txBody>
      </p:sp>
      <p:sp>
        <p:nvSpPr>
          <p:cNvPr id="1078277" name="Rectangle 5">
            <a:extLst>
              <a:ext uri="{FF2B5EF4-FFF2-40B4-BE49-F238E27FC236}">
                <a16:creationId xmlns:a16="http://schemas.microsoft.com/office/drawing/2014/main" id="{69893B98-A5A0-FA4F-EE77-7FF713E2E4E9}"/>
              </a:ext>
            </a:extLst>
          </p:cNvPr>
          <p:cNvSpPr>
            <a:spLocks noChangeArrowheads="1"/>
          </p:cNvSpPr>
          <p:nvPr/>
        </p:nvSpPr>
        <p:spPr bwMode="auto">
          <a:xfrm>
            <a:off x="461555" y="1331684"/>
            <a:ext cx="11068594" cy="2246769"/>
          </a:xfrm>
          <a:prstGeom prst="rect">
            <a:avLst/>
          </a:prstGeom>
          <a:noFill/>
          <a:ln w="9525">
            <a:noFill/>
            <a:miter lim="800000"/>
            <a:headEnd/>
            <a:tailEnd/>
          </a:ln>
          <a:effectLst/>
        </p:spPr>
        <p:txBody>
          <a:bodyPr wrap="square" anchor="ctr">
            <a:spAutoFit/>
          </a:bodyPr>
          <a:lstStyle/>
          <a:p>
            <a:pPr algn="just">
              <a:defRPr/>
            </a:pPr>
            <a:r>
              <a:rPr lang="en-US" sz="2800" i="1" dirty="0">
                <a:effectLst>
                  <a:outerShdw blurRad="38100" dist="38100" dir="2700000" algn="tl">
                    <a:srgbClr val="C0C0C0"/>
                  </a:outerShdw>
                </a:effectLst>
                <a:latin typeface="Times New Roman" pitchFamily="18" charset="0"/>
              </a:rPr>
              <a:t>A routing table can be either static or dynamic. A static table is one with manual entries. A dynamic table is one that is updated automatically when there is a change somewhere on the Internet. A routing protocol is a combination of rules and procedures that lets routers on the Internet inform each other of changes.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4DBA-8080-F01A-CDCA-BE766F58D00B}"/>
              </a:ext>
            </a:extLst>
          </p:cNvPr>
          <p:cNvSpPr>
            <a:spLocks noGrp="1"/>
          </p:cNvSpPr>
          <p:nvPr>
            <p:ph type="title"/>
          </p:nvPr>
        </p:nvSpPr>
        <p:spPr/>
        <p:txBody>
          <a:bodyPr/>
          <a:lstStyle/>
          <a:p>
            <a:r>
              <a:rPr lang="en-US" dirty="0"/>
              <a:t>      Advantages of Distance Vector Routing.</a:t>
            </a:r>
            <a:endParaRPr lang="en-IN" dirty="0"/>
          </a:p>
        </p:txBody>
      </p:sp>
      <p:sp>
        <p:nvSpPr>
          <p:cNvPr id="3" name="Content Placeholder 2">
            <a:extLst>
              <a:ext uri="{FF2B5EF4-FFF2-40B4-BE49-F238E27FC236}">
                <a16:creationId xmlns:a16="http://schemas.microsoft.com/office/drawing/2014/main" id="{248875BC-19FA-0F2D-8FC4-B7362ADC0E1F}"/>
              </a:ext>
            </a:extLst>
          </p:cNvPr>
          <p:cNvSpPr>
            <a:spLocks noGrp="1"/>
          </p:cNvSpPr>
          <p:nvPr>
            <p:ph idx="1"/>
          </p:nvPr>
        </p:nvSpPr>
        <p:spPr/>
        <p:txBody>
          <a:bodyPr>
            <a:normAutofit lnSpcReduction="10000"/>
          </a:bodyPr>
          <a:lstStyle/>
          <a:p>
            <a:pPr algn="just"/>
            <a:r>
              <a:rPr lang="en-US" dirty="0"/>
              <a:t>For a typical LAN setting, bandwidth requirements are minimal.</a:t>
            </a:r>
          </a:p>
          <a:p>
            <a:pPr marL="0" indent="0" algn="just">
              <a:buNone/>
            </a:pPr>
            <a:endParaRPr lang="en-US" dirty="0"/>
          </a:p>
          <a:p>
            <a:pPr algn="just"/>
            <a:r>
              <a:rPr lang="en-US" dirty="0"/>
              <a:t>Compared to other routing techniques, requires less hardware and computing power.</a:t>
            </a:r>
          </a:p>
          <a:p>
            <a:pPr algn="just"/>
            <a:endParaRPr lang="en-US" dirty="0"/>
          </a:p>
          <a:p>
            <a:pPr algn="just"/>
            <a:r>
              <a:rPr lang="en-US" dirty="0"/>
              <a:t>Reliable and tested approach (distance vector was the original routing algorithm)</a:t>
            </a:r>
          </a:p>
          <a:p>
            <a:pPr algn="just"/>
            <a:endParaRPr lang="en-US" dirty="0"/>
          </a:p>
          <a:p>
            <a:pPr algn="just"/>
            <a:r>
              <a:rPr lang="en-US" dirty="0"/>
              <a:t>Simple to use and administer.</a:t>
            </a:r>
            <a:endParaRPr lang="en-IN" dirty="0"/>
          </a:p>
        </p:txBody>
      </p:sp>
    </p:spTree>
    <p:extLst>
      <p:ext uri="{BB962C8B-B14F-4D97-AF65-F5344CB8AC3E}">
        <p14:creationId xmlns:p14="http://schemas.microsoft.com/office/powerpoint/2010/main" val="3192869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77AE6-B6A8-E824-DB97-BE43A04C5D58}"/>
              </a:ext>
            </a:extLst>
          </p:cNvPr>
          <p:cNvSpPr>
            <a:spLocks noGrp="1"/>
          </p:cNvSpPr>
          <p:nvPr>
            <p:ph idx="1"/>
          </p:nvPr>
        </p:nvSpPr>
        <p:spPr>
          <a:xfrm>
            <a:off x="-78377" y="113212"/>
            <a:ext cx="12270377" cy="6063752"/>
          </a:xfrm>
        </p:spPr>
        <p:txBody>
          <a:bodyPr>
            <a:normAutofit fontScale="70000" lnSpcReduction="20000"/>
          </a:bodyPr>
          <a:lstStyle/>
          <a:p>
            <a:pPr marL="0" indent="0" algn="ctr" eaLnBrk="1" hangingPunct="1">
              <a:buNone/>
            </a:pPr>
            <a:r>
              <a:rPr lang="en-US" altLang="en-US" sz="4400" b="1" dirty="0">
                <a:solidFill>
                  <a:srgbClr val="FF0000"/>
                </a:solidFill>
              </a:rPr>
              <a:t>Routing Information Protocol (RIP) </a:t>
            </a:r>
          </a:p>
          <a:p>
            <a:pPr eaLnBrk="1" hangingPunct="1"/>
            <a:endParaRPr lang="en-US" altLang="en-US" dirty="0"/>
          </a:p>
          <a:p>
            <a:pPr algn="just" eaLnBrk="1" hangingPunct="1"/>
            <a:r>
              <a:rPr lang="en-US" altLang="en-US" dirty="0"/>
              <a:t>It is an Intradomain routing protocol used inside an autonomous system. It is a very  simple protocol based on distance vector routing.</a:t>
            </a:r>
          </a:p>
          <a:p>
            <a:pPr algn="just" eaLnBrk="1" hangingPunct="1"/>
            <a:endParaRPr lang="en-US" altLang="en-US" dirty="0"/>
          </a:p>
          <a:p>
            <a:pPr algn="just" eaLnBrk="1" hangingPunct="1"/>
            <a:r>
              <a:rPr lang="en-US" altLang="en-US" dirty="0"/>
              <a:t>RIP implements distance vector routing directly with </a:t>
            </a:r>
            <a:r>
              <a:rPr lang="en-US" altLang="en-US" b="1" i="1" dirty="0"/>
              <a:t>some considerations</a:t>
            </a:r>
            <a:r>
              <a:rPr lang="en-US" altLang="en-US" dirty="0"/>
              <a:t>:</a:t>
            </a:r>
          </a:p>
          <a:p>
            <a:pPr algn="just" eaLnBrk="1" hangingPunct="1"/>
            <a:endParaRPr lang="en-US" altLang="en-US" dirty="0"/>
          </a:p>
          <a:p>
            <a:pPr algn="just" eaLnBrk="1" hangingPunct="1"/>
            <a:br>
              <a:rPr lang="en-US" altLang="en-US" dirty="0"/>
            </a:br>
            <a:r>
              <a:rPr lang="en-US" altLang="en-US" dirty="0">
                <a:solidFill>
                  <a:srgbClr val="FF0000"/>
                </a:solidFill>
                <a:highlight>
                  <a:srgbClr val="FFFF00"/>
                </a:highlight>
              </a:rPr>
              <a:t>1. In an autonomous system, we are dealing with routers and networks (links). The</a:t>
            </a:r>
            <a:br>
              <a:rPr lang="en-US" altLang="en-US" dirty="0">
                <a:solidFill>
                  <a:srgbClr val="FF0000"/>
                </a:solidFill>
                <a:highlight>
                  <a:srgbClr val="FFFF00"/>
                </a:highlight>
              </a:rPr>
            </a:br>
            <a:r>
              <a:rPr lang="en-US" altLang="en-US" dirty="0">
                <a:solidFill>
                  <a:srgbClr val="FF0000"/>
                </a:solidFill>
                <a:highlight>
                  <a:srgbClr val="FFFF00"/>
                </a:highlight>
              </a:rPr>
              <a:t>routers have routing tables; networks do not.</a:t>
            </a:r>
          </a:p>
          <a:p>
            <a:pPr algn="just" eaLnBrk="1" hangingPunct="1"/>
            <a:br>
              <a:rPr lang="en-US" altLang="en-US" dirty="0">
                <a:solidFill>
                  <a:srgbClr val="FF0000"/>
                </a:solidFill>
                <a:highlight>
                  <a:srgbClr val="FFFF00"/>
                </a:highlight>
              </a:rPr>
            </a:br>
            <a:r>
              <a:rPr lang="en-US" altLang="en-US" dirty="0"/>
              <a:t>2. The destination in a routing table is a network, which means the first column</a:t>
            </a:r>
            <a:br>
              <a:rPr lang="en-US" altLang="en-US" dirty="0"/>
            </a:br>
            <a:r>
              <a:rPr lang="en-US" altLang="en-US" dirty="0"/>
              <a:t>defines a network address.</a:t>
            </a:r>
          </a:p>
          <a:p>
            <a:pPr algn="just" eaLnBrk="1" hangingPunct="1"/>
            <a:br>
              <a:rPr lang="en-US" altLang="en-US" dirty="0"/>
            </a:br>
            <a:r>
              <a:rPr lang="en-US" altLang="en-US" dirty="0">
                <a:solidFill>
                  <a:srgbClr val="FF0000"/>
                </a:solidFill>
                <a:highlight>
                  <a:srgbClr val="FFFF00"/>
                </a:highlight>
              </a:rPr>
              <a:t>3. The metric used by RIP is very simple; the distance is defined as the number of</a:t>
            </a:r>
            <a:br>
              <a:rPr lang="en-US" altLang="en-US" dirty="0">
                <a:solidFill>
                  <a:srgbClr val="FF0000"/>
                </a:solidFill>
                <a:highlight>
                  <a:srgbClr val="FFFF00"/>
                </a:highlight>
              </a:rPr>
            </a:br>
            <a:r>
              <a:rPr lang="en-US" altLang="en-US" dirty="0">
                <a:solidFill>
                  <a:srgbClr val="FF0000"/>
                </a:solidFill>
                <a:highlight>
                  <a:srgbClr val="FFFF00"/>
                </a:highlight>
              </a:rPr>
              <a:t>links (networks) to reach the destination. For this reason, the metric in RIP is called</a:t>
            </a:r>
            <a:br>
              <a:rPr lang="en-US" altLang="en-US" dirty="0">
                <a:solidFill>
                  <a:srgbClr val="FF0000"/>
                </a:solidFill>
                <a:highlight>
                  <a:srgbClr val="FFFF00"/>
                </a:highlight>
              </a:rPr>
            </a:br>
            <a:r>
              <a:rPr lang="en-US" altLang="en-US" dirty="0">
                <a:solidFill>
                  <a:srgbClr val="FF0000"/>
                </a:solidFill>
                <a:highlight>
                  <a:srgbClr val="FFFF00"/>
                </a:highlight>
              </a:rPr>
              <a:t>a hop count.</a:t>
            </a:r>
          </a:p>
          <a:p>
            <a:pPr algn="just" eaLnBrk="1" hangingPunct="1"/>
            <a:br>
              <a:rPr lang="en-US" altLang="en-US" dirty="0"/>
            </a:br>
            <a:r>
              <a:rPr lang="en-US" altLang="en-US" dirty="0"/>
              <a:t>4. Infinity is defined as 16, which means that any route in an autonomous system using RIP cannot have more than 15 hops.</a:t>
            </a:r>
          </a:p>
          <a:p>
            <a:pPr algn="just" eaLnBrk="1" hangingPunct="1"/>
            <a:br>
              <a:rPr lang="en-US" altLang="en-US" dirty="0"/>
            </a:br>
            <a:r>
              <a:rPr lang="en-US" altLang="en-US" dirty="0">
                <a:solidFill>
                  <a:srgbClr val="FF0000"/>
                </a:solidFill>
                <a:highlight>
                  <a:srgbClr val="FFFF00"/>
                </a:highlight>
              </a:rPr>
              <a:t>5. The next-node column defines the address of the router to which the packet is to be sent to reach its destination.</a:t>
            </a:r>
            <a:br>
              <a:rPr lang="en-US" altLang="en-US" dirty="0">
                <a:highlight>
                  <a:srgbClr val="FFFF00"/>
                </a:highlight>
              </a:rPr>
            </a:br>
            <a:endParaRPr lang="en-IN" dirty="0">
              <a:highlight>
                <a:srgbClr val="FFFF00"/>
              </a:highlight>
            </a:endParaRPr>
          </a:p>
        </p:txBody>
      </p:sp>
    </p:spTree>
    <p:extLst>
      <p:ext uri="{BB962C8B-B14F-4D97-AF65-F5344CB8AC3E}">
        <p14:creationId xmlns:p14="http://schemas.microsoft.com/office/powerpoint/2010/main" val="201291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C909-D9CF-31DB-053A-92BE218465B1}"/>
              </a:ext>
            </a:extLst>
          </p:cNvPr>
          <p:cNvSpPr>
            <a:spLocks noGrp="1"/>
          </p:cNvSpPr>
          <p:nvPr>
            <p:ph type="title"/>
          </p:nvPr>
        </p:nvSpPr>
        <p:spPr>
          <a:xfrm>
            <a:off x="1" y="753228"/>
            <a:ext cx="11347268" cy="1080938"/>
          </a:xfrm>
        </p:spPr>
        <p:txBody>
          <a:bodyPr>
            <a:normAutofit fontScale="90000"/>
          </a:bodyPr>
          <a:lstStyle/>
          <a:p>
            <a:r>
              <a:rPr lang="en-US" altLang="en-US" sz="4800" dirty="0">
                <a:solidFill>
                  <a:schemeClr val="folHlink"/>
                </a:solidFill>
                <a:latin typeface="Times New Roman" panose="02020603050405020304" pitchFamily="18" charset="0"/>
              </a:rPr>
              <a:t>Figure 22.19  </a:t>
            </a:r>
            <a:r>
              <a:rPr lang="en-US" altLang="en-US" sz="4400" i="1" dirty="0">
                <a:latin typeface="Times New Roman" panose="02020603050405020304" pitchFamily="18" charset="0"/>
              </a:rPr>
              <a:t>Example of a domain using RIP</a:t>
            </a:r>
            <a:br>
              <a:rPr lang="en-US" altLang="en-US" sz="4400" i="1"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106C4079-A40F-028F-1D3F-2C13BA978E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1589" y="2336800"/>
            <a:ext cx="10964091" cy="442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148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E0B4-A57A-211E-CEAE-8531BA4F666B}"/>
              </a:ext>
            </a:extLst>
          </p:cNvPr>
          <p:cNvSpPr>
            <a:spLocks noGrp="1"/>
          </p:cNvSpPr>
          <p:nvPr>
            <p:ph type="title"/>
          </p:nvPr>
        </p:nvSpPr>
        <p:spPr/>
        <p:txBody>
          <a:bodyPr/>
          <a:lstStyle/>
          <a:p>
            <a:r>
              <a:rPr lang="en-US" altLang="en-US" b="1" dirty="0">
                <a:solidFill>
                  <a:schemeClr val="accent6">
                    <a:lumMod val="75000"/>
                  </a:schemeClr>
                </a:solidFill>
              </a:rPr>
              <a:t>                     Link state routing.</a:t>
            </a:r>
            <a:endParaRPr lang="en-IN" dirty="0"/>
          </a:p>
        </p:txBody>
      </p:sp>
      <p:sp>
        <p:nvSpPr>
          <p:cNvPr id="3" name="Content Placeholder 2">
            <a:extLst>
              <a:ext uri="{FF2B5EF4-FFF2-40B4-BE49-F238E27FC236}">
                <a16:creationId xmlns:a16="http://schemas.microsoft.com/office/drawing/2014/main" id="{CDD96B5A-CF29-B65E-2869-ACC758C53406}"/>
              </a:ext>
            </a:extLst>
          </p:cNvPr>
          <p:cNvSpPr>
            <a:spLocks noGrp="1"/>
          </p:cNvSpPr>
          <p:nvPr>
            <p:ph idx="1"/>
          </p:nvPr>
        </p:nvSpPr>
        <p:spPr/>
        <p:txBody>
          <a:bodyPr/>
          <a:lstStyle/>
          <a:p>
            <a:pPr algn="just"/>
            <a:r>
              <a:rPr lang="en-US" b="0" i="0" dirty="0">
                <a:solidFill>
                  <a:srgbClr val="36393E"/>
                </a:solidFill>
                <a:effectLst/>
                <a:latin typeface="Muli"/>
              </a:rPr>
              <a:t>Link State Routing is a type of routing protocol. It is used in computer networks to determine the shortest path between two nodes. In Link State Routing, each router maintains a detailed view of the entire network, and routers exchange information about the state of their links.</a:t>
            </a:r>
          </a:p>
          <a:p>
            <a:pPr marL="0" indent="0" algn="just">
              <a:buNone/>
            </a:pPr>
            <a:endParaRPr lang="en-US" dirty="0"/>
          </a:p>
          <a:p>
            <a:pPr algn="just"/>
            <a:r>
              <a:rPr lang="en-US" dirty="0"/>
              <a:t>List of nodes and links, how they are connected including cost (metric), and condition of the links (up or down).</a:t>
            </a:r>
          </a:p>
          <a:p>
            <a:endParaRPr lang="en-IN" dirty="0"/>
          </a:p>
        </p:txBody>
      </p:sp>
    </p:spTree>
    <p:extLst>
      <p:ext uri="{BB962C8B-B14F-4D97-AF65-F5344CB8AC3E}">
        <p14:creationId xmlns:p14="http://schemas.microsoft.com/office/powerpoint/2010/main" val="2192353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7AA1-1606-F490-551B-DD5C6B87E0DD}"/>
              </a:ext>
            </a:extLst>
          </p:cNvPr>
          <p:cNvSpPr>
            <a:spLocks noGrp="1"/>
          </p:cNvSpPr>
          <p:nvPr>
            <p:ph type="title"/>
          </p:nvPr>
        </p:nvSpPr>
        <p:spPr/>
        <p:txBody>
          <a:bodyPr/>
          <a:lstStyle/>
          <a:p>
            <a:endParaRPr lang="en-IN" dirty="0"/>
          </a:p>
        </p:txBody>
      </p:sp>
      <p:pic>
        <p:nvPicPr>
          <p:cNvPr id="6146" name="Picture 2">
            <a:extLst>
              <a:ext uri="{FF2B5EF4-FFF2-40B4-BE49-F238E27FC236}">
                <a16:creationId xmlns:a16="http://schemas.microsoft.com/office/drawing/2014/main" id="{F474B3E8-96D6-40C7-08CD-E494FF1B06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81510"/>
            <a:ext cx="12192000" cy="602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504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8CC56B4-2C3B-C05F-08BF-A5BC22A7BF72}"/>
              </a:ext>
            </a:extLst>
          </p:cNvPr>
          <p:cNvSpPr>
            <a:spLocks noGrp="1"/>
          </p:cNvSpPr>
          <p:nvPr>
            <p:ph type="title"/>
          </p:nvPr>
        </p:nvSpPr>
        <p:spPr>
          <a:xfrm>
            <a:off x="680321" y="0"/>
            <a:ext cx="9613861" cy="1654629"/>
          </a:xfrm>
        </p:spPr>
        <p:txBody>
          <a:bodyPr anchor="t"/>
          <a:lstStyle/>
          <a:p>
            <a:pPr eaLnBrk="1" hangingPunct="1"/>
            <a:r>
              <a:rPr lang="en-US" altLang="en-US" dirty="0"/>
              <a:t>                 Build routing table</a:t>
            </a:r>
          </a:p>
        </p:txBody>
      </p:sp>
      <p:sp>
        <p:nvSpPr>
          <p:cNvPr id="4099" name="Content Placeholder 2">
            <a:extLst>
              <a:ext uri="{FF2B5EF4-FFF2-40B4-BE49-F238E27FC236}">
                <a16:creationId xmlns:a16="http://schemas.microsoft.com/office/drawing/2014/main" id="{6B20D5EC-EE22-467A-4157-EF730EC27FEE}"/>
              </a:ext>
            </a:extLst>
          </p:cNvPr>
          <p:cNvSpPr>
            <a:spLocks noGrp="1"/>
          </p:cNvSpPr>
          <p:nvPr>
            <p:ph idx="1"/>
          </p:nvPr>
        </p:nvSpPr>
        <p:spPr>
          <a:xfrm>
            <a:off x="-113211" y="975360"/>
            <a:ext cx="12235542" cy="5501639"/>
          </a:xfrm>
        </p:spPr>
        <p:txBody>
          <a:bodyPr>
            <a:normAutofit fontScale="85000" lnSpcReduction="20000"/>
          </a:bodyPr>
          <a:lstStyle/>
          <a:p>
            <a:pPr marL="0" indent="0" algn="just">
              <a:buNone/>
              <a:defRPr/>
            </a:pPr>
            <a:r>
              <a:rPr lang="en-US" altLang="en-US" sz="1800" b="1" dirty="0"/>
              <a:t>In link state routing, four sets of actions are required to ensure that each node has the outing</a:t>
            </a:r>
            <a:r>
              <a:rPr lang="en-US" altLang="en-US" sz="1800" dirty="0"/>
              <a:t> table showing the least-cost node to every other node.</a:t>
            </a:r>
          </a:p>
          <a:p>
            <a:pPr marL="0" indent="0" algn="just">
              <a:buNone/>
              <a:defRPr/>
            </a:pPr>
            <a:endParaRPr lang="en-US" altLang="en-US" sz="1800" dirty="0"/>
          </a:p>
          <a:p>
            <a:pPr marL="0" indent="0">
              <a:buNone/>
              <a:defRPr/>
            </a:pPr>
            <a:endParaRPr lang="en-US" altLang="en-US" sz="1800" dirty="0"/>
          </a:p>
          <a:p>
            <a:pPr marL="0" indent="0">
              <a:buNone/>
              <a:defRPr/>
            </a:pPr>
            <a:endParaRPr lang="en-US" altLang="en-US" sz="1800" dirty="0"/>
          </a:p>
          <a:p>
            <a:pPr marL="342900" indent="-342900">
              <a:buAutoNum type="arabicPeriod"/>
              <a:defRPr/>
            </a:pPr>
            <a:r>
              <a:rPr lang="en-US" altLang="en-US" sz="1800" dirty="0"/>
              <a:t>Creation of the states of the links by each node, called the link state packet (LSP).</a:t>
            </a:r>
          </a:p>
          <a:p>
            <a:pPr marL="0" indent="0">
              <a:buNone/>
              <a:defRPr/>
            </a:pPr>
            <a:endParaRPr lang="en-US" altLang="en-US" sz="1800" dirty="0"/>
          </a:p>
          <a:p>
            <a:pPr marL="0" indent="0">
              <a:buNone/>
              <a:defRPr/>
            </a:pPr>
            <a:r>
              <a:rPr lang="en-US" altLang="en-US" sz="1800" dirty="0"/>
              <a:t>2. Dissemination of LSPs to every other router, called </a:t>
            </a:r>
            <a:r>
              <a:rPr lang="en-US" altLang="en-US" sz="1800" b="1" dirty="0"/>
              <a:t>flooding, in an efficient and</a:t>
            </a:r>
          </a:p>
          <a:p>
            <a:pPr marL="0" indent="0">
              <a:buNone/>
              <a:defRPr/>
            </a:pPr>
            <a:r>
              <a:rPr lang="en-US" altLang="en-US" sz="1800" dirty="0"/>
              <a:t>reliable way.</a:t>
            </a:r>
          </a:p>
          <a:p>
            <a:pPr marL="0" indent="0">
              <a:buNone/>
              <a:defRPr/>
            </a:pPr>
            <a:r>
              <a:rPr lang="en-US" altLang="en-US" sz="1800" dirty="0"/>
              <a:t>3. Formation of a shortest path tree for each node.</a:t>
            </a:r>
          </a:p>
          <a:p>
            <a:pPr marL="0" indent="0">
              <a:buNone/>
              <a:defRPr/>
            </a:pPr>
            <a:r>
              <a:rPr lang="en-US" altLang="en-US" sz="1800" dirty="0"/>
              <a:t>4. Calculation of a routing table based on the shortest path tree.</a:t>
            </a:r>
          </a:p>
          <a:p>
            <a:pPr marL="0" indent="0">
              <a:buNone/>
              <a:defRPr/>
            </a:pPr>
            <a:r>
              <a:rPr lang="en-US" altLang="en-US" sz="1800" b="1" dirty="0"/>
              <a:t>Creation of Link State Packet (LSP) -</a:t>
            </a:r>
          </a:p>
          <a:p>
            <a:pPr eaLnBrk="1" hangingPunct="1">
              <a:buFont typeface="Arial" charset="0"/>
              <a:buChar char="•"/>
              <a:defRPr/>
            </a:pPr>
            <a:r>
              <a:rPr lang="en-US" altLang="en-US" sz="1800" dirty="0"/>
              <a:t>A link state packet can carry a large amount of information. </a:t>
            </a:r>
          </a:p>
          <a:p>
            <a:pPr eaLnBrk="1" hangingPunct="1">
              <a:buFont typeface="Arial" charset="0"/>
              <a:buChar char="•"/>
              <a:defRPr/>
            </a:pPr>
            <a:r>
              <a:rPr lang="en-US" altLang="en-US" sz="1800" dirty="0"/>
              <a:t>For the moment, however, we assume that it carries a minimum amount of data: </a:t>
            </a:r>
          </a:p>
          <a:p>
            <a:pPr lvl="1" eaLnBrk="1" hangingPunct="1">
              <a:buFont typeface="Arial" charset="0"/>
              <a:buChar char="–"/>
              <a:defRPr/>
            </a:pPr>
            <a:r>
              <a:rPr lang="en-US" altLang="en-US" sz="1400" dirty="0"/>
              <a:t>node identity</a:t>
            </a:r>
          </a:p>
          <a:p>
            <a:pPr lvl="1" eaLnBrk="1" hangingPunct="1">
              <a:buFont typeface="Arial" charset="0"/>
              <a:buChar char="–"/>
              <a:defRPr/>
            </a:pPr>
            <a:r>
              <a:rPr lang="en-US" altLang="en-US" sz="1400" dirty="0"/>
              <a:t>list of links</a:t>
            </a:r>
          </a:p>
          <a:p>
            <a:pPr lvl="1" eaLnBrk="1" hangingPunct="1">
              <a:buFont typeface="Arial" charset="0"/>
              <a:buChar char="–"/>
              <a:defRPr/>
            </a:pPr>
            <a:r>
              <a:rPr lang="en-US" altLang="en-US" sz="1400" dirty="0"/>
              <a:t>sequence number,</a:t>
            </a:r>
          </a:p>
          <a:p>
            <a:pPr lvl="1" eaLnBrk="1" hangingPunct="1">
              <a:buFont typeface="Arial" charset="0"/>
              <a:buChar char="–"/>
              <a:defRPr/>
            </a:pPr>
            <a:r>
              <a:rPr lang="en-US" altLang="en-US" sz="1400" dirty="0"/>
              <a:t>age. </a:t>
            </a:r>
          </a:p>
          <a:p>
            <a:pPr eaLnBrk="1" hangingPunct="1">
              <a:buFont typeface="Arial" charset="0"/>
              <a:buChar char="•"/>
              <a:defRPr/>
            </a:pPr>
            <a:r>
              <a:rPr lang="en-US" altLang="en-US" sz="1800" dirty="0"/>
              <a:t>The first two, node identity and the list of links, are needed to make the topology. The third, sequence number, facilitates flooding and distinguishes new LSPs from old ones. </a:t>
            </a:r>
          </a:p>
          <a:p>
            <a:pPr eaLnBrk="1" hangingPunct="1">
              <a:buFont typeface="Arial" charset="0"/>
              <a:buChar char="•"/>
              <a:defRPr/>
            </a:pPr>
            <a:r>
              <a:rPr lang="en-US" altLang="en-US" sz="1800" dirty="0"/>
              <a:t>The fourth, age, prevents old LSPs from remaining in the domain for a long time</a:t>
            </a:r>
          </a:p>
        </p:txBody>
      </p:sp>
      <p:sp>
        <p:nvSpPr>
          <p:cNvPr id="51204" name="Slide Number Placeholder 3">
            <a:extLst>
              <a:ext uri="{FF2B5EF4-FFF2-40B4-BE49-F238E27FC236}">
                <a16:creationId xmlns:a16="http://schemas.microsoft.com/office/drawing/2014/main" id="{1B756F0A-D6F5-E88C-26CA-C164F015ECF8}"/>
              </a:ext>
            </a:extLst>
          </p:cNvPr>
          <p:cNvSpPr>
            <a:spLocks noGrp="1"/>
          </p:cNvSpPr>
          <p:nvPr>
            <p:ph type="sldNum" sz="quarter" idx="12"/>
          </p:nvPr>
        </p:nvSpPr>
        <p:spPr>
          <a:xfrm>
            <a:off x="1981200" y="6356351"/>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dirty="0">
                <a:solidFill>
                  <a:srgbClr val="898989"/>
                </a:solidFill>
                <a:latin typeface="Calibri" panose="020F0502020204030204" pitchFamily="34" charset="0"/>
              </a:rPr>
              <a:t>22.</a:t>
            </a:r>
            <a:fld id="{D9BB27C0-4522-4522-B129-3910DE5B3FD4}" type="slidenum">
              <a:rPr lang="en-US" altLang="en-US" smtClean="0">
                <a:solidFill>
                  <a:srgbClr val="898989"/>
                </a:solidFill>
                <a:latin typeface="Calibri" panose="020F0502020204030204" pitchFamily="34" charset="0"/>
              </a:rPr>
              <a:pPr algn="l" eaLnBrk="1" hangingPunct="1"/>
              <a:t>35</a:t>
            </a:fld>
            <a:endParaRPr lang="en-US" altLang="en-US" dirty="0">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319CF-AF17-A0FD-45C0-22A6DA982328}"/>
              </a:ext>
            </a:extLst>
          </p:cNvPr>
          <p:cNvSpPr>
            <a:spLocks noGrp="1"/>
          </p:cNvSpPr>
          <p:nvPr>
            <p:ph idx="1"/>
          </p:nvPr>
        </p:nvSpPr>
        <p:spPr>
          <a:xfrm>
            <a:off x="838200" y="1968137"/>
            <a:ext cx="10515600" cy="4545873"/>
          </a:xfrm>
        </p:spPr>
        <p:txBody>
          <a:bodyPr/>
          <a:lstStyle/>
          <a:p>
            <a:pPr eaLnBrk="1" hangingPunct="1">
              <a:buFont typeface="Arial" charset="0"/>
              <a:buChar char="•"/>
              <a:defRPr/>
            </a:pPr>
            <a:r>
              <a:rPr lang="en-US" altLang="en-US" sz="2000" dirty="0"/>
              <a:t>LSPs are generated on two occasions:</a:t>
            </a:r>
          </a:p>
          <a:p>
            <a:pPr lvl="1" eaLnBrk="1" hangingPunct="1">
              <a:buFont typeface="Arial" charset="0"/>
              <a:buChar char="–"/>
              <a:defRPr/>
            </a:pPr>
            <a:r>
              <a:rPr lang="en-US" altLang="en-US" sz="1600" i="1" dirty="0"/>
              <a:t>When there is a change in the topology of the domain</a:t>
            </a:r>
          </a:p>
          <a:p>
            <a:pPr lvl="1" eaLnBrk="1" hangingPunct="1">
              <a:buFont typeface="Arial" charset="0"/>
              <a:buChar char="–"/>
              <a:defRPr/>
            </a:pPr>
            <a:r>
              <a:rPr lang="en-US" altLang="en-US" sz="1600" dirty="0"/>
              <a:t>On a periodic basis</a:t>
            </a:r>
          </a:p>
          <a:p>
            <a:pPr marL="0" indent="0" eaLnBrk="1" hangingPunct="1">
              <a:buFont typeface="Arial" charset="0"/>
              <a:buNone/>
              <a:defRPr/>
            </a:pPr>
            <a:r>
              <a:rPr lang="en-US" altLang="en-US" sz="2000" b="1" dirty="0"/>
              <a:t>Flooding of LSPs-</a:t>
            </a:r>
          </a:p>
          <a:p>
            <a:pPr eaLnBrk="1" hangingPunct="1">
              <a:buFont typeface="Arial" charset="0"/>
              <a:buChar char="•"/>
              <a:defRPr/>
            </a:pPr>
            <a:r>
              <a:rPr lang="en-US" altLang="en-US" sz="2000" dirty="0"/>
              <a:t>The creating node sends a copy of the LSP out of each interface.</a:t>
            </a:r>
          </a:p>
          <a:p>
            <a:pPr eaLnBrk="1" hangingPunct="1">
              <a:buFont typeface="Arial" charset="0"/>
              <a:buChar char="•"/>
              <a:defRPr/>
            </a:pPr>
            <a:r>
              <a:rPr lang="en-US" altLang="en-US" sz="2000" dirty="0"/>
              <a:t>A node that receives an LSP compares it with the copy it may already have. </a:t>
            </a:r>
          </a:p>
          <a:p>
            <a:pPr eaLnBrk="1" hangingPunct="1">
              <a:buFont typeface="Arial" charset="0"/>
              <a:buChar char="•"/>
              <a:defRPr/>
            </a:pPr>
            <a:r>
              <a:rPr lang="en-US" altLang="en-US" sz="2000" dirty="0"/>
              <a:t>If the newly arrived LSP is older than the one it has, it discards the LSP. If it is newer, the node does the following:</a:t>
            </a:r>
          </a:p>
          <a:p>
            <a:pPr eaLnBrk="1" hangingPunct="1">
              <a:buFont typeface="Arial" charset="0"/>
              <a:buChar char="•"/>
              <a:defRPr/>
            </a:pPr>
            <a:r>
              <a:rPr lang="en-US" altLang="en-US" sz="2000" dirty="0"/>
              <a:t>a. It discards the old LSP and keeps the new one.</a:t>
            </a:r>
          </a:p>
          <a:p>
            <a:pPr eaLnBrk="1" hangingPunct="1">
              <a:buFont typeface="Arial" charset="0"/>
              <a:buChar char="•"/>
              <a:defRPr/>
            </a:pPr>
            <a:r>
              <a:rPr lang="en-US" altLang="en-US" sz="2000" dirty="0"/>
              <a:t>b. It sends a copy of it out of each interface except the one from which the packet arrived. </a:t>
            </a:r>
            <a:endParaRPr lang="en-US" altLang="en-US" sz="2000" b="1" dirty="0"/>
          </a:p>
          <a:p>
            <a:endParaRPr lang="en-IN" dirty="0"/>
          </a:p>
        </p:txBody>
      </p:sp>
    </p:spTree>
    <p:extLst>
      <p:ext uri="{BB962C8B-B14F-4D97-AF65-F5344CB8AC3E}">
        <p14:creationId xmlns:p14="http://schemas.microsoft.com/office/powerpoint/2010/main" val="581017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09A2-1A7B-D595-FE14-59F115861071}"/>
              </a:ext>
            </a:extLst>
          </p:cNvPr>
          <p:cNvSpPr>
            <a:spLocks noGrp="1"/>
          </p:cNvSpPr>
          <p:nvPr>
            <p:ph type="title"/>
          </p:nvPr>
        </p:nvSpPr>
        <p:spPr/>
        <p:txBody>
          <a:bodyPr>
            <a:normAutofit fontScale="90000"/>
          </a:bodyPr>
          <a:lstStyle/>
          <a:p>
            <a:br>
              <a:rPr lang="en-US" dirty="0"/>
            </a:br>
            <a:r>
              <a:rPr lang="en-US" dirty="0"/>
              <a:t>     Example of formation of shortest path tree.</a:t>
            </a:r>
            <a:br>
              <a:rPr lang="en-US" dirty="0"/>
            </a:br>
            <a:endParaRPr lang="en-IN" dirty="0"/>
          </a:p>
        </p:txBody>
      </p:sp>
      <p:pic>
        <p:nvPicPr>
          <p:cNvPr id="8194" name="Picture 2">
            <a:extLst>
              <a:ext uri="{FF2B5EF4-FFF2-40B4-BE49-F238E27FC236}">
                <a16:creationId xmlns:a16="http://schemas.microsoft.com/office/drawing/2014/main" id="{0694701A-5C12-F232-EC21-00F9793382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7383" y="1959429"/>
            <a:ext cx="11338560" cy="501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390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20B2-D9FE-A527-4F47-F81A944EDAB0}"/>
              </a:ext>
            </a:extLst>
          </p:cNvPr>
          <p:cNvSpPr>
            <a:spLocks noGrp="1"/>
          </p:cNvSpPr>
          <p:nvPr>
            <p:ph type="title"/>
          </p:nvPr>
        </p:nvSpPr>
        <p:spPr/>
        <p:txBody>
          <a:bodyPr>
            <a:normAutofit fontScale="90000"/>
          </a:bodyPr>
          <a:lstStyle/>
          <a:p>
            <a:r>
              <a:rPr lang="en-US" altLang="en-US" sz="4800" dirty="0">
                <a:solidFill>
                  <a:schemeClr val="folHlink"/>
                </a:solidFill>
                <a:latin typeface="Times New Roman" panose="02020603050405020304" pitchFamily="18" charset="0"/>
              </a:rPr>
              <a:t>Figure 22.22  </a:t>
            </a:r>
            <a:r>
              <a:rPr lang="en-US" altLang="en-US" sz="4400" i="1" dirty="0">
                <a:latin typeface="Times New Roman" panose="02020603050405020304" pitchFamily="18" charset="0"/>
              </a:rPr>
              <a:t>Dijkstra algorithm</a:t>
            </a:r>
            <a:br>
              <a:rPr lang="en-US" altLang="en-US" sz="4400" i="1" dirty="0">
                <a:latin typeface="Times New Roman" panose="02020603050405020304" pitchFamily="18" charset="0"/>
              </a:rPr>
            </a:br>
            <a:endParaRPr lang="en-IN" dirty="0"/>
          </a:p>
        </p:txBody>
      </p:sp>
      <p:pic>
        <p:nvPicPr>
          <p:cNvPr id="4" name="Picture 8">
            <a:extLst>
              <a:ext uri="{FF2B5EF4-FFF2-40B4-BE49-F238E27FC236}">
                <a16:creationId xmlns:a16="http://schemas.microsoft.com/office/drawing/2014/main" id="{0F3E4142-FC3A-AFE6-D6E3-F95BA68FAC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985554"/>
            <a:ext cx="12122330" cy="487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125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D1E30F3-F382-A129-221C-FE196D3108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3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564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AF599-E420-B2B0-C851-E617877684EF}"/>
              </a:ext>
            </a:extLst>
          </p:cNvPr>
          <p:cNvSpPr>
            <a:spLocks noGrp="1"/>
          </p:cNvSpPr>
          <p:nvPr>
            <p:ph idx="1"/>
          </p:nvPr>
        </p:nvSpPr>
        <p:spPr>
          <a:xfrm>
            <a:off x="-1" y="627017"/>
            <a:ext cx="11991703" cy="5549946"/>
          </a:xfrm>
        </p:spPr>
        <p:txBody>
          <a:bodyPr>
            <a:normAutofit/>
          </a:bodyPr>
          <a:lstStyle/>
          <a:p>
            <a:pPr algn="just"/>
            <a:r>
              <a:rPr lang="en-US" dirty="0"/>
              <a:t>Unicast means the transmission from a single sender to a single receiver. </a:t>
            </a:r>
          </a:p>
          <a:p>
            <a:pPr algn="just"/>
            <a:r>
              <a:rPr lang="en-US" dirty="0"/>
              <a:t>It is a point-to-point communication between the sender and receiver Examples of Unicast  Routing protocol such as TCP, HTTP, etc.  </a:t>
            </a:r>
          </a:p>
          <a:p>
            <a:pPr marL="0" indent="0" algn="just">
              <a:buNone/>
            </a:pPr>
            <a:endParaRPr lang="en-US" dirty="0"/>
          </a:p>
          <a:p>
            <a:pPr algn="just"/>
            <a:r>
              <a:rPr lang="en-US" dirty="0"/>
              <a:t>TCP is the most commonly used unicast protocol. It is a connection-oriented protocol that relies on acknowledgment from the receiver side. </a:t>
            </a:r>
          </a:p>
          <a:p>
            <a:pPr marL="0" indent="0" algn="just">
              <a:buNone/>
            </a:pPr>
            <a:endParaRPr lang="en-US" dirty="0"/>
          </a:p>
          <a:p>
            <a:pPr algn="just"/>
            <a:r>
              <a:rPr lang="en-US" dirty="0"/>
              <a:t>HTTP stands for Hyper Text Transfer Protocol. It is an object-oriented protocol for communication. </a:t>
            </a:r>
          </a:p>
          <a:p>
            <a:pPr marL="0" indent="0" algn="just">
              <a:buNone/>
            </a:pPr>
            <a:endParaRPr lang="en-US" dirty="0"/>
          </a:p>
          <a:p>
            <a:pPr algn="just"/>
            <a:r>
              <a:rPr lang="en-US" dirty="0"/>
              <a:t>In unicast routing protocols send the data packet or IP packets to a single recipient. An example of unicast routing protocols is IP(Internet protocol) and IPX(Internet packet exchange).</a:t>
            </a:r>
          </a:p>
          <a:p>
            <a:pPr algn="just"/>
            <a:endParaRPr lang="en-US" dirty="0"/>
          </a:p>
          <a:p>
            <a:pPr algn="just"/>
            <a:endParaRPr lang="en-IN" dirty="0"/>
          </a:p>
        </p:txBody>
      </p:sp>
    </p:spTree>
    <p:extLst>
      <p:ext uri="{BB962C8B-B14F-4D97-AF65-F5344CB8AC3E}">
        <p14:creationId xmlns:p14="http://schemas.microsoft.com/office/powerpoint/2010/main" val="3011477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4353-345D-5685-D52E-62574F8E9337}"/>
              </a:ext>
            </a:extLst>
          </p:cNvPr>
          <p:cNvSpPr>
            <a:spLocks noGrp="1"/>
          </p:cNvSpPr>
          <p:nvPr>
            <p:ph type="title"/>
          </p:nvPr>
        </p:nvSpPr>
        <p:spPr/>
        <p:txBody>
          <a:bodyPr/>
          <a:lstStyle/>
          <a:p>
            <a:r>
              <a:rPr lang="en-IN" dirty="0"/>
              <a:t>                                  OSPF.</a:t>
            </a:r>
            <a:br>
              <a:rPr lang="en-IN" dirty="0"/>
            </a:br>
            <a:endParaRPr lang="en-IN" dirty="0"/>
          </a:p>
        </p:txBody>
      </p:sp>
      <p:sp>
        <p:nvSpPr>
          <p:cNvPr id="3" name="Content Placeholder 2">
            <a:extLst>
              <a:ext uri="{FF2B5EF4-FFF2-40B4-BE49-F238E27FC236}">
                <a16:creationId xmlns:a16="http://schemas.microsoft.com/office/drawing/2014/main" id="{D79692E7-3FEF-D7C7-E280-2C3CD339A5AB}"/>
              </a:ext>
            </a:extLst>
          </p:cNvPr>
          <p:cNvSpPr>
            <a:spLocks noGrp="1"/>
          </p:cNvSpPr>
          <p:nvPr>
            <p:ph idx="1"/>
          </p:nvPr>
        </p:nvSpPr>
        <p:spPr/>
        <p:txBody>
          <a:bodyPr>
            <a:normAutofit lnSpcReduction="10000"/>
          </a:bodyPr>
          <a:lstStyle/>
          <a:p>
            <a:pPr algn="just"/>
            <a:r>
              <a:rPr lang="en-US" dirty="0"/>
              <a:t>The Open Shortest Path First (OSPF) protocol is an intradomain routing protocol based on link state routing. Its domain is also an autonomous system. </a:t>
            </a:r>
          </a:p>
          <a:p>
            <a:pPr algn="just"/>
            <a:r>
              <a:rPr lang="en-US" dirty="0"/>
              <a:t>OSPF (Open Shortest Path First) is a router protocol used to find the best path for packets as they pass through a set of connected networks.</a:t>
            </a:r>
          </a:p>
          <a:p>
            <a:pPr algn="just"/>
            <a:r>
              <a:rPr lang="en-US" dirty="0"/>
              <a:t>The OSPF (Open Shortest Path First) protocol is one of a family of IP Routing protocols and is an Interior Gateway Protocol (IGP) for the Internet, used to distribute IP routing information throughout a single Autonomous System (AS) in an IP network.</a:t>
            </a:r>
          </a:p>
          <a:p>
            <a:pPr marL="0" indent="0">
              <a:buNone/>
            </a:pPr>
            <a:endParaRPr lang="en-IN" dirty="0"/>
          </a:p>
        </p:txBody>
      </p:sp>
    </p:spTree>
    <p:extLst>
      <p:ext uri="{BB962C8B-B14F-4D97-AF65-F5344CB8AC3E}">
        <p14:creationId xmlns:p14="http://schemas.microsoft.com/office/powerpoint/2010/main" val="3457031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3969-0D9C-5566-ED5D-8E3A1341BB62}"/>
              </a:ext>
            </a:extLst>
          </p:cNvPr>
          <p:cNvSpPr>
            <a:spLocks noGrp="1"/>
          </p:cNvSpPr>
          <p:nvPr>
            <p:ph type="title"/>
          </p:nvPr>
        </p:nvSpPr>
        <p:spPr/>
        <p:txBody>
          <a:bodyPr>
            <a:normAutofit/>
          </a:bodyPr>
          <a:lstStyle/>
          <a:p>
            <a:r>
              <a:rPr lang="en-US" altLang="en-US" dirty="0">
                <a:solidFill>
                  <a:srgbClr val="0000FF"/>
                </a:solidFill>
                <a:latin typeface="Times New Roman" panose="02020603050405020304" pitchFamily="18" charset="0"/>
              </a:rPr>
              <a:t>Figure 14.19</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Areas in an autonomous system</a:t>
            </a:r>
            <a:br>
              <a:rPr lang="en-US" altLang="en-US" i="1" dirty="0">
                <a:latin typeface="Times New Roman" panose="02020603050405020304" pitchFamily="18" charset="0"/>
              </a:rPr>
            </a:br>
            <a:endParaRPr lang="en-IN" dirty="0"/>
          </a:p>
        </p:txBody>
      </p:sp>
      <p:pic>
        <p:nvPicPr>
          <p:cNvPr id="4" name="Picture 11">
            <a:extLst>
              <a:ext uri="{FF2B5EF4-FFF2-40B4-BE49-F238E27FC236}">
                <a16:creationId xmlns:a16="http://schemas.microsoft.com/office/drawing/2014/main" id="{F6EEC39F-99D1-9423-DADA-9DE6150F6C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321" y="2388787"/>
            <a:ext cx="10515600" cy="371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330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F97F-FADD-B7B2-2873-C47797D1B7B8}"/>
              </a:ext>
            </a:extLst>
          </p:cNvPr>
          <p:cNvSpPr>
            <a:spLocks noGrp="1"/>
          </p:cNvSpPr>
          <p:nvPr>
            <p:ph type="title"/>
          </p:nvPr>
        </p:nvSpPr>
        <p:spPr/>
        <p:txBody>
          <a:bodyPr/>
          <a:lstStyle/>
          <a:p>
            <a:r>
              <a:rPr lang="en-IN" dirty="0"/>
              <a:t>                       OSPF  Protocol.</a:t>
            </a:r>
          </a:p>
        </p:txBody>
      </p:sp>
      <p:sp>
        <p:nvSpPr>
          <p:cNvPr id="3" name="Content Placeholder 2">
            <a:extLst>
              <a:ext uri="{FF2B5EF4-FFF2-40B4-BE49-F238E27FC236}">
                <a16:creationId xmlns:a16="http://schemas.microsoft.com/office/drawing/2014/main" id="{B3202F32-74BD-EC16-A5F7-BD90901D8908}"/>
              </a:ext>
            </a:extLst>
          </p:cNvPr>
          <p:cNvSpPr>
            <a:spLocks noGrp="1"/>
          </p:cNvSpPr>
          <p:nvPr>
            <p:ph idx="1"/>
          </p:nvPr>
        </p:nvSpPr>
        <p:spPr/>
        <p:txBody>
          <a:bodyPr/>
          <a:lstStyle/>
          <a:p>
            <a:pPr algn="just"/>
            <a:r>
              <a:rPr lang="en-US" dirty="0"/>
              <a:t>Routers running OSPF protocol have to establish neighbor relationships before exchanging routes. Because OSPF is a link-state routing protocol, neighbors don’t exchange routing tables. Instead, they exchange information about network topology. </a:t>
            </a:r>
          </a:p>
          <a:p>
            <a:pPr algn="just"/>
            <a:r>
              <a:rPr lang="en-US" dirty="0"/>
              <a:t>Each OSPF router then runs on the Dijkstra algorithm to calculate the best routes and adds those to the routing table. Because each router knows the entire topology of a network, the chance for a routing loop to occur is minimal.</a:t>
            </a:r>
            <a:endParaRPr lang="en-IN" dirty="0"/>
          </a:p>
        </p:txBody>
      </p:sp>
    </p:spTree>
    <p:extLst>
      <p:ext uri="{BB962C8B-B14F-4D97-AF65-F5344CB8AC3E}">
        <p14:creationId xmlns:p14="http://schemas.microsoft.com/office/powerpoint/2010/main" val="3471633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2C1F-3043-6992-91B9-862147B76349}"/>
              </a:ext>
            </a:extLst>
          </p:cNvPr>
          <p:cNvSpPr>
            <a:spLocks noGrp="1"/>
          </p:cNvSpPr>
          <p:nvPr>
            <p:ph type="title"/>
          </p:nvPr>
        </p:nvSpPr>
        <p:spPr/>
        <p:txBody>
          <a:bodyPr/>
          <a:lstStyle/>
          <a:p>
            <a:r>
              <a:rPr lang="en-US" dirty="0"/>
              <a:t>                     OSPF Neighbors .</a:t>
            </a:r>
            <a:br>
              <a:rPr lang="en-US" dirty="0"/>
            </a:br>
            <a:endParaRPr lang="en-IN" dirty="0"/>
          </a:p>
        </p:txBody>
      </p:sp>
      <p:sp>
        <p:nvSpPr>
          <p:cNvPr id="3" name="Content Placeholder 2">
            <a:extLst>
              <a:ext uri="{FF2B5EF4-FFF2-40B4-BE49-F238E27FC236}">
                <a16:creationId xmlns:a16="http://schemas.microsoft.com/office/drawing/2014/main" id="{33BE9EC5-1360-0CB2-8621-7EF960EF13C3}"/>
              </a:ext>
            </a:extLst>
          </p:cNvPr>
          <p:cNvSpPr>
            <a:spLocks noGrp="1"/>
          </p:cNvSpPr>
          <p:nvPr>
            <p:ph idx="1"/>
          </p:nvPr>
        </p:nvSpPr>
        <p:spPr/>
        <p:txBody>
          <a:bodyPr>
            <a:normAutofit fontScale="92500" lnSpcReduction="10000"/>
          </a:bodyPr>
          <a:lstStyle/>
          <a:p>
            <a:pPr algn="just"/>
            <a:r>
              <a:rPr lang="en-US" dirty="0"/>
              <a:t>OSPF routers need to establish a neighbor relationship before exchanging routing updates. </a:t>
            </a:r>
          </a:p>
          <a:p>
            <a:pPr algn="just"/>
            <a:r>
              <a:rPr lang="en-US" dirty="0"/>
              <a:t>OSPF neighbors are dynamically discovered by sending Hello packets from each OSPF-enabled interface on a router. Hello packets are sent to the multicast IP address of 224.0.0.5.</a:t>
            </a:r>
          </a:p>
          <a:p>
            <a:pPr algn="l"/>
            <a:r>
              <a:rPr lang="en-US" b="0" i="0" dirty="0">
                <a:solidFill>
                  <a:srgbClr val="000000"/>
                </a:solidFill>
                <a:effectLst/>
                <a:latin typeface="Arial" panose="020B0604020202020204" pitchFamily="34" charset="0"/>
              </a:rPr>
              <a:t>The process is explained in the following figure:-</a:t>
            </a:r>
          </a:p>
          <a:p>
            <a:pPr algn="l"/>
            <a:endParaRPr lang="en-US" b="0"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marL="0" indent="0">
              <a:buNone/>
            </a:pPr>
            <a:br>
              <a:rPr lang="en-US" dirty="0"/>
            </a:br>
            <a:endParaRPr lang="en-IN" dirty="0"/>
          </a:p>
        </p:txBody>
      </p:sp>
      <p:pic>
        <p:nvPicPr>
          <p:cNvPr id="6" name="Picture 5">
            <a:extLst>
              <a:ext uri="{FF2B5EF4-FFF2-40B4-BE49-F238E27FC236}">
                <a16:creationId xmlns:a16="http://schemas.microsoft.com/office/drawing/2014/main" id="{7D70FDCB-E8D8-AF72-FE5E-645E54F48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304" y="4513897"/>
            <a:ext cx="7262948" cy="1798003"/>
          </a:xfrm>
          <a:prstGeom prst="rect">
            <a:avLst/>
          </a:prstGeom>
        </p:spPr>
      </p:pic>
    </p:spTree>
    <p:extLst>
      <p:ext uri="{BB962C8B-B14F-4D97-AF65-F5344CB8AC3E}">
        <p14:creationId xmlns:p14="http://schemas.microsoft.com/office/powerpoint/2010/main" val="3156445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F872-CF30-9E09-7402-E7ADFEFF156D}"/>
              </a:ext>
            </a:extLst>
          </p:cNvPr>
          <p:cNvSpPr>
            <a:spLocks noGrp="1"/>
          </p:cNvSpPr>
          <p:nvPr>
            <p:ph type="title"/>
          </p:nvPr>
        </p:nvSpPr>
        <p:spPr/>
        <p:txBody>
          <a:bodyPr/>
          <a:lstStyle/>
          <a:p>
            <a:r>
              <a:rPr lang="en-IN" dirty="0"/>
              <a:t>                   OSPF  command.</a:t>
            </a:r>
          </a:p>
        </p:txBody>
      </p:sp>
      <p:pic>
        <p:nvPicPr>
          <p:cNvPr id="7" name="Content Placeholder 6">
            <a:extLst>
              <a:ext uri="{FF2B5EF4-FFF2-40B4-BE49-F238E27FC236}">
                <a16:creationId xmlns:a16="http://schemas.microsoft.com/office/drawing/2014/main" id="{CD6F1E85-BEC5-6AF6-AE4A-8B845AB09B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526" y="2490652"/>
            <a:ext cx="10665823" cy="3927565"/>
          </a:xfrm>
        </p:spPr>
      </p:pic>
    </p:spTree>
    <p:extLst>
      <p:ext uri="{BB962C8B-B14F-4D97-AF65-F5344CB8AC3E}">
        <p14:creationId xmlns:p14="http://schemas.microsoft.com/office/powerpoint/2010/main" val="3924109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9AD24-01D9-CB41-9A6D-A4A9A902B461}"/>
              </a:ext>
            </a:extLst>
          </p:cNvPr>
          <p:cNvSpPr>
            <a:spLocks noGrp="1"/>
          </p:cNvSpPr>
          <p:nvPr>
            <p:ph type="title"/>
          </p:nvPr>
        </p:nvSpPr>
        <p:spPr/>
        <p:txBody>
          <a:bodyPr/>
          <a:lstStyle/>
          <a:p>
            <a:r>
              <a:rPr lang="en-IN" dirty="0"/>
              <a:t>                      Metric in OSPF .</a:t>
            </a:r>
            <a:br>
              <a:rPr lang="en-IN" dirty="0"/>
            </a:br>
            <a:endParaRPr lang="en-IN" dirty="0"/>
          </a:p>
        </p:txBody>
      </p:sp>
      <p:sp>
        <p:nvSpPr>
          <p:cNvPr id="3" name="Content Placeholder 2">
            <a:extLst>
              <a:ext uri="{FF2B5EF4-FFF2-40B4-BE49-F238E27FC236}">
                <a16:creationId xmlns:a16="http://schemas.microsoft.com/office/drawing/2014/main" id="{D43824EA-853E-8450-C8C5-C650BF630E94}"/>
              </a:ext>
            </a:extLst>
          </p:cNvPr>
          <p:cNvSpPr>
            <a:spLocks noGrp="1"/>
          </p:cNvSpPr>
          <p:nvPr>
            <p:ph idx="1"/>
          </p:nvPr>
        </p:nvSpPr>
        <p:spPr/>
        <p:txBody>
          <a:bodyPr/>
          <a:lstStyle/>
          <a:p>
            <a:pPr algn="just"/>
            <a:r>
              <a:rPr lang="en-US" altLang="en-US" sz="2800" dirty="0">
                <a:latin typeface="Times New Roman" panose="02020603050405020304" pitchFamily="18" charset="0"/>
                <a:cs typeface="Times New Roman" panose="02020603050405020304" pitchFamily="18" charset="0"/>
              </a:rPr>
              <a:t>OSPF allows the administrator to assign a cost called metric. </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The metric can be based on the type of service- minimum delay, maximum throughput, and so on.</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Therefore, a router can have multiple routing tables based on different type of service. </a:t>
            </a:r>
          </a:p>
          <a:p>
            <a:endParaRPr lang="en-IN" dirty="0"/>
          </a:p>
        </p:txBody>
      </p:sp>
    </p:spTree>
    <p:extLst>
      <p:ext uri="{BB962C8B-B14F-4D97-AF65-F5344CB8AC3E}">
        <p14:creationId xmlns:p14="http://schemas.microsoft.com/office/powerpoint/2010/main" val="2994409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3FBC-DA28-357D-1876-1C203E4B620F}"/>
              </a:ext>
            </a:extLst>
          </p:cNvPr>
          <p:cNvSpPr>
            <a:spLocks noGrp="1"/>
          </p:cNvSpPr>
          <p:nvPr>
            <p:ph type="title"/>
          </p:nvPr>
        </p:nvSpPr>
        <p:spPr/>
        <p:txBody>
          <a:bodyPr/>
          <a:lstStyle/>
          <a:p>
            <a:r>
              <a:rPr lang="en-IN" dirty="0"/>
              <a:t>                           BGP Protocol.</a:t>
            </a:r>
          </a:p>
        </p:txBody>
      </p:sp>
      <p:sp>
        <p:nvSpPr>
          <p:cNvPr id="4" name="Content Placeholder 3">
            <a:extLst>
              <a:ext uri="{FF2B5EF4-FFF2-40B4-BE49-F238E27FC236}">
                <a16:creationId xmlns:a16="http://schemas.microsoft.com/office/drawing/2014/main" id="{15C9DD7C-B64E-5514-06D4-8F5DEFAF9693}"/>
              </a:ext>
            </a:extLst>
          </p:cNvPr>
          <p:cNvSpPr>
            <a:spLocks noGrp="1"/>
          </p:cNvSpPr>
          <p:nvPr>
            <p:ph idx="1"/>
          </p:nvPr>
        </p:nvSpPr>
        <p:spPr>
          <a:xfrm>
            <a:off x="680321" y="2336873"/>
            <a:ext cx="11433302" cy="3599316"/>
          </a:xfrm>
        </p:spPr>
        <p:txBody>
          <a:bodyPr>
            <a:normAutofit fontScale="25000" lnSpcReduction="20000"/>
          </a:bodyPr>
          <a:lstStyle/>
          <a:p>
            <a:pPr algn="just" rtl="0">
              <a:spcBef>
                <a:spcPts val="0"/>
              </a:spcBef>
              <a:spcAft>
                <a:spcPts val="0"/>
              </a:spcAft>
            </a:pPr>
            <a:endParaRPr lang="en-US" sz="8000" b="0" i="1" u="none" strike="noStrike" dirty="0">
              <a:solidFill>
                <a:srgbClr val="000000"/>
              </a:solidFill>
              <a:effectLst/>
              <a:latin typeface="Times New Roman" panose="02020603050405020304" pitchFamily="18" charset="0"/>
            </a:endParaRPr>
          </a:p>
          <a:p>
            <a:pPr algn="just" rtl="0">
              <a:spcBef>
                <a:spcPts val="0"/>
              </a:spcBef>
              <a:spcAft>
                <a:spcPts val="0"/>
              </a:spcAft>
            </a:pPr>
            <a:r>
              <a:rPr lang="en-US" sz="8000" b="1" i="1" u="none" strike="noStrike" dirty="0">
                <a:solidFill>
                  <a:srgbClr val="000000"/>
                </a:solidFill>
                <a:effectLst/>
                <a:latin typeface="Arial" panose="020B0604020202020204" pitchFamily="34" charset="0"/>
                <a:cs typeface="Arial" panose="020B0604020202020204" pitchFamily="34" charset="0"/>
              </a:rPr>
              <a:t>Border Gateway Protocol (BGP) is an interdomain routing protocol using path vector routing. It first appeared in 1989 and has gone through four versions. </a:t>
            </a:r>
          </a:p>
          <a:p>
            <a:pPr marL="0" indent="0" algn="just" rtl="0">
              <a:spcBef>
                <a:spcPts val="0"/>
              </a:spcBef>
              <a:spcAft>
                <a:spcPts val="0"/>
              </a:spcAft>
              <a:buNone/>
            </a:pPr>
            <a:endParaRPr lang="en-US" sz="8000" b="1" i="1" u="none" strike="noStrike"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endParaRPr lang="en-US" sz="8000" b="1" i="1" u="none" strike="noStrike"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endParaRPr lang="en-US" sz="8000" b="1" i="1" u="none" strike="noStrike"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endParaRPr lang="en-US" sz="8000" b="1" i="1" dirty="0">
              <a:solidFill>
                <a:srgbClr val="000000"/>
              </a:solidFill>
              <a:latin typeface="Arial" panose="020B0604020202020204" pitchFamily="34" charset="0"/>
              <a:cs typeface="Arial" panose="020B0604020202020204" pitchFamily="34" charset="0"/>
            </a:endParaRPr>
          </a:p>
          <a:p>
            <a:pPr algn="just" rtl="0">
              <a:spcBef>
                <a:spcPts val="0"/>
              </a:spcBef>
              <a:spcAft>
                <a:spcPts val="0"/>
              </a:spcAft>
            </a:pPr>
            <a:r>
              <a:rPr lang="en-US" sz="8000" b="1" i="1" u="none" strike="noStrike" dirty="0">
                <a:solidFill>
                  <a:srgbClr val="000000"/>
                </a:solidFill>
                <a:effectLst/>
                <a:latin typeface="Arial" panose="020B0604020202020204" pitchFamily="34" charset="0"/>
                <a:cs typeface="Arial" panose="020B0604020202020204" pitchFamily="34" charset="0"/>
              </a:rPr>
              <a:t>Border Gateway Protocol (BGP) refers to a gateway protocol that enables the internet to exchange routing information between autonomous systems (AS).</a:t>
            </a:r>
          </a:p>
          <a:p>
            <a:pPr algn="just" rtl="0">
              <a:spcBef>
                <a:spcPts val="0"/>
              </a:spcBef>
              <a:spcAft>
                <a:spcPts val="0"/>
              </a:spcAft>
            </a:pPr>
            <a:endParaRPr lang="en-US" sz="8000" b="1" i="1" u="none" strike="noStrike"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0"/>
              </a:spcAft>
            </a:pPr>
            <a:endParaRPr lang="en-US" sz="8000" b="1" i="1" u="none" strike="noStrike" dirty="0">
              <a:solidFill>
                <a:srgbClr val="000000"/>
              </a:solidFill>
              <a:effectLst/>
              <a:latin typeface="Arial" panose="020B0604020202020204" pitchFamily="34" charset="0"/>
              <a:cs typeface="Arial" panose="020B0604020202020204" pitchFamily="34" charset="0"/>
            </a:endParaRPr>
          </a:p>
          <a:p>
            <a:pPr marL="0" indent="0" algn="just" rtl="0">
              <a:spcBef>
                <a:spcPts val="0"/>
              </a:spcBef>
              <a:spcAft>
                <a:spcPts val="0"/>
              </a:spcAft>
              <a:buNone/>
            </a:pPr>
            <a:endParaRPr lang="en-US" sz="8000" b="1" i="1" u="none" strike="noStrike" dirty="0">
              <a:solidFill>
                <a:srgbClr val="000000"/>
              </a:solidFill>
              <a:effectLst/>
              <a:latin typeface="Arial" panose="020B0604020202020204" pitchFamily="34" charset="0"/>
              <a:cs typeface="Arial" panose="020B0604020202020204" pitchFamily="34" charset="0"/>
            </a:endParaRPr>
          </a:p>
          <a:p>
            <a:pPr marL="0" indent="0" algn="just" rtl="0">
              <a:spcBef>
                <a:spcPts val="0"/>
              </a:spcBef>
              <a:spcAft>
                <a:spcPts val="0"/>
              </a:spcAft>
              <a:buNone/>
            </a:pPr>
            <a:endParaRPr lang="en-US" sz="8000" b="1" i="1" dirty="0">
              <a:solidFill>
                <a:srgbClr val="000000"/>
              </a:solidFill>
              <a:latin typeface="Arial" panose="020B0604020202020204" pitchFamily="34" charset="0"/>
              <a:cs typeface="Arial" panose="020B0604020202020204" pitchFamily="34" charset="0"/>
            </a:endParaRPr>
          </a:p>
          <a:p>
            <a:br>
              <a:rPr lang="en-US" sz="2900" dirty="0"/>
            </a:br>
            <a:br>
              <a:rPr lang="en-US" dirty="0"/>
            </a:b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66446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B4ED-403F-C6CA-9E0E-9FBB98A3BF28}"/>
              </a:ext>
            </a:extLst>
          </p:cNvPr>
          <p:cNvSpPr>
            <a:spLocks noGrp="1"/>
          </p:cNvSpPr>
          <p:nvPr>
            <p:ph type="title"/>
          </p:nvPr>
        </p:nvSpPr>
        <p:spPr/>
        <p:txBody>
          <a:bodyPr/>
          <a:lstStyle/>
          <a:p>
            <a:r>
              <a:rPr lang="en-IN" dirty="0"/>
              <a:t>                         Types  of  BGP .</a:t>
            </a:r>
          </a:p>
        </p:txBody>
      </p:sp>
      <p:sp>
        <p:nvSpPr>
          <p:cNvPr id="3" name="Content Placeholder 2">
            <a:extLst>
              <a:ext uri="{FF2B5EF4-FFF2-40B4-BE49-F238E27FC236}">
                <a16:creationId xmlns:a16="http://schemas.microsoft.com/office/drawing/2014/main" id="{27FCE1FC-5BC8-C00B-7C11-6B060E874226}"/>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333333"/>
                </a:solidFill>
                <a:effectLst/>
                <a:highlight>
                  <a:srgbClr val="FFFF00"/>
                </a:highlight>
                <a:latin typeface="Open Sans" panose="020B0606030504020204" pitchFamily="34" charset="0"/>
              </a:rPr>
              <a:t>Internal</a:t>
            </a:r>
            <a:r>
              <a:rPr lang="en-US" b="0" i="0" dirty="0">
                <a:solidFill>
                  <a:srgbClr val="333333"/>
                </a:solidFill>
                <a:effectLst/>
                <a:highlight>
                  <a:srgbClr val="FFFF00"/>
                </a:highlight>
                <a:latin typeface="Open Sans" panose="020B0606030504020204" pitchFamily="34" charset="0"/>
              </a:rPr>
              <a:t> (iBGP) - Runs between routers in the same autonomous system.</a:t>
            </a:r>
          </a:p>
          <a:p>
            <a:pPr marL="0" indent="0" algn="just">
              <a:buNone/>
            </a:pPr>
            <a:endParaRPr lang="en-US" b="0" i="0" dirty="0">
              <a:solidFill>
                <a:srgbClr val="333333"/>
              </a:solidFill>
              <a:effectLst/>
              <a:highlight>
                <a:srgbClr val="FFFF00"/>
              </a:highlight>
              <a:latin typeface="Open Sans" panose="020B0606030504020204" pitchFamily="34" charset="0"/>
            </a:endParaRPr>
          </a:p>
          <a:p>
            <a:pPr algn="just">
              <a:buFont typeface="Arial" panose="020B0604020202020204" pitchFamily="34" charset="0"/>
              <a:buChar char="•"/>
            </a:pPr>
            <a:r>
              <a:rPr lang="en-US" b="1" i="0" dirty="0">
                <a:solidFill>
                  <a:srgbClr val="333333"/>
                </a:solidFill>
                <a:effectLst/>
                <a:highlight>
                  <a:srgbClr val="FFFF00"/>
                </a:highlight>
                <a:latin typeface="Open Sans" panose="020B0606030504020204" pitchFamily="34" charset="0"/>
              </a:rPr>
              <a:t>External</a:t>
            </a:r>
            <a:r>
              <a:rPr lang="en-US" b="0" i="0" dirty="0">
                <a:solidFill>
                  <a:srgbClr val="333333"/>
                </a:solidFill>
                <a:effectLst/>
                <a:highlight>
                  <a:srgbClr val="FFFF00"/>
                </a:highlight>
                <a:latin typeface="Open Sans" panose="020B0606030504020204" pitchFamily="34" charset="0"/>
              </a:rPr>
              <a:t> (eBGP) - Runs between routers in different autonomous systems.</a:t>
            </a:r>
          </a:p>
          <a:p>
            <a:pPr algn="just">
              <a:buFont typeface="Arial" panose="020B0604020202020204" pitchFamily="34" charset="0"/>
              <a:buChar char="•"/>
            </a:pPr>
            <a:endParaRPr lang="en-US" dirty="0">
              <a:solidFill>
                <a:srgbClr val="333333"/>
              </a:solidFill>
              <a:highlight>
                <a:srgbClr val="FFFF00"/>
              </a:highlight>
              <a:latin typeface="Open Sans" panose="020B0606030504020204" pitchFamily="34" charset="0"/>
            </a:endParaRPr>
          </a:p>
          <a:p>
            <a:pPr algn="just">
              <a:buFont typeface="Arial" panose="020B0604020202020204" pitchFamily="34" charset="0"/>
              <a:buChar char="•"/>
            </a:pPr>
            <a:r>
              <a:rPr lang="en-US" b="0" i="0" dirty="0">
                <a:solidFill>
                  <a:srgbClr val="333333"/>
                </a:solidFill>
                <a:effectLst/>
                <a:highlight>
                  <a:srgbClr val="FFFF00"/>
                </a:highlight>
                <a:latin typeface="Open Sans" panose="020B0606030504020204" pitchFamily="34" charset="0"/>
              </a:rPr>
              <a:t>A BGP session is a TCP connection formed between two BGP routers over which BGP messages are exchanged. There are three types of BGP sessions: internal BGP (IBGP), external BGP (EBGP), and confederation external BGP (Confed-EBGP). </a:t>
            </a:r>
          </a:p>
          <a:p>
            <a:endParaRPr lang="en-IN" dirty="0"/>
          </a:p>
        </p:txBody>
      </p:sp>
    </p:spTree>
    <p:extLst>
      <p:ext uri="{BB962C8B-B14F-4D97-AF65-F5344CB8AC3E}">
        <p14:creationId xmlns:p14="http://schemas.microsoft.com/office/powerpoint/2010/main" val="1089248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7A9C-1547-36E7-1152-C1E323940E02}"/>
              </a:ext>
            </a:extLst>
          </p:cNvPr>
          <p:cNvSpPr>
            <a:spLocks noGrp="1"/>
          </p:cNvSpPr>
          <p:nvPr>
            <p:ph type="title"/>
          </p:nvPr>
        </p:nvSpPr>
        <p:spPr/>
        <p:txBody>
          <a:bodyPr/>
          <a:lstStyle/>
          <a:p>
            <a:r>
              <a:rPr lang="en-IN" dirty="0"/>
              <a:t>                         BGP session .</a:t>
            </a:r>
          </a:p>
        </p:txBody>
      </p:sp>
      <p:sp>
        <p:nvSpPr>
          <p:cNvPr id="3" name="Content Placeholder 2">
            <a:extLst>
              <a:ext uri="{FF2B5EF4-FFF2-40B4-BE49-F238E27FC236}">
                <a16:creationId xmlns:a16="http://schemas.microsoft.com/office/drawing/2014/main" id="{2743CE44-D811-7B76-C947-278D601DE9FC}"/>
              </a:ext>
            </a:extLst>
          </p:cNvPr>
          <p:cNvSpPr>
            <a:spLocks noGrp="1"/>
          </p:cNvSpPr>
          <p:nvPr>
            <p:ph idx="1"/>
          </p:nvPr>
        </p:nvSpPr>
        <p:spPr/>
        <p:txBody>
          <a:bodyPr/>
          <a:lstStyle/>
          <a:p>
            <a:pPr algn="just"/>
            <a:r>
              <a:rPr lang="en-US" dirty="0"/>
              <a:t>When establishing a BGP session, the routers use the smaller Hold Time value contained in the two router's OPEN messages. The Hold Time value must be at least three seconds, or zero. For Cisco routers, the default hold timer is 180 seconds.</a:t>
            </a:r>
            <a:endParaRPr lang="en-IN" dirty="0"/>
          </a:p>
        </p:txBody>
      </p:sp>
    </p:spTree>
    <p:extLst>
      <p:ext uri="{BB962C8B-B14F-4D97-AF65-F5344CB8AC3E}">
        <p14:creationId xmlns:p14="http://schemas.microsoft.com/office/powerpoint/2010/main" val="3647613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B345-DBCF-21A8-2127-97DB7AE4EC92}"/>
              </a:ext>
            </a:extLst>
          </p:cNvPr>
          <p:cNvSpPr>
            <a:spLocks noGrp="1"/>
          </p:cNvSpPr>
          <p:nvPr>
            <p:ph type="title"/>
          </p:nvPr>
        </p:nvSpPr>
        <p:spPr/>
        <p:txBody>
          <a:bodyPr/>
          <a:lstStyle/>
          <a:p>
            <a:r>
              <a:rPr lang="en-IN" dirty="0"/>
              <a:t>                       Path Attributes .</a:t>
            </a:r>
            <a:br>
              <a:rPr lang="en-IN" dirty="0"/>
            </a:br>
            <a:endParaRPr lang="en-IN" dirty="0"/>
          </a:p>
        </p:txBody>
      </p:sp>
      <p:sp>
        <p:nvSpPr>
          <p:cNvPr id="3" name="Content Placeholder 2">
            <a:extLst>
              <a:ext uri="{FF2B5EF4-FFF2-40B4-BE49-F238E27FC236}">
                <a16:creationId xmlns:a16="http://schemas.microsoft.com/office/drawing/2014/main" id="{C7E2B9BF-8087-E08F-5989-260E5718D247}"/>
              </a:ext>
            </a:extLst>
          </p:cNvPr>
          <p:cNvSpPr>
            <a:spLocks noGrp="1"/>
          </p:cNvSpPr>
          <p:nvPr>
            <p:ph idx="1"/>
          </p:nvPr>
        </p:nvSpPr>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Well Known attribute</a:t>
            </a:r>
            <a:endParaRPr lang="en-US" sz="3200" b="0" i="0" u="none" strike="noStrike" dirty="0">
              <a:solidFill>
                <a:srgbClr val="000000"/>
              </a:solidFill>
              <a:effectLst/>
              <a:latin typeface="Arial" panose="020B0604020202020204" pitchFamily="34" charset="0"/>
            </a:endParaRPr>
          </a:p>
          <a:p>
            <a:pPr marL="742950" lvl="1" indent="-285750" rtl="0" fontAlgn="base">
              <a:spcBef>
                <a:spcPts val="56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Mandatory</a:t>
            </a:r>
            <a:endParaRPr lang="en-US" sz="2800" b="0" i="0" u="none" strike="noStrike" dirty="0">
              <a:solidFill>
                <a:srgbClr val="000000"/>
              </a:solidFill>
              <a:effectLst/>
              <a:latin typeface="Arial" panose="020B0604020202020204" pitchFamily="34" charset="0"/>
            </a:endParaRPr>
          </a:p>
          <a:p>
            <a:pPr marL="742950" lvl="1" indent="-285750" rtl="0" fontAlgn="base">
              <a:spcBef>
                <a:spcPts val="56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Discretionary</a:t>
            </a:r>
          </a:p>
          <a:p>
            <a:pPr marL="457200" lvl="1" indent="0" rtl="0" fontAlgn="base">
              <a:spcBef>
                <a:spcPts val="560"/>
              </a:spcBef>
              <a:spcAft>
                <a:spcPts val="0"/>
              </a:spcAft>
              <a:buNone/>
            </a:pPr>
            <a:endParaRPr lang="en-US" sz="2800" b="0" i="0" u="none" strike="noStrike" dirty="0">
              <a:solidFill>
                <a:srgbClr val="000000"/>
              </a:solidFill>
              <a:effectLst/>
              <a:latin typeface="Arial" panose="020B0604020202020204" pitchFamily="34" charset="0"/>
            </a:endParaRPr>
          </a:p>
          <a:p>
            <a:pPr rtl="0" fontAlgn="base">
              <a:spcBef>
                <a:spcPts val="640"/>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Optional attribute</a:t>
            </a:r>
            <a:endParaRPr lang="en-US" sz="3200" b="0" i="0" u="none" strike="noStrike" dirty="0">
              <a:solidFill>
                <a:srgbClr val="000000"/>
              </a:solidFill>
              <a:effectLst/>
              <a:latin typeface="Arial" panose="020B0604020202020204" pitchFamily="34" charset="0"/>
            </a:endParaRPr>
          </a:p>
          <a:p>
            <a:pPr marL="742950" lvl="1" indent="-285750" rtl="0" fontAlgn="base">
              <a:spcBef>
                <a:spcPts val="56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Transitive </a:t>
            </a:r>
            <a:endParaRPr lang="en-US" sz="2800" b="0" i="0" u="none" strike="noStrike" dirty="0">
              <a:solidFill>
                <a:srgbClr val="000000"/>
              </a:solidFill>
              <a:effectLst/>
              <a:latin typeface="Arial" panose="020B0604020202020204" pitchFamily="34" charset="0"/>
            </a:endParaRPr>
          </a:p>
          <a:p>
            <a:pPr marL="742950" lvl="1" indent="-285750" rtl="0" fontAlgn="base">
              <a:spcBef>
                <a:spcPts val="56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Non-transitive</a:t>
            </a:r>
            <a:endParaRPr lang="en-US" sz="2800" b="0" i="0" u="none" strike="noStrike" dirty="0">
              <a:solidFill>
                <a:srgbClr val="000000"/>
              </a:solidFill>
              <a:effectLst/>
              <a:latin typeface="Arial" panose="020B0604020202020204" pitchFamily="34" charset="0"/>
            </a:endParaRPr>
          </a:p>
          <a:p>
            <a:br>
              <a:rPr lang="en-US" b="0" dirty="0">
                <a:effectLst/>
              </a:rPr>
            </a:br>
            <a:endParaRPr lang="en-IN" dirty="0"/>
          </a:p>
        </p:txBody>
      </p:sp>
    </p:spTree>
    <p:extLst>
      <p:ext uri="{BB962C8B-B14F-4D97-AF65-F5344CB8AC3E}">
        <p14:creationId xmlns:p14="http://schemas.microsoft.com/office/powerpoint/2010/main" val="176668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5B09-C9D3-0E91-40B7-6F643DF3F61D}"/>
              </a:ext>
            </a:extLst>
          </p:cNvPr>
          <p:cNvSpPr>
            <a:spLocks noGrp="1"/>
          </p:cNvSpPr>
          <p:nvPr>
            <p:ph type="title"/>
          </p:nvPr>
        </p:nvSpPr>
        <p:spPr>
          <a:xfrm>
            <a:off x="165464" y="2107475"/>
            <a:ext cx="11425646" cy="844731"/>
          </a:xfrm>
        </p:spPr>
        <p:txBody>
          <a:bodyPr>
            <a:normAutofit fontScale="90000"/>
          </a:bodyPr>
          <a:lstStyle/>
          <a:p>
            <a:pPr algn="just"/>
            <a:br>
              <a:rPr lang="en-US" b="0" i="0" dirty="0">
                <a:solidFill>
                  <a:srgbClr val="333333"/>
                </a:solidFill>
                <a:effectLst/>
                <a:latin typeface="Open Sans" panose="020B0606030504020204" pitchFamily="34" charset="0"/>
              </a:rPr>
            </a:br>
            <a:r>
              <a:rPr lang="en-US" b="0" i="0" dirty="0">
                <a:solidFill>
                  <a:srgbClr val="333333"/>
                </a:solidFill>
                <a:effectLst/>
                <a:latin typeface="Open Sans" panose="020B0606030504020204" pitchFamily="34" charset="0"/>
              </a:rPr>
              <a:t>Example of common unicast routing protocol used in a 3-tier topology?</a:t>
            </a:r>
            <a:br>
              <a:rPr lang="en-US" b="0" i="0" dirty="0">
                <a:solidFill>
                  <a:srgbClr val="333333"/>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328F70C-6965-0CCF-918F-DAF6BE3FB336}"/>
              </a:ext>
            </a:extLst>
          </p:cNvPr>
          <p:cNvSpPr>
            <a:spLocks noGrp="1"/>
          </p:cNvSpPr>
          <p:nvPr>
            <p:ph idx="1"/>
          </p:nvPr>
        </p:nvSpPr>
        <p:spPr>
          <a:xfrm>
            <a:off x="165464" y="3428999"/>
            <a:ext cx="11826239" cy="2945675"/>
          </a:xfrm>
        </p:spPr>
        <p:txBody>
          <a:bodyPr/>
          <a:lstStyle/>
          <a:p>
            <a:pPr algn="just"/>
            <a:r>
              <a:rPr lang="en-US" dirty="0"/>
              <a:t>The transmission control protocol is the most common unicast protocol which is used in a 3-tier topology. </a:t>
            </a:r>
          </a:p>
          <a:p>
            <a:pPr marL="0" indent="0" algn="just">
              <a:buNone/>
            </a:pPr>
            <a:endParaRPr lang="en-US" dirty="0"/>
          </a:p>
          <a:p>
            <a:pPr algn="just"/>
            <a:r>
              <a:rPr lang="en-US" dirty="0"/>
              <a:t>It is a connection-oriented protocol that relies on the acknowledgment sent from the receiver.</a:t>
            </a:r>
            <a:endParaRPr lang="en-IN" dirty="0"/>
          </a:p>
        </p:txBody>
      </p:sp>
    </p:spTree>
    <p:extLst>
      <p:ext uri="{BB962C8B-B14F-4D97-AF65-F5344CB8AC3E}">
        <p14:creationId xmlns:p14="http://schemas.microsoft.com/office/powerpoint/2010/main" val="4173385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B36B-0C0C-9FAD-BE8C-97EA7BF3F79D}"/>
              </a:ext>
            </a:extLst>
          </p:cNvPr>
          <p:cNvSpPr>
            <a:spLocks noGrp="1"/>
          </p:cNvSpPr>
          <p:nvPr>
            <p:ph type="title"/>
          </p:nvPr>
        </p:nvSpPr>
        <p:spPr/>
        <p:txBody>
          <a:bodyPr/>
          <a:lstStyle/>
          <a:p>
            <a:r>
              <a:rPr lang="en-IN" dirty="0"/>
              <a:t>                          BGP Sessions .</a:t>
            </a:r>
            <a:br>
              <a:rPr lang="en-IN" dirty="0"/>
            </a:br>
            <a:endParaRPr lang="en-IN" dirty="0"/>
          </a:p>
        </p:txBody>
      </p:sp>
      <p:sp>
        <p:nvSpPr>
          <p:cNvPr id="3" name="Content Placeholder 2">
            <a:extLst>
              <a:ext uri="{FF2B5EF4-FFF2-40B4-BE49-F238E27FC236}">
                <a16:creationId xmlns:a16="http://schemas.microsoft.com/office/drawing/2014/main" id="{756F28CD-17D6-F05A-F930-16E5A7C8349E}"/>
              </a:ext>
            </a:extLst>
          </p:cNvPr>
          <p:cNvSpPr>
            <a:spLocks noGrp="1"/>
          </p:cNvSpPr>
          <p:nvPr>
            <p:ph idx="1"/>
          </p:nvPr>
        </p:nvSpPr>
        <p:spPr/>
        <p:txBody>
          <a:bodyPr/>
          <a:lstStyle/>
          <a:p>
            <a:r>
              <a:rPr lang="en-US" dirty="0"/>
              <a:t>Using TCP connections—reliable</a:t>
            </a:r>
          </a:p>
          <a:p>
            <a:endParaRPr lang="en-US" dirty="0"/>
          </a:p>
          <a:p>
            <a:r>
              <a:rPr lang="en-US" dirty="0"/>
              <a:t>Last for a long time so it is called semi-permanent connections.</a:t>
            </a:r>
          </a:p>
          <a:p>
            <a:endParaRPr lang="en-US" dirty="0"/>
          </a:p>
          <a:p>
            <a:r>
              <a:rPr lang="en-US" dirty="0"/>
              <a:t> </a:t>
            </a:r>
          </a:p>
          <a:p>
            <a:endParaRPr lang="en-IN" dirty="0"/>
          </a:p>
        </p:txBody>
      </p:sp>
    </p:spTree>
    <p:extLst>
      <p:ext uri="{BB962C8B-B14F-4D97-AF65-F5344CB8AC3E}">
        <p14:creationId xmlns:p14="http://schemas.microsoft.com/office/powerpoint/2010/main" val="128541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1952-5CF8-0AD9-AD23-D4A94C591633}"/>
              </a:ext>
            </a:extLst>
          </p:cNvPr>
          <p:cNvSpPr>
            <a:spLocks noGrp="1"/>
          </p:cNvSpPr>
          <p:nvPr>
            <p:ph type="title"/>
          </p:nvPr>
        </p:nvSpPr>
        <p:spPr/>
        <p:txBody>
          <a:bodyPr>
            <a:normAutofit/>
          </a:bodyPr>
          <a:lstStyle/>
          <a:p>
            <a:r>
              <a:rPr lang="en-US" dirty="0"/>
              <a:t>            Internal and external BGP sessions .</a:t>
            </a:r>
            <a:br>
              <a:rPr lang="en-US" dirty="0"/>
            </a:br>
            <a:endParaRPr lang="en-IN" dirty="0"/>
          </a:p>
        </p:txBody>
      </p:sp>
      <p:sp>
        <p:nvSpPr>
          <p:cNvPr id="3" name="Content Placeholder 2">
            <a:extLst>
              <a:ext uri="{FF2B5EF4-FFF2-40B4-BE49-F238E27FC236}">
                <a16:creationId xmlns:a16="http://schemas.microsoft.com/office/drawing/2014/main" id="{8EF289B1-317F-921C-2F5C-7599605F49A2}"/>
              </a:ext>
            </a:extLst>
          </p:cNvPr>
          <p:cNvSpPr>
            <a:spLocks noGrp="1"/>
          </p:cNvSpPr>
          <p:nvPr>
            <p:ph idx="1"/>
          </p:nvPr>
        </p:nvSpPr>
        <p:spPr>
          <a:xfrm>
            <a:off x="899160" y="1825624"/>
            <a:ext cx="10515600" cy="4351338"/>
          </a:xfrm>
        </p:spPr>
        <p:txBody>
          <a:bodyPr/>
          <a:lstStyle/>
          <a:p>
            <a:pPr marL="0" indent="0">
              <a:buNone/>
            </a:pPr>
            <a:endParaRPr lang="en-IN" dirty="0"/>
          </a:p>
        </p:txBody>
      </p:sp>
      <p:pic>
        <p:nvPicPr>
          <p:cNvPr id="2050" name="Picture 2">
            <a:extLst>
              <a:ext uri="{FF2B5EF4-FFF2-40B4-BE49-F238E27FC236}">
                <a16:creationId xmlns:a16="http://schemas.microsoft.com/office/drawing/2014/main" id="{1B74BD54-6548-E4D5-5A8C-B7F0C751F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674" y="2592190"/>
            <a:ext cx="8274911"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865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AA3C-11C7-2AF1-4C3C-39F7EB278EFC}"/>
              </a:ext>
            </a:extLst>
          </p:cNvPr>
          <p:cNvSpPr>
            <a:spLocks noGrp="1"/>
          </p:cNvSpPr>
          <p:nvPr>
            <p:ph type="title"/>
          </p:nvPr>
        </p:nvSpPr>
        <p:spPr/>
        <p:txBody>
          <a:bodyPr/>
          <a:lstStyle/>
          <a:p>
            <a:r>
              <a:rPr lang="en-IN" dirty="0"/>
              <a:t>                PATH VECTOR ROUTING.</a:t>
            </a:r>
            <a:br>
              <a:rPr lang="en-IN" dirty="0"/>
            </a:br>
            <a:endParaRPr lang="en-IN" dirty="0"/>
          </a:p>
        </p:txBody>
      </p:sp>
      <p:sp>
        <p:nvSpPr>
          <p:cNvPr id="3" name="Content Placeholder 2">
            <a:extLst>
              <a:ext uri="{FF2B5EF4-FFF2-40B4-BE49-F238E27FC236}">
                <a16:creationId xmlns:a16="http://schemas.microsoft.com/office/drawing/2014/main" id="{3F37D347-2765-7BAC-36F1-CF366C2683AB}"/>
              </a:ext>
            </a:extLst>
          </p:cNvPr>
          <p:cNvSpPr>
            <a:spLocks noGrp="1"/>
          </p:cNvSpPr>
          <p:nvPr>
            <p:ph idx="1"/>
          </p:nvPr>
        </p:nvSpPr>
        <p:spPr/>
        <p:txBody>
          <a:bodyPr/>
          <a:lstStyle/>
          <a:p>
            <a:pPr algn="just" rtl="0">
              <a:spcBef>
                <a:spcPts val="0"/>
              </a:spcBef>
              <a:spcAft>
                <a:spcPts val="0"/>
              </a:spcAft>
            </a:pPr>
            <a:r>
              <a:rPr lang="en-US" sz="1800" b="0" i="1" u="none" strike="noStrike" dirty="0">
                <a:solidFill>
                  <a:srgbClr val="000000"/>
                </a:solidFill>
                <a:effectLst/>
                <a:highlight>
                  <a:srgbClr val="FFFF00"/>
                </a:highlight>
                <a:latin typeface="Times New Roman" panose="02020603050405020304" pitchFamily="18" charset="0"/>
              </a:rPr>
              <a:t>Path vector routing is similar to distance vector routing. There is at least one node, called the speaker node, in each AS that creates a routing table and advertises it to speaker nodes in the neighboring Ass. </a:t>
            </a:r>
            <a:endParaRPr lang="en-US" b="0" dirty="0">
              <a:effectLst/>
              <a:highlight>
                <a:srgbClr val="FFFF00"/>
              </a:highligh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highlight>
                  <a:srgbClr val="FFFF00"/>
                </a:highlight>
                <a:latin typeface="Times New Roman" panose="02020603050405020304" pitchFamily="18" charset="0"/>
              </a:rPr>
              <a:t> The problem in the distance vector is node instability.</a:t>
            </a:r>
          </a:p>
          <a:p>
            <a:pPr rtl="0" fontAlgn="base">
              <a:spcBef>
                <a:spcPts val="0"/>
              </a:spcBef>
              <a:spcAft>
                <a:spcPts val="0"/>
              </a:spcAft>
              <a:buFont typeface="Arial" panose="020B0604020202020204" pitchFamily="34" charset="0"/>
              <a:buChar char="•"/>
            </a:pPr>
            <a:endParaRPr lang="en-US" sz="1800" dirty="0">
              <a:solidFill>
                <a:srgbClr val="000000"/>
              </a:solidFill>
              <a:highlight>
                <a:srgbClr val="FFFF00"/>
              </a:highlight>
              <a:latin typeface="Times New Roman" panose="02020603050405020304" pitchFamily="18" charset="0"/>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highlight>
                <a:srgbClr val="FFFF00"/>
              </a:highlight>
              <a:latin typeface="Times New Roman" panose="02020603050405020304" pitchFamily="18" charset="0"/>
            </a:endParaRPr>
          </a:p>
          <a:p>
            <a:pPr rtl="0" fontAlgn="base">
              <a:spcBef>
                <a:spcPts val="0"/>
              </a:spcBef>
              <a:spcAft>
                <a:spcPts val="0"/>
              </a:spcAft>
              <a:buFont typeface="Arial" panose="020B0604020202020204" pitchFamily="34" charset="0"/>
              <a:buChar char="•"/>
            </a:pPr>
            <a:endParaRPr lang="en-US" sz="1800" dirty="0">
              <a:solidFill>
                <a:srgbClr val="000000"/>
              </a:solidFill>
              <a:highlight>
                <a:srgbClr val="FFFF00"/>
              </a:highligh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highlight>
                  <a:srgbClr val="FFFF00"/>
                </a:highlight>
                <a:latin typeface="Times New Roman" panose="02020603050405020304" pitchFamily="18" charset="0"/>
              </a:rPr>
              <a:t>The problem in link state routing is heavy traffic due to flooding and extra resources required for generating routing tables. </a:t>
            </a:r>
            <a:endParaRPr lang="en-US" sz="1800" b="0" i="0" u="none" strike="noStrike" dirty="0">
              <a:solidFill>
                <a:srgbClr val="000000"/>
              </a:solidFill>
              <a:effectLst/>
              <a:highlight>
                <a:srgbClr val="FFFF00"/>
              </a:highlight>
              <a:latin typeface="Arial" panose="020B060402020202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1916459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72139AA-F091-B3FF-0885-BE76C0987427}"/>
              </a:ext>
            </a:extLst>
          </p:cNvPr>
          <p:cNvSpPr>
            <a:spLocks noGrp="1"/>
          </p:cNvSpPr>
          <p:nvPr>
            <p:ph type="title"/>
          </p:nvPr>
        </p:nvSpPr>
        <p:spPr/>
        <p:txBody>
          <a:bodyPr anchor="t"/>
          <a:lstStyle/>
          <a:p>
            <a:r>
              <a:rPr lang="en-US" altLang="en-US" dirty="0"/>
              <a:t>                Steps in path vector Routing</a:t>
            </a:r>
          </a:p>
        </p:txBody>
      </p:sp>
      <p:sp>
        <p:nvSpPr>
          <p:cNvPr id="45059" name="Content Placeholder 2">
            <a:extLst>
              <a:ext uri="{FF2B5EF4-FFF2-40B4-BE49-F238E27FC236}">
                <a16:creationId xmlns:a16="http://schemas.microsoft.com/office/drawing/2014/main" id="{DA9DFDF3-3579-4C6A-BE3A-61728314A624}"/>
              </a:ext>
            </a:extLst>
          </p:cNvPr>
          <p:cNvSpPr>
            <a:spLocks noGrp="1"/>
          </p:cNvSpPr>
          <p:nvPr>
            <p:ph idx="1"/>
          </p:nvPr>
        </p:nvSpPr>
        <p:spPr/>
        <p:txBody>
          <a:bodyPr/>
          <a:lstStyle/>
          <a:p>
            <a:r>
              <a:rPr lang="en-US" altLang="en-US"/>
              <a:t>Initialization</a:t>
            </a:r>
          </a:p>
          <a:p>
            <a:r>
              <a:rPr lang="en-US" altLang="en-US"/>
              <a:t>Sharing</a:t>
            </a:r>
          </a:p>
          <a:p>
            <a:r>
              <a:rPr lang="en-US" altLang="en-US"/>
              <a:t>Updating– Loop prevention, policy routing, optimum path.</a:t>
            </a:r>
          </a:p>
          <a:p>
            <a:endParaRPr lang="en-US" altLang="en-US"/>
          </a:p>
        </p:txBody>
      </p:sp>
      <p:sp>
        <p:nvSpPr>
          <p:cNvPr id="13316" name="Footer Placeholder 3">
            <a:extLst>
              <a:ext uri="{FF2B5EF4-FFF2-40B4-BE49-F238E27FC236}">
                <a16:creationId xmlns:a16="http://schemas.microsoft.com/office/drawing/2014/main" id="{32605334-40A7-1063-D63D-E4B944327996}"/>
              </a:ext>
            </a:extLst>
          </p:cNvPr>
          <p:cNvSpPr>
            <a:spLocks noGrp="1"/>
          </p:cNvSpPr>
          <p:nvPr>
            <p:ph type="ftr" sz="quarter" idx="11"/>
          </p:nvPr>
        </p:nvSpPr>
        <p:spPr>
          <a:xfrm>
            <a:off x="1981200" y="6356351"/>
            <a:ext cx="2133600" cy="365125"/>
          </a:xfrm>
        </p:spPr>
        <p:txBody>
          <a:bodyPr/>
          <a:lstStyle/>
          <a:p>
            <a:pPr algn="l">
              <a:defRPr/>
            </a:pPr>
            <a:r>
              <a:rPr lang="en-US"/>
              <a:t>TCP/IP Protocol Suite</a:t>
            </a:r>
          </a:p>
        </p:txBody>
      </p:sp>
      <p:sp>
        <p:nvSpPr>
          <p:cNvPr id="13317" name="Slide Number Placeholder 4">
            <a:extLst>
              <a:ext uri="{FF2B5EF4-FFF2-40B4-BE49-F238E27FC236}">
                <a16:creationId xmlns:a16="http://schemas.microsoft.com/office/drawing/2014/main" id="{BC60EAD7-A287-AE75-C588-D8216D710F7D}"/>
              </a:ext>
            </a:extLst>
          </p:cNvPr>
          <p:cNvSpPr>
            <a:spLocks noGrp="1"/>
          </p:cNvSpPr>
          <p:nvPr>
            <p:ph type="sldNum" sz="quarter" idx="12"/>
          </p:nvPr>
        </p:nvSpPr>
        <p:spPr>
          <a:xfrm>
            <a:off x="4648200" y="6356351"/>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3398782E-1B6C-4F7A-8F5F-C93DC16F9AFD}" type="slidenum">
              <a:rPr lang="en-US" altLang="en-US">
                <a:solidFill>
                  <a:srgbClr val="898989"/>
                </a:solidFill>
                <a:latin typeface="Calibri" panose="020F0502020204030204" pitchFamily="34" charset="0"/>
              </a:rPr>
              <a:pPr algn="ctr" eaLnBrk="1" hangingPunct="1"/>
              <a:t>53</a:t>
            </a:fld>
            <a:endParaRPr lang="en-US" altLang="en-US">
              <a:solidFill>
                <a:srgbClr val="898989"/>
              </a:solidFill>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C960-C429-5F63-BAE7-8D05DC4CE40E}"/>
              </a:ext>
            </a:extLst>
          </p:cNvPr>
          <p:cNvSpPr>
            <a:spLocks noGrp="1"/>
          </p:cNvSpPr>
          <p:nvPr>
            <p:ph type="title"/>
          </p:nvPr>
        </p:nvSpPr>
        <p:spPr/>
        <p:txBody>
          <a:bodyPr>
            <a:normAutofit/>
          </a:bodyPr>
          <a:lstStyle/>
          <a:p>
            <a:r>
              <a:rPr lang="en-US" altLang="en-US" i="1" dirty="0">
                <a:latin typeface="Times New Roman" panose="02020603050405020304" pitchFamily="18" charset="0"/>
              </a:rPr>
              <a:t>  Initial routing tables in path vector routing.</a:t>
            </a:r>
            <a:br>
              <a:rPr lang="en-US" altLang="en-US" i="1" dirty="0">
                <a:latin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B2148C0-20BA-184F-98CF-848A99A2A9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0891" y="2371635"/>
            <a:ext cx="1099021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582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B5A-4014-3A68-EB44-D907797F779A}"/>
              </a:ext>
            </a:extLst>
          </p:cNvPr>
          <p:cNvSpPr>
            <a:spLocks noGrp="1"/>
          </p:cNvSpPr>
          <p:nvPr>
            <p:ph type="title"/>
          </p:nvPr>
        </p:nvSpPr>
        <p:spPr>
          <a:xfrm>
            <a:off x="838199" y="365125"/>
            <a:ext cx="11484429" cy="1325563"/>
          </a:xfrm>
        </p:spPr>
        <p:txBody>
          <a:bodyPr/>
          <a:lstStyle/>
          <a:p>
            <a:r>
              <a:rPr lang="en-US" altLang="en-US" i="1" dirty="0">
                <a:latin typeface="Times New Roman" panose="02020603050405020304" pitchFamily="18" charset="0"/>
              </a:rPr>
              <a:t>Stabilized tables for four autonomous systems.</a:t>
            </a:r>
            <a:endParaRPr lang="en-IN" dirty="0"/>
          </a:p>
        </p:txBody>
      </p:sp>
      <p:sp>
        <p:nvSpPr>
          <p:cNvPr id="3" name="Content Placeholder 2">
            <a:extLst>
              <a:ext uri="{FF2B5EF4-FFF2-40B4-BE49-F238E27FC236}">
                <a16:creationId xmlns:a16="http://schemas.microsoft.com/office/drawing/2014/main" id="{2315B244-E431-AD73-E5FA-C2DBB8050B8F}"/>
              </a:ext>
            </a:extLst>
          </p:cNvPr>
          <p:cNvSpPr>
            <a:spLocks noGrp="1"/>
          </p:cNvSpPr>
          <p:nvPr>
            <p:ph idx="1"/>
          </p:nvPr>
        </p:nvSpPr>
        <p:spPr>
          <a:xfrm>
            <a:off x="838200" y="2290353"/>
            <a:ext cx="10515600" cy="3886609"/>
          </a:xfrm>
        </p:spPr>
        <p:txBody>
          <a:bodyPr/>
          <a:lstStyle/>
          <a:p>
            <a:pPr marL="0" indent="0">
              <a:buNone/>
            </a:pPr>
            <a:endParaRPr lang="en-IN" dirty="0"/>
          </a:p>
        </p:txBody>
      </p:sp>
      <p:pic>
        <p:nvPicPr>
          <p:cNvPr id="4" name="Picture 3">
            <a:extLst>
              <a:ext uri="{FF2B5EF4-FFF2-40B4-BE49-F238E27FC236}">
                <a16:creationId xmlns:a16="http://schemas.microsoft.com/office/drawing/2014/main" id="{5526008A-74F4-C70E-CF8C-EE063AB7E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89" y="2346959"/>
            <a:ext cx="9241449" cy="377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85518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7AA3-1E18-3BAD-E1E9-F5225EF821C4}"/>
              </a:ext>
            </a:extLst>
          </p:cNvPr>
          <p:cNvSpPr>
            <a:spLocks noGrp="1"/>
          </p:cNvSpPr>
          <p:nvPr>
            <p:ph type="title"/>
          </p:nvPr>
        </p:nvSpPr>
        <p:spPr/>
        <p:txBody>
          <a:bodyPr/>
          <a:lstStyle/>
          <a:p>
            <a:r>
              <a:rPr lang="en-US" altLang="en-US" dirty="0">
                <a:solidFill>
                  <a:srgbClr val="0000FF"/>
                </a:solidFill>
                <a:latin typeface="Times New Roman" panose="02020603050405020304" pitchFamily="18" charset="0"/>
              </a:rPr>
              <a:t>Figure 14.20</a:t>
            </a:r>
            <a:r>
              <a:rPr lang="en-US" altLang="en-US" dirty="0">
                <a:solidFill>
                  <a:schemeClr val="accent2"/>
                </a:solidFill>
                <a:latin typeface="Times New Roman" panose="02020603050405020304" pitchFamily="18" charset="0"/>
              </a:rPr>
              <a:t>   -   </a:t>
            </a:r>
            <a:r>
              <a:rPr lang="en-US" altLang="en-US" i="1" dirty="0">
                <a:latin typeface="Times New Roman" panose="02020603050405020304" pitchFamily="18" charset="0"/>
              </a:rPr>
              <a:t>Types of links</a:t>
            </a:r>
            <a:br>
              <a:rPr lang="en-US" altLang="en-US" i="1" dirty="0">
                <a:latin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CA2AD60-F89C-E0D5-7760-74E203056B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9153" y="2371779"/>
            <a:ext cx="9536195" cy="211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20252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221C-BE66-649D-970D-37097C14A10D}"/>
              </a:ext>
            </a:extLst>
          </p:cNvPr>
          <p:cNvSpPr>
            <a:spLocks noGrp="1"/>
          </p:cNvSpPr>
          <p:nvPr>
            <p:ph type="title"/>
          </p:nvPr>
        </p:nvSpPr>
        <p:spPr/>
        <p:txBody>
          <a:bodyPr/>
          <a:lstStyle/>
          <a:p>
            <a:r>
              <a:rPr lang="en-US" altLang="en-US" dirty="0">
                <a:solidFill>
                  <a:srgbClr val="0000FF"/>
                </a:solidFill>
                <a:latin typeface="Times New Roman" panose="02020603050405020304" pitchFamily="18" charset="0"/>
              </a:rPr>
              <a:t>Figure 14.21</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Point-to-point link</a:t>
            </a:r>
            <a:br>
              <a:rPr lang="en-US" altLang="en-US" i="1"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833805C-6543-5677-6816-00D4DCC8156A}"/>
              </a:ext>
            </a:extLst>
          </p:cNvPr>
          <p:cNvSpPr>
            <a:spLocks noGrp="1"/>
          </p:cNvSpPr>
          <p:nvPr>
            <p:ph idx="1"/>
          </p:nvPr>
        </p:nvSpPr>
        <p:spPr/>
        <p:txBody>
          <a:bodyPr/>
          <a:lstStyle/>
          <a:p>
            <a:pPr marL="0" indent="0">
              <a:buNone/>
            </a:pPr>
            <a:endParaRPr lang="en-IN" dirty="0"/>
          </a:p>
        </p:txBody>
      </p:sp>
      <p:pic>
        <p:nvPicPr>
          <p:cNvPr id="4" name="Picture 3">
            <a:extLst>
              <a:ext uri="{FF2B5EF4-FFF2-40B4-BE49-F238E27FC236}">
                <a16:creationId xmlns:a16="http://schemas.microsoft.com/office/drawing/2014/main" id="{5F6912D3-B296-B8F9-30D7-57D6B3AE6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281" y="2856706"/>
            <a:ext cx="7437437"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2354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975E-BE52-C63E-7ADE-57DD9B945F84}"/>
              </a:ext>
            </a:extLst>
          </p:cNvPr>
          <p:cNvSpPr>
            <a:spLocks noGrp="1"/>
          </p:cNvSpPr>
          <p:nvPr>
            <p:ph type="title"/>
          </p:nvPr>
        </p:nvSpPr>
        <p:spPr/>
        <p:txBody>
          <a:bodyPr/>
          <a:lstStyle/>
          <a:p>
            <a:r>
              <a:rPr lang="en-US" altLang="en-US" dirty="0">
                <a:solidFill>
                  <a:srgbClr val="0000FF"/>
                </a:solidFill>
                <a:latin typeface="Times New Roman" panose="02020603050405020304" pitchFamily="18" charset="0"/>
              </a:rPr>
              <a:t>                         </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Transient link</a:t>
            </a:r>
            <a:br>
              <a:rPr lang="en-US" altLang="en-US" i="1" dirty="0">
                <a:latin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CCEBF2C-E6BB-E716-94D3-53C779EEF1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48254" y="2336800"/>
            <a:ext cx="587946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22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AE89-43C1-2FB0-FA36-7532475B2721}"/>
              </a:ext>
            </a:extLst>
          </p:cNvPr>
          <p:cNvSpPr>
            <a:spLocks noGrp="1"/>
          </p:cNvSpPr>
          <p:nvPr>
            <p:ph type="title"/>
          </p:nvPr>
        </p:nvSpPr>
        <p:spPr/>
        <p:txBody>
          <a:bodyPr/>
          <a:lstStyle/>
          <a:p>
            <a:r>
              <a:rPr lang="en-US" altLang="en-US" dirty="0">
                <a:solidFill>
                  <a:srgbClr val="0000FF"/>
                </a:solidFill>
                <a:latin typeface="Times New Roman" panose="02020603050405020304" pitchFamily="18" charset="0"/>
              </a:rPr>
              <a:t>Figure 14.23</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Stub link</a:t>
            </a:r>
            <a:br>
              <a:rPr lang="en-US" altLang="en-US" i="1" dirty="0">
                <a:latin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86C2CA1B-DF5D-7119-7184-6F7F3169AA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8206" y="2229395"/>
            <a:ext cx="9858103" cy="268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60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BE68-C78F-D067-E4AA-A0BC60E3F119}"/>
              </a:ext>
            </a:extLst>
          </p:cNvPr>
          <p:cNvSpPr>
            <a:spLocks noGrp="1"/>
          </p:cNvSpPr>
          <p:nvPr>
            <p:ph type="title"/>
          </p:nvPr>
        </p:nvSpPr>
        <p:spPr/>
        <p:txBody>
          <a:bodyPr/>
          <a:lstStyle/>
          <a:p>
            <a:r>
              <a:rPr lang="en-IN" dirty="0"/>
              <a:t>            Types  of  unicasting  Protocols.</a:t>
            </a:r>
          </a:p>
        </p:txBody>
      </p:sp>
      <p:pic>
        <p:nvPicPr>
          <p:cNvPr id="5" name="Content Placeholder 4">
            <a:extLst>
              <a:ext uri="{FF2B5EF4-FFF2-40B4-BE49-F238E27FC236}">
                <a16:creationId xmlns:a16="http://schemas.microsoft.com/office/drawing/2014/main" id="{FC4A08E6-309C-1303-4417-450553E9F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314" y="2336800"/>
            <a:ext cx="10189029" cy="3598863"/>
          </a:xfrm>
        </p:spPr>
      </p:pic>
    </p:spTree>
    <p:extLst>
      <p:ext uri="{BB962C8B-B14F-4D97-AF65-F5344CB8AC3E}">
        <p14:creationId xmlns:p14="http://schemas.microsoft.com/office/powerpoint/2010/main" val="953736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4518-97E2-33AB-25EA-40C712FAD04B}"/>
              </a:ext>
            </a:extLst>
          </p:cNvPr>
          <p:cNvSpPr>
            <a:spLocks noGrp="1"/>
          </p:cNvSpPr>
          <p:nvPr>
            <p:ph type="title"/>
          </p:nvPr>
        </p:nvSpPr>
        <p:spPr/>
        <p:txBody>
          <a:bodyPr/>
          <a:lstStyle/>
          <a:p>
            <a:r>
              <a:rPr lang="en-IN" dirty="0"/>
              <a:t>             Advantages  of OSPF.</a:t>
            </a:r>
          </a:p>
        </p:txBody>
      </p:sp>
      <p:sp>
        <p:nvSpPr>
          <p:cNvPr id="3" name="Content Placeholder 2">
            <a:extLst>
              <a:ext uri="{FF2B5EF4-FFF2-40B4-BE49-F238E27FC236}">
                <a16:creationId xmlns:a16="http://schemas.microsoft.com/office/drawing/2014/main" id="{9882A963-954D-571C-7A66-F3A87AC037FA}"/>
              </a:ext>
            </a:extLst>
          </p:cNvPr>
          <p:cNvSpPr>
            <a:spLocks noGrp="1"/>
          </p:cNvSpPr>
          <p:nvPr>
            <p:ph idx="1"/>
          </p:nvPr>
        </p:nvSpPr>
        <p:spPr/>
        <p:txBody>
          <a:bodyPr/>
          <a:lstStyle/>
          <a:p>
            <a:pPr algn="just"/>
            <a:r>
              <a:rPr lang="en-US" b="0" i="0" dirty="0">
                <a:solidFill>
                  <a:srgbClr val="212529"/>
                </a:solidFill>
                <a:effectLst/>
                <a:highlight>
                  <a:srgbClr val="FFFF00"/>
                </a:highlight>
                <a:latin typeface="Arial" panose="020B0604020202020204" pitchFamily="34" charset="0"/>
              </a:rPr>
              <a:t>It is based on an open standard. It can run on most routers.</a:t>
            </a:r>
          </a:p>
          <a:p>
            <a:pPr marL="0" indent="0" algn="just">
              <a:buNone/>
            </a:pPr>
            <a:endParaRPr lang="en-US" b="0" i="0" dirty="0">
              <a:solidFill>
                <a:srgbClr val="212529"/>
              </a:solidFill>
              <a:effectLst/>
              <a:highlight>
                <a:srgbClr val="FFFF00"/>
              </a:highlight>
              <a:latin typeface="Arial" panose="020B0604020202020204" pitchFamily="34" charset="0"/>
            </a:endParaRPr>
          </a:p>
          <a:p>
            <a:pPr algn="just"/>
            <a:r>
              <a:rPr lang="en-US" b="0" i="0" dirty="0">
                <a:solidFill>
                  <a:srgbClr val="212529"/>
                </a:solidFill>
                <a:effectLst/>
                <a:highlight>
                  <a:srgbClr val="FFFF00"/>
                </a:highlight>
                <a:latin typeface="Arial" panose="020B0604020202020204" pitchFamily="34" charset="0"/>
              </a:rPr>
              <a:t>It supports VLSM and route summarization for a hierarchical design.</a:t>
            </a:r>
          </a:p>
          <a:p>
            <a:pPr marL="0" indent="0" algn="just">
              <a:buNone/>
            </a:pPr>
            <a:endParaRPr lang="en-US" b="0" i="0" dirty="0">
              <a:solidFill>
                <a:srgbClr val="212529"/>
              </a:solidFill>
              <a:effectLst/>
              <a:highlight>
                <a:srgbClr val="FFFF00"/>
              </a:highlight>
              <a:latin typeface="Arial" panose="020B0604020202020204" pitchFamily="34" charset="0"/>
            </a:endParaRPr>
          </a:p>
          <a:p>
            <a:pPr algn="just">
              <a:buFont typeface="Arial" panose="020B0604020202020204" pitchFamily="34" charset="0"/>
              <a:buChar char="•"/>
            </a:pPr>
            <a:r>
              <a:rPr lang="en-US" b="0" i="0" dirty="0">
                <a:solidFill>
                  <a:srgbClr val="212529"/>
                </a:solidFill>
                <a:effectLst/>
                <a:highlight>
                  <a:srgbClr val="FFFF00"/>
                </a:highlight>
                <a:latin typeface="Arial" panose="020B0604020202020204" pitchFamily="34" charset="0"/>
              </a:rPr>
              <a:t>It supports load balancing with equal-cost routes for the same destination.</a:t>
            </a:r>
          </a:p>
          <a:p>
            <a:pPr marL="0" indent="0" algn="just">
              <a:buNone/>
            </a:pPr>
            <a:endParaRPr lang="en-US" b="0" i="0" dirty="0">
              <a:solidFill>
                <a:srgbClr val="212529"/>
              </a:solidFill>
              <a:effectLst/>
              <a:highlight>
                <a:srgbClr val="FFFF00"/>
              </a:highlight>
              <a:latin typeface="Arial" panose="020B0604020202020204" pitchFamily="34" charset="0"/>
            </a:endParaRPr>
          </a:p>
          <a:p>
            <a:pPr algn="just">
              <a:buFont typeface="Arial" panose="020B0604020202020204" pitchFamily="34" charset="0"/>
              <a:buChar char="•"/>
            </a:pPr>
            <a:r>
              <a:rPr lang="en-US" b="0" i="0" dirty="0">
                <a:solidFill>
                  <a:srgbClr val="212529"/>
                </a:solidFill>
                <a:effectLst/>
                <a:highlight>
                  <a:srgbClr val="FFFF00"/>
                </a:highlight>
                <a:latin typeface="Arial" panose="020B0604020202020204" pitchFamily="34" charset="0"/>
              </a:rPr>
              <a:t>It supports networks of all sizes.</a:t>
            </a:r>
          </a:p>
          <a:p>
            <a:endParaRPr lang="en-US" b="0" i="0" dirty="0">
              <a:solidFill>
                <a:srgbClr val="212529"/>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189177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8E16-2365-06C2-D882-A201929D578B}"/>
              </a:ext>
            </a:extLst>
          </p:cNvPr>
          <p:cNvSpPr>
            <a:spLocks noGrp="1"/>
          </p:cNvSpPr>
          <p:nvPr>
            <p:ph type="title"/>
          </p:nvPr>
        </p:nvSpPr>
        <p:spPr/>
        <p:txBody>
          <a:bodyPr/>
          <a:lstStyle/>
          <a:p>
            <a:r>
              <a:rPr lang="en-IN" dirty="0"/>
              <a:t>              Advantages  of BGP .</a:t>
            </a:r>
          </a:p>
        </p:txBody>
      </p:sp>
      <p:sp>
        <p:nvSpPr>
          <p:cNvPr id="3" name="Content Placeholder 2">
            <a:extLst>
              <a:ext uri="{FF2B5EF4-FFF2-40B4-BE49-F238E27FC236}">
                <a16:creationId xmlns:a16="http://schemas.microsoft.com/office/drawing/2014/main" id="{965E839C-86F6-0A22-DB5D-F8E962F40925}"/>
              </a:ext>
            </a:extLst>
          </p:cNvPr>
          <p:cNvSpPr>
            <a:spLocks noGrp="1"/>
          </p:cNvSpPr>
          <p:nvPr>
            <p:ph idx="1"/>
          </p:nvPr>
        </p:nvSpPr>
        <p:spPr/>
        <p:txBody>
          <a:bodyPr/>
          <a:lstStyle/>
          <a:p>
            <a:r>
              <a:rPr lang="en-US" dirty="0"/>
              <a:t>Using BGP for LAN-WAN routing can offer several benefits for a multi-homed network, such as –</a:t>
            </a:r>
          </a:p>
          <a:p>
            <a:pPr marL="0" indent="0">
              <a:buNone/>
            </a:pPr>
            <a:endParaRPr lang="en-US" dirty="0"/>
          </a:p>
          <a:p>
            <a:r>
              <a:rPr lang="en-US" dirty="0"/>
              <a:t>Improved performance.</a:t>
            </a:r>
          </a:p>
          <a:p>
            <a:r>
              <a:rPr lang="en-US" dirty="0"/>
              <a:t>Enhanced reliability. </a:t>
            </a:r>
          </a:p>
          <a:p>
            <a:r>
              <a:rPr lang="en-US" dirty="0"/>
              <a:t>Increased security.</a:t>
            </a:r>
            <a:endParaRPr lang="en-IN" dirty="0"/>
          </a:p>
        </p:txBody>
      </p:sp>
    </p:spTree>
    <p:extLst>
      <p:ext uri="{BB962C8B-B14F-4D97-AF65-F5344CB8AC3E}">
        <p14:creationId xmlns:p14="http://schemas.microsoft.com/office/powerpoint/2010/main" val="3883387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01CB-3443-F147-820B-FAEBB238A7C0}"/>
              </a:ext>
            </a:extLst>
          </p:cNvPr>
          <p:cNvSpPr>
            <a:spLocks noGrp="1"/>
          </p:cNvSpPr>
          <p:nvPr>
            <p:ph type="title"/>
          </p:nvPr>
        </p:nvSpPr>
        <p:spPr/>
        <p:txBody>
          <a:bodyPr/>
          <a:lstStyle/>
          <a:p>
            <a:r>
              <a:rPr lang="en-US" dirty="0"/>
              <a:t>What is the concept of a flooding algorithm?</a:t>
            </a:r>
            <a:br>
              <a:rPr lang="en-US" dirty="0"/>
            </a:br>
            <a:endParaRPr lang="en-IN" dirty="0"/>
          </a:p>
        </p:txBody>
      </p:sp>
      <p:sp>
        <p:nvSpPr>
          <p:cNvPr id="3" name="Content Placeholder 2">
            <a:extLst>
              <a:ext uri="{FF2B5EF4-FFF2-40B4-BE49-F238E27FC236}">
                <a16:creationId xmlns:a16="http://schemas.microsoft.com/office/drawing/2014/main" id="{E702C3A8-1751-08BF-DE93-1DE825BCC7CA}"/>
              </a:ext>
            </a:extLst>
          </p:cNvPr>
          <p:cNvSpPr>
            <a:spLocks noGrp="1"/>
          </p:cNvSpPr>
          <p:nvPr>
            <p:ph idx="1"/>
          </p:nvPr>
        </p:nvSpPr>
        <p:spPr/>
        <p:txBody>
          <a:bodyPr/>
          <a:lstStyle/>
          <a:p>
            <a:pPr algn="just"/>
            <a:r>
              <a:rPr lang="en-US" dirty="0"/>
              <a:t>Flooding is used in computer networking routing algorithms where each incoming packet is transmitted through every outgoing link, except for the one on which it </a:t>
            </a:r>
            <a:r>
              <a:rPr lang="en-US"/>
              <a:t>arrived.</a:t>
            </a:r>
          </a:p>
          <a:p>
            <a:pPr algn="just"/>
            <a:r>
              <a:rPr lang="en-US"/>
              <a:t> </a:t>
            </a:r>
            <a:r>
              <a:rPr lang="en-US" dirty="0"/>
              <a:t>Flooding algorithms are guaranteed to find and exploit the shortest paths to the sent packets, as floods use each route in a network naturally.</a:t>
            </a:r>
            <a:endParaRPr lang="en-IN" dirty="0"/>
          </a:p>
        </p:txBody>
      </p:sp>
    </p:spTree>
    <p:extLst>
      <p:ext uri="{BB962C8B-B14F-4D97-AF65-F5344CB8AC3E}">
        <p14:creationId xmlns:p14="http://schemas.microsoft.com/office/powerpoint/2010/main" val="3355088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1218-E89E-B87A-3F84-50B988444662}"/>
              </a:ext>
            </a:extLst>
          </p:cNvPr>
          <p:cNvSpPr>
            <a:spLocks noGrp="1"/>
          </p:cNvSpPr>
          <p:nvPr>
            <p:ph type="title"/>
          </p:nvPr>
        </p:nvSpPr>
        <p:spPr/>
        <p:txBody>
          <a:bodyPr/>
          <a:lstStyle/>
          <a:p>
            <a:r>
              <a:rPr lang="en-IN" dirty="0"/>
              <a:t>                       Fragmentation </a:t>
            </a:r>
          </a:p>
        </p:txBody>
      </p:sp>
      <p:sp>
        <p:nvSpPr>
          <p:cNvPr id="3" name="Content Placeholder 2">
            <a:extLst>
              <a:ext uri="{FF2B5EF4-FFF2-40B4-BE49-F238E27FC236}">
                <a16:creationId xmlns:a16="http://schemas.microsoft.com/office/drawing/2014/main" id="{147CD88B-0D2A-2B64-9BD7-A0E7D214CE93}"/>
              </a:ext>
            </a:extLst>
          </p:cNvPr>
          <p:cNvSpPr>
            <a:spLocks noGrp="1"/>
          </p:cNvSpPr>
          <p:nvPr>
            <p:ph idx="1"/>
          </p:nvPr>
        </p:nvSpPr>
        <p:spPr/>
        <p:txBody>
          <a:bodyPr/>
          <a:lstStyle/>
          <a:p>
            <a:pPr algn="just"/>
            <a:r>
              <a:rPr lang="en-US" dirty="0"/>
              <a:t>Fragmentation is a type of process in which is used to divide packets into smaller pieces (fragments) so that the resulting pieces can travel across a link with a smaller maximum transmission unit (MTU) than the original packet size.</a:t>
            </a:r>
            <a:endParaRPr lang="en-IN" dirty="0"/>
          </a:p>
        </p:txBody>
      </p:sp>
    </p:spTree>
    <p:extLst>
      <p:ext uri="{BB962C8B-B14F-4D97-AF65-F5344CB8AC3E}">
        <p14:creationId xmlns:p14="http://schemas.microsoft.com/office/powerpoint/2010/main" val="3541843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91C6-5C6E-EAB5-9BC2-24134B805E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69FE54-C2F5-2676-1DA4-C244177D3CB0}"/>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                                                     Thanks</a:t>
            </a:r>
          </a:p>
        </p:txBody>
      </p:sp>
      <p:pic>
        <p:nvPicPr>
          <p:cNvPr id="4" name="Content Placeholder 4">
            <a:extLst>
              <a:ext uri="{FF2B5EF4-FFF2-40B4-BE49-F238E27FC236}">
                <a16:creationId xmlns:a16="http://schemas.microsoft.com/office/drawing/2014/main" id="{607BCAC2-FF1C-0CE1-1C13-C2AACED0B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4166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0DE4CF-1192-0A7F-69E6-DFD74DDC29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389" y="705393"/>
            <a:ext cx="10885713" cy="5704115"/>
          </a:xfrm>
        </p:spPr>
      </p:pic>
    </p:spTree>
    <p:extLst>
      <p:ext uri="{BB962C8B-B14F-4D97-AF65-F5344CB8AC3E}">
        <p14:creationId xmlns:p14="http://schemas.microsoft.com/office/powerpoint/2010/main" val="340613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B1DC-D6FB-DF19-81C6-DC41F36A60B8}"/>
              </a:ext>
            </a:extLst>
          </p:cNvPr>
          <p:cNvSpPr>
            <a:spLocks noGrp="1"/>
          </p:cNvSpPr>
          <p:nvPr>
            <p:ph type="title"/>
          </p:nvPr>
        </p:nvSpPr>
        <p:spPr/>
        <p:txBody>
          <a:bodyPr>
            <a:normAutofit fontScale="90000"/>
          </a:bodyPr>
          <a:lstStyle/>
          <a:p>
            <a:r>
              <a:rPr lang="en-US" altLang="en-US" sz="4800" dirty="0">
                <a:solidFill>
                  <a:schemeClr val="folHlink"/>
                </a:solidFill>
                <a:latin typeface="Times New Roman" panose="02020603050405020304" pitchFamily="18" charset="0"/>
              </a:rPr>
              <a:t>Figure 22.12  </a:t>
            </a:r>
            <a:r>
              <a:rPr lang="en-US" altLang="en-US" sz="4400" i="1" dirty="0">
                <a:latin typeface="Times New Roman" panose="02020603050405020304" pitchFamily="18" charset="0"/>
              </a:rPr>
              <a:t>Autonomous systems</a:t>
            </a:r>
            <a:br>
              <a:rPr lang="en-US" altLang="en-US" sz="4400" i="1"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085589E5-67E8-5F4C-418F-E18384AB0E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8309" y="2336800"/>
            <a:ext cx="1039803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155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2323-0F82-D7D5-0EFB-F8039B409BDA}"/>
              </a:ext>
            </a:extLst>
          </p:cNvPr>
          <p:cNvSpPr>
            <a:spLocks noGrp="1"/>
          </p:cNvSpPr>
          <p:nvPr>
            <p:ph type="title"/>
          </p:nvPr>
        </p:nvSpPr>
        <p:spPr/>
        <p:txBody>
          <a:bodyPr>
            <a:normAutofit fontScale="90000"/>
          </a:bodyPr>
          <a:lstStyle/>
          <a:p>
            <a:pPr algn="just"/>
            <a:br>
              <a:rPr lang="en-US" dirty="0"/>
            </a:br>
            <a:r>
              <a:rPr lang="en-US" dirty="0"/>
              <a:t>An autonomous system (AS) is a large network or group of networks that has a unified routing policy.</a:t>
            </a:r>
            <a:br>
              <a:rPr lang="en-US" dirty="0"/>
            </a:br>
            <a:endParaRPr lang="en-IN" dirty="0"/>
          </a:p>
        </p:txBody>
      </p:sp>
      <p:sp>
        <p:nvSpPr>
          <p:cNvPr id="3" name="Content Placeholder 2">
            <a:extLst>
              <a:ext uri="{FF2B5EF4-FFF2-40B4-BE49-F238E27FC236}">
                <a16:creationId xmlns:a16="http://schemas.microsoft.com/office/drawing/2014/main" id="{6B650CDC-FC87-CA94-624B-E33C08C2D5DC}"/>
              </a:ext>
            </a:extLst>
          </p:cNvPr>
          <p:cNvSpPr>
            <a:spLocks noGrp="1"/>
          </p:cNvSpPr>
          <p:nvPr>
            <p:ph idx="1"/>
          </p:nvPr>
        </p:nvSpPr>
        <p:spPr/>
        <p:txBody>
          <a:bodyPr/>
          <a:lstStyle/>
          <a:p>
            <a:pPr algn="just"/>
            <a:r>
              <a:rPr lang="en-US" dirty="0"/>
              <a:t>Imagine an AS </a:t>
            </a:r>
            <a:r>
              <a:rPr lang="en-US" dirty="0" err="1"/>
              <a:t>as</a:t>
            </a:r>
            <a:r>
              <a:rPr lang="en-US" dirty="0"/>
              <a:t>  being like a town's post office. Mail goes from post office to post office until it reaches the right town, and that town's post office will then deliver the mail within that town. </a:t>
            </a:r>
          </a:p>
          <a:p>
            <a:pPr algn="just"/>
            <a:endParaRPr lang="en-US" dirty="0"/>
          </a:p>
          <a:p>
            <a:pPr algn="just"/>
            <a:r>
              <a:rPr lang="en-US" dirty="0"/>
              <a:t>Similarly, data packets cross the Internet by hopping from AS to AS until they reach the AS that contains their destination Internet Protocol (IP) address. Routers within that AS send the packet to the IP address.</a:t>
            </a:r>
          </a:p>
          <a:p>
            <a:endParaRPr lang="en-IN" dirty="0"/>
          </a:p>
        </p:txBody>
      </p:sp>
    </p:spTree>
    <p:extLst>
      <p:ext uri="{BB962C8B-B14F-4D97-AF65-F5344CB8AC3E}">
        <p14:creationId xmlns:p14="http://schemas.microsoft.com/office/powerpoint/2010/main" val="15686387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1074</TotalTime>
  <Words>3035</Words>
  <Application>Microsoft Office PowerPoint</Application>
  <PresentationFormat>Widescreen</PresentationFormat>
  <Paragraphs>243</Paragraphs>
  <Slides>64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Muli</vt:lpstr>
      <vt:lpstr>Open Sans</vt:lpstr>
      <vt:lpstr>Times</vt:lpstr>
      <vt:lpstr>Times New Roman</vt:lpstr>
      <vt:lpstr>Trebuchet MS</vt:lpstr>
      <vt:lpstr>Berlin</vt:lpstr>
      <vt:lpstr>                                Lec -28, 30</vt:lpstr>
      <vt:lpstr>                What are Routing  Algorithms?</vt:lpstr>
      <vt:lpstr>PowerPoint Presentation</vt:lpstr>
      <vt:lpstr>PowerPoint Presentation</vt:lpstr>
      <vt:lpstr> Example of common unicast routing protocol used in a 3-tier topology? </vt:lpstr>
      <vt:lpstr>            Types  of  unicasting  Protocols.</vt:lpstr>
      <vt:lpstr>PowerPoint Presentation</vt:lpstr>
      <vt:lpstr>Figure 22.12  Autonomous systems </vt:lpstr>
      <vt:lpstr> An autonomous system (AS) is a large network or group of networks that has a unified routing policy. </vt:lpstr>
      <vt:lpstr>                 Popular routing protocols. </vt:lpstr>
      <vt:lpstr>Figure 22.13  - Popular routing protocols. </vt:lpstr>
      <vt:lpstr>            Popular routing  Protocol.</vt:lpstr>
      <vt:lpstr>       Explanation of Distance Vector Routing                                   Algorithm.</vt:lpstr>
      <vt:lpstr>Example-  Consider the following network; three routers are there: A, B, and C with AB=1, BC=2, and CA=5. Let's see the following steps to understand it better.</vt:lpstr>
      <vt:lpstr>              By taking  an  Example  of  DVR.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When does a node send its partial routing table (only two columns) to all its immediate neighbors?   </vt:lpstr>
      <vt:lpstr>                    Count to Infinity . </vt:lpstr>
      <vt:lpstr>Figure 22.17  Two-node instability </vt:lpstr>
      <vt:lpstr>                   Defining Infinity . </vt:lpstr>
      <vt:lpstr>   Three Keys to understand the working of            Distance Vector Routing Algorithm .</vt:lpstr>
      <vt:lpstr>PowerPoint Presentation</vt:lpstr>
      <vt:lpstr>      Advantages of Distance Vector Routing.</vt:lpstr>
      <vt:lpstr>PowerPoint Presentation</vt:lpstr>
      <vt:lpstr>Figure 22.19  Example of a domain using RIP </vt:lpstr>
      <vt:lpstr>                     Link state routing.</vt:lpstr>
      <vt:lpstr>PowerPoint Presentation</vt:lpstr>
      <vt:lpstr>                 Build routing table</vt:lpstr>
      <vt:lpstr>PowerPoint Presentation</vt:lpstr>
      <vt:lpstr>      Example of formation of shortest path tree. </vt:lpstr>
      <vt:lpstr>Figure 22.22  Dijkstra algorithm </vt:lpstr>
      <vt:lpstr>PowerPoint Presentation</vt:lpstr>
      <vt:lpstr>                                  OSPF. </vt:lpstr>
      <vt:lpstr>Figure 14.19    Areas in an autonomous system </vt:lpstr>
      <vt:lpstr>                       OSPF  Protocol.</vt:lpstr>
      <vt:lpstr>                     OSPF Neighbors . </vt:lpstr>
      <vt:lpstr>                   OSPF  command.</vt:lpstr>
      <vt:lpstr>                      Metric in OSPF . </vt:lpstr>
      <vt:lpstr>                           BGP Protocol.</vt:lpstr>
      <vt:lpstr>                         Types  of  BGP .</vt:lpstr>
      <vt:lpstr>                         BGP session .</vt:lpstr>
      <vt:lpstr>                       Path Attributes . </vt:lpstr>
      <vt:lpstr>                          BGP Sessions . </vt:lpstr>
      <vt:lpstr>            Internal and external BGP sessions . </vt:lpstr>
      <vt:lpstr>                PATH VECTOR ROUTING. </vt:lpstr>
      <vt:lpstr>                Steps in path vector Routing</vt:lpstr>
      <vt:lpstr>  Initial routing tables in path vector routing. </vt:lpstr>
      <vt:lpstr>Stabilized tables for four autonomous systems.</vt:lpstr>
      <vt:lpstr>Figure 14.20   -   Types of links </vt:lpstr>
      <vt:lpstr>Figure 14.21    -Point-to-point link </vt:lpstr>
      <vt:lpstr>                          Transient link </vt:lpstr>
      <vt:lpstr>Figure 14.23    Stub link </vt:lpstr>
      <vt:lpstr>             Advantages  of OSPF.</vt:lpstr>
      <vt:lpstr>              Advantages  of BGP .</vt:lpstr>
      <vt:lpstr>What is the concept of a flooding algorithm? </vt:lpstr>
      <vt:lpstr>                       Fragmentation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-27</dc:title>
  <dc:creator>Mohit Malik</dc:creator>
  <cp:lastModifiedBy>Mohit Malik</cp:lastModifiedBy>
  <cp:revision>3</cp:revision>
  <dcterms:created xsi:type="dcterms:W3CDTF">2023-10-02T08:17:03Z</dcterms:created>
  <dcterms:modified xsi:type="dcterms:W3CDTF">2023-10-12T14:58:22Z</dcterms:modified>
</cp:coreProperties>
</file>