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png"/>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0" r:id="rId6"/>
    <p:sldId id="268" r:id="rId7"/>
    <p:sldId id="261" r:id="rId8"/>
    <p:sldId id="262" r:id="rId9"/>
    <p:sldId id="270" r:id="rId10"/>
    <p:sldId id="269" r:id="rId11"/>
    <p:sldId id="271" r:id="rId12"/>
    <p:sldId id="272" r:id="rId13"/>
    <p:sldId id="263" r:id="rId14"/>
    <p:sldId id="264"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61345-2ADA-4B80-96CE-4891496EA69D}" v="5" dt="2023-08-22T08:52:06.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66E08E9A-2D8F-4709-A0C7-9492FF80D1B2}"/>
    <pc:docChg chg="modSld">
      <pc:chgData name="Mohit Malik" userId="b038f0c95dfac187" providerId="LiveId" clId="{66E08E9A-2D8F-4709-A0C7-9492FF80D1B2}" dt="2023-08-19T16:25:01.439" v="1" actId="14100"/>
      <pc:docMkLst>
        <pc:docMk/>
      </pc:docMkLst>
      <pc:sldChg chg="modSp mod">
        <pc:chgData name="Mohit Malik" userId="b038f0c95dfac187" providerId="LiveId" clId="{66E08E9A-2D8F-4709-A0C7-9492FF80D1B2}" dt="2023-08-19T16:25:01.439" v="1" actId="14100"/>
        <pc:sldMkLst>
          <pc:docMk/>
          <pc:sldMk cId="398365253" sldId="265"/>
        </pc:sldMkLst>
        <pc:picChg chg="mod">
          <ac:chgData name="Mohit Malik" userId="b038f0c95dfac187" providerId="LiveId" clId="{66E08E9A-2D8F-4709-A0C7-9492FF80D1B2}" dt="2023-08-19T16:25:01.439" v="1" actId="14100"/>
          <ac:picMkLst>
            <pc:docMk/>
            <pc:sldMk cId="398365253" sldId="265"/>
            <ac:picMk id="4" creationId="{A54B0BBA-1008-BBC9-A18F-38115CBDC2CD}"/>
          </ac:picMkLst>
        </pc:picChg>
      </pc:sldChg>
    </pc:docChg>
  </pc:docChgLst>
  <pc:docChgLst>
    <pc:chgData name="Mohit Malik" userId="b038f0c95dfac187" providerId="LiveId" clId="{29A61345-2ADA-4B80-96CE-4891496EA69D}"/>
    <pc:docChg chg="custSel addSld delSld modSld">
      <pc:chgData name="Mohit Malik" userId="b038f0c95dfac187" providerId="LiveId" clId="{29A61345-2ADA-4B80-96CE-4891496EA69D}" dt="2023-08-22T08:54:27.415" v="364" actId="20577"/>
      <pc:docMkLst>
        <pc:docMk/>
      </pc:docMkLst>
      <pc:sldChg chg="addSp delSp modSp new mod">
        <pc:chgData name="Mohit Malik" userId="b038f0c95dfac187" providerId="LiveId" clId="{29A61345-2ADA-4B80-96CE-4891496EA69D}" dt="2023-08-22T07:52:27.949" v="59" actId="14100"/>
        <pc:sldMkLst>
          <pc:docMk/>
          <pc:sldMk cId="364687209" sldId="268"/>
        </pc:sldMkLst>
        <pc:spChg chg="mod">
          <ac:chgData name="Mohit Malik" userId="b038f0c95dfac187" providerId="LiveId" clId="{29A61345-2ADA-4B80-96CE-4891496EA69D}" dt="2023-08-22T07:52:27.949" v="59" actId="14100"/>
          <ac:spMkLst>
            <pc:docMk/>
            <pc:sldMk cId="364687209" sldId="268"/>
            <ac:spMk id="2" creationId="{C4F5829B-6D90-2E6E-9E5C-8B4BC4183EB2}"/>
          </ac:spMkLst>
        </pc:spChg>
        <pc:spChg chg="del">
          <ac:chgData name="Mohit Malik" userId="b038f0c95dfac187" providerId="LiveId" clId="{29A61345-2ADA-4B80-96CE-4891496EA69D}" dt="2023-08-22T07:50:53.608" v="1"/>
          <ac:spMkLst>
            <pc:docMk/>
            <pc:sldMk cId="364687209" sldId="268"/>
            <ac:spMk id="3" creationId="{D5AF3847-B0BF-C12B-C067-8B70769C70C3}"/>
          </ac:spMkLst>
        </pc:spChg>
        <pc:picChg chg="add mod">
          <ac:chgData name="Mohit Malik" userId="b038f0c95dfac187" providerId="LiveId" clId="{29A61345-2ADA-4B80-96CE-4891496EA69D}" dt="2023-08-22T07:51:06.162" v="5" actId="14100"/>
          <ac:picMkLst>
            <pc:docMk/>
            <pc:sldMk cId="364687209" sldId="268"/>
            <ac:picMk id="5" creationId="{D40E89B6-6A3F-B1F0-7152-43E795F6C7BE}"/>
          </ac:picMkLst>
        </pc:picChg>
      </pc:sldChg>
      <pc:sldChg chg="addSp delSp modSp new mod">
        <pc:chgData name="Mohit Malik" userId="b038f0c95dfac187" providerId="LiveId" clId="{29A61345-2ADA-4B80-96CE-4891496EA69D}" dt="2023-08-22T08:20:10.769" v="110" actId="20577"/>
        <pc:sldMkLst>
          <pc:docMk/>
          <pc:sldMk cId="2113912944" sldId="269"/>
        </pc:sldMkLst>
        <pc:spChg chg="mod">
          <ac:chgData name="Mohit Malik" userId="b038f0c95dfac187" providerId="LiveId" clId="{29A61345-2ADA-4B80-96CE-4891496EA69D}" dt="2023-08-22T08:20:10.769" v="110" actId="20577"/>
          <ac:spMkLst>
            <pc:docMk/>
            <pc:sldMk cId="2113912944" sldId="269"/>
            <ac:spMk id="2" creationId="{B74EFDD2-37D0-CE60-CEDF-BA2926D792AB}"/>
          </ac:spMkLst>
        </pc:spChg>
        <pc:spChg chg="del">
          <ac:chgData name="Mohit Malik" userId="b038f0c95dfac187" providerId="LiveId" clId="{29A61345-2ADA-4B80-96CE-4891496EA69D}" dt="2023-08-22T08:19:21.848" v="63"/>
          <ac:spMkLst>
            <pc:docMk/>
            <pc:sldMk cId="2113912944" sldId="269"/>
            <ac:spMk id="3" creationId="{F44FF8AE-3649-9CE4-6042-EB540A536B45}"/>
          </ac:spMkLst>
        </pc:spChg>
        <pc:picChg chg="add mod">
          <ac:chgData name="Mohit Malik" userId="b038f0c95dfac187" providerId="LiveId" clId="{29A61345-2ADA-4B80-96CE-4891496EA69D}" dt="2023-08-22T08:19:32.463" v="67" actId="14100"/>
          <ac:picMkLst>
            <pc:docMk/>
            <pc:sldMk cId="2113912944" sldId="269"/>
            <ac:picMk id="5" creationId="{CC851F56-464F-6D2D-4789-5378F5E39C8C}"/>
          </ac:picMkLst>
        </pc:picChg>
      </pc:sldChg>
      <pc:sldChg chg="new del">
        <pc:chgData name="Mohit Malik" userId="b038f0c95dfac187" providerId="LiveId" clId="{29A61345-2ADA-4B80-96CE-4891496EA69D}" dt="2023-08-22T08:19:14.328" v="61" actId="47"/>
        <pc:sldMkLst>
          <pc:docMk/>
          <pc:sldMk cId="2188131160" sldId="269"/>
        </pc:sldMkLst>
      </pc:sldChg>
      <pc:sldChg chg="addSp delSp modSp new mod">
        <pc:chgData name="Mohit Malik" userId="b038f0c95dfac187" providerId="LiveId" clId="{29A61345-2ADA-4B80-96CE-4891496EA69D}" dt="2023-08-22T08:44:38.259" v="211" actId="14100"/>
        <pc:sldMkLst>
          <pc:docMk/>
          <pc:sldMk cId="500167662" sldId="270"/>
        </pc:sldMkLst>
        <pc:spChg chg="mod">
          <ac:chgData name="Mohit Malik" userId="b038f0c95dfac187" providerId="LiveId" clId="{29A61345-2ADA-4B80-96CE-4891496EA69D}" dt="2023-08-22T08:25:00.845" v="152" actId="20577"/>
          <ac:spMkLst>
            <pc:docMk/>
            <pc:sldMk cId="500167662" sldId="270"/>
            <ac:spMk id="2" creationId="{BBA02222-0252-A35C-8600-DA78DD24D532}"/>
          </ac:spMkLst>
        </pc:spChg>
        <pc:spChg chg="del">
          <ac:chgData name="Mohit Malik" userId="b038f0c95dfac187" providerId="LiveId" clId="{29A61345-2ADA-4B80-96CE-4891496EA69D}" dt="2023-08-22T08:24:13.223" v="114"/>
          <ac:spMkLst>
            <pc:docMk/>
            <pc:sldMk cId="500167662" sldId="270"/>
            <ac:spMk id="3" creationId="{38E3E48E-AF1F-1806-F115-347886871578}"/>
          </ac:spMkLst>
        </pc:spChg>
        <pc:picChg chg="add mod">
          <ac:chgData name="Mohit Malik" userId="b038f0c95dfac187" providerId="LiveId" clId="{29A61345-2ADA-4B80-96CE-4891496EA69D}" dt="2023-08-22T08:44:38.259" v="211" actId="14100"/>
          <ac:picMkLst>
            <pc:docMk/>
            <pc:sldMk cId="500167662" sldId="270"/>
            <ac:picMk id="5" creationId="{C08B79E5-BE0F-5243-3F0B-110F6CB7A849}"/>
          </ac:picMkLst>
        </pc:picChg>
      </pc:sldChg>
      <pc:sldChg chg="new del">
        <pc:chgData name="Mohit Malik" userId="b038f0c95dfac187" providerId="LiveId" clId="{29A61345-2ADA-4B80-96CE-4891496EA69D}" dt="2023-08-22T08:24:04.997" v="112" actId="47"/>
        <pc:sldMkLst>
          <pc:docMk/>
          <pc:sldMk cId="3624576974" sldId="270"/>
        </pc:sldMkLst>
      </pc:sldChg>
      <pc:sldChg chg="addSp delSp modSp new mod">
        <pc:chgData name="Mohit Malik" userId="b038f0c95dfac187" providerId="LiveId" clId="{29A61345-2ADA-4B80-96CE-4891496EA69D}" dt="2023-08-22T08:46:33.065" v="216" actId="14100"/>
        <pc:sldMkLst>
          <pc:docMk/>
          <pc:sldMk cId="3858843344" sldId="271"/>
        </pc:sldMkLst>
        <pc:spChg chg="mod">
          <ac:chgData name="Mohit Malik" userId="b038f0c95dfac187" providerId="LiveId" clId="{29A61345-2ADA-4B80-96CE-4891496EA69D}" dt="2023-08-22T08:43:58.956" v="205" actId="20577"/>
          <ac:spMkLst>
            <pc:docMk/>
            <pc:sldMk cId="3858843344" sldId="271"/>
            <ac:spMk id="2" creationId="{DC71449D-7341-F388-2D78-DC37CAAEA331}"/>
          </ac:spMkLst>
        </pc:spChg>
        <pc:spChg chg="del">
          <ac:chgData name="Mohit Malik" userId="b038f0c95dfac187" providerId="LiveId" clId="{29A61345-2ADA-4B80-96CE-4891496EA69D}" dt="2023-08-22T08:42:45.389" v="154"/>
          <ac:spMkLst>
            <pc:docMk/>
            <pc:sldMk cId="3858843344" sldId="271"/>
            <ac:spMk id="3" creationId="{050F012B-4D62-13B8-D6F1-5A32F2683ADB}"/>
          </ac:spMkLst>
        </pc:spChg>
        <pc:picChg chg="add mod">
          <ac:chgData name="Mohit Malik" userId="b038f0c95dfac187" providerId="LiveId" clId="{29A61345-2ADA-4B80-96CE-4891496EA69D}" dt="2023-08-22T08:46:33.065" v="216" actId="14100"/>
          <ac:picMkLst>
            <pc:docMk/>
            <pc:sldMk cId="3858843344" sldId="271"/>
            <ac:picMk id="5" creationId="{375192BB-118B-77D2-C5E1-90E6452D0FDD}"/>
          </ac:picMkLst>
        </pc:picChg>
      </pc:sldChg>
      <pc:sldChg chg="addSp delSp modSp new mod">
        <pc:chgData name="Mohit Malik" userId="b038f0c95dfac187" providerId="LiveId" clId="{29A61345-2ADA-4B80-96CE-4891496EA69D}" dt="2023-08-22T08:54:27.415" v="364" actId="20577"/>
        <pc:sldMkLst>
          <pc:docMk/>
          <pc:sldMk cId="1622513358" sldId="272"/>
        </pc:sldMkLst>
        <pc:spChg chg="mod">
          <ac:chgData name="Mohit Malik" userId="b038f0c95dfac187" providerId="LiveId" clId="{29A61345-2ADA-4B80-96CE-4891496EA69D}" dt="2023-08-22T08:54:27.415" v="364" actId="20577"/>
          <ac:spMkLst>
            <pc:docMk/>
            <pc:sldMk cId="1622513358" sldId="272"/>
            <ac:spMk id="2" creationId="{3D9C3219-E9FE-72D9-D4B1-E18D9141488A}"/>
          </ac:spMkLst>
        </pc:spChg>
        <pc:spChg chg="del">
          <ac:chgData name="Mohit Malik" userId="b038f0c95dfac187" providerId="LiveId" clId="{29A61345-2ADA-4B80-96CE-4891496EA69D}" dt="2023-08-22T08:52:06.156" v="217"/>
          <ac:spMkLst>
            <pc:docMk/>
            <pc:sldMk cId="1622513358" sldId="272"/>
            <ac:spMk id="3" creationId="{8FFB7B7F-C4E2-4E6E-3F2E-78A7A85380B2}"/>
          </ac:spMkLst>
        </pc:spChg>
        <pc:picChg chg="add mod">
          <ac:chgData name="Mohit Malik" userId="b038f0c95dfac187" providerId="LiveId" clId="{29A61345-2ADA-4B80-96CE-4891496EA69D}" dt="2023-08-22T08:52:31.044" v="224" actId="14100"/>
          <ac:picMkLst>
            <pc:docMk/>
            <pc:sldMk cId="1622513358" sldId="272"/>
            <ac:picMk id="5" creationId="{065C4A42-FB1B-8B2E-2319-FCEB9D63D7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A615B-E45D-4793-BC25-31BAD36B352B}" type="datetimeFigureOut">
              <a:rPr lang="en-IN" smtClean="0"/>
              <a:t>22-08-2023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AB3E-7E4B-4A80-B282-31627DDBCF48}" type="slidenum">
              <a:rPr lang="en-IN" smtClean="0"/>
              <a:t>‹#›</a:t>
            </a:fld>
            <a:endParaRPr lang="en-IN"/>
          </a:p>
        </p:txBody>
      </p:sp>
    </p:spTree>
    <p:extLst>
      <p:ext uri="{BB962C8B-B14F-4D97-AF65-F5344CB8AC3E}">
        <p14:creationId xmlns:p14="http://schemas.microsoft.com/office/powerpoint/2010/main" val="2260938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63AB3E-7E4B-4A80-B282-31627DDBCF48}" type="slidenum">
              <a:rPr lang="en-IN" smtClean="0"/>
              <a:t>14</a:t>
            </a:fld>
            <a:endParaRPr lang="en-IN"/>
          </a:p>
        </p:txBody>
      </p:sp>
    </p:spTree>
    <p:extLst>
      <p:ext uri="{BB962C8B-B14F-4D97-AF65-F5344CB8AC3E}">
        <p14:creationId xmlns:p14="http://schemas.microsoft.com/office/powerpoint/2010/main" val="708296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0CB2BE5C-812A-480D-9FFC-CD905396DE6C}" type="datetimeFigureOut">
              <a:rPr lang="en-IN" smtClean="0"/>
              <a:t>22-08-2023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7E44A86-EBC7-48FC-B411-1B6EAF14220A}" type="slidenum">
              <a:rPr lang="en-IN" smtClean="0"/>
              <a:t>‹#›</a:t>
            </a:fld>
            <a:endParaRPr lang="en-IN"/>
          </a:p>
        </p:txBody>
      </p:sp>
    </p:spTree>
    <p:extLst>
      <p:ext uri="{BB962C8B-B14F-4D97-AF65-F5344CB8AC3E}">
        <p14:creationId xmlns:p14="http://schemas.microsoft.com/office/powerpoint/2010/main" val="24521329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2BE5C-812A-480D-9FFC-CD905396DE6C}"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44A86-EBC7-48FC-B411-1B6EAF14220A}" type="slidenum">
              <a:rPr lang="en-IN" smtClean="0"/>
              <a:t>‹#›</a:t>
            </a:fld>
            <a:endParaRPr lang="en-IN"/>
          </a:p>
        </p:txBody>
      </p:sp>
    </p:spTree>
    <p:extLst>
      <p:ext uri="{BB962C8B-B14F-4D97-AF65-F5344CB8AC3E}">
        <p14:creationId xmlns:p14="http://schemas.microsoft.com/office/powerpoint/2010/main" val="341941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2BE5C-812A-480D-9FFC-CD905396DE6C}"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44A86-EBC7-48FC-B411-1B6EAF14220A}" type="slidenum">
              <a:rPr lang="en-IN" smtClean="0"/>
              <a:t>‹#›</a:t>
            </a:fld>
            <a:endParaRPr lang="en-IN"/>
          </a:p>
        </p:txBody>
      </p:sp>
    </p:spTree>
    <p:extLst>
      <p:ext uri="{BB962C8B-B14F-4D97-AF65-F5344CB8AC3E}">
        <p14:creationId xmlns:p14="http://schemas.microsoft.com/office/powerpoint/2010/main" val="394806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2BE5C-812A-480D-9FFC-CD905396DE6C}"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E44A86-EBC7-48FC-B411-1B6EAF14220A}" type="slidenum">
              <a:rPr lang="en-IN" smtClean="0"/>
              <a:t>‹#›</a:t>
            </a:fld>
            <a:endParaRPr lang="en-IN"/>
          </a:p>
        </p:txBody>
      </p:sp>
    </p:spTree>
    <p:extLst>
      <p:ext uri="{BB962C8B-B14F-4D97-AF65-F5344CB8AC3E}">
        <p14:creationId xmlns:p14="http://schemas.microsoft.com/office/powerpoint/2010/main" val="11270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0CB2BE5C-812A-480D-9FFC-CD905396DE6C}" type="datetimeFigureOut">
              <a:rPr lang="en-IN" smtClean="0"/>
              <a:t>22-08-2023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67E44A86-EBC7-48FC-B411-1B6EAF14220A}" type="slidenum">
              <a:rPr lang="en-IN" smtClean="0"/>
              <a:t>‹#›</a:t>
            </a:fld>
            <a:endParaRPr lang="en-IN"/>
          </a:p>
        </p:txBody>
      </p:sp>
    </p:spTree>
    <p:extLst>
      <p:ext uri="{BB962C8B-B14F-4D97-AF65-F5344CB8AC3E}">
        <p14:creationId xmlns:p14="http://schemas.microsoft.com/office/powerpoint/2010/main" val="5823936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B2BE5C-812A-480D-9FFC-CD905396DE6C}"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44A86-EBC7-48FC-B411-1B6EAF14220A}" type="slidenum">
              <a:rPr lang="en-IN" smtClean="0"/>
              <a:t>‹#›</a:t>
            </a:fld>
            <a:endParaRPr lang="en-IN"/>
          </a:p>
        </p:txBody>
      </p:sp>
    </p:spTree>
    <p:extLst>
      <p:ext uri="{BB962C8B-B14F-4D97-AF65-F5344CB8AC3E}">
        <p14:creationId xmlns:p14="http://schemas.microsoft.com/office/powerpoint/2010/main" val="345627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2BE5C-812A-480D-9FFC-CD905396DE6C}"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E44A86-EBC7-48FC-B411-1B6EAF14220A}" type="slidenum">
              <a:rPr lang="en-IN" smtClean="0"/>
              <a:t>‹#›</a:t>
            </a:fld>
            <a:endParaRPr lang="en-IN"/>
          </a:p>
        </p:txBody>
      </p:sp>
    </p:spTree>
    <p:extLst>
      <p:ext uri="{BB962C8B-B14F-4D97-AF65-F5344CB8AC3E}">
        <p14:creationId xmlns:p14="http://schemas.microsoft.com/office/powerpoint/2010/main" val="400519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2BE5C-812A-480D-9FFC-CD905396DE6C}" type="datetimeFigureOut">
              <a:rPr lang="en-IN" smtClean="0"/>
              <a:t>22-08-2023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E44A86-EBC7-48FC-B411-1B6EAF14220A}" type="slidenum">
              <a:rPr lang="en-IN" smtClean="0"/>
              <a:t>‹#›</a:t>
            </a:fld>
            <a:endParaRPr lang="en-IN"/>
          </a:p>
        </p:txBody>
      </p:sp>
    </p:spTree>
    <p:extLst>
      <p:ext uri="{BB962C8B-B14F-4D97-AF65-F5344CB8AC3E}">
        <p14:creationId xmlns:p14="http://schemas.microsoft.com/office/powerpoint/2010/main" val="235767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2BE5C-812A-480D-9FFC-CD905396DE6C}" type="datetimeFigureOut">
              <a:rPr lang="en-IN" smtClean="0"/>
              <a:t>22-08-2023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E44A86-EBC7-48FC-B411-1B6EAF14220A}" type="slidenum">
              <a:rPr lang="en-IN" smtClean="0"/>
              <a:t>‹#›</a:t>
            </a:fld>
            <a:endParaRPr lang="en-IN"/>
          </a:p>
        </p:txBody>
      </p:sp>
    </p:spTree>
    <p:extLst>
      <p:ext uri="{BB962C8B-B14F-4D97-AF65-F5344CB8AC3E}">
        <p14:creationId xmlns:p14="http://schemas.microsoft.com/office/powerpoint/2010/main" val="334210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CB2BE5C-812A-480D-9FFC-CD905396DE6C}" type="datetimeFigureOut">
              <a:rPr lang="en-IN" smtClean="0"/>
              <a:t>22-08-2023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7E44A86-EBC7-48FC-B411-1B6EAF14220A}"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769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CB2BE5C-812A-480D-9FFC-CD905396DE6C}" type="datetimeFigureOut">
              <a:rPr lang="en-IN" smtClean="0"/>
              <a:t>22-08-2023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7E44A86-EBC7-48FC-B411-1B6EAF14220A}"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463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CB2BE5C-812A-480D-9FFC-CD905396DE6C}" type="datetimeFigureOut">
              <a:rPr lang="en-IN" smtClean="0"/>
              <a:t>22-08-2023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7E44A86-EBC7-48FC-B411-1B6EAF14220A}" type="slidenum">
              <a:rPr lang="en-IN" smtClean="0"/>
              <a:t>‹#›</a:t>
            </a:fld>
            <a:endParaRPr lang="en-IN"/>
          </a:p>
        </p:txBody>
      </p:sp>
    </p:spTree>
    <p:extLst>
      <p:ext uri="{BB962C8B-B14F-4D97-AF65-F5344CB8AC3E}">
        <p14:creationId xmlns:p14="http://schemas.microsoft.com/office/powerpoint/2010/main" val="229112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5FA8-854B-8EB7-0C59-BA1BD71EE5E0}"/>
              </a:ext>
            </a:extLst>
          </p:cNvPr>
          <p:cNvSpPr>
            <a:spLocks noGrp="1"/>
          </p:cNvSpPr>
          <p:nvPr>
            <p:ph type="title"/>
          </p:nvPr>
        </p:nvSpPr>
        <p:spPr/>
        <p:txBody>
          <a:bodyPr/>
          <a:lstStyle/>
          <a:p>
            <a:r>
              <a:rPr lang="en-IN" dirty="0"/>
              <a:t>                      LEC  -9</a:t>
            </a:r>
          </a:p>
        </p:txBody>
      </p:sp>
      <p:sp>
        <p:nvSpPr>
          <p:cNvPr id="3" name="Content Placeholder 2">
            <a:extLst>
              <a:ext uri="{FF2B5EF4-FFF2-40B4-BE49-F238E27FC236}">
                <a16:creationId xmlns:a16="http://schemas.microsoft.com/office/drawing/2014/main" id="{50180022-36BF-0597-A808-211B40B5092D}"/>
              </a:ext>
            </a:extLst>
          </p:cNvPr>
          <p:cNvSpPr>
            <a:spLocks noGrp="1"/>
          </p:cNvSpPr>
          <p:nvPr>
            <p:ph idx="1"/>
          </p:nvPr>
        </p:nvSpPr>
        <p:spPr/>
        <p:txBody>
          <a:bodyPr/>
          <a:lstStyle/>
          <a:p>
            <a:pPr marL="0" indent="0" algn="l">
              <a:buNone/>
            </a:pPr>
            <a:r>
              <a:rPr lang="en-IN" sz="1800" b="0" i="0" u="none" strike="noStrike" baseline="0" dirty="0">
                <a:latin typeface="Times New Roman" panose="02020603050405020304" pitchFamily="18" charset="0"/>
              </a:rPr>
              <a:t>                                                         </a:t>
            </a:r>
          </a:p>
          <a:p>
            <a:pPr marL="0" indent="0" algn="l">
              <a:buNone/>
            </a:pPr>
            <a:endParaRPr lang="en-IN" sz="1800" dirty="0">
              <a:latin typeface="Times New Roman" panose="02020603050405020304" pitchFamily="18" charset="0"/>
            </a:endParaRPr>
          </a:p>
          <a:p>
            <a:pPr marL="0" indent="0" algn="l">
              <a:buNone/>
            </a:pPr>
            <a:r>
              <a:rPr lang="en-IN" sz="1800" b="0" i="0" u="none" strike="noStrike" baseline="0" dirty="0">
                <a:latin typeface="Times New Roman" panose="02020603050405020304" pitchFamily="18" charset="0"/>
              </a:rPr>
              <a:t>                                                                   </a:t>
            </a:r>
            <a:r>
              <a:rPr lang="en-IN" sz="1800" b="1" i="0" u="none" strike="noStrike" baseline="0" dirty="0">
                <a:latin typeface="Times New Roman" panose="02020603050405020304" pitchFamily="18" charset="0"/>
              </a:rPr>
              <a:t>PHYSICAL LAYER: </a:t>
            </a:r>
          </a:p>
          <a:p>
            <a:pPr marL="0" indent="0" algn="l">
              <a:buNone/>
            </a:pPr>
            <a:r>
              <a:rPr lang="en-IN" sz="1800" b="1" i="0" u="none" strike="noStrike" baseline="0" dirty="0">
                <a:latin typeface="Times New Roman" panose="02020603050405020304" pitchFamily="18" charset="0"/>
              </a:rPr>
              <a:t>                 (Basics for Data Communications, Analog , Digital signals and  Signal &amp; Media)</a:t>
            </a:r>
            <a:endParaRPr lang="en-IN" b="1" dirty="0"/>
          </a:p>
        </p:txBody>
      </p:sp>
    </p:spTree>
    <p:extLst>
      <p:ext uri="{BB962C8B-B14F-4D97-AF65-F5344CB8AC3E}">
        <p14:creationId xmlns:p14="http://schemas.microsoft.com/office/powerpoint/2010/main" val="365354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FDD2-37D0-CE60-CEDF-BA2926D792AB}"/>
              </a:ext>
            </a:extLst>
          </p:cNvPr>
          <p:cNvSpPr>
            <a:spLocks noGrp="1"/>
          </p:cNvSpPr>
          <p:nvPr>
            <p:ph type="title"/>
          </p:nvPr>
        </p:nvSpPr>
        <p:spPr>
          <a:xfrm>
            <a:off x="1066799" y="642594"/>
            <a:ext cx="10829109" cy="1371600"/>
          </a:xfrm>
        </p:spPr>
        <p:txBody>
          <a:bodyPr>
            <a:normAutofit fontScale="90000"/>
          </a:bodyPr>
          <a:lstStyle/>
          <a:p>
            <a:r>
              <a:rPr lang="en-IN" dirty="0"/>
              <a:t>Communication perform in  Full duplex. </a:t>
            </a:r>
          </a:p>
        </p:txBody>
      </p:sp>
      <p:pic>
        <p:nvPicPr>
          <p:cNvPr id="5" name="Content Placeholder 4">
            <a:extLst>
              <a:ext uri="{FF2B5EF4-FFF2-40B4-BE49-F238E27FC236}">
                <a16:creationId xmlns:a16="http://schemas.microsoft.com/office/drawing/2014/main" id="{CC851F56-464F-6D2D-4789-5378F5E39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314" y="2264229"/>
            <a:ext cx="10554789" cy="4145279"/>
          </a:xfrm>
        </p:spPr>
      </p:pic>
    </p:spTree>
    <p:extLst>
      <p:ext uri="{BB962C8B-B14F-4D97-AF65-F5344CB8AC3E}">
        <p14:creationId xmlns:p14="http://schemas.microsoft.com/office/powerpoint/2010/main" val="211391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449D-7341-F388-2D78-DC37CAAEA331}"/>
              </a:ext>
            </a:extLst>
          </p:cNvPr>
          <p:cNvSpPr>
            <a:spLocks noGrp="1"/>
          </p:cNvSpPr>
          <p:nvPr>
            <p:ph type="title"/>
          </p:nvPr>
        </p:nvSpPr>
        <p:spPr>
          <a:xfrm>
            <a:off x="1066799" y="642594"/>
            <a:ext cx="10715897" cy="1371600"/>
          </a:xfrm>
        </p:spPr>
        <p:txBody>
          <a:bodyPr>
            <a:normAutofit/>
          </a:bodyPr>
          <a:lstStyle/>
          <a:p>
            <a:r>
              <a:rPr lang="en-IN" sz="3600" dirty="0"/>
              <a:t>    Communication  occurs in two moments .</a:t>
            </a:r>
          </a:p>
        </p:txBody>
      </p:sp>
      <p:pic>
        <p:nvPicPr>
          <p:cNvPr id="5" name="Content Placeholder 4">
            <a:extLst>
              <a:ext uri="{FF2B5EF4-FFF2-40B4-BE49-F238E27FC236}">
                <a16:creationId xmlns:a16="http://schemas.microsoft.com/office/drawing/2014/main" id="{375192BB-118B-77D2-C5E1-90E6452D0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31" y="1759131"/>
            <a:ext cx="11739155" cy="4990012"/>
          </a:xfrm>
        </p:spPr>
      </p:pic>
    </p:spTree>
    <p:extLst>
      <p:ext uri="{BB962C8B-B14F-4D97-AF65-F5344CB8AC3E}">
        <p14:creationId xmlns:p14="http://schemas.microsoft.com/office/powerpoint/2010/main" val="385884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3219-E9FE-72D9-D4B1-E18D9141488A}"/>
              </a:ext>
            </a:extLst>
          </p:cNvPr>
          <p:cNvSpPr>
            <a:spLocks noGrp="1"/>
          </p:cNvSpPr>
          <p:nvPr>
            <p:ph type="title"/>
          </p:nvPr>
        </p:nvSpPr>
        <p:spPr>
          <a:xfrm>
            <a:off x="1066799" y="642594"/>
            <a:ext cx="10628811" cy="1371600"/>
          </a:xfrm>
        </p:spPr>
        <p:txBody>
          <a:bodyPr>
            <a:normAutofit/>
          </a:bodyPr>
          <a:lstStyle/>
          <a:p>
            <a:r>
              <a:rPr lang="en-IN" dirty="0"/>
              <a:t> </a:t>
            </a:r>
            <a:r>
              <a:rPr lang="en-IN" sz="3600" dirty="0"/>
              <a:t>Example  of  Simple  network with computing </a:t>
            </a:r>
            <a:br>
              <a:rPr lang="en-IN" sz="3600" dirty="0"/>
            </a:br>
            <a:r>
              <a:rPr lang="en-IN" sz="3600" dirty="0"/>
              <a:t>                                 devices .</a:t>
            </a:r>
          </a:p>
        </p:txBody>
      </p:sp>
      <p:pic>
        <p:nvPicPr>
          <p:cNvPr id="5" name="Content Placeholder 4">
            <a:extLst>
              <a:ext uri="{FF2B5EF4-FFF2-40B4-BE49-F238E27FC236}">
                <a16:creationId xmlns:a16="http://schemas.microsoft.com/office/drawing/2014/main" id="{065C4A42-FB1B-8B2E-2319-FCEB9D63D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262" y="2133600"/>
            <a:ext cx="11138263" cy="4528457"/>
          </a:xfrm>
        </p:spPr>
      </p:pic>
    </p:spTree>
    <p:extLst>
      <p:ext uri="{BB962C8B-B14F-4D97-AF65-F5344CB8AC3E}">
        <p14:creationId xmlns:p14="http://schemas.microsoft.com/office/powerpoint/2010/main" val="162251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BE2B-C33A-AAFF-D817-9DD27E4B3BEA}"/>
              </a:ext>
            </a:extLst>
          </p:cNvPr>
          <p:cNvSpPr>
            <a:spLocks noGrp="1"/>
          </p:cNvSpPr>
          <p:nvPr>
            <p:ph type="title"/>
          </p:nvPr>
        </p:nvSpPr>
        <p:spPr/>
        <p:txBody>
          <a:bodyPr>
            <a:normAutofit/>
          </a:bodyPr>
          <a:lstStyle/>
          <a:p>
            <a:r>
              <a:rPr lang="en-IN" sz="3600" b="0" i="0" dirty="0">
                <a:solidFill>
                  <a:srgbClr val="444444"/>
                </a:solidFill>
                <a:effectLst/>
                <a:latin typeface="roboto slab" pitchFamily="2" charset="0"/>
              </a:rPr>
              <a:t>        Characteristics of Data Communication.</a:t>
            </a:r>
            <a:br>
              <a:rPr lang="en-IN" sz="3600" b="0" i="0" dirty="0">
                <a:solidFill>
                  <a:srgbClr val="444444"/>
                </a:solidFill>
                <a:effectLst/>
                <a:latin typeface="roboto slab" pitchFamily="2" charset="0"/>
              </a:rPr>
            </a:br>
            <a:endParaRPr lang="en-IN" sz="3600" dirty="0"/>
          </a:p>
        </p:txBody>
      </p:sp>
      <p:sp>
        <p:nvSpPr>
          <p:cNvPr id="3" name="Content Placeholder 2">
            <a:extLst>
              <a:ext uri="{FF2B5EF4-FFF2-40B4-BE49-F238E27FC236}">
                <a16:creationId xmlns:a16="http://schemas.microsoft.com/office/drawing/2014/main" id="{B0E87349-E4CD-328E-3A7B-09AD7E605B4B}"/>
              </a:ext>
            </a:extLst>
          </p:cNvPr>
          <p:cNvSpPr>
            <a:spLocks noGrp="1"/>
          </p:cNvSpPr>
          <p:nvPr>
            <p:ph idx="1"/>
          </p:nvPr>
        </p:nvSpPr>
        <p:spPr>
          <a:xfrm>
            <a:off x="838200" y="1132114"/>
            <a:ext cx="10515600" cy="5573485"/>
          </a:xfrm>
        </p:spPr>
        <p:txBody>
          <a:bodyPr>
            <a:normAutofit fontScale="92500" lnSpcReduction="10000"/>
          </a:bodyPr>
          <a:lstStyle/>
          <a:p>
            <a:pPr marL="0" indent="0">
              <a:buNone/>
            </a:pPr>
            <a:endParaRPr lang="en-US" dirty="0"/>
          </a:p>
          <a:p>
            <a:pPr marL="0" indent="0">
              <a:buNone/>
            </a:pPr>
            <a:r>
              <a:rPr lang="en-US" dirty="0"/>
              <a:t>There are four characteristics of data communication are:</a:t>
            </a:r>
          </a:p>
          <a:p>
            <a:pPr>
              <a:buFont typeface="Wingdings" panose="05000000000000000000" pitchFamily="2" charset="2"/>
              <a:buChar char="q"/>
            </a:pPr>
            <a:r>
              <a:rPr lang="en-US" dirty="0"/>
              <a:t>Delivery.</a:t>
            </a:r>
          </a:p>
          <a:p>
            <a:pPr>
              <a:buFont typeface="Wingdings" panose="05000000000000000000" pitchFamily="2" charset="2"/>
              <a:buChar char="q"/>
            </a:pPr>
            <a:r>
              <a:rPr lang="en-US" dirty="0"/>
              <a:t>Accuracy.</a:t>
            </a:r>
          </a:p>
          <a:p>
            <a:pPr>
              <a:buFont typeface="Wingdings" panose="05000000000000000000" pitchFamily="2" charset="2"/>
              <a:buChar char="q"/>
            </a:pPr>
            <a:r>
              <a:rPr lang="en-US" dirty="0"/>
              <a:t>Timeliness.</a:t>
            </a:r>
          </a:p>
          <a:p>
            <a:pPr>
              <a:buFont typeface="Wingdings" panose="05000000000000000000" pitchFamily="2" charset="2"/>
              <a:buChar char="q"/>
            </a:pPr>
            <a:r>
              <a:rPr lang="en-US" dirty="0"/>
              <a:t>Jitter.</a:t>
            </a:r>
          </a:p>
          <a:p>
            <a:pPr marL="0" indent="0">
              <a:buNone/>
            </a:pPr>
            <a:endParaRPr lang="en-US" dirty="0"/>
          </a:p>
          <a:p>
            <a:pPr algn="just">
              <a:buFont typeface="Wingdings" panose="05000000000000000000" pitchFamily="2" charset="2"/>
              <a:buChar char="q"/>
            </a:pPr>
            <a:r>
              <a:rPr lang="en-IN" sz="1800" b="1" dirty="0"/>
              <a:t>Delivery</a:t>
            </a:r>
            <a:r>
              <a:rPr lang="en-IN" b="1" dirty="0"/>
              <a:t>- </a:t>
            </a:r>
            <a:r>
              <a:rPr lang="en-IN" sz="2000" b="1" dirty="0"/>
              <a:t>I</a:t>
            </a:r>
            <a:r>
              <a:rPr lang="en-US" sz="2000" b="1" dirty="0"/>
              <a:t>n the data communication, System must be deliver the data to the correct destination. It is known as Delivery .</a:t>
            </a:r>
          </a:p>
          <a:p>
            <a:pPr algn="just">
              <a:buFont typeface="Wingdings" panose="05000000000000000000" pitchFamily="2" charset="2"/>
              <a:buChar char="q"/>
            </a:pPr>
            <a:r>
              <a:rPr lang="en-US" sz="2000" b="1" i="0" dirty="0">
                <a:solidFill>
                  <a:srgbClr val="444444"/>
                </a:solidFill>
                <a:effectLst/>
                <a:latin typeface="roboto slab" pitchFamily="2" charset="0"/>
              </a:rPr>
              <a:t>Accuracy</a:t>
            </a:r>
            <a:r>
              <a:rPr lang="en-US" sz="1400" b="1" i="0" dirty="0">
                <a:solidFill>
                  <a:srgbClr val="444444"/>
                </a:solidFill>
                <a:effectLst/>
                <a:latin typeface="roboto slab" pitchFamily="2" charset="0"/>
              </a:rPr>
              <a:t> -</a:t>
            </a:r>
            <a:r>
              <a:rPr lang="en-US" sz="1400" b="1" dirty="0">
                <a:solidFill>
                  <a:srgbClr val="444444"/>
                </a:solidFill>
                <a:latin typeface="roboto slab" pitchFamily="2" charset="0"/>
              </a:rPr>
              <a:t> </a:t>
            </a:r>
            <a:r>
              <a:rPr lang="en-US" sz="2000" b="1" i="0" dirty="0">
                <a:solidFill>
                  <a:srgbClr val="444444"/>
                </a:solidFill>
                <a:effectLst/>
                <a:latin typeface="raleway" pitchFamily="2" charset="0"/>
              </a:rPr>
              <a:t>At the time of delivering the data to its destination it must transferred accurately without getting any error. Sometimes the data may be corrupted during the transmitting which affects the accuracy level of transferring the data.</a:t>
            </a:r>
          </a:p>
          <a:p>
            <a:pPr algn="just">
              <a:buFont typeface="Wingdings" panose="05000000000000000000" pitchFamily="2" charset="2"/>
              <a:buChar char="q"/>
            </a:pPr>
            <a:r>
              <a:rPr lang="en-US" sz="2000" b="1" i="0" dirty="0">
                <a:solidFill>
                  <a:srgbClr val="444444"/>
                </a:solidFill>
                <a:effectLst/>
                <a:latin typeface="raleway" pitchFamily="2" charset="0"/>
              </a:rPr>
              <a:t>Timeliness -In the data communication, timeliness means the data must deliver on time without getting any delay, Late delivered data is useless It is known as “</a:t>
            </a:r>
            <a:r>
              <a:rPr lang="en-US" sz="2000" b="1" i="0" dirty="0" err="1">
                <a:solidFill>
                  <a:srgbClr val="444444"/>
                </a:solidFill>
                <a:effectLst/>
                <a:latin typeface="raleway" pitchFamily="2" charset="0"/>
              </a:rPr>
              <a:t>Timliness</a:t>
            </a:r>
            <a:r>
              <a:rPr lang="en-US" sz="2000" b="1" i="0" dirty="0">
                <a:solidFill>
                  <a:srgbClr val="444444"/>
                </a:solidFill>
                <a:effectLst/>
                <a:latin typeface="raleway" pitchFamily="2" charset="0"/>
              </a:rPr>
              <a:t>”. </a:t>
            </a:r>
          </a:p>
          <a:p>
            <a:pPr algn="just">
              <a:buFont typeface="Wingdings" panose="05000000000000000000" pitchFamily="2" charset="2"/>
              <a:buChar char="q"/>
            </a:pPr>
            <a:r>
              <a:rPr lang="en-US" sz="2000" b="1" i="0" dirty="0">
                <a:solidFill>
                  <a:srgbClr val="444444"/>
                </a:solidFill>
                <a:effectLst/>
                <a:latin typeface="raleway" pitchFamily="2" charset="0"/>
              </a:rPr>
              <a:t>Jitter  -  It refers to the difference in packet arrival time. It is caused by an uneven delay in the delivery of audio or video packets.</a:t>
            </a:r>
          </a:p>
          <a:p>
            <a:pPr algn="just">
              <a:buFont typeface="Wingdings" panose="05000000000000000000" pitchFamily="2" charset="2"/>
              <a:buChar char="q"/>
            </a:pPr>
            <a:endParaRPr lang="en-US" sz="2000" b="1" dirty="0"/>
          </a:p>
          <a:p>
            <a:pPr algn="just">
              <a:buFont typeface="Wingdings" panose="05000000000000000000" pitchFamily="2" charset="2"/>
              <a:buChar char="q"/>
            </a:pPr>
            <a:endParaRPr lang="en-IN" sz="2000" dirty="0"/>
          </a:p>
          <a:p>
            <a:pPr marL="0" indent="0">
              <a:buNone/>
            </a:pPr>
            <a:endParaRPr lang="en-IN" dirty="0"/>
          </a:p>
        </p:txBody>
      </p:sp>
    </p:spTree>
    <p:extLst>
      <p:ext uri="{BB962C8B-B14F-4D97-AF65-F5344CB8AC3E}">
        <p14:creationId xmlns:p14="http://schemas.microsoft.com/office/powerpoint/2010/main" val="1309899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C22C-1448-9B0E-3334-792881973BC2}"/>
              </a:ext>
            </a:extLst>
          </p:cNvPr>
          <p:cNvSpPr>
            <a:spLocks noGrp="1"/>
          </p:cNvSpPr>
          <p:nvPr>
            <p:ph type="title"/>
          </p:nvPr>
        </p:nvSpPr>
        <p:spPr>
          <a:xfrm>
            <a:off x="838199" y="365125"/>
            <a:ext cx="11275423" cy="1325563"/>
          </a:xfrm>
        </p:spPr>
        <p:txBody>
          <a:bodyPr>
            <a:normAutofit/>
          </a:bodyPr>
          <a:lstStyle/>
          <a:p>
            <a:r>
              <a:rPr lang="en-US" sz="2400" dirty="0"/>
              <a:t>  </a:t>
            </a:r>
            <a:r>
              <a:rPr lang="en-US" sz="2800" b="1" dirty="0"/>
              <a:t>What  is difference  between  Analog   and digital signals ?</a:t>
            </a:r>
            <a:endParaRPr lang="en-IN" sz="2800" b="1" dirty="0"/>
          </a:p>
        </p:txBody>
      </p:sp>
      <p:sp>
        <p:nvSpPr>
          <p:cNvPr id="3" name="Content Placeholder 2">
            <a:extLst>
              <a:ext uri="{FF2B5EF4-FFF2-40B4-BE49-F238E27FC236}">
                <a16:creationId xmlns:a16="http://schemas.microsoft.com/office/drawing/2014/main" id="{5C15049B-6D21-144E-5F3A-5C5B959951B6}"/>
              </a:ext>
            </a:extLst>
          </p:cNvPr>
          <p:cNvSpPr>
            <a:spLocks noGrp="1"/>
          </p:cNvSpPr>
          <p:nvPr>
            <p:ph idx="1"/>
          </p:nvPr>
        </p:nvSpPr>
        <p:spPr>
          <a:xfrm>
            <a:off x="78378" y="1581785"/>
            <a:ext cx="11467011" cy="4351338"/>
          </a:xfrm>
        </p:spPr>
        <p:txBody>
          <a:bodyPr>
            <a:normAutofit fontScale="92500" lnSpcReduction="10000"/>
          </a:bodyPr>
          <a:lstStyle/>
          <a:p>
            <a:pPr algn="just">
              <a:buFont typeface="Wingdings" panose="05000000000000000000" pitchFamily="2" charset="2"/>
              <a:buChar char="q"/>
            </a:pPr>
            <a:r>
              <a:rPr lang="en-US" b="1" dirty="0"/>
              <a:t>Analog and digital signals are the types of signals  which are used for carrying information. </a:t>
            </a:r>
          </a:p>
          <a:p>
            <a:pPr marL="0" indent="0" algn="just">
              <a:buNone/>
            </a:pPr>
            <a:endParaRPr lang="en-US" b="1" dirty="0"/>
          </a:p>
          <a:p>
            <a:pPr algn="just">
              <a:buFont typeface="Wingdings" panose="05000000000000000000" pitchFamily="2" charset="2"/>
              <a:buChar char="q"/>
            </a:pPr>
            <a:r>
              <a:rPr lang="en-US" b="1" dirty="0"/>
              <a:t> Signal  is defined as Information converted into an electrical form suitable for transmission is called a signal .</a:t>
            </a:r>
          </a:p>
          <a:p>
            <a:pPr marL="0" indent="0" algn="just">
              <a:buNone/>
            </a:pPr>
            <a:endParaRPr lang="en-US" b="1" dirty="0"/>
          </a:p>
          <a:p>
            <a:pPr algn="just">
              <a:buFont typeface="Wingdings" panose="05000000000000000000" pitchFamily="2" charset="2"/>
              <a:buChar char="q"/>
            </a:pPr>
            <a:r>
              <a:rPr lang="en-US" b="1" dirty="0"/>
              <a:t>The major difference between both  types of signals –</a:t>
            </a:r>
          </a:p>
          <a:p>
            <a:pPr marL="0" indent="0" algn="just">
              <a:buNone/>
            </a:pPr>
            <a:endParaRPr lang="en-US" b="1" dirty="0"/>
          </a:p>
          <a:p>
            <a:pPr algn="just">
              <a:buFont typeface="Wingdings" panose="05000000000000000000" pitchFamily="2" charset="2"/>
              <a:buChar char="q"/>
            </a:pPr>
            <a:r>
              <a:rPr lang="en-US" b="1" dirty="0"/>
              <a:t> Analog signals- The  analog signal is a continuous signal in which information is encoded as the continuous  variable and in analog signals  have  using the continuous electrical signals. </a:t>
            </a:r>
          </a:p>
          <a:p>
            <a:pPr marL="0" indent="0" algn="just">
              <a:buNone/>
            </a:pPr>
            <a:endParaRPr lang="en-US" b="1" dirty="0"/>
          </a:p>
          <a:p>
            <a:pPr algn="just">
              <a:buFont typeface="Wingdings" panose="05000000000000000000" pitchFamily="2" charset="2"/>
              <a:buChar char="q"/>
            </a:pPr>
            <a:r>
              <a:rPr lang="en-US" b="1" dirty="0"/>
              <a:t>Digital signals – The digital signal is also type of signal which  are not continuous, but signals are discrete in value and time. These signals are represented by binary numbers and consist of different voltage values. Digital signals have non-continuous electrical signals. </a:t>
            </a:r>
          </a:p>
          <a:p>
            <a:pPr marL="0" indent="0">
              <a:buNone/>
            </a:pPr>
            <a:endParaRPr lang="en-IN" dirty="0"/>
          </a:p>
        </p:txBody>
      </p:sp>
    </p:spTree>
    <p:extLst>
      <p:ext uri="{BB962C8B-B14F-4D97-AF65-F5344CB8AC3E}">
        <p14:creationId xmlns:p14="http://schemas.microsoft.com/office/powerpoint/2010/main" val="44608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FCD7-1450-1F11-A0A2-86A3A876F186}"/>
              </a:ext>
            </a:extLst>
          </p:cNvPr>
          <p:cNvSpPr>
            <a:spLocks noGrp="1"/>
          </p:cNvSpPr>
          <p:nvPr>
            <p:ph type="title"/>
          </p:nvPr>
        </p:nvSpPr>
        <p:spPr/>
        <p:txBody>
          <a:bodyPr>
            <a:normAutofit/>
          </a:bodyPr>
          <a:lstStyle/>
          <a:p>
            <a:r>
              <a:rPr lang="en-IN" sz="1600" dirty="0"/>
              <a:t>                                   </a:t>
            </a:r>
            <a:r>
              <a:rPr lang="en-IN" sz="2400" b="1" dirty="0"/>
              <a:t>Diagram of Analog and Digital  signals.</a:t>
            </a:r>
          </a:p>
        </p:txBody>
      </p:sp>
      <p:pic>
        <p:nvPicPr>
          <p:cNvPr id="4" name="Content Placeholder 8">
            <a:extLst>
              <a:ext uri="{FF2B5EF4-FFF2-40B4-BE49-F238E27FC236}">
                <a16:creationId xmlns:a16="http://schemas.microsoft.com/office/drawing/2014/main" id="{A54B0BBA-1008-BBC9-A18F-38115CBDC2CD}"/>
              </a:ext>
            </a:extLst>
          </p:cNvPr>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66799" y="2301241"/>
            <a:ext cx="10533017" cy="40386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9836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1B51-7FE2-3665-9117-580539ED1D47}"/>
              </a:ext>
            </a:extLst>
          </p:cNvPr>
          <p:cNvSpPr>
            <a:spLocks noGrp="1"/>
          </p:cNvSpPr>
          <p:nvPr>
            <p:ph type="title"/>
          </p:nvPr>
        </p:nvSpPr>
        <p:spPr/>
        <p:txBody>
          <a:bodyPr>
            <a:normAutofit/>
          </a:bodyPr>
          <a:lstStyle/>
          <a:p>
            <a:r>
              <a:rPr lang="en-US" sz="2800" b="1" dirty="0"/>
              <a:t>      Difference  between  Bandwidth  and  Data Rate.</a:t>
            </a:r>
            <a:endParaRPr lang="en-IN" sz="2800" b="1" dirty="0"/>
          </a:p>
        </p:txBody>
      </p:sp>
      <p:sp>
        <p:nvSpPr>
          <p:cNvPr id="3" name="Content Placeholder 2">
            <a:extLst>
              <a:ext uri="{FF2B5EF4-FFF2-40B4-BE49-F238E27FC236}">
                <a16:creationId xmlns:a16="http://schemas.microsoft.com/office/drawing/2014/main" id="{5F72CAE6-64F2-313F-EDD8-0453D4A712A4}"/>
              </a:ext>
            </a:extLst>
          </p:cNvPr>
          <p:cNvSpPr>
            <a:spLocks noGrp="1"/>
          </p:cNvSpPr>
          <p:nvPr>
            <p:ph idx="1"/>
          </p:nvPr>
        </p:nvSpPr>
        <p:spPr/>
        <p:txBody>
          <a:bodyPr>
            <a:normAutofit fontScale="92500" lnSpcReduction="20000"/>
          </a:bodyPr>
          <a:lstStyle/>
          <a:p>
            <a:pPr algn="just">
              <a:buFont typeface="Wingdings" panose="05000000000000000000" pitchFamily="2" charset="2"/>
              <a:buChar char="q"/>
            </a:pPr>
            <a:r>
              <a:rPr lang="en-US" dirty="0"/>
              <a:t>Bandwidth: - It  is defined as the width of the spectrum. Network bandwidth is used to measure the data transfer rate or capacity of a given network. </a:t>
            </a:r>
          </a:p>
          <a:p>
            <a:pPr algn="just">
              <a:buFont typeface="Wingdings" panose="05000000000000000000" pitchFamily="2" charset="2"/>
              <a:buChar char="q"/>
            </a:pPr>
            <a:r>
              <a:rPr lang="en-US" dirty="0"/>
              <a:t>Question:- A given signal has frequencies of 3125 MHz, 635 MHz, 2000MHz and 7000Mhz. Determine the bandwidth of the signal?</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Answer: - The bandwidth of a signal is the difference between the highest and the lowest frequencies. For the given system the bandwidth is 7000 – 635 = 6365MHz. Therefore the bandwidth of the signal is 6365MHz.</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Data Rate: - Data Rate is defined as the amount of data transmitted during a specified time period over a network. It is the speed at which data is transferred from one device to another or between a peripheral device and the computer.</a:t>
            </a:r>
          </a:p>
          <a:p>
            <a:pPr marL="0" indent="0" algn="just">
              <a:buNone/>
            </a:pPr>
            <a:endParaRPr lang="en-US" dirty="0"/>
          </a:p>
          <a:p>
            <a:pPr algn="just">
              <a:buFont typeface="Wingdings" panose="05000000000000000000" pitchFamily="2" charset="2"/>
              <a:buChar char="q"/>
            </a:pPr>
            <a:r>
              <a:rPr lang="en-US" dirty="0"/>
              <a:t>Data Rate: Data Rate is defined as the amount of data transmitted </a:t>
            </a:r>
            <a:endParaRPr lang="en-IN" dirty="0"/>
          </a:p>
        </p:txBody>
      </p:sp>
    </p:spTree>
    <p:extLst>
      <p:ext uri="{BB962C8B-B14F-4D97-AF65-F5344CB8AC3E}">
        <p14:creationId xmlns:p14="http://schemas.microsoft.com/office/powerpoint/2010/main" val="235323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CE54-E072-DBFD-E2D6-16ED8E46AB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FEB48E-F90C-91A8-1E38-9C15445829B0}"/>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352B28B3-EA98-6903-2089-715F3DF0C64D}"/>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54429"/>
            <a:ext cx="12192000" cy="69864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5802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B46C-10C3-00B6-6529-5D24E42252E3}"/>
              </a:ext>
            </a:extLst>
          </p:cNvPr>
          <p:cNvSpPr>
            <a:spLocks noGrp="1"/>
          </p:cNvSpPr>
          <p:nvPr>
            <p:ph type="title"/>
          </p:nvPr>
        </p:nvSpPr>
        <p:spPr>
          <a:xfrm>
            <a:off x="838200" y="330291"/>
            <a:ext cx="10515600" cy="1325563"/>
          </a:xfrm>
        </p:spPr>
        <p:txBody>
          <a:bodyPr>
            <a:normAutofit/>
          </a:bodyPr>
          <a:lstStyle/>
          <a:p>
            <a:r>
              <a:rPr lang="en-IN" sz="3200" b="1" dirty="0"/>
              <a:t>          What  is  Basic of  DATA COMMUNICATIONS  ?</a:t>
            </a:r>
          </a:p>
        </p:txBody>
      </p:sp>
      <p:sp>
        <p:nvSpPr>
          <p:cNvPr id="3" name="Content Placeholder 2">
            <a:extLst>
              <a:ext uri="{FF2B5EF4-FFF2-40B4-BE49-F238E27FC236}">
                <a16:creationId xmlns:a16="http://schemas.microsoft.com/office/drawing/2014/main" id="{98FF8DD0-41E7-120C-E749-AE4D47667B77}"/>
              </a:ext>
            </a:extLst>
          </p:cNvPr>
          <p:cNvSpPr>
            <a:spLocks noGrp="1"/>
          </p:cNvSpPr>
          <p:nvPr>
            <p:ph idx="1"/>
          </p:nvPr>
        </p:nvSpPr>
        <p:spPr/>
        <p:txBody>
          <a:bodyPr>
            <a:normAutofit fontScale="92500" lnSpcReduction="20000"/>
          </a:bodyPr>
          <a:lstStyle/>
          <a:p>
            <a:pPr marL="321945" marR="5080" indent="-309880" algn="just">
              <a:lnSpc>
                <a:spcPct val="97000"/>
              </a:lnSpc>
              <a:spcBef>
                <a:spcPts val="185"/>
              </a:spcBef>
              <a:buChar char="•"/>
              <a:tabLst>
                <a:tab pos="322580" algn="l"/>
              </a:tabLst>
            </a:pPr>
            <a:r>
              <a:rPr lang="en-US" sz="2800" dirty="0">
                <a:latin typeface="Times New Roman"/>
                <a:cs typeface="Times New Roman"/>
              </a:rPr>
              <a:t>The</a:t>
            </a:r>
            <a:r>
              <a:rPr lang="en-US" sz="2800" spc="5" dirty="0">
                <a:latin typeface="Times New Roman"/>
                <a:cs typeface="Times New Roman"/>
              </a:rPr>
              <a:t> </a:t>
            </a:r>
            <a:r>
              <a:rPr lang="en-US" sz="2800" dirty="0">
                <a:latin typeface="Times New Roman"/>
                <a:cs typeface="Times New Roman"/>
              </a:rPr>
              <a:t>term</a:t>
            </a:r>
            <a:r>
              <a:rPr lang="en-US" sz="2800" spc="5" dirty="0">
                <a:latin typeface="Times New Roman"/>
                <a:cs typeface="Times New Roman"/>
              </a:rPr>
              <a:t> </a:t>
            </a:r>
            <a:r>
              <a:rPr lang="en-US" sz="2800" spc="-5" dirty="0">
                <a:latin typeface="Times New Roman"/>
                <a:cs typeface="Times New Roman"/>
              </a:rPr>
              <a:t>telecommunication</a:t>
            </a:r>
            <a:r>
              <a:rPr lang="en-US" sz="2800" dirty="0">
                <a:latin typeface="Times New Roman"/>
                <a:cs typeface="Times New Roman"/>
              </a:rPr>
              <a:t> </a:t>
            </a:r>
            <a:r>
              <a:rPr lang="en-US" sz="2800" spc="-5" dirty="0">
                <a:latin typeface="Times New Roman"/>
                <a:cs typeface="Times New Roman"/>
              </a:rPr>
              <a:t>means</a:t>
            </a:r>
            <a:r>
              <a:rPr lang="en-US" sz="2800" dirty="0">
                <a:latin typeface="Times New Roman"/>
                <a:cs typeface="Times New Roman"/>
              </a:rPr>
              <a:t> </a:t>
            </a:r>
            <a:r>
              <a:rPr lang="en-US" sz="2800" spc="-5" dirty="0">
                <a:latin typeface="Times New Roman"/>
                <a:cs typeface="Times New Roman"/>
              </a:rPr>
              <a:t>communication</a:t>
            </a:r>
            <a:r>
              <a:rPr lang="en-US" sz="2800" dirty="0">
                <a:latin typeface="Times New Roman"/>
                <a:cs typeface="Times New Roman"/>
              </a:rPr>
              <a:t> </a:t>
            </a:r>
            <a:r>
              <a:rPr lang="en-US" sz="2800" spc="-5" dirty="0">
                <a:latin typeface="Times New Roman"/>
                <a:cs typeface="Times New Roman"/>
              </a:rPr>
              <a:t>at</a:t>
            </a:r>
            <a:r>
              <a:rPr lang="en-US" sz="2800" dirty="0">
                <a:latin typeface="Times New Roman"/>
                <a:cs typeface="Times New Roman"/>
              </a:rPr>
              <a:t> a </a:t>
            </a:r>
            <a:r>
              <a:rPr lang="en-US" sz="2800" spc="-585" dirty="0">
                <a:latin typeface="Times New Roman"/>
                <a:cs typeface="Times New Roman"/>
              </a:rPr>
              <a:t> </a:t>
            </a:r>
            <a:r>
              <a:rPr lang="en-US" sz="2800" spc="-5" dirty="0">
                <a:latin typeface="Times New Roman"/>
                <a:cs typeface="Times New Roman"/>
              </a:rPr>
              <a:t>distance.</a:t>
            </a:r>
            <a:r>
              <a:rPr lang="en-US" sz="2800" dirty="0">
                <a:latin typeface="Times New Roman"/>
                <a:cs typeface="Times New Roman"/>
              </a:rPr>
              <a:t> </a:t>
            </a:r>
            <a:r>
              <a:rPr lang="en-US" sz="2800" spc="-10" dirty="0">
                <a:latin typeface="Times New Roman"/>
                <a:cs typeface="Times New Roman"/>
              </a:rPr>
              <a:t>The</a:t>
            </a:r>
            <a:r>
              <a:rPr lang="en-US" sz="2800" spc="-5" dirty="0">
                <a:latin typeface="Times New Roman"/>
                <a:cs typeface="Times New Roman"/>
              </a:rPr>
              <a:t> word</a:t>
            </a:r>
            <a:r>
              <a:rPr lang="en-US" sz="2800" dirty="0">
                <a:latin typeface="Times New Roman"/>
                <a:cs typeface="Times New Roman"/>
              </a:rPr>
              <a:t> data</a:t>
            </a:r>
            <a:r>
              <a:rPr lang="en-US" sz="2800" spc="5" dirty="0">
                <a:latin typeface="Times New Roman"/>
                <a:cs typeface="Times New Roman"/>
              </a:rPr>
              <a:t> </a:t>
            </a:r>
            <a:r>
              <a:rPr lang="en-US" sz="2800" spc="-5" dirty="0">
                <a:latin typeface="Times New Roman"/>
                <a:cs typeface="Times New Roman"/>
              </a:rPr>
              <a:t>refers</a:t>
            </a:r>
            <a:r>
              <a:rPr lang="en-US" sz="2800" dirty="0">
                <a:latin typeface="Times New Roman"/>
                <a:cs typeface="Times New Roman"/>
              </a:rPr>
              <a:t> to</a:t>
            </a:r>
            <a:r>
              <a:rPr lang="en-US" sz="2800" spc="5" dirty="0">
                <a:latin typeface="Times New Roman"/>
                <a:cs typeface="Times New Roman"/>
              </a:rPr>
              <a:t> </a:t>
            </a:r>
            <a:r>
              <a:rPr lang="en-US" sz="2800" spc="-5" dirty="0">
                <a:latin typeface="Times New Roman"/>
                <a:cs typeface="Times New Roman"/>
              </a:rPr>
              <a:t>information</a:t>
            </a:r>
            <a:r>
              <a:rPr lang="en-US" sz="2800" dirty="0">
                <a:latin typeface="Times New Roman"/>
                <a:cs typeface="Times New Roman"/>
              </a:rPr>
              <a:t> presented</a:t>
            </a:r>
            <a:r>
              <a:rPr lang="en-US" sz="2800" spc="5" dirty="0">
                <a:latin typeface="Times New Roman"/>
                <a:cs typeface="Times New Roman"/>
              </a:rPr>
              <a:t> </a:t>
            </a:r>
            <a:r>
              <a:rPr lang="en-US" sz="2800" dirty="0">
                <a:latin typeface="Times New Roman"/>
                <a:cs typeface="Times New Roman"/>
              </a:rPr>
              <a:t>in </a:t>
            </a:r>
            <a:r>
              <a:rPr lang="en-US" sz="2800" spc="5" dirty="0">
                <a:latin typeface="Times New Roman"/>
                <a:cs typeface="Times New Roman"/>
              </a:rPr>
              <a:t> </a:t>
            </a:r>
            <a:r>
              <a:rPr lang="en-US" sz="2800" spc="-5" dirty="0">
                <a:latin typeface="Times New Roman"/>
                <a:cs typeface="Times New Roman"/>
              </a:rPr>
              <a:t>whatever form </a:t>
            </a:r>
            <a:r>
              <a:rPr lang="en-US" sz="2800" dirty="0">
                <a:latin typeface="Times New Roman"/>
                <a:cs typeface="Times New Roman"/>
              </a:rPr>
              <a:t>is </a:t>
            </a:r>
            <a:r>
              <a:rPr lang="en-US" sz="2800" spc="-5" dirty="0">
                <a:latin typeface="Times New Roman"/>
                <a:cs typeface="Times New Roman"/>
              </a:rPr>
              <a:t>agreed </a:t>
            </a:r>
            <a:r>
              <a:rPr lang="en-US" sz="2800" dirty="0">
                <a:latin typeface="Times New Roman"/>
                <a:cs typeface="Times New Roman"/>
              </a:rPr>
              <a:t>upon by </a:t>
            </a:r>
            <a:r>
              <a:rPr lang="en-US" sz="2800" spc="-5" dirty="0">
                <a:latin typeface="Times New Roman"/>
                <a:cs typeface="Times New Roman"/>
              </a:rPr>
              <a:t>the parties creating </a:t>
            </a:r>
            <a:r>
              <a:rPr lang="en-US" sz="2800" dirty="0">
                <a:latin typeface="Times New Roman"/>
                <a:cs typeface="Times New Roman"/>
              </a:rPr>
              <a:t>and </a:t>
            </a:r>
            <a:r>
              <a:rPr lang="en-US" sz="2800" spc="-5" dirty="0">
                <a:latin typeface="Times New Roman"/>
                <a:cs typeface="Times New Roman"/>
              </a:rPr>
              <a:t>using </a:t>
            </a:r>
            <a:r>
              <a:rPr lang="en-US" sz="2800" dirty="0">
                <a:latin typeface="Times New Roman"/>
                <a:cs typeface="Times New Roman"/>
              </a:rPr>
              <a:t> the</a:t>
            </a:r>
            <a:r>
              <a:rPr lang="en-US" sz="2800" spc="-20" dirty="0">
                <a:latin typeface="Times New Roman"/>
                <a:cs typeface="Times New Roman"/>
              </a:rPr>
              <a:t> </a:t>
            </a:r>
            <a:r>
              <a:rPr lang="en-US" sz="2800" dirty="0">
                <a:latin typeface="Times New Roman"/>
                <a:cs typeface="Times New Roman"/>
              </a:rPr>
              <a:t>data.</a:t>
            </a:r>
          </a:p>
          <a:p>
            <a:pPr marL="12065" marR="5080" indent="0" algn="just">
              <a:lnSpc>
                <a:spcPct val="97000"/>
              </a:lnSpc>
              <a:spcBef>
                <a:spcPts val="185"/>
              </a:spcBef>
              <a:buNone/>
              <a:tabLst>
                <a:tab pos="322580" algn="l"/>
              </a:tabLst>
            </a:pPr>
            <a:endParaRPr lang="en-US" sz="2800" dirty="0">
              <a:latin typeface="Times New Roman"/>
              <a:cs typeface="Times New Roman"/>
            </a:endParaRPr>
          </a:p>
          <a:p>
            <a:pPr marL="321945" marR="5080" indent="-309880" algn="just">
              <a:lnSpc>
                <a:spcPct val="97000"/>
              </a:lnSpc>
              <a:spcBef>
                <a:spcPts val="185"/>
              </a:spcBef>
              <a:buChar char="•"/>
              <a:tabLst>
                <a:tab pos="322580" algn="l"/>
              </a:tabLst>
            </a:pPr>
            <a:r>
              <a:rPr lang="en-US" sz="2800" dirty="0">
                <a:latin typeface="Times New Roman"/>
                <a:cs typeface="Times New Roman"/>
              </a:rPr>
              <a:t> The basic  of data communications  is based  on  the transmission of this digital data between two or more computers and a computer network or data network is a telecommunications network that allows computers to exchange data.</a:t>
            </a:r>
          </a:p>
          <a:p>
            <a:pPr marL="12065" marR="5080" indent="0" algn="just">
              <a:lnSpc>
                <a:spcPct val="97000"/>
              </a:lnSpc>
              <a:spcBef>
                <a:spcPts val="185"/>
              </a:spcBef>
              <a:buNone/>
              <a:tabLst>
                <a:tab pos="322580" algn="l"/>
              </a:tabLst>
            </a:pPr>
            <a:endParaRPr lang="en-US" sz="2800" dirty="0">
              <a:latin typeface="Times New Roman"/>
              <a:cs typeface="Times New Roman"/>
            </a:endParaRPr>
          </a:p>
          <a:p>
            <a:pPr marL="321945" marR="5715" indent="-309880" algn="just">
              <a:lnSpc>
                <a:spcPct val="96900"/>
              </a:lnSpc>
              <a:spcBef>
                <a:spcPts val="5"/>
              </a:spcBef>
              <a:buChar char="•"/>
              <a:tabLst>
                <a:tab pos="322580" algn="l"/>
              </a:tabLst>
            </a:pPr>
            <a:r>
              <a:rPr lang="en-US" sz="2800" dirty="0">
                <a:latin typeface="Times New Roman"/>
                <a:cs typeface="Times New Roman"/>
              </a:rPr>
              <a:t>Data </a:t>
            </a:r>
            <a:r>
              <a:rPr lang="en-US" sz="2800" spc="-5" dirty="0">
                <a:latin typeface="Times New Roman"/>
                <a:cs typeface="Times New Roman"/>
              </a:rPr>
              <a:t>communications are </a:t>
            </a:r>
            <a:r>
              <a:rPr lang="en-US" sz="2800" dirty="0">
                <a:latin typeface="Times New Roman"/>
                <a:cs typeface="Times New Roman"/>
              </a:rPr>
              <a:t>the </a:t>
            </a:r>
            <a:r>
              <a:rPr lang="en-US" sz="2800" spc="-5" dirty="0">
                <a:latin typeface="Times New Roman"/>
                <a:cs typeface="Times New Roman"/>
              </a:rPr>
              <a:t>exchange </a:t>
            </a:r>
            <a:r>
              <a:rPr lang="en-US" sz="2800" dirty="0">
                <a:latin typeface="Times New Roman"/>
                <a:cs typeface="Times New Roman"/>
              </a:rPr>
              <a:t>of data </a:t>
            </a:r>
            <a:r>
              <a:rPr lang="en-US" sz="2800" spc="-5" dirty="0">
                <a:latin typeface="Times New Roman"/>
                <a:cs typeface="Times New Roman"/>
              </a:rPr>
              <a:t>between two </a:t>
            </a:r>
            <a:r>
              <a:rPr lang="en-US" sz="2800" dirty="0">
                <a:latin typeface="Times New Roman"/>
                <a:cs typeface="Times New Roman"/>
              </a:rPr>
              <a:t> </a:t>
            </a:r>
            <a:r>
              <a:rPr lang="en-US" sz="2800" spc="-5" dirty="0">
                <a:latin typeface="Times New Roman"/>
                <a:cs typeface="Times New Roman"/>
              </a:rPr>
              <a:t>devices via some </a:t>
            </a:r>
            <a:r>
              <a:rPr lang="en-US" sz="2800" dirty="0">
                <a:latin typeface="Times New Roman"/>
                <a:cs typeface="Times New Roman"/>
              </a:rPr>
              <a:t>form of </a:t>
            </a:r>
            <a:r>
              <a:rPr lang="en-US" sz="2800" spc="-5" dirty="0">
                <a:latin typeface="Times New Roman"/>
                <a:cs typeface="Times New Roman"/>
              </a:rPr>
              <a:t>transmission medium </a:t>
            </a:r>
            <a:r>
              <a:rPr lang="en-US" sz="2800" dirty="0">
                <a:latin typeface="Times New Roman"/>
                <a:cs typeface="Times New Roman"/>
              </a:rPr>
              <a:t>such </a:t>
            </a:r>
            <a:r>
              <a:rPr lang="en-US" sz="2800" spc="-5" dirty="0">
                <a:latin typeface="Times New Roman"/>
                <a:cs typeface="Times New Roman"/>
              </a:rPr>
              <a:t>as </a:t>
            </a:r>
            <a:r>
              <a:rPr lang="en-US" sz="2800" dirty="0">
                <a:latin typeface="Times New Roman"/>
                <a:cs typeface="Times New Roman"/>
              </a:rPr>
              <a:t>a wire </a:t>
            </a:r>
            <a:r>
              <a:rPr lang="en-US" sz="2800" spc="5" dirty="0">
                <a:latin typeface="Times New Roman"/>
                <a:cs typeface="Times New Roman"/>
              </a:rPr>
              <a:t> </a:t>
            </a:r>
            <a:r>
              <a:rPr lang="en-US" sz="2800" dirty="0">
                <a:latin typeface="Times New Roman"/>
                <a:cs typeface="Times New Roman"/>
              </a:rPr>
              <a:t>cable</a:t>
            </a:r>
            <a:r>
              <a:rPr lang="en-US" sz="2800" spc="-35" dirty="0">
                <a:latin typeface="Times New Roman"/>
                <a:cs typeface="Times New Roman"/>
              </a:rPr>
              <a:t> </a:t>
            </a:r>
            <a:r>
              <a:rPr lang="en-US" sz="2800" dirty="0">
                <a:latin typeface="Times New Roman"/>
                <a:cs typeface="Times New Roman"/>
              </a:rPr>
              <a:t>or</a:t>
            </a:r>
            <a:r>
              <a:rPr lang="en-US" sz="2800" spc="-10" dirty="0">
                <a:latin typeface="Times New Roman"/>
                <a:cs typeface="Times New Roman"/>
              </a:rPr>
              <a:t> may</a:t>
            </a:r>
            <a:r>
              <a:rPr lang="en-US" sz="2800" spc="10" dirty="0">
                <a:latin typeface="Times New Roman"/>
                <a:cs typeface="Times New Roman"/>
              </a:rPr>
              <a:t> </a:t>
            </a:r>
            <a:r>
              <a:rPr lang="en-US" sz="2800" dirty="0">
                <a:latin typeface="Times New Roman"/>
                <a:cs typeface="Times New Roman"/>
              </a:rPr>
              <a:t>be wireless.</a:t>
            </a:r>
          </a:p>
          <a:p>
            <a:pPr marL="0" indent="0">
              <a:buNone/>
            </a:pPr>
            <a:endParaRPr lang="en-IN" dirty="0"/>
          </a:p>
        </p:txBody>
      </p:sp>
    </p:spTree>
    <p:extLst>
      <p:ext uri="{BB962C8B-B14F-4D97-AF65-F5344CB8AC3E}">
        <p14:creationId xmlns:p14="http://schemas.microsoft.com/office/powerpoint/2010/main" val="366147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4433-2247-D4C5-25EE-EFA0797B318B}"/>
              </a:ext>
            </a:extLst>
          </p:cNvPr>
          <p:cNvSpPr>
            <a:spLocks noGrp="1"/>
          </p:cNvSpPr>
          <p:nvPr>
            <p:ph type="title"/>
          </p:nvPr>
        </p:nvSpPr>
        <p:spPr>
          <a:xfrm>
            <a:off x="838200" y="365125"/>
            <a:ext cx="11205754" cy="1325563"/>
          </a:xfrm>
        </p:spPr>
        <p:txBody>
          <a:bodyPr>
            <a:normAutofit/>
          </a:bodyPr>
          <a:lstStyle/>
          <a:p>
            <a:r>
              <a:rPr lang="en-US" sz="2800" b="1" dirty="0"/>
              <a:t>                 How data is transmitted in data communication?</a:t>
            </a:r>
            <a:endParaRPr lang="en-IN" sz="2800" b="1" dirty="0"/>
          </a:p>
        </p:txBody>
      </p:sp>
      <p:pic>
        <p:nvPicPr>
          <p:cNvPr id="5" name="Content Placeholder 4">
            <a:extLst>
              <a:ext uri="{FF2B5EF4-FFF2-40B4-BE49-F238E27FC236}">
                <a16:creationId xmlns:a16="http://schemas.microsoft.com/office/drawing/2014/main" id="{3C99A59D-88D9-EB3C-DC50-276A400B87EE}"/>
              </a:ext>
            </a:extLst>
          </p:cNvPr>
          <p:cNvPicPr>
            <a:picLocks noGrp="1" noChangeAspect="1"/>
          </p:cNvPicPr>
          <p:nvPr>
            <p:ph idx="1"/>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38200" y="1846217"/>
            <a:ext cx="10535194" cy="4432663"/>
          </a:xfrm>
        </p:spPr>
      </p:pic>
    </p:spTree>
    <p:extLst>
      <p:ext uri="{BB962C8B-B14F-4D97-AF65-F5344CB8AC3E}">
        <p14:creationId xmlns:p14="http://schemas.microsoft.com/office/powerpoint/2010/main" val="364492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B003-B3CC-80AD-7C2A-F431F262A891}"/>
              </a:ext>
            </a:extLst>
          </p:cNvPr>
          <p:cNvSpPr>
            <a:spLocks noGrp="1"/>
          </p:cNvSpPr>
          <p:nvPr>
            <p:ph type="title"/>
          </p:nvPr>
        </p:nvSpPr>
        <p:spPr>
          <a:xfrm>
            <a:off x="838199" y="365125"/>
            <a:ext cx="10996749" cy="1325563"/>
          </a:xfrm>
        </p:spPr>
        <p:txBody>
          <a:bodyPr>
            <a:normAutofit/>
          </a:bodyPr>
          <a:lstStyle/>
          <a:p>
            <a:r>
              <a:rPr lang="en-IN" sz="2800" b="1" dirty="0"/>
              <a:t>           What  are  components  of  Data Communication ?</a:t>
            </a:r>
          </a:p>
        </p:txBody>
      </p:sp>
      <p:pic>
        <p:nvPicPr>
          <p:cNvPr id="5" name="Content Placeholder 4">
            <a:extLst>
              <a:ext uri="{FF2B5EF4-FFF2-40B4-BE49-F238E27FC236}">
                <a16:creationId xmlns:a16="http://schemas.microsoft.com/office/drawing/2014/main" id="{E8838A8D-A3C0-99FA-0A33-0E8540F23262}"/>
              </a:ext>
            </a:extLst>
          </p:cNvPr>
          <p:cNvPicPr>
            <a:picLocks noGrp="1" noChangeAspect="1"/>
          </p:cNvPicPr>
          <p:nvPr>
            <p:ph idx="1"/>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5394" y="1590493"/>
            <a:ext cx="11129554" cy="48015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9954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5459-37FC-6DC2-256C-7A300028AEB5}"/>
              </a:ext>
            </a:extLst>
          </p:cNvPr>
          <p:cNvSpPr>
            <a:spLocks noGrp="1"/>
          </p:cNvSpPr>
          <p:nvPr>
            <p:ph type="title"/>
          </p:nvPr>
        </p:nvSpPr>
        <p:spPr>
          <a:xfrm>
            <a:off x="838200" y="365125"/>
            <a:ext cx="10961914" cy="1325563"/>
          </a:xfrm>
        </p:spPr>
        <p:txBody>
          <a:bodyPr>
            <a:normAutofit/>
          </a:bodyPr>
          <a:lstStyle/>
          <a:p>
            <a:r>
              <a:rPr lang="en-US" sz="2800" b="1" dirty="0"/>
              <a:t>       How Components  is used in Data Communication ? </a:t>
            </a:r>
            <a:endParaRPr lang="en-IN" sz="2800" b="1" dirty="0"/>
          </a:p>
        </p:txBody>
      </p:sp>
      <p:pic>
        <p:nvPicPr>
          <p:cNvPr id="5" name="Content Placeholder 4">
            <a:extLst>
              <a:ext uri="{FF2B5EF4-FFF2-40B4-BE49-F238E27FC236}">
                <a16:creationId xmlns:a16="http://schemas.microsoft.com/office/drawing/2014/main" id="{AC0919F8-28A8-E22D-D1CB-5DFAAC527A42}"/>
              </a:ext>
            </a:extLst>
          </p:cNvPr>
          <p:cNvPicPr>
            <a:picLocks noGrp="1" noChangeAspect="1"/>
          </p:cNvPicPr>
          <p:nvPr>
            <p:ph idx="1"/>
          </p:nvPr>
        </p:nvPicPr>
        <p:blipFill>
          <a:blip r:embed="rId2"/>
          <a:stretch>
            <a:fillRect/>
          </a:stretch>
        </p:blipFill>
        <p:spPr>
          <a:xfrm>
            <a:off x="557349" y="1690688"/>
            <a:ext cx="10659291" cy="4501106"/>
          </a:xfrm>
        </p:spPr>
      </p:pic>
    </p:spTree>
    <p:extLst>
      <p:ext uri="{BB962C8B-B14F-4D97-AF65-F5344CB8AC3E}">
        <p14:creationId xmlns:p14="http://schemas.microsoft.com/office/powerpoint/2010/main" val="205211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829B-6D90-2E6E-9E5C-8B4BC4183EB2}"/>
              </a:ext>
            </a:extLst>
          </p:cNvPr>
          <p:cNvSpPr>
            <a:spLocks noGrp="1"/>
          </p:cNvSpPr>
          <p:nvPr>
            <p:ph type="title"/>
          </p:nvPr>
        </p:nvSpPr>
        <p:spPr>
          <a:xfrm>
            <a:off x="748936" y="642594"/>
            <a:ext cx="11138263" cy="1371600"/>
          </a:xfrm>
        </p:spPr>
        <p:txBody>
          <a:bodyPr>
            <a:normAutofit/>
          </a:bodyPr>
          <a:lstStyle/>
          <a:p>
            <a:r>
              <a:rPr lang="en-IN" sz="3600" b="1" dirty="0"/>
              <a:t>Block  Diagram  of data communication system .</a:t>
            </a:r>
          </a:p>
        </p:txBody>
      </p:sp>
      <p:pic>
        <p:nvPicPr>
          <p:cNvPr id="5" name="Content Placeholder 4">
            <a:extLst>
              <a:ext uri="{FF2B5EF4-FFF2-40B4-BE49-F238E27FC236}">
                <a16:creationId xmlns:a16="http://schemas.microsoft.com/office/drawing/2014/main" id="{D40E89B6-6A3F-B1F0-7152-43E795F6C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333897"/>
            <a:ext cx="9966959" cy="4058194"/>
          </a:xfrm>
        </p:spPr>
      </p:pic>
    </p:spTree>
    <p:extLst>
      <p:ext uri="{BB962C8B-B14F-4D97-AF65-F5344CB8AC3E}">
        <p14:creationId xmlns:p14="http://schemas.microsoft.com/office/powerpoint/2010/main" val="36468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2A3B-1A44-FD23-0C11-A4BF7020289B}"/>
              </a:ext>
            </a:extLst>
          </p:cNvPr>
          <p:cNvSpPr>
            <a:spLocks noGrp="1"/>
          </p:cNvSpPr>
          <p:nvPr>
            <p:ph type="title"/>
          </p:nvPr>
        </p:nvSpPr>
        <p:spPr/>
        <p:txBody>
          <a:bodyPr>
            <a:normAutofit/>
          </a:bodyPr>
          <a:lstStyle/>
          <a:p>
            <a:r>
              <a:rPr lang="en-IN" sz="2800" b="1" dirty="0"/>
              <a:t>     Function  of  components  in data communication .</a:t>
            </a:r>
          </a:p>
        </p:txBody>
      </p:sp>
      <p:sp>
        <p:nvSpPr>
          <p:cNvPr id="3" name="Content Placeholder 2">
            <a:extLst>
              <a:ext uri="{FF2B5EF4-FFF2-40B4-BE49-F238E27FC236}">
                <a16:creationId xmlns:a16="http://schemas.microsoft.com/office/drawing/2014/main" id="{130A9E03-DAF0-9A6F-9D94-7C64C939CE4D}"/>
              </a:ext>
            </a:extLst>
          </p:cNvPr>
          <p:cNvSpPr>
            <a:spLocks noGrp="1"/>
          </p:cNvSpPr>
          <p:nvPr>
            <p:ph idx="1"/>
          </p:nvPr>
        </p:nvSpPr>
        <p:spPr>
          <a:xfrm>
            <a:off x="838199" y="1825624"/>
            <a:ext cx="10883537" cy="4940935"/>
          </a:xfrm>
          <a:effectLst>
            <a:innerShdw blurRad="63500" dist="50800" dir="2700000">
              <a:prstClr val="black">
                <a:alpha val="50000"/>
              </a:prstClr>
            </a:innerShdw>
          </a:effectLst>
        </p:spPr>
        <p:txBody>
          <a:bodyPr>
            <a:normAutofit fontScale="85000" lnSpcReduction="20000"/>
          </a:bodyPr>
          <a:lstStyle/>
          <a:p>
            <a:pPr marL="0" indent="0" algn="just">
              <a:buNone/>
            </a:pPr>
            <a:r>
              <a:rPr lang="en-US" b="0" i="0" dirty="0">
                <a:solidFill>
                  <a:srgbClr val="444444"/>
                </a:solidFill>
                <a:effectLst/>
                <a:latin typeface="roboto slab" panose="020F0502020204030204" pitchFamily="2" charset="0"/>
              </a:rPr>
              <a:t> </a:t>
            </a:r>
            <a:r>
              <a:rPr lang="en-US" b="1" i="0" dirty="0">
                <a:solidFill>
                  <a:srgbClr val="444444"/>
                </a:solidFill>
                <a:effectLst/>
                <a:latin typeface="roboto slab" panose="020F0502020204030204" pitchFamily="2" charset="0"/>
              </a:rPr>
              <a:t>1. Sender –T</a:t>
            </a:r>
            <a:r>
              <a:rPr lang="en-US" sz="1800" b="1" i="0" dirty="0">
                <a:solidFill>
                  <a:srgbClr val="444444"/>
                </a:solidFill>
                <a:effectLst/>
                <a:latin typeface="roboto slab" panose="020F0502020204030204" pitchFamily="2" charset="0"/>
              </a:rPr>
              <a:t>he  main  function  of </a:t>
            </a:r>
            <a:r>
              <a:rPr lang="en-US" sz="1800" b="1" i="0" dirty="0">
                <a:solidFill>
                  <a:srgbClr val="444444"/>
                </a:solidFill>
                <a:effectLst/>
                <a:latin typeface="raleway" panose="020F0502020204030204" pitchFamily="2" charset="0"/>
              </a:rPr>
              <a:t> Sender  device is that  sends some data or can say messages to the receiver. The message which the sender device  can be in any form like text messages, audio messages, video messages, photos, documents messages, etc. </a:t>
            </a:r>
          </a:p>
          <a:p>
            <a:pPr algn="l"/>
            <a:r>
              <a:rPr lang="en-US" sz="2000" b="1" dirty="0">
                <a:solidFill>
                  <a:srgbClr val="444444"/>
                </a:solidFill>
                <a:latin typeface="raleway" panose="020F0502020204030204" pitchFamily="2" charset="0"/>
              </a:rPr>
              <a:t>It is also  known </a:t>
            </a:r>
            <a:r>
              <a:rPr lang="en-US" sz="2000" b="1" i="0" dirty="0">
                <a:solidFill>
                  <a:srgbClr val="444444"/>
                </a:solidFill>
                <a:effectLst/>
                <a:latin typeface="raleway" panose="020F0502020204030204" pitchFamily="2" charset="0"/>
              </a:rPr>
              <a:t> as a source, transmitter, or node.</a:t>
            </a:r>
          </a:p>
          <a:p>
            <a:pPr marL="0" indent="0" algn="l">
              <a:buNone/>
            </a:pPr>
            <a:endParaRPr lang="en-US" sz="2000" b="1" i="0" dirty="0">
              <a:solidFill>
                <a:srgbClr val="444444"/>
              </a:solidFill>
              <a:effectLst/>
              <a:latin typeface="raleway" panose="020F0502020204030204" pitchFamily="2" charset="0"/>
            </a:endParaRPr>
          </a:p>
          <a:p>
            <a:pPr marL="0" indent="0" algn="just">
              <a:buNone/>
            </a:pPr>
            <a:r>
              <a:rPr lang="en-US" sz="2400" b="1" dirty="0">
                <a:solidFill>
                  <a:srgbClr val="444444"/>
                </a:solidFill>
                <a:latin typeface="raleway" panose="020F0502020204030204" pitchFamily="2" charset="0"/>
              </a:rPr>
              <a:t>2.</a:t>
            </a:r>
            <a:r>
              <a:rPr lang="en-US" sz="2400" b="1" i="0" dirty="0">
                <a:solidFill>
                  <a:srgbClr val="444444"/>
                </a:solidFill>
                <a:effectLst/>
                <a:latin typeface="roboto slab" pitchFamily="2" charset="0"/>
              </a:rPr>
              <a:t> </a:t>
            </a:r>
            <a:r>
              <a:rPr lang="en-US" sz="2000" b="1" i="0" dirty="0">
                <a:solidFill>
                  <a:srgbClr val="444444"/>
                </a:solidFill>
                <a:effectLst/>
                <a:latin typeface="roboto slab" pitchFamily="2" charset="0"/>
              </a:rPr>
              <a:t>Receiver-  </a:t>
            </a:r>
            <a:r>
              <a:rPr lang="en-US" sz="2000" b="1" i="0" dirty="0">
                <a:solidFill>
                  <a:srgbClr val="444444"/>
                </a:solidFill>
                <a:effectLst/>
                <a:latin typeface="raleway" pitchFamily="2" charset="0"/>
              </a:rPr>
              <a:t>The </a:t>
            </a:r>
            <a:r>
              <a:rPr lang="en-US" sz="2000" b="1" dirty="0">
                <a:solidFill>
                  <a:srgbClr val="444444"/>
                </a:solidFill>
                <a:latin typeface="raleway" pitchFamily="2" charset="0"/>
              </a:rPr>
              <a:t> receiver  is a type of </a:t>
            </a:r>
            <a:r>
              <a:rPr lang="en-US" sz="2000" b="1" i="0" dirty="0">
                <a:solidFill>
                  <a:srgbClr val="444444"/>
                </a:solidFill>
                <a:effectLst/>
                <a:latin typeface="raleway" panose="020F0502020204030204" pitchFamily="2" charset="0"/>
              </a:rPr>
              <a:t>device which is used to receive  message from the  sender . The sender device location is typically different from the receiver device location.</a:t>
            </a:r>
          </a:p>
          <a:p>
            <a:pPr marL="0" indent="0" algn="just">
              <a:buNone/>
            </a:pPr>
            <a:endParaRPr lang="en-US" sz="2000" b="1" i="0" dirty="0">
              <a:solidFill>
                <a:srgbClr val="444444"/>
              </a:solidFill>
              <a:effectLst/>
              <a:latin typeface="raleway" panose="020F0502020204030204" pitchFamily="2" charset="0"/>
            </a:endParaRPr>
          </a:p>
          <a:p>
            <a:pPr marL="0" indent="0" algn="just">
              <a:buNone/>
            </a:pPr>
            <a:r>
              <a:rPr lang="en-US" sz="2000" b="1" dirty="0">
                <a:solidFill>
                  <a:srgbClr val="444444"/>
                </a:solidFill>
                <a:latin typeface="raleway" panose="020F0502020204030204" pitchFamily="2" charset="0"/>
              </a:rPr>
              <a:t>3.</a:t>
            </a:r>
            <a:r>
              <a:rPr lang="en-US" sz="2000" b="1" i="0" dirty="0">
                <a:solidFill>
                  <a:srgbClr val="444444"/>
                </a:solidFill>
                <a:effectLst/>
                <a:latin typeface="roboto slab" pitchFamily="2" charset="0"/>
              </a:rPr>
              <a:t> Message –</a:t>
            </a:r>
            <a:r>
              <a:rPr lang="en-US" sz="2000" b="1" dirty="0">
                <a:solidFill>
                  <a:srgbClr val="444444"/>
                </a:solidFill>
                <a:latin typeface="raleway" pitchFamily="2" charset="0"/>
              </a:rPr>
              <a:t> The  </a:t>
            </a:r>
            <a:r>
              <a:rPr lang="en-US" sz="2000" b="1" i="0" dirty="0">
                <a:solidFill>
                  <a:srgbClr val="444444"/>
                </a:solidFill>
                <a:effectLst/>
                <a:latin typeface="raleway" panose="020F0502020204030204" pitchFamily="2" charset="0"/>
              </a:rPr>
              <a:t> data  which  is send by the  sender to the receiver is known as Message.</a:t>
            </a:r>
          </a:p>
          <a:p>
            <a:pPr marL="0" indent="0" algn="just">
              <a:buNone/>
            </a:pPr>
            <a:endParaRPr lang="en-US" sz="2000" b="1" i="0" dirty="0">
              <a:solidFill>
                <a:srgbClr val="444444"/>
              </a:solidFill>
              <a:effectLst/>
              <a:latin typeface="raleway" panose="020F0502020204030204" pitchFamily="2" charset="0"/>
            </a:endParaRPr>
          </a:p>
          <a:p>
            <a:pPr marL="0" indent="0" algn="just">
              <a:buNone/>
            </a:pPr>
            <a:r>
              <a:rPr lang="en-US" sz="2000" b="1" i="0" dirty="0">
                <a:solidFill>
                  <a:srgbClr val="444444"/>
                </a:solidFill>
                <a:effectLst/>
                <a:latin typeface="raleway" panose="020F0502020204030204" pitchFamily="2" charset="0"/>
              </a:rPr>
              <a:t>4. Transmission Medium-When the sender sends the messages to the receiver, there is a path or can say medium to travel the data to the receiver. These mediums can be a wired path or a wireless path. A wired path like coaxial cable, fiber-optic cables, etc., and a wireless path like radio waves and laser, etc.</a:t>
            </a:r>
          </a:p>
          <a:p>
            <a:pPr marL="0" indent="0" algn="just">
              <a:buNone/>
            </a:pPr>
            <a:endParaRPr lang="en-US" sz="2000" b="1" i="0" dirty="0">
              <a:solidFill>
                <a:srgbClr val="444444"/>
              </a:solidFill>
              <a:effectLst/>
              <a:latin typeface="raleway" panose="020F0502020204030204" pitchFamily="2" charset="0"/>
            </a:endParaRPr>
          </a:p>
          <a:p>
            <a:pPr marL="0" indent="0" algn="l">
              <a:buNone/>
            </a:pPr>
            <a:r>
              <a:rPr lang="en-US" sz="2000" b="1" dirty="0">
                <a:solidFill>
                  <a:srgbClr val="444444"/>
                </a:solidFill>
                <a:latin typeface="raleway" panose="020F0502020204030204" pitchFamily="2" charset="0"/>
              </a:rPr>
              <a:t>5.</a:t>
            </a:r>
            <a:r>
              <a:rPr lang="en-US" sz="2000" b="1" i="0" dirty="0">
                <a:solidFill>
                  <a:srgbClr val="444444"/>
                </a:solidFill>
                <a:effectLst/>
                <a:latin typeface="roboto slab" pitchFamily="2" charset="0"/>
              </a:rPr>
              <a:t> Protocol-  </a:t>
            </a:r>
            <a:r>
              <a:rPr lang="en-US" sz="2000" b="1" i="0" dirty="0">
                <a:solidFill>
                  <a:srgbClr val="444444"/>
                </a:solidFill>
                <a:effectLst/>
                <a:latin typeface="raleway" panose="020F0502020204030204" pitchFamily="2" charset="0"/>
              </a:rPr>
              <a:t>Protocol is basically a set of rules that defines how the data will be transmitted between the devices. </a:t>
            </a:r>
          </a:p>
          <a:p>
            <a:pPr marL="0" indent="0" algn="just">
              <a:buNone/>
            </a:pPr>
            <a:endParaRPr lang="en-US" sz="2000" b="0" i="0" dirty="0">
              <a:solidFill>
                <a:srgbClr val="444444"/>
              </a:solidFill>
              <a:effectLst/>
              <a:latin typeface="raleway" panose="020F0502020204030204" pitchFamily="2" charset="0"/>
            </a:endParaRPr>
          </a:p>
          <a:p>
            <a:pPr marL="0" indent="0" algn="just">
              <a:buNone/>
            </a:pPr>
            <a:endParaRPr lang="en-US" sz="2000" b="0" i="0" dirty="0">
              <a:solidFill>
                <a:srgbClr val="444444"/>
              </a:solidFill>
              <a:effectLst/>
              <a:latin typeface="raleway" panose="020F0502020204030204" pitchFamily="2" charset="0"/>
            </a:endParaRPr>
          </a:p>
          <a:p>
            <a:pPr marL="0" indent="0" algn="l">
              <a:buNone/>
            </a:pPr>
            <a:endParaRPr lang="en-US" sz="2000" b="0" i="0" dirty="0">
              <a:solidFill>
                <a:srgbClr val="444444"/>
              </a:solidFill>
              <a:effectLst/>
              <a:latin typeface="raleway" panose="020F0502020204030204" pitchFamily="2" charset="0"/>
            </a:endParaRPr>
          </a:p>
          <a:p>
            <a:pPr marL="0" indent="0">
              <a:buNone/>
            </a:pPr>
            <a:endParaRPr lang="en-IN" dirty="0"/>
          </a:p>
        </p:txBody>
      </p:sp>
    </p:spTree>
    <p:extLst>
      <p:ext uri="{BB962C8B-B14F-4D97-AF65-F5344CB8AC3E}">
        <p14:creationId xmlns:p14="http://schemas.microsoft.com/office/powerpoint/2010/main" val="372896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8ED7-FDE8-30EF-C5D7-D13CF1B64985}"/>
              </a:ext>
            </a:extLst>
          </p:cNvPr>
          <p:cNvSpPr>
            <a:spLocks noGrp="1"/>
          </p:cNvSpPr>
          <p:nvPr>
            <p:ph type="title"/>
          </p:nvPr>
        </p:nvSpPr>
        <p:spPr>
          <a:xfrm>
            <a:off x="1153886" y="250709"/>
            <a:ext cx="10058400" cy="1371600"/>
          </a:xfrm>
        </p:spPr>
        <p:txBody>
          <a:bodyPr>
            <a:normAutofit/>
          </a:bodyPr>
          <a:lstStyle/>
          <a:p>
            <a:r>
              <a:rPr lang="en-IN" dirty="0"/>
              <a:t>         </a:t>
            </a:r>
            <a:r>
              <a:rPr lang="en-IN" sz="3600" b="1" dirty="0"/>
              <a:t>Types  of  Data Communication .</a:t>
            </a:r>
          </a:p>
        </p:txBody>
      </p:sp>
      <p:sp>
        <p:nvSpPr>
          <p:cNvPr id="3" name="Content Placeholder 2">
            <a:extLst>
              <a:ext uri="{FF2B5EF4-FFF2-40B4-BE49-F238E27FC236}">
                <a16:creationId xmlns:a16="http://schemas.microsoft.com/office/drawing/2014/main" id="{FEB78C92-7C2D-FFBE-9433-7E2A42C30A7B}"/>
              </a:ext>
            </a:extLst>
          </p:cNvPr>
          <p:cNvSpPr>
            <a:spLocks noGrp="1"/>
          </p:cNvSpPr>
          <p:nvPr>
            <p:ph idx="1"/>
          </p:nvPr>
        </p:nvSpPr>
        <p:spPr>
          <a:xfrm>
            <a:off x="838200" y="1825624"/>
            <a:ext cx="10515600" cy="4914809"/>
          </a:xfrm>
        </p:spPr>
        <p:txBody>
          <a:bodyPr>
            <a:normAutofit/>
          </a:bodyPr>
          <a:lstStyle/>
          <a:p>
            <a:pPr algn="just">
              <a:buFont typeface="Wingdings" panose="05000000000000000000" pitchFamily="2" charset="2"/>
              <a:buChar char="q"/>
            </a:pPr>
            <a:r>
              <a:rPr lang="en-US" sz="1400" b="1" dirty="0"/>
              <a:t>Half-Duplex Communication -In this types of communication, a sender can able to send the data or message to the receivers and also the receivers receives the data but not at the same time. It is called two-way communication or bidirectional communication. Example: walkie-talkie</a:t>
            </a:r>
          </a:p>
          <a:p>
            <a:pPr algn="just">
              <a:buFont typeface="Wingdings" panose="05000000000000000000" pitchFamily="2" charset="2"/>
              <a:buChar char="q"/>
            </a:pPr>
            <a:r>
              <a:rPr lang="en-US" sz="1400" b="1" dirty="0"/>
              <a:t>Full-Duplex Communication - It is exactly same as half-duplex communication but in this the sender send the data or message to the receivers and also the receivers receives the data at the same time. It is also known as two-way communication or bidirectional communication.   Example: Telephones lines and mobile phones etc.</a:t>
            </a:r>
          </a:p>
          <a:p>
            <a:pPr algn="just">
              <a:buFont typeface="Wingdings" panose="05000000000000000000" pitchFamily="2" charset="2"/>
              <a:buChar char="q"/>
            </a:pPr>
            <a:r>
              <a:rPr lang="en-US" sz="1400" b="1" dirty="0"/>
              <a:t>Simplex Communication - In this type of communication, data or message can be sent only in a one direction or can say </a:t>
            </a:r>
            <a:r>
              <a:rPr lang="en-US" sz="1400" b="1" dirty="0" err="1"/>
              <a:t>uni</a:t>
            </a:r>
            <a:r>
              <a:rPr lang="en-US" sz="1400" b="1" dirty="0"/>
              <a:t>-directional communication in which the one device only receives data and another device only transmits data, and each device uses  its entire transmission capacity.   Example: Keyboard, Monitor, Loud Speaker etc.</a:t>
            </a:r>
          </a:p>
          <a:p>
            <a:pPr marL="0" indent="0">
              <a:buNone/>
            </a:pPr>
            <a:endParaRPr lang="en-IN" sz="1600" dirty="0"/>
          </a:p>
        </p:txBody>
      </p:sp>
      <p:pic>
        <p:nvPicPr>
          <p:cNvPr id="5" name="Picture 4">
            <a:extLst>
              <a:ext uri="{FF2B5EF4-FFF2-40B4-BE49-F238E27FC236}">
                <a16:creationId xmlns:a16="http://schemas.microsoft.com/office/drawing/2014/main" id="{D0BB71F1-CFE1-797E-6ED4-FF488F9CA3F3}"/>
              </a:ext>
            </a:extLst>
          </p:cNvPr>
          <p:cNvPicPr>
            <a:picLocks noChangeAspect="1"/>
          </p:cNvPicPr>
          <p:nvPr/>
        </p:nvPicPr>
        <p:blipFill>
          <a:blip r:embed="rId2"/>
          <a:stretch>
            <a:fillRect/>
          </a:stretch>
        </p:blipFill>
        <p:spPr>
          <a:xfrm>
            <a:off x="2878651" y="4048047"/>
            <a:ext cx="7153154" cy="2313564"/>
          </a:xfrm>
          <a:prstGeom prst="rect">
            <a:avLst/>
          </a:prstGeom>
        </p:spPr>
      </p:pic>
    </p:spTree>
    <p:extLst>
      <p:ext uri="{BB962C8B-B14F-4D97-AF65-F5344CB8AC3E}">
        <p14:creationId xmlns:p14="http://schemas.microsoft.com/office/powerpoint/2010/main" val="342750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2222-0252-A35C-8600-DA78DD24D532}"/>
              </a:ext>
            </a:extLst>
          </p:cNvPr>
          <p:cNvSpPr>
            <a:spLocks noGrp="1"/>
          </p:cNvSpPr>
          <p:nvPr>
            <p:ph type="title"/>
          </p:nvPr>
        </p:nvSpPr>
        <p:spPr/>
        <p:txBody>
          <a:bodyPr/>
          <a:lstStyle/>
          <a:p>
            <a:r>
              <a:rPr lang="en-IN" dirty="0"/>
              <a:t>  Simplex  data  communication .</a:t>
            </a:r>
          </a:p>
        </p:txBody>
      </p:sp>
      <p:pic>
        <p:nvPicPr>
          <p:cNvPr id="5" name="Content Placeholder 4">
            <a:extLst>
              <a:ext uri="{FF2B5EF4-FFF2-40B4-BE49-F238E27FC236}">
                <a16:creationId xmlns:a16="http://schemas.microsoft.com/office/drawing/2014/main" id="{C08B79E5-BE0F-5243-3F0B-110F6CB7A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138" y="1915887"/>
            <a:ext cx="11286308" cy="4371702"/>
          </a:xfrm>
        </p:spPr>
      </p:pic>
    </p:spTree>
    <p:extLst>
      <p:ext uri="{BB962C8B-B14F-4D97-AF65-F5344CB8AC3E}">
        <p14:creationId xmlns:p14="http://schemas.microsoft.com/office/powerpoint/2010/main" val="500167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139</TotalTime>
  <Words>1021</Words>
  <Application>Microsoft Office PowerPoint</Application>
  <PresentationFormat>Widescreen</PresentationFormat>
  <Paragraphs>70</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Century Gothic</vt:lpstr>
      <vt:lpstr>Garamond</vt:lpstr>
      <vt:lpstr>raleway</vt:lpstr>
      <vt:lpstr>roboto slab</vt:lpstr>
      <vt:lpstr>Times New Roman</vt:lpstr>
      <vt:lpstr>Wingdings</vt:lpstr>
      <vt:lpstr>Savon</vt:lpstr>
      <vt:lpstr>                      LEC  -9</vt:lpstr>
      <vt:lpstr>          What  is  Basic of  DATA COMMUNICATIONS  ?</vt:lpstr>
      <vt:lpstr>                 How data is transmitted in data communication?</vt:lpstr>
      <vt:lpstr>           What  are  components  of  Data Communication ?</vt:lpstr>
      <vt:lpstr>       How Components  is used in Data Communication ? </vt:lpstr>
      <vt:lpstr>Block  Diagram  of data communication system .</vt:lpstr>
      <vt:lpstr>     Function  of  components  in data communication .</vt:lpstr>
      <vt:lpstr>         Types  of  Data Communication .</vt:lpstr>
      <vt:lpstr>  Simplex  data  communication .</vt:lpstr>
      <vt:lpstr>Communication perform in  Full duplex. </vt:lpstr>
      <vt:lpstr>    Communication  occurs in two moments .</vt:lpstr>
      <vt:lpstr> Example  of  Simple  network with computing                                   devices .</vt:lpstr>
      <vt:lpstr>        Characteristics of Data Communication. </vt:lpstr>
      <vt:lpstr>  What  is difference  between  Analog   and digital signals ?</vt:lpstr>
      <vt:lpstr>                                   Diagram of Analog and Digital  signals.</vt:lpstr>
      <vt:lpstr>      Difference  between  Bandwidth  and  Data Rate.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  -9</dc:title>
  <dc:creator>Mohit Malik</dc:creator>
  <cp:lastModifiedBy>Mohit Malik</cp:lastModifiedBy>
  <cp:revision>1</cp:revision>
  <dcterms:created xsi:type="dcterms:W3CDTF">2023-08-19T14:40:22Z</dcterms:created>
  <dcterms:modified xsi:type="dcterms:W3CDTF">2023-08-22T08:54:34Z</dcterms:modified>
</cp:coreProperties>
</file>