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6"/>
  </p:notesMasterIdLst>
  <p:sldIdLst>
    <p:sldId id="256" r:id="rId2"/>
    <p:sldId id="257" r:id="rId3"/>
    <p:sldId id="291" r:id="rId4"/>
    <p:sldId id="292" r:id="rId5"/>
    <p:sldId id="293" r:id="rId6"/>
    <p:sldId id="294" r:id="rId7"/>
    <p:sldId id="295" r:id="rId8"/>
    <p:sldId id="296" r:id="rId9"/>
    <p:sldId id="297" r:id="rId10"/>
    <p:sldId id="298" r:id="rId11"/>
    <p:sldId id="300" r:id="rId12"/>
    <p:sldId id="299" r:id="rId13"/>
    <p:sldId id="301" r:id="rId14"/>
    <p:sldId id="302" r:id="rId15"/>
    <p:sldId id="303" r:id="rId16"/>
    <p:sldId id="306" r:id="rId17"/>
    <p:sldId id="307" r:id="rId18"/>
    <p:sldId id="304" r:id="rId19"/>
    <p:sldId id="309" r:id="rId20"/>
    <p:sldId id="305" r:id="rId21"/>
    <p:sldId id="308"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87764-53CA-4A11-8BAB-30D276C09413}" v="1" dt="2023-01-08T10:54:34.148"/>
    <p1510:client id="{340CBE7D-D7B3-4D97-ABD6-CC37F4EDFA05}" v="4" dt="2023-01-11T15:50:42.244"/>
    <p1510:client id="{348989B9-5B37-42E0-A2F0-B70323458B82}" v="247" dt="2023-02-08T04:28:49.351"/>
    <p1510:client id="{5779A649-7162-4DD1-9E24-8821379E5FB6}" v="441" dt="2023-01-11T16:35:11.988"/>
    <p1510:client id="{6C35497D-115B-4A9B-81C7-1F86E6FCF3DD}" v="284" dt="2023-01-15T10:37:22.182"/>
    <p1510:client id="{6C675B5F-7E56-49BC-B32E-B34F3BF846FA}" v="121" dt="2023-01-15T09:41:21.131"/>
    <p1510:client id="{6FC846E0-7576-4B04-9997-3610A07A387C}" v="353" dt="2023-01-19T18:28:22.730"/>
    <p1510:client id="{89380371-5DE1-4EB9-899A-1157235A13C6}" v="167" dt="2023-01-18T15:37:56.779"/>
    <p1510:client id="{8A84A40C-9449-405D-ACFD-5E0F57286A74}" v="51" dt="2023-01-18T08:33:44.341"/>
    <p1510:client id="{96768945-D190-4D3C-B223-524C90010784}" v="186" dt="2023-01-12T08:50:04.946"/>
    <p1510:client id="{9A80398A-E606-4C53-9BBD-83998EE2BE12}" v="362" dt="2023-01-15T15:17:59.771"/>
    <p1510:client id="{A861693B-0ABA-4EA7-AD1E-909005E72149}" v="225" dt="2023-01-21T10:47:02.708"/>
    <p1510:client id="{D87F807F-B5CE-47B2-AE3C-2FFAE13C1256}" v="1258" dt="2023-01-05T16:24:08.471"/>
    <p1510:client id="{FEC38070-1B25-4087-9F5C-4220DC6E9505}" v="344" dt="2023-02-12T10:47:47.3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ADF21-1D66-4BB7-A779-7C7DAB81F687}" type="datetimeFigureOut">
              <a:t>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A2AB4-BB01-4965-B949-9604BB1E3433}" type="slidenum">
              <a:t>‹#›</a:t>
            </a:fld>
            <a:endParaRPr lang="en-US"/>
          </a:p>
        </p:txBody>
      </p:sp>
    </p:spTree>
    <p:extLst>
      <p:ext uri="{BB962C8B-B14F-4D97-AF65-F5344CB8AC3E}">
        <p14:creationId xmlns:p14="http://schemas.microsoft.com/office/powerpoint/2010/main" val="428284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2/12/2023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68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873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29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793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2270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45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17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53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79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44648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82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52639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27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196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164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151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36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2/12/2023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90249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geeksforgeeks.org/threads-and-its-types-in-operating-syste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avatpoint.com/os-tutoria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operating-syste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System</a:t>
            </a:r>
          </a:p>
        </p:txBody>
      </p:sp>
      <p:sp>
        <p:nvSpPr>
          <p:cNvPr id="3" name="Subtitle 2"/>
          <p:cNvSpPr>
            <a:spLocks noGrp="1"/>
          </p:cNvSpPr>
          <p:nvPr>
            <p:ph type="subTitle" idx="1"/>
          </p:nvPr>
        </p:nvSpPr>
        <p:spPr/>
        <p:txBody>
          <a:bodyPr/>
          <a:lstStyle/>
          <a:p>
            <a:r>
              <a:rPr lang="en-US" sz="3200" dirty="0"/>
              <a:t>Lecture #12</a:t>
            </a:r>
          </a:p>
          <a:p>
            <a:r>
              <a:rPr lang="en-US" sz="3200" dirty="0"/>
              <a:t>Thread and Thread Scheduling</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9201-1C04-8CE5-3C47-E899359119DE}"/>
              </a:ext>
            </a:extLst>
          </p:cNvPr>
          <p:cNvSpPr>
            <a:spLocks noGrp="1"/>
          </p:cNvSpPr>
          <p:nvPr>
            <p:ph type="title"/>
          </p:nvPr>
        </p:nvSpPr>
        <p:spPr/>
        <p:txBody>
          <a:bodyPr/>
          <a:lstStyle/>
          <a:p>
            <a:r>
              <a:rPr lang="en-US" dirty="0"/>
              <a:t>Process vs Thread</a:t>
            </a:r>
          </a:p>
        </p:txBody>
      </p:sp>
      <p:pic>
        <p:nvPicPr>
          <p:cNvPr id="4" name="Picture 4" descr="Diagram, table&#10;&#10;Description automatically generated">
            <a:extLst>
              <a:ext uri="{FF2B5EF4-FFF2-40B4-BE49-F238E27FC236}">
                <a16:creationId xmlns:a16="http://schemas.microsoft.com/office/drawing/2014/main" id="{C6C94EC3-20D4-43A8-C62D-AA99A9BE5A08}"/>
              </a:ext>
            </a:extLst>
          </p:cNvPr>
          <p:cNvPicPr>
            <a:picLocks noGrp="1" noChangeAspect="1"/>
          </p:cNvPicPr>
          <p:nvPr>
            <p:ph idx="1"/>
          </p:nvPr>
        </p:nvPicPr>
        <p:blipFill rotWithShape="1">
          <a:blip r:embed="rId2"/>
          <a:srcRect t="12987" r="-251" b="30303"/>
          <a:stretch/>
        </p:blipFill>
        <p:spPr>
          <a:xfrm>
            <a:off x="547314" y="2916366"/>
            <a:ext cx="11384951" cy="2874206"/>
          </a:xfrm>
        </p:spPr>
      </p:pic>
    </p:spTree>
    <p:extLst>
      <p:ext uri="{BB962C8B-B14F-4D97-AF65-F5344CB8AC3E}">
        <p14:creationId xmlns:p14="http://schemas.microsoft.com/office/powerpoint/2010/main" val="2518542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1506-B1FD-66DA-65A5-BDF301AC1304}"/>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084F7136-9923-4E41-C19C-79B295CB4038}"/>
              </a:ext>
            </a:extLst>
          </p:cNvPr>
          <p:cNvSpPr>
            <a:spLocks noGrp="1"/>
          </p:cNvSpPr>
          <p:nvPr>
            <p:ph idx="1"/>
          </p:nvPr>
        </p:nvSpPr>
        <p:spPr/>
        <p:txBody>
          <a:bodyPr/>
          <a:lstStyle/>
          <a:p>
            <a:r>
              <a:rPr lang="en-US" dirty="0"/>
              <a:t>Explore the differences of Process and Threads?</a:t>
            </a:r>
          </a:p>
          <a:p>
            <a:pPr>
              <a:buSzPct val="114999"/>
            </a:pPr>
            <a:r>
              <a:rPr lang="en-US" dirty="0"/>
              <a:t>Advantages and Disadvantages of User and Kernel level thread.</a:t>
            </a:r>
          </a:p>
        </p:txBody>
      </p:sp>
    </p:spTree>
    <p:extLst>
      <p:ext uri="{BB962C8B-B14F-4D97-AF65-F5344CB8AC3E}">
        <p14:creationId xmlns:p14="http://schemas.microsoft.com/office/powerpoint/2010/main" val="1345528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9201-1C04-8CE5-3C47-E899359119DE}"/>
              </a:ext>
            </a:extLst>
          </p:cNvPr>
          <p:cNvSpPr>
            <a:spLocks noGrp="1"/>
          </p:cNvSpPr>
          <p:nvPr>
            <p:ph type="title"/>
          </p:nvPr>
        </p:nvSpPr>
        <p:spPr>
          <a:xfrm>
            <a:off x="1467930" y="220132"/>
            <a:ext cx="9601196" cy="1303867"/>
          </a:xfrm>
        </p:spPr>
        <p:txBody>
          <a:bodyPr/>
          <a:lstStyle/>
          <a:p>
            <a:r>
              <a:rPr lang="en-US" dirty="0"/>
              <a:t>Process vs Thread</a:t>
            </a:r>
          </a:p>
        </p:txBody>
      </p:sp>
      <p:graphicFrame>
        <p:nvGraphicFramePr>
          <p:cNvPr id="7" name="Content Placeholder 6">
            <a:extLst>
              <a:ext uri="{FF2B5EF4-FFF2-40B4-BE49-F238E27FC236}">
                <a16:creationId xmlns:a16="http://schemas.microsoft.com/office/drawing/2014/main" id="{639FF653-AD1B-70AA-2660-35E18FB490F4}"/>
              </a:ext>
            </a:extLst>
          </p:cNvPr>
          <p:cNvGraphicFramePr>
            <a:graphicFrameLocks noGrp="1"/>
          </p:cNvGraphicFramePr>
          <p:nvPr>
            <p:ph idx="1"/>
            <p:extLst>
              <p:ext uri="{D42A27DB-BD31-4B8C-83A1-F6EECF244321}">
                <p14:modId xmlns:p14="http://schemas.microsoft.com/office/powerpoint/2010/main" val="2795609194"/>
              </p:ext>
            </p:extLst>
          </p:nvPr>
        </p:nvGraphicFramePr>
        <p:xfrm>
          <a:off x="661358" y="474452"/>
          <a:ext cx="11404000" cy="5888201"/>
        </p:xfrm>
        <a:graphic>
          <a:graphicData uri="http://schemas.openxmlformats.org/drawingml/2006/table">
            <a:tbl>
              <a:tblPr firstRow="1" bandRow="1">
                <a:tableStyleId>{5C22544A-7EE6-4342-B048-85BDC9FD1C3A}</a:tableStyleId>
              </a:tblPr>
              <a:tblGrid>
                <a:gridCol w="5702000">
                  <a:extLst>
                    <a:ext uri="{9D8B030D-6E8A-4147-A177-3AD203B41FA5}">
                      <a16:colId xmlns:a16="http://schemas.microsoft.com/office/drawing/2014/main" val="2650213908"/>
                    </a:ext>
                  </a:extLst>
                </a:gridCol>
                <a:gridCol w="5702000">
                  <a:extLst>
                    <a:ext uri="{9D8B030D-6E8A-4147-A177-3AD203B41FA5}">
                      <a16:colId xmlns:a16="http://schemas.microsoft.com/office/drawing/2014/main" val="4231344771"/>
                    </a:ext>
                  </a:extLst>
                </a:gridCol>
              </a:tblGrid>
              <a:tr h="576019">
                <a:tc>
                  <a:txBody>
                    <a:bodyPr/>
                    <a:lstStyle/>
                    <a:p>
                      <a:pPr algn="ctr"/>
                      <a:r>
                        <a:rPr lang="en-US" dirty="0">
                          <a:effectLst/>
                        </a:rPr>
                        <a:t>Process</a:t>
                      </a:r>
                    </a:p>
                  </a:txBody>
                  <a:tcPr anchor="ctr"/>
                </a:tc>
                <a:tc>
                  <a:txBody>
                    <a:bodyPr/>
                    <a:lstStyle/>
                    <a:p>
                      <a:pPr algn="ctr"/>
                      <a:r>
                        <a:rPr lang="en-US" dirty="0">
                          <a:effectLst/>
                        </a:rPr>
                        <a:t>Thread</a:t>
                      </a:r>
                    </a:p>
                  </a:txBody>
                  <a:tcPr anchor="ctr"/>
                </a:tc>
                <a:extLst>
                  <a:ext uri="{0D108BD9-81ED-4DB2-BD59-A6C34878D82A}">
                    <a16:rowId xmlns:a16="http://schemas.microsoft.com/office/drawing/2014/main" val="1046508116"/>
                  </a:ext>
                </a:extLst>
              </a:tr>
              <a:tr h="1002702">
                <a:tc>
                  <a:txBody>
                    <a:bodyPr/>
                    <a:lstStyle/>
                    <a:p>
                      <a:r>
                        <a:rPr lang="en-US" dirty="0">
                          <a:effectLst/>
                        </a:rPr>
                        <a:t>Processes use more resources and hence they are termed as heavyweight processes.</a:t>
                      </a:r>
                    </a:p>
                  </a:txBody>
                  <a:tcPr anchor="ctr"/>
                </a:tc>
                <a:tc>
                  <a:txBody>
                    <a:bodyPr/>
                    <a:lstStyle/>
                    <a:p>
                      <a:r>
                        <a:rPr lang="en-US" dirty="0">
                          <a:effectLst/>
                        </a:rPr>
                        <a:t>Threads share resources and hence they are termed as lightweight processes.</a:t>
                      </a:r>
                    </a:p>
                  </a:txBody>
                  <a:tcPr anchor="ctr"/>
                </a:tc>
                <a:extLst>
                  <a:ext uri="{0D108BD9-81ED-4DB2-BD59-A6C34878D82A}">
                    <a16:rowId xmlns:a16="http://schemas.microsoft.com/office/drawing/2014/main" val="4227402502"/>
                  </a:ext>
                </a:extLst>
              </a:tr>
              <a:tr h="1002702">
                <a:tc>
                  <a:txBody>
                    <a:bodyPr/>
                    <a:lstStyle/>
                    <a:p>
                      <a:r>
                        <a:rPr lang="en-US" dirty="0">
                          <a:effectLst/>
                        </a:rPr>
                        <a:t>Creation and termination times of processes are slower.</a:t>
                      </a:r>
                    </a:p>
                  </a:txBody>
                  <a:tcPr anchor="ctr"/>
                </a:tc>
                <a:tc>
                  <a:txBody>
                    <a:bodyPr/>
                    <a:lstStyle/>
                    <a:p>
                      <a:r>
                        <a:rPr lang="en-US" dirty="0">
                          <a:effectLst/>
                        </a:rPr>
                        <a:t>Creation and termination times of threads are faster compared to processes.</a:t>
                      </a:r>
                    </a:p>
                  </a:txBody>
                  <a:tcPr anchor="ctr"/>
                </a:tc>
                <a:extLst>
                  <a:ext uri="{0D108BD9-81ED-4DB2-BD59-A6C34878D82A}">
                    <a16:rowId xmlns:a16="http://schemas.microsoft.com/office/drawing/2014/main" val="2271801604"/>
                  </a:ext>
                </a:extLst>
              </a:tr>
              <a:tr h="576019">
                <a:tc>
                  <a:txBody>
                    <a:bodyPr/>
                    <a:lstStyle/>
                    <a:p>
                      <a:r>
                        <a:rPr lang="en-US" dirty="0">
                          <a:effectLst/>
                        </a:rPr>
                        <a:t>Processes have their own code and data/file.</a:t>
                      </a:r>
                    </a:p>
                  </a:txBody>
                  <a:tcPr anchor="ctr"/>
                </a:tc>
                <a:tc>
                  <a:txBody>
                    <a:bodyPr/>
                    <a:lstStyle/>
                    <a:p>
                      <a:r>
                        <a:rPr lang="en-US" dirty="0">
                          <a:effectLst/>
                        </a:rPr>
                        <a:t>Threads share code and data/file within a process.</a:t>
                      </a:r>
                    </a:p>
                  </a:txBody>
                  <a:tcPr anchor="ctr"/>
                </a:tc>
                <a:extLst>
                  <a:ext uri="{0D108BD9-81ED-4DB2-BD59-A6C34878D82A}">
                    <a16:rowId xmlns:a16="http://schemas.microsoft.com/office/drawing/2014/main" val="880206805"/>
                  </a:ext>
                </a:extLst>
              </a:tr>
              <a:tr h="576019">
                <a:tc>
                  <a:txBody>
                    <a:bodyPr/>
                    <a:lstStyle/>
                    <a:p>
                      <a:r>
                        <a:rPr lang="en-US" dirty="0">
                          <a:effectLst/>
                        </a:rPr>
                        <a:t>Communication between processes is slower.</a:t>
                      </a:r>
                    </a:p>
                  </a:txBody>
                  <a:tcPr anchor="ctr"/>
                </a:tc>
                <a:tc>
                  <a:txBody>
                    <a:bodyPr/>
                    <a:lstStyle/>
                    <a:p>
                      <a:r>
                        <a:rPr lang="en-US" dirty="0">
                          <a:effectLst/>
                        </a:rPr>
                        <a:t>Communication between threads is faster.</a:t>
                      </a:r>
                    </a:p>
                  </a:txBody>
                  <a:tcPr anchor="ctr"/>
                </a:tc>
                <a:extLst>
                  <a:ext uri="{0D108BD9-81ED-4DB2-BD59-A6C34878D82A}">
                    <a16:rowId xmlns:a16="http://schemas.microsoft.com/office/drawing/2014/main" val="1365173938"/>
                  </a:ext>
                </a:extLst>
              </a:tr>
              <a:tr h="576019">
                <a:tc>
                  <a:txBody>
                    <a:bodyPr/>
                    <a:lstStyle/>
                    <a:p>
                      <a:r>
                        <a:rPr lang="en-US" dirty="0">
                          <a:effectLst/>
                        </a:rPr>
                        <a:t>Context Switching in processes is slower.</a:t>
                      </a:r>
                    </a:p>
                  </a:txBody>
                  <a:tcPr anchor="ctr"/>
                </a:tc>
                <a:tc>
                  <a:txBody>
                    <a:bodyPr/>
                    <a:lstStyle/>
                    <a:p>
                      <a:r>
                        <a:rPr lang="en-US" dirty="0">
                          <a:effectLst/>
                        </a:rPr>
                        <a:t>Context switching in threads is faster.</a:t>
                      </a:r>
                    </a:p>
                  </a:txBody>
                  <a:tcPr anchor="ctr"/>
                </a:tc>
                <a:extLst>
                  <a:ext uri="{0D108BD9-81ED-4DB2-BD59-A6C34878D82A}">
                    <a16:rowId xmlns:a16="http://schemas.microsoft.com/office/drawing/2014/main" val="1089328982"/>
                  </a:ext>
                </a:extLst>
              </a:tr>
              <a:tr h="1002702">
                <a:tc>
                  <a:txBody>
                    <a:bodyPr/>
                    <a:lstStyle/>
                    <a:p>
                      <a:r>
                        <a:rPr lang="en-US" dirty="0">
                          <a:effectLst/>
                        </a:rPr>
                        <a:t>Processes are independent of each other.</a:t>
                      </a:r>
                    </a:p>
                  </a:txBody>
                  <a:tcPr anchor="ctr"/>
                </a:tc>
                <a:tc>
                  <a:txBody>
                    <a:bodyPr/>
                    <a:lstStyle/>
                    <a:p>
                      <a:r>
                        <a:rPr lang="en-US" dirty="0">
                          <a:effectLst/>
                        </a:rPr>
                        <a:t>Threads, on the other hand, are interdependent. (</a:t>
                      </a:r>
                      <a:r>
                        <a:rPr lang="en-US" dirty="0" err="1">
                          <a:effectLst/>
                        </a:rPr>
                        <a:t>i.e</a:t>
                      </a:r>
                      <a:r>
                        <a:rPr lang="en-US" dirty="0">
                          <a:effectLst/>
                        </a:rPr>
                        <a:t> they can read, write or change another thread’s data)</a:t>
                      </a:r>
                    </a:p>
                  </a:txBody>
                  <a:tcPr anchor="ctr"/>
                </a:tc>
                <a:extLst>
                  <a:ext uri="{0D108BD9-81ED-4DB2-BD59-A6C34878D82A}">
                    <a16:rowId xmlns:a16="http://schemas.microsoft.com/office/drawing/2014/main" val="3522315342"/>
                  </a:ext>
                </a:extLst>
              </a:tr>
              <a:tr h="576019">
                <a:tc>
                  <a:txBody>
                    <a:bodyPr/>
                    <a:lstStyle/>
                    <a:p>
                      <a:r>
                        <a:rPr lang="en-US" dirty="0" err="1">
                          <a:effectLst/>
                        </a:rPr>
                        <a:t>Eg</a:t>
                      </a:r>
                      <a:r>
                        <a:rPr lang="en-US" dirty="0">
                          <a:effectLst/>
                        </a:rPr>
                        <a:t>: Opening two different browsers.</a:t>
                      </a:r>
                    </a:p>
                  </a:txBody>
                  <a:tcPr anchor="ctr"/>
                </a:tc>
                <a:tc>
                  <a:txBody>
                    <a:bodyPr/>
                    <a:lstStyle/>
                    <a:p>
                      <a:r>
                        <a:rPr lang="en-US" dirty="0" err="1">
                          <a:effectLst/>
                        </a:rPr>
                        <a:t>Eg</a:t>
                      </a:r>
                      <a:r>
                        <a:rPr lang="en-US" dirty="0">
                          <a:effectLst/>
                        </a:rPr>
                        <a:t>: Opening two tabs in the same browser.</a:t>
                      </a:r>
                    </a:p>
                  </a:txBody>
                  <a:tcPr anchor="ctr"/>
                </a:tc>
                <a:extLst>
                  <a:ext uri="{0D108BD9-81ED-4DB2-BD59-A6C34878D82A}">
                    <a16:rowId xmlns:a16="http://schemas.microsoft.com/office/drawing/2014/main" val="3432114449"/>
                  </a:ext>
                </a:extLst>
              </a:tr>
            </a:tbl>
          </a:graphicData>
        </a:graphic>
      </p:graphicFrame>
    </p:spTree>
    <p:extLst>
      <p:ext uri="{BB962C8B-B14F-4D97-AF65-F5344CB8AC3E}">
        <p14:creationId xmlns:p14="http://schemas.microsoft.com/office/powerpoint/2010/main" val="968634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52AF-009B-BC12-972F-F6F0B4025F77}"/>
              </a:ext>
            </a:extLst>
          </p:cNvPr>
          <p:cNvSpPr>
            <a:spLocks noGrp="1"/>
          </p:cNvSpPr>
          <p:nvPr>
            <p:ph type="title"/>
          </p:nvPr>
        </p:nvSpPr>
        <p:spPr/>
        <p:txBody>
          <a:bodyPr/>
          <a:lstStyle/>
          <a:p>
            <a:r>
              <a:rPr lang="en-US" dirty="0"/>
              <a:t>User Level Thread</a:t>
            </a:r>
          </a:p>
        </p:txBody>
      </p:sp>
      <p:sp>
        <p:nvSpPr>
          <p:cNvPr id="3" name="Content Placeholder 2">
            <a:extLst>
              <a:ext uri="{FF2B5EF4-FFF2-40B4-BE49-F238E27FC236}">
                <a16:creationId xmlns:a16="http://schemas.microsoft.com/office/drawing/2014/main" id="{E3285461-3FAA-C477-F9A8-49554A6D9428}"/>
              </a:ext>
            </a:extLst>
          </p:cNvPr>
          <p:cNvSpPr>
            <a:spLocks noGrp="1"/>
          </p:cNvSpPr>
          <p:nvPr>
            <p:ph idx="1"/>
          </p:nvPr>
        </p:nvSpPr>
        <p:spPr/>
        <p:txBody>
          <a:bodyPr>
            <a:normAutofit fontScale="92500" lnSpcReduction="10000"/>
          </a:bodyPr>
          <a:lstStyle/>
          <a:p>
            <a:r>
              <a:rPr lang="en-US" b="1" dirty="0">
                <a:ea typeface="+mn-lt"/>
                <a:cs typeface="+mn-lt"/>
              </a:rPr>
              <a:t>Advantages of ULT –</a:t>
            </a:r>
            <a:endParaRPr lang="en-US" dirty="0"/>
          </a:p>
          <a:p>
            <a:pPr lvl="1">
              <a:buSzPct val="114999"/>
            </a:pPr>
            <a:r>
              <a:rPr lang="en-US" dirty="0">
                <a:ea typeface="+mn-lt"/>
                <a:cs typeface="+mn-lt"/>
              </a:rPr>
              <a:t>Can be implemented on an OS that doesn’t support multithreading.</a:t>
            </a:r>
            <a:endParaRPr lang="en-US" dirty="0"/>
          </a:p>
          <a:p>
            <a:pPr lvl="1">
              <a:buSzPct val="114999"/>
            </a:pPr>
            <a:r>
              <a:rPr lang="en-US" dirty="0">
                <a:ea typeface="+mn-lt"/>
                <a:cs typeface="+mn-lt"/>
              </a:rPr>
              <a:t>Simple representation since thread has only program counter, register set, stack space.</a:t>
            </a:r>
            <a:endParaRPr lang="en-US" dirty="0"/>
          </a:p>
          <a:p>
            <a:pPr lvl="1">
              <a:buSzPct val="114999"/>
            </a:pPr>
            <a:r>
              <a:rPr lang="en-US" dirty="0">
                <a:ea typeface="+mn-lt"/>
                <a:cs typeface="+mn-lt"/>
              </a:rPr>
              <a:t>Simple to create since no intervention of kernel.</a:t>
            </a:r>
            <a:endParaRPr lang="en-US" dirty="0"/>
          </a:p>
          <a:p>
            <a:pPr lvl="1">
              <a:buSzPct val="114999"/>
            </a:pPr>
            <a:r>
              <a:rPr lang="en-US" dirty="0">
                <a:ea typeface="+mn-lt"/>
                <a:cs typeface="+mn-lt"/>
              </a:rPr>
              <a:t>Thread switching is fast since no OS calls need to be made. </a:t>
            </a:r>
            <a:endParaRPr lang="en-US" dirty="0"/>
          </a:p>
          <a:p>
            <a:pPr>
              <a:buSzPct val="114999"/>
            </a:pPr>
            <a:r>
              <a:rPr lang="en-US" b="1" dirty="0">
                <a:ea typeface="+mn-lt"/>
                <a:cs typeface="+mn-lt"/>
              </a:rPr>
              <a:t>Limitations of ULT –</a:t>
            </a:r>
            <a:endParaRPr lang="en-US" dirty="0"/>
          </a:p>
          <a:p>
            <a:pPr lvl="1">
              <a:buSzPct val="114999"/>
            </a:pPr>
            <a:r>
              <a:rPr lang="en-US" dirty="0">
                <a:ea typeface="+mn-lt"/>
                <a:cs typeface="+mn-lt"/>
              </a:rPr>
              <a:t>No or less co-ordination among the threads and Kernel.</a:t>
            </a:r>
            <a:endParaRPr lang="en-US" dirty="0"/>
          </a:p>
          <a:p>
            <a:pPr lvl="1">
              <a:buSzPct val="114999"/>
            </a:pPr>
            <a:r>
              <a:rPr lang="en-US" dirty="0">
                <a:ea typeface="+mn-lt"/>
                <a:cs typeface="+mn-lt"/>
              </a:rPr>
              <a:t>If one thread causes a page fault, the entire process blocks.</a:t>
            </a:r>
            <a:endParaRPr lang="en-US" dirty="0"/>
          </a:p>
          <a:p>
            <a:pPr>
              <a:buSzPct val="114999"/>
            </a:pPr>
            <a:endParaRPr lang="en-US" dirty="0"/>
          </a:p>
        </p:txBody>
      </p:sp>
    </p:spTree>
    <p:extLst>
      <p:ext uri="{BB962C8B-B14F-4D97-AF65-F5344CB8AC3E}">
        <p14:creationId xmlns:p14="http://schemas.microsoft.com/office/powerpoint/2010/main" val="3228061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C339-AA5E-5BE2-30A4-155A4DADCBBD}"/>
              </a:ext>
            </a:extLst>
          </p:cNvPr>
          <p:cNvSpPr>
            <a:spLocks noGrp="1"/>
          </p:cNvSpPr>
          <p:nvPr>
            <p:ph type="title"/>
          </p:nvPr>
        </p:nvSpPr>
        <p:spPr/>
        <p:txBody>
          <a:bodyPr/>
          <a:lstStyle/>
          <a:p>
            <a:r>
              <a:rPr lang="en-US" dirty="0"/>
              <a:t>Kernel Level Thread</a:t>
            </a:r>
          </a:p>
        </p:txBody>
      </p:sp>
      <p:sp>
        <p:nvSpPr>
          <p:cNvPr id="3" name="Content Placeholder 2">
            <a:extLst>
              <a:ext uri="{FF2B5EF4-FFF2-40B4-BE49-F238E27FC236}">
                <a16:creationId xmlns:a16="http://schemas.microsoft.com/office/drawing/2014/main" id="{5EF81943-0425-BA2F-D3D7-332A68388F9C}"/>
              </a:ext>
            </a:extLst>
          </p:cNvPr>
          <p:cNvSpPr>
            <a:spLocks noGrp="1"/>
          </p:cNvSpPr>
          <p:nvPr>
            <p:ph idx="1"/>
          </p:nvPr>
        </p:nvSpPr>
        <p:spPr/>
        <p:txBody>
          <a:bodyPr/>
          <a:lstStyle/>
          <a:p>
            <a:r>
              <a:rPr lang="en-US" b="1" dirty="0">
                <a:ea typeface="+mn-lt"/>
                <a:cs typeface="+mn-lt"/>
              </a:rPr>
              <a:t>Advantages of KLT –</a:t>
            </a:r>
            <a:endParaRPr lang="en-US" dirty="0"/>
          </a:p>
          <a:p>
            <a:pPr lvl="1">
              <a:buSzPct val="114999"/>
            </a:pPr>
            <a:r>
              <a:rPr lang="en-US" dirty="0">
                <a:ea typeface="+mn-lt"/>
                <a:cs typeface="+mn-lt"/>
              </a:rPr>
              <a:t>Since kernel has full knowledge about the threads in the system, scheduler may decide to give more time to processes having large number of threads.</a:t>
            </a:r>
            <a:endParaRPr lang="en-US" dirty="0"/>
          </a:p>
          <a:p>
            <a:pPr lvl="1">
              <a:buSzPct val="114999"/>
            </a:pPr>
            <a:r>
              <a:rPr lang="en-US" dirty="0">
                <a:ea typeface="+mn-lt"/>
                <a:cs typeface="+mn-lt"/>
              </a:rPr>
              <a:t>Good for applications that frequently block.</a:t>
            </a:r>
            <a:endParaRPr lang="en-US" dirty="0"/>
          </a:p>
          <a:p>
            <a:pPr>
              <a:buSzPct val="114999"/>
            </a:pPr>
            <a:r>
              <a:rPr lang="en-US" b="1" dirty="0">
                <a:ea typeface="+mn-lt"/>
                <a:cs typeface="+mn-lt"/>
              </a:rPr>
              <a:t>Limitations of KLT –</a:t>
            </a:r>
            <a:endParaRPr lang="en-US" dirty="0"/>
          </a:p>
          <a:p>
            <a:pPr lvl="1">
              <a:buSzPct val="114999"/>
            </a:pPr>
            <a:r>
              <a:rPr lang="en-US" dirty="0">
                <a:ea typeface="+mn-lt"/>
                <a:cs typeface="+mn-lt"/>
              </a:rPr>
              <a:t>Slow and inefficient.</a:t>
            </a:r>
            <a:endParaRPr lang="en-US" dirty="0"/>
          </a:p>
          <a:p>
            <a:pPr lvl="1">
              <a:buSzPct val="114999"/>
            </a:pPr>
            <a:r>
              <a:rPr lang="en-US" dirty="0">
                <a:ea typeface="+mn-lt"/>
                <a:cs typeface="+mn-lt"/>
              </a:rPr>
              <a:t>It requires thread control block so it is an overhead.</a:t>
            </a:r>
            <a:endParaRPr lang="en-US" dirty="0"/>
          </a:p>
          <a:p>
            <a:pPr>
              <a:buSzPct val="114999"/>
            </a:pPr>
            <a:endParaRPr lang="en-US" dirty="0"/>
          </a:p>
        </p:txBody>
      </p:sp>
    </p:spTree>
    <p:extLst>
      <p:ext uri="{BB962C8B-B14F-4D97-AF65-F5344CB8AC3E}">
        <p14:creationId xmlns:p14="http://schemas.microsoft.com/office/powerpoint/2010/main" val="1363604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C81E-CCD9-93B8-D72A-2844FD8FC38C}"/>
              </a:ext>
            </a:extLst>
          </p:cNvPr>
          <p:cNvSpPr>
            <a:spLocks noGrp="1"/>
          </p:cNvSpPr>
          <p:nvPr>
            <p:ph type="title"/>
          </p:nvPr>
        </p:nvSpPr>
        <p:spPr/>
        <p:txBody>
          <a:bodyPr/>
          <a:lstStyle/>
          <a:p>
            <a:r>
              <a:rPr lang="en-US" dirty="0"/>
              <a:t>Single Threaded vs </a:t>
            </a:r>
            <a:r>
              <a:rPr lang="en-US" dirty="0" err="1"/>
              <a:t>Multi Threaded</a:t>
            </a:r>
          </a:p>
        </p:txBody>
      </p:sp>
      <p:pic>
        <p:nvPicPr>
          <p:cNvPr id="4" name="Picture 4">
            <a:extLst>
              <a:ext uri="{FF2B5EF4-FFF2-40B4-BE49-F238E27FC236}">
                <a16:creationId xmlns:a16="http://schemas.microsoft.com/office/drawing/2014/main" id="{59CBD431-43E9-B6F0-EB93-DE03710DD9C2}"/>
              </a:ext>
            </a:extLst>
          </p:cNvPr>
          <p:cNvPicPr>
            <a:picLocks noGrp="1" noChangeAspect="1"/>
          </p:cNvPicPr>
          <p:nvPr>
            <p:ph idx="1"/>
          </p:nvPr>
        </p:nvPicPr>
        <p:blipFill>
          <a:blip r:embed="rId2"/>
          <a:stretch>
            <a:fillRect/>
          </a:stretch>
        </p:blipFill>
        <p:spPr>
          <a:xfrm>
            <a:off x="1913655" y="2556932"/>
            <a:ext cx="3217594" cy="3318936"/>
          </a:xfrm>
        </p:spPr>
      </p:pic>
      <p:pic>
        <p:nvPicPr>
          <p:cNvPr id="5" name="Picture 5" descr="Diagram&#10;&#10;Description automatically generated">
            <a:extLst>
              <a:ext uri="{FF2B5EF4-FFF2-40B4-BE49-F238E27FC236}">
                <a16:creationId xmlns:a16="http://schemas.microsoft.com/office/drawing/2014/main" id="{5DAA548F-399C-2E35-0634-699755693A2E}"/>
              </a:ext>
            </a:extLst>
          </p:cNvPr>
          <p:cNvPicPr>
            <a:picLocks noChangeAspect="1"/>
          </p:cNvPicPr>
          <p:nvPr/>
        </p:nvPicPr>
        <p:blipFill>
          <a:blip r:embed="rId3"/>
          <a:stretch>
            <a:fillRect/>
          </a:stretch>
        </p:blipFill>
        <p:spPr>
          <a:xfrm>
            <a:off x="6909759" y="2621626"/>
            <a:ext cx="3131388" cy="3311275"/>
          </a:xfrm>
          <a:prstGeom prst="rect">
            <a:avLst/>
          </a:prstGeom>
        </p:spPr>
      </p:pic>
    </p:spTree>
    <p:extLst>
      <p:ext uri="{BB962C8B-B14F-4D97-AF65-F5344CB8AC3E}">
        <p14:creationId xmlns:p14="http://schemas.microsoft.com/office/powerpoint/2010/main" val="865688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5C3B4-13C7-98E4-115D-AC9D6F09843D}"/>
              </a:ext>
            </a:extLst>
          </p:cNvPr>
          <p:cNvSpPr>
            <a:spLocks noGrp="1"/>
          </p:cNvSpPr>
          <p:nvPr>
            <p:ph type="title"/>
          </p:nvPr>
        </p:nvSpPr>
        <p:spPr/>
        <p:txBody>
          <a:bodyPr/>
          <a:lstStyle/>
          <a:p>
            <a:r>
              <a:rPr lang="en-US" dirty="0">
                <a:ea typeface="+mj-lt"/>
                <a:cs typeface="+mj-lt"/>
              </a:rPr>
              <a:t>Many to Many Model</a:t>
            </a:r>
            <a:endParaRPr lang="en-US" dirty="0"/>
          </a:p>
        </p:txBody>
      </p:sp>
      <p:sp>
        <p:nvSpPr>
          <p:cNvPr id="3" name="Content Placeholder 2">
            <a:extLst>
              <a:ext uri="{FF2B5EF4-FFF2-40B4-BE49-F238E27FC236}">
                <a16:creationId xmlns:a16="http://schemas.microsoft.com/office/drawing/2014/main" id="{02CF333D-9D87-5C6C-EB4A-600618B07921}"/>
              </a:ext>
            </a:extLst>
          </p:cNvPr>
          <p:cNvSpPr>
            <a:spLocks noGrp="1"/>
          </p:cNvSpPr>
          <p:nvPr>
            <p:ph idx="1"/>
          </p:nvPr>
        </p:nvSpPr>
        <p:spPr>
          <a:xfrm>
            <a:off x="892835" y="2556932"/>
            <a:ext cx="10003762" cy="3807765"/>
          </a:xfrm>
        </p:spPr>
        <p:txBody>
          <a:bodyPr>
            <a:normAutofit fontScale="92500"/>
          </a:bodyPr>
          <a:lstStyle/>
          <a:p>
            <a:pPr algn="just"/>
            <a:r>
              <a:rPr lang="en-US" dirty="0">
                <a:ea typeface="+mn-lt"/>
                <a:cs typeface="+mn-lt"/>
              </a:rPr>
              <a:t>Allows many user-level threads to be mapped to many kernel threads</a:t>
            </a:r>
            <a:endParaRPr lang="en-US" dirty="0"/>
          </a:p>
          <a:p>
            <a:pPr algn="just">
              <a:buSzPct val="114999"/>
            </a:pPr>
            <a:r>
              <a:rPr lang="en-US" dirty="0">
                <a:ea typeface="+mn-lt"/>
                <a:cs typeface="+mn-lt"/>
              </a:rPr>
              <a:t>The many-to-many model multiplexes any number of user threads onto an equal or smaller number of kernel threads.</a:t>
            </a:r>
          </a:p>
          <a:p>
            <a:pPr algn="just"/>
            <a:r>
              <a:rPr lang="en-US" dirty="0">
                <a:ea typeface="+mn-lt"/>
                <a:cs typeface="+mn-lt"/>
              </a:rPr>
              <a:t>Allows the operating system to create a sufficient number of kernel threads. The operating system creates a pool of kernel-level threads called the thread-pool. As long as a kernel-level thread is available in the thread-pool it is allocated to a user-level thread.</a:t>
            </a:r>
            <a:endParaRPr lang="en-US" dirty="0"/>
          </a:p>
          <a:p>
            <a:pPr algn="just">
              <a:buSzPct val="114999"/>
            </a:pPr>
            <a:r>
              <a:rPr lang="en-US" dirty="0">
                <a:ea typeface="+mn-lt"/>
                <a:cs typeface="+mn-lt"/>
              </a:rPr>
              <a:t>This model provides the best accuracy on concurrency and when a thread performs a blocking system call, the kernel can schedule another thread for execution.</a:t>
            </a:r>
            <a:endParaRPr lang="en-US" dirty="0"/>
          </a:p>
          <a:p>
            <a:pPr marL="0" indent="0" algn="just">
              <a:buNone/>
            </a:pPr>
            <a:endParaRPr lang="en-US" dirty="0"/>
          </a:p>
          <a:p>
            <a:pPr algn="just">
              <a:buSzPct val="114999"/>
            </a:pPr>
            <a:endParaRPr lang="en-US" dirty="0"/>
          </a:p>
        </p:txBody>
      </p:sp>
    </p:spTree>
    <p:extLst>
      <p:ext uri="{BB962C8B-B14F-4D97-AF65-F5344CB8AC3E}">
        <p14:creationId xmlns:p14="http://schemas.microsoft.com/office/powerpoint/2010/main" val="1176512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6D5F-B2BC-1FEC-2A82-08818FC5578A}"/>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2ED9DBE4-095A-42C2-55EC-FE58FB614878}"/>
              </a:ext>
            </a:extLst>
          </p:cNvPr>
          <p:cNvPicPr>
            <a:picLocks noGrp="1" noChangeAspect="1"/>
          </p:cNvPicPr>
          <p:nvPr>
            <p:ph idx="1"/>
          </p:nvPr>
        </p:nvPicPr>
        <p:blipFill>
          <a:blip r:embed="rId2"/>
          <a:stretch>
            <a:fillRect/>
          </a:stretch>
        </p:blipFill>
        <p:spPr>
          <a:xfrm>
            <a:off x="1289243" y="802895"/>
            <a:ext cx="9814794" cy="5403652"/>
          </a:xfrm>
        </p:spPr>
      </p:pic>
    </p:spTree>
    <p:extLst>
      <p:ext uri="{BB962C8B-B14F-4D97-AF65-F5344CB8AC3E}">
        <p14:creationId xmlns:p14="http://schemas.microsoft.com/office/powerpoint/2010/main" val="991231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322F-5838-CA3F-B2AB-8729F22E4FE5}"/>
              </a:ext>
            </a:extLst>
          </p:cNvPr>
          <p:cNvSpPr>
            <a:spLocks noGrp="1"/>
          </p:cNvSpPr>
          <p:nvPr>
            <p:ph type="title"/>
          </p:nvPr>
        </p:nvSpPr>
        <p:spPr/>
        <p:txBody>
          <a:bodyPr/>
          <a:lstStyle/>
          <a:p>
            <a:r>
              <a:rPr lang="en-US" dirty="0">
                <a:ea typeface="+mj-lt"/>
                <a:cs typeface="+mj-lt"/>
              </a:rPr>
              <a:t> Many to One Model</a:t>
            </a:r>
            <a:endParaRPr lang="en-US" dirty="0"/>
          </a:p>
        </p:txBody>
      </p:sp>
      <p:sp>
        <p:nvSpPr>
          <p:cNvPr id="3" name="Content Placeholder 2">
            <a:extLst>
              <a:ext uri="{FF2B5EF4-FFF2-40B4-BE49-F238E27FC236}">
                <a16:creationId xmlns:a16="http://schemas.microsoft.com/office/drawing/2014/main" id="{722012F3-118C-0A69-1BD5-57FAAB74F3D1}"/>
              </a:ext>
            </a:extLst>
          </p:cNvPr>
          <p:cNvSpPr>
            <a:spLocks noGrp="1"/>
          </p:cNvSpPr>
          <p:nvPr>
            <p:ph idx="1"/>
          </p:nvPr>
        </p:nvSpPr>
        <p:spPr>
          <a:xfrm>
            <a:off x="1295401" y="2556932"/>
            <a:ext cx="9601196" cy="3318936"/>
          </a:xfrm>
        </p:spPr>
        <p:txBody>
          <a:bodyPr>
            <a:normAutofit fontScale="92500" lnSpcReduction="10000"/>
          </a:bodyPr>
          <a:lstStyle/>
          <a:p>
            <a:r>
              <a:rPr lang="en-US" dirty="0">
                <a:ea typeface="+mn-lt"/>
                <a:cs typeface="+mn-lt"/>
              </a:rPr>
              <a:t>Many user-level threads mapped to a single kernel thread</a:t>
            </a:r>
            <a:endParaRPr lang="en-US" dirty="0"/>
          </a:p>
          <a:p>
            <a:pPr>
              <a:buSzPct val="114999"/>
            </a:pPr>
            <a:r>
              <a:rPr lang="en-US" dirty="0">
                <a:ea typeface="+mn-lt"/>
                <a:cs typeface="+mn-lt"/>
              </a:rPr>
              <a:t>Thread management is done in user space by the thread library. </a:t>
            </a:r>
            <a:endParaRPr lang="en-US"/>
          </a:p>
          <a:p>
            <a:r>
              <a:rPr lang="en-US" dirty="0">
                <a:ea typeface="+mn-lt"/>
                <a:cs typeface="+mn-lt"/>
              </a:rPr>
              <a:t>Drawback: The Entire process will block if a thread makes a blocking system call</a:t>
            </a:r>
            <a:endParaRPr lang="en-US" dirty="0"/>
          </a:p>
          <a:p>
            <a:pPr algn="just">
              <a:buSzPct val="114999"/>
            </a:pPr>
            <a:r>
              <a:rPr lang="en-US" dirty="0">
                <a:ea typeface="+mn-lt"/>
                <a:cs typeface="+mn-lt"/>
              </a:rPr>
              <a:t>Only one thread can access the Kernel at a time, so multiple threads are unable to run in parallel on multiprocessors.</a:t>
            </a:r>
            <a:endParaRPr lang="en-US" dirty="0"/>
          </a:p>
          <a:p>
            <a:pPr algn="just">
              <a:buSzPct val="114999"/>
            </a:pPr>
            <a:r>
              <a:rPr lang="en-US" dirty="0">
                <a:ea typeface="+mn-lt"/>
                <a:cs typeface="+mn-lt"/>
              </a:rPr>
              <a:t>If the user-level thread libraries are implemented in the operating system in such a way that the system does not support them, then the Kernel threads use the many-to-one relationship modes.</a:t>
            </a:r>
            <a:endParaRPr lang="en-US" dirty="0"/>
          </a:p>
          <a:p>
            <a:pPr>
              <a:buSzPct val="114999"/>
            </a:pPr>
            <a:endParaRPr lang="en-US" dirty="0"/>
          </a:p>
        </p:txBody>
      </p:sp>
    </p:spTree>
    <p:extLst>
      <p:ext uri="{BB962C8B-B14F-4D97-AF65-F5344CB8AC3E}">
        <p14:creationId xmlns:p14="http://schemas.microsoft.com/office/powerpoint/2010/main" val="30794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E7BD-89ED-AD90-BB86-7BF53B01A2B5}"/>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CB06BE58-9FBB-00F6-94BD-CE87C6B574D7}"/>
              </a:ext>
            </a:extLst>
          </p:cNvPr>
          <p:cNvPicPr>
            <a:picLocks noGrp="1" noChangeAspect="1"/>
          </p:cNvPicPr>
          <p:nvPr>
            <p:ph idx="1"/>
          </p:nvPr>
        </p:nvPicPr>
        <p:blipFill>
          <a:blip r:embed="rId2"/>
          <a:stretch>
            <a:fillRect/>
          </a:stretch>
        </p:blipFill>
        <p:spPr>
          <a:xfrm>
            <a:off x="1078644" y="802895"/>
            <a:ext cx="9660897" cy="5259879"/>
          </a:xfrm>
        </p:spPr>
      </p:pic>
    </p:spTree>
    <p:extLst>
      <p:ext uri="{BB962C8B-B14F-4D97-AF65-F5344CB8AC3E}">
        <p14:creationId xmlns:p14="http://schemas.microsoft.com/office/powerpoint/2010/main" val="63878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D32D-2FAE-0610-50A7-EF46855222CB}"/>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F9EAA66-0016-9085-CF89-E45757F6D780}"/>
              </a:ext>
            </a:extLst>
          </p:cNvPr>
          <p:cNvSpPr>
            <a:spLocks noGrp="1"/>
          </p:cNvSpPr>
          <p:nvPr>
            <p:ph idx="1"/>
          </p:nvPr>
        </p:nvSpPr>
        <p:spPr/>
        <p:txBody>
          <a:bodyPr/>
          <a:lstStyle/>
          <a:p>
            <a:pPr>
              <a:buSzPct val="114999"/>
            </a:pPr>
            <a:r>
              <a:rPr lang="en-US" dirty="0"/>
              <a:t>Threads</a:t>
            </a:r>
          </a:p>
          <a:p>
            <a:pPr>
              <a:buSzPct val="114999"/>
            </a:pPr>
            <a:r>
              <a:rPr lang="en-US" dirty="0"/>
              <a:t>Types of threads</a:t>
            </a:r>
          </a:p>
          <a:p>
            <a:pPr>
              <a:buSzPct val="114999"/>
            </a:pPr>
            <a:r>
              <a:rPr lang="en-US" dirty="0"/>
              <a:t>Process vs thread</a:t>
            </a:r>
          </a:p>
          <a:p>
            <a:pPr>
              <a:buSzPct val="114999"/>
            </a:pPr>
            <a:r>
              <a:rPr lang="en-US" dirty="0"/>
              <a:t>User vs Kernel Thread</a:t>
            </a:r>
          </a:p>
          <a:p>
            <a:pPr>
              <a:buSzPct val="114999"/>
            </a:pPr>
            <a:r>
              <a:rPr lang="en-US" dirty="0"/>
              <a:t>Thread Scheduling</a:t>
            </a:r>
          </a:p>
          <a:p>
            <a:pPr>
              <a:buSzPct val="114999"/>
            </a:pPr>
            <a:endParaRPr lang="en-US" dirty="0"/>
          </a:p>
        </p:txBody>
      </p:sp>
    </p:spTree>
    <p:extLst>
      <p:ext uri="{BB962C8B-B14F-4D97-AF65-F5344CB8AC3E}">
        <p14:creationId xmlns:p14="http://schemas.microsoft.com/office/powerpoint/2010/main" val="519534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B36CE-0402-7B0D-5003-CD50F347AD24}"/>
              </a:ext>
            </a:extLst>
          </p:cNvPr>
          <p:cNvSpPr>
            <a:spLocks noGrp="1"/>
          </p:cNvSpPr>
          <p:nvPr>
            <p:ph type="title"/>
          </p:nvPr>
        </p:nvSpPr>
        <p:spPr/>
        <p:txBody>
          <a:bodyPr/>
          <a:lstStyle/>
          <a:p>
            <a:r>
              <a:rPr lang="en-US" dirty="0">
                <a:ea typeface="+mj-lt"/>
                <a:cs typeface="+mj-lt"/>
              </a:rPr>
              <a:t>One to One Model</a:t>
            </a:r>
            <a:endParaRPr lang="en-US" dirty="0"/>
          </a:p>
        </p:txBody>
      </p:sp>
      <p:sp>
        <p:nvSpPr>
          <p:cNvPr id="3" name="Content Placeholder 2">
            <a:extLst>
              <a:ext uri="{FF2B5EF4-FFF2-40B4-BE49-F238E27FC236}">
                <a16:creationId xmlns:a16="http://schemas.microsoft.com/office/drawing/2014/main" id="{38008014-C5DB-659C-C9B9-3927D1A3099E}"/>
              </a:ext>
            </a:extLst>
          </p:cNvPr>
          <p:cNvSpPr>
            <a:spLocks noGrp="1"/>
          </p:cNvSpPr>
          <p:nvPr>
            <p:ph idx="1"/>
          </p:nvPr>
        </p:nvSpPr>
        <p:spPr>
          <a:xfrm>
            <a:off x="1396043" y="2556932"/>
            <a:ext cx="9500554" cy="3318936"/>
          </a:xfrm>
        </p:spPr>
        <p:txBody>
          <a:bodyPr>
            <a:normAutofit fontScale="92500" lnSpcReduction="20000"/>
          </a:bodyPr>
          <a:lstStyle/>
          <a:p>
            <a:pPr algn="just"/>
            <a:r>
              <a:rPr lang="en-US" dirty="0">
                <a:ea typeface="+mn-lt"/>
                <a:cs typeface="+mn-lt"/>
              </a:rPr>
              <a:t>Each user-level thread maps to kernel thread</a:t>
            </a:r>
            <a:endParaRPr lang="en-US" dirty="0"/>
          </a:p>
          <a:p>
            <a:pPr algn="just">
              <a:buSzPct val="114999"/>
            </a:pPr>
            <a:r>
              <a:rPr lang="en-US" dirty="0">
                <a:ea typeface="+mn-lt"/>
                <a:cs typeface="+mn-lt"/>
              </a:rPr>
              <a:t>There is one-to-one relationship of user-level thread to the kernel-level thread. This model provides more concurrency than the many-to-one model. </a:t>
            </a:r>
          </a:p>
          <a:p>
            <a:pPr algn="just">
              <a:buSzPct val="114999"/>
            </a:pPr>
            <a:r>
              <a:rPr lang="en-US" dirty="0">
                <a:ea typeface="+mn-lt"/>
                <a:cs typeface="+mn-lt"/>
              </a:rPr>
              <a:t>It also allows another thread to run when a thread makes a blocking system call. </a:t>
            </a:r>
          </a:p>
          <a:p>
            <a:pPr algn="just">
              <a:buSzPct val="114999"/>
            </a:pPr>
            <a:r>
              <a:rPr lang="en-US" dirty="0">
                <a:ea typeface="+mn-lt"/>
                <a:cs typeface="+mn-lt"/>
              </a:rPr>
              <a:t>It supports multiple threads to execute in parallel on microprocessors.</a:t>
            </a:r>
          </a:p>
          <a:p>
            <a:pPr algn="just"/>
            <a:r>
              <a:rPr lang="en-US" dirty="0">
                <a:ea typeface="+mn-lt"/>
                <a:cs typeface="+mn-lt"/>
              </a:rPr>
              <a:t>Drawback: creating a user thread requires creating a corresponding kernel thread. Since the user can develop a malicious application to create unlimited threads. Therefore, the system too have to create those many kernel-level threads. As a result, the system might slow down.</a:t>
            </a:r>
            <a:endParaRPr lang="en-US" dirty="0"/>
          </a:p>
          <a:p>
            <a:pPr algn="just">
              <a:buSzPct val="114999"/>
            </a:pPr>
            <a:endParaRPr lang="en-US" dirty="0"/>
          </a:p>
        </p:txBody>
      </p:sp>
    </p:spTree>
    <p:extLst>
      <p:ext uri="{BB962C8B-B14F-4D97-AF65-F5344CB8AC3E}">
        <p14:creationId xmlns:p14="http://schemas.microsoft.com/office/powerpoint/2010/main" val="2015611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9EED-95C9-671C-C749-6A4398BB751F}"/>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8D96AFA1-1458-3A7A-16C5-47218E8FBAF3}"/>
              </a:ext>
            </a:extLst>
          </p:cNvPr>
          <p:cNvPicPr>
            <a:picLocks noGrp="1" noChangeAspect="1"/>
          </p:cNvPicPr>
          <p:nvPr>
            <p:ph idx="1"/>
          </p:nvPr>
        </p:nvPicPr>
        <p:blipFill>
          <a:blip r:embed="rId2"/>
          <a:stretch>
            <a:fillRect/>
          </a:stretch>
        </p:blipFill>
        <p:spPr>
          <a:xfrm>
            <a:off x="1218098" y="788517"/>
            <a:ext cx="9683916" cy="5288634"/>
          </a:xfrm>
        </p:spPr>
      </p:pic>
    </p:spTree>
    <p:extLst>
      <p:ext uri="{BB962C8B-B14F-4D97-AF65-F5344CB8AC3E}">
        <p14:creationId xmlns:p14="http://schemas.microsoft.com/office/powerpoint/2010/main" val="564417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0C245-61AF-B5FB-43E7-8CF881AE8C2B}"/>
              </a:ext>
            </a:extLst>
          </p:cNvPr>
          <p:cNvSpPr>
            <a:spLocks noGrp="1"/>
          </p:cNvSpPr>
          <p:nvPr>
            <p:ph type="title"/>
          </p:nvPr>
        </p:nvSpPr>
        <p:spPr/>
        <p:txBody>
          <a:bodyPr/>
          <a:lstStyle/>
          <a:p>
            <a:r>
              <a:rPr lang="en-US" dirty="0"/>
              <a:t>Thread Scheduling</a:t>
            </a:r>
          </a:p>
        </p:txBody>
      </p:sp>
      <p:sp>
        <p:nvSpPr>
          <p:cNvPr id="3" name="Content Placeholder 2">
            <a:extLst>
              <a:ext uri="{FF2B5EF4-FFF2-40B4-BE49-F238E27FC236}">
                <a16:creationId xmlns:a16="http://schemas.microsoft.com/office/drawing/2014/main" id="{C120B658-6040-C948-BE00-71E59EF5564B}"/>
              </a:ext>
            </a:extLst>
          </p:cNvPr>
          <p:cNvSpPr>
            <a:spLocks noGrp="1"/>
          </p:cNvSpPr>
          <p:nvPr>
            <p:ph idx="1"/>
          </p:nvPr>
        </p:nvSpPr>
        <p:spPr/>
        <p:txBody>
          <a:bodyPr/>
          <a:lstStyle/>
          <a:p>
            <a:pPr algn="just"/>
            <a:r>
              <a:rPr lang="en-US" dirty="0">
                <a:ea typeface="+mn-lt"/>
                <a:cs typeface="+mn-lt"/>
              </a:rPr>
              <a:t>Scheduling of </a:t>
            </a:r>
            <a:r>
              <a:rPr lang="en-US" u="sng" dirty="0">
                <a:ea typeface="+mn-lt"/>
                <a:cs typeface="+mn-lt"/>
                <a:hlinkClick r:id="rId2"/>
              </a:rPr>
              <a:t>threads</a:t>
            </a:r>
            <a:r>
              <a:rPr lang="en-US" dirty="0">
                <a:ea typeface="+mn-lt"/>
                <a:cs typeface="+mn-lt"/>
              </a:rPr>
              <a:t> involves two boundary scheduling, </a:t>
            </a:r>
          </a:p>
          <a:p>
            <a:pPr algn="just">
              <a:buSzPct val="114999"/>
            </a:pPr>
            <a:r>
              <a:rPr lang="en-US" dirty="0">
                <a:ea typeface="+mn-lt"/>
                <a:cs typeface="+mn-lt"/>
              </a:rPr>
              <a:t>Scheduling of user level threads (ULT) to kernel level threads (KLT) via lightweight process (LWP) by the application developer.</a:t>
            </a:r>
            <a:endParaRPr lang="en-US"/>
          </a:p>
          <a:p>
            <a:pPr algn="just">
              <a:buSzPct val="114999"/>
            </a:pPr>
            <a:r>
              <a:rPr lang="en-US" dirty="0">
                <a:ea typeface="+mn-lt"/>
                <a:cs typeface="+mn-lt"/>
              </a:rPr>
              <a:t>Scheduling of kernel level threads by the system scheduler to perform different unique OS functions.</a:t>
            </a:r>
            <a:endParaRPr lang="en-US" dirty="0"/>
          </a:p>
          <a:p>
            <a:pPr algn="just">
              <a:buSzPct val="114999"/>
            </a:pPr>
            <a:endParaRPr lang="en-US" dirty="0"/>
          </a:p>
        </p:txBody>
      </p:sp>
    </p:spTree>
    <p:extLst>
      <p:ext uri="{BB962C8B-B14F-4D97-AF65-F5344CB8AC3E}">
        <p14:creationId xmlns:p14="http://schemas.microsoft.com/office/powerpoint/2010/main" val="91011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3A96-DE2C-01EA-A381-8A75BBA973AA}"/>
              </a:ext>
            </a:extLst>
          </p:cNvPr>
          <p:cNvSpPr>
            <a:spLocks noGrp="1"/>
          </p:cNvSpPr>
          <p:nvPr>
            <p:ph type="title"/>
          </p:nvPr>
        </p:nvSpPr>
        <p:spPr/>
        <p:txBody>
          <a:bodyPr>
            <a:normAutofit/>
          </a:bodyPr>
          <a:lstStyle/>
          <a:p>
            <a:r>
              <a:rPr lang="en-US" b="1" dirty="0">
                <a:ea typeface="+mj-lt"/>
                <a:cs typeface="+mj-lt"/>
              </a:rPr>
              <a:t>Lightweight Process (LWP)</a:t>
            </a:r>
            <a:endParaRPr lang="en-US" dirty="0">
              <a:ea typeface="+mj-lt"/>
              <a:cs typeface="+mj-lt"/>
            </a:endParaRPr>
          </a:p>
        </p:txBody>
      </p:sp>
      <p:sp>
        <p:nvSpPr>
          <p:cNvPr id="3" name="Content Placeholder 2">
            <a:extLst>
              <a:ext uri="{FF2B5EF4-FFF2-40B4-BE49-F238E27FC236}">
                <a16:creationId xmlns:a16="http://schemas.microsoft.com/office/drawing/2014/main" id="{02871454-F1FE-14E5-AF6F-97BCF893AF65}"/>
              </a:ext>
            </a:extLst>
          </p:cNvPr>
          <p:cNvSpPr>
            <a:spLocks noGrp="1"/>
          </p:cNvSpPr>
          <p:nvPr>
            <p:ph idx="1"/>
          </p:nvPr>
        </p:nvSpPr>
        <p:spPr/>
        <p:txBody>
          <a:bodyPr>
            <a:normAutofit/>
          </a:bodyPr>
          <a:lstStyle/>
          <a:p>
            <a:r>
              <a:rPr lang="en-US" dirty="0">
                <a:ea typeface="+mn-lt"/>
                <a:cs typeface="+mn-lt"/>
              </a:rPr>
              <a:t>Light-weight process are threads in the user space that acts as an interface for the ULT to access the physical CPU resources. </a:t>
            </a:r>
          </a:p>
          <a:p>
            <a:pPr>
              <a:buSzPct val="114999"/>
            </a:pPr>
            <a:r>
              <a:rPr lang="en-US" dirty="0">
                <a:ea typeface="+mn-lt"/>
                <a:cs typeface="+mn-lt"/>
              </a:rPr>
              <a:t>Thread library schedules which thread of a process to run on which LWP and how long. </a:t>
            </a:r>
            <a:endParaRPr lang="en-US">
              <a:ea typeface="+mn-lt"/>
              <a:cs typeface="+mn-lt"/>
            </a:endParaRPr>
          </a:p>
          <a:p>
            <a:pPr>
              <a:buSzPct val="114999"/>
            </a:pPr>
            <a:r>
              <a:rPr lang="en-US" dirty="0">
                <a:ea typeface="+mn-lt"/>
                <a:cs typeface="+mn-lt"/>
              </a:rPr>
              <a:t>The number of LWP created by the thread library depends on the type of application. </a:t>
            </a:r>
            <a:endParaRPr lang="en-US"/>
          </a:p>
        </p:txBody>
      </p:sp>
    </p:spTree>
    <p:extLst>
      <p:ext uri="{BB962C8B-B14F-4D97-AF65-F5344CB8AC3E}">
        <p14:creationId xmlns:p14="http://schemas.microsoft.com/office/powerpoint/2010/main" val="3496462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3A96-DE2C-01EA-A381-8A75BBA973AA}"/>
              </a:ext>
            </a:extLst>
          </p:cNvPr>
          <p:cNvSpPr>
            <a:spLocks noGrp="1"/>
          </p:cNvSpPr>
          <p:nvPr>
            <p:ph type="title"/>
          </p:nvPr>
        </p:nvSpPr>
        <p:spPr/>
        <p:txBody>
          <a:bodyPr>
            <a:normAutofit/>
          </a:bodyPr>
          <a:lstStyle/>
          <a:p>
            <a:r>
              <a:rPr lang="en-US" b="1" dirty="0">
                <a:ea typeface="+mj-lt"/>
                <a:cs typeface="+mj-lt"/>
              </a:rPr>
              <a:t>Lightweight Process (LWP)</a:t>
            </a:r>
            <a:endParaRPr lang="en-US" dirty="0">
              <a:ea typeface="+mj-lt"/>
              <a:cs typeface="+mj-lt"/>
            </a:endParaRPr>
          </a:p>
        </p:txBody>
      </p:sp>
      <p:sp>
        <p:nvSpPr>
          <p:cNvPr id="3" name="Content Placeholder 2">
            <a:extLst>
              <a:ext uri="{FF2B5EF4-FFF2-40B4-BE49-F238E27FC236}">
                <a16:creationId xmlns:a16="http://schemas.microsoft.com/office/drawing/2014/main" id="{02871454-F1FE-14E5-AF6F-97BCF893AF65}"/>
              </a:ext>
            </a:extLst>
          </p:cNvPr>
          <p:cNvSpPr>
            <a:spLocks noGrp="1"/>
          </p:cNvSpPr>
          <p:nvPr>
            <p:ph idx="1"/>
          </p:nvPr>
        </p:nvSpPr>
        <p:spPr/>
        <p:txBody>
          <a:bodyPr>
            <a:normAutofit fontScale="92500"/>
          </a:bodyPr>
          <a:lstStyle/>
          <a:p>
            <a:pPr algn="just">
              <a:buSzPct val="114999"/>
            </a:pPr>
            <a:r>
              <a:rPr lang="en-US" dirty="0">
                <a:ea typeface="+mn-lt"/>
                <a:cs typeface="+mn-lt"/>
              </a:rPr>
              <a:t>In the case of an I/O bound application, the number of LWP depends on the number of user-level threads. </a:t>
            </a:r>
          </a:p>
          <a:p>
            <a:pPr algn="just">
              <a:buSzPct val="114999"/>
            </a:pPr>
            <a:r>
              <a:rPr lang="en-US" dirty="0">
                <a:ea typeface="+mn-lt"/>
                <a:cs typeface="+mn-lt"/>
              </a:rPr>
              <a:t>This is because when an LWP is blocked on an I/O operation, then to invoke the other ULT the thread library needs to create and schedule another LWP. </a:t>
            </a:r>
          </a:p>
          <a:p>
            <a:pPr algn="just">
              <a:buSzPct val="114999"/>
            </a:pPr>
            <a:r>
              <a:rPr lang="en-US" dirty="0">
                <a:ea typeface="+mn-lt"/>
                <a:cs typeface="+mn-lt"/>
              </a:rPr>
              <a:t>Thus, in an I/O bound application, the number of LWP is equal to the number of the ULT. </a:t>
            </a:r>
            <a:endParaRPr lang="en-US">
              <a:ea typeface="+mn-lt"/>
              <a:cs typeface="+mn-lt"/>
            </a:endParaRPr>
          </a:p>
          <a:p>
            <a:pPr algn="just">
              <a:buSzPct val="114999"/>
            </a:pPr>
            <a:r>
              <a:rPr lang="en-US" dirty="0">
                <a:ea typeface="+mn-lt"/>
                <a:cs typeface="+mn-lt"/>
              </a:rPr>
              <a:t>In the case of a CPU bound application, it depends only on the application. Each LWP is attached to a separate kernel-level thread. </a:t>
            </a:r>
            <a:endParaRPr lang="en-US"/>
          </a:p>
          <a:p>
            <a:pPr algn="just">
              <a:buSzPct val="114999"/>
            </a:pPr>
            <a:endParaRPr lang="en-US" dirty="0"/>
          </a:p>
        </p:txBody>
      </p:sp>
    </p:spTree>
    <p:extLst>
      <p:ext uri="{BB962C8B-B14F-4D97-AF65-F5344CB8AC3E}">
        <p14:creationId xmlns:p14="http://schemas.microsoft.com/office/powerpoint/2010/main" val="531440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3A96-DE2C-01EA-A381-8A75BBA973AA}"/>
              </a:ext>
            </a:extLst>
          </p:cNvPr>
          <p:cNvSpPr>
            <a:spLocks noGrp="1"/>
          </p:cNvSpPr>
          <p:nvPr>
            <p:ph type="title"/>
          </p:nvPr>
        </p:nvSpPr>
        <p:spPr>
          <a:xfrm>
            <a:off x="1295402" y="550811"/>
            <a:ext cx="9601196" cy="1303867"/>
          </a:xfrm>
        </p:spPr>
        <p:txBody>
          <a:bodyPr>
            <a:normAutofit/>
          </a:bodyPr>
          <a:lstStyle/>
          <a:p>
            <a:r>
              <a:rPr lang="en-US" b="1" dirty="0">
                <a:ea typeface="+mj-lt"/>
                <a:cs typeface="+mj-lt"/>
              </a:rPr>
              <a:t>Lightweight Process (LWP)</a:t>
            </a:r>
            <a:endParaRPr lang="en-US" dirty="0">
              <a:ea typeface="+mj-lt"/>
              <a:cs typeface="+mj-lt"/>
            </a:endParaRPr>
          </a:p>
        </p:txBody>
      </p:sp>
      <p:pic>
        <p:nvPicPr>
          <p:cNvPr id="4" name="Picture 4" descr="Diagram&#10;&#10;Description automatically generated">
            <a:extLst>
              <a:ext uri="{FF2B5EF4-FFF2-40B4-BE49-F238E27FC236}">
                <a16:creationId xmlns:a16="http://schemas.microsoft.com/office/drawing/2014/main" id="{AC906329-EECC-A9E0-E91C-9FB5552C1637}"/>
              </a:ext>
            </a:extLst>
          </p:cNvPr>
          <p:cNvPicPr>
            <a:picLocks noGrp="1" noChangeAspect="1"/>
          </p:cNvPicPr>
          <p:nvPr>
            <p:ph idx="1"/>
          </p:nvPr>
        </p:nvPicPr>
        <p:blipFill>
          <a:blip r:embed="rId2"/>
          <a:stretch>
            <a:fillRect/>
          </a:stretch>
        </p:blipFill>
        <p:spPr>
          <a:xfrm>
            <a:off x="2665849" y="1464253"/>
            <a:ext cx="6845922" cy="4814181"/>
          </a:xfrm>
        </p:spPr>
      </p:pic>
    </p:spTree>
    <p:extLst>
      <p:ext uri="{BB962C8B-B14F-4D97-AF65-F5344CB8AC3E}">
        <p14:creationId xmlns:p14="http://schemas.microsoft.com/office/powerpoint/2010/main" val="2469760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79E5-F0CA-6BA2-31E6-A26A3E956CA3}"/>
              </a:ext>
            </a:extLst>
          </p:cNvPr>
          <p:cNvSpPr>
            <a:spLocks noGrp="1"/>
          </p:cNvSpPr>
          <p:nvPr>
            <p:ph type="title"/>
          </p:nvPr>
        </p:nvSpPr>
        <p:spPr/>
        <p:txBody>
          <a:bodyPr/>
          <a:lstStyle/>
          <a:p>
            <a:r>
              <a:rPr lang="en-US" dirty="0"/>
              <a:t>Thread Scheduling</a:t>
            </a:r>
          </a:p>
        </p:txBody>
      </p:sp>
      <p:sp>
        <p:nvSpPr>
          <p:cNvPr id="3" name="Content Placeholder 2">
            <a:extLst>
              <a:ext uri="{FF2B5EF4-FFF2-40B4-BE49-F238E27FC236}">
                <a16:creationId xmlns:a16="http://schemas.microsoft.com/office/drawing/2014/main" id="{EDBFC63E-DB7F-C682-D1E9-5D524A9C01BA}"/>
              </a:ext>
            </a:extLst>
          </p:cNvPr>
          <p:cNvSpPr>
            <a:spLocks noGrp="1"/>
          </p:cNvSpPr>
          <p:nvPr>
            <p:ph idx="1"/>
          </p:nvPr>
        </p:nvSpPr>
        <p:spPr/>
        <p:txBody>
          <a:bodyPr/>
          <a:lstStyle/>
          <a:p>
            <a:r>
              <a:rPr lang="en-US" dirty="0">
                <a:ea typeface="+mn-lt"/>
                <a:cs typeface="+mn-lt"/>
              </a:rPr>
              <a:t>In real-time, the first boundary of thread scheduling is beyond specifying the scheduling policy and the priority. </a:t>
            </a:r>
          </a:p>
          <a:p>
            <a:pPr>
              <a:buSzPct val="114999"/>
            </a:pPr>
            <a:r>
              <a:rPr lang="en-US" dirty="0">
                <a:ea typeface="+mn-lt"/>
                <a:cs typeface="+mn-lt"/>
              </a:rPr>
              <a:t>It requires two controls to be specified for the User level threads:</a:t>
            </a:r>
          </a:p>
          <a:p>
            <a:pPr>
              <a:buSzPct val="114999"/>
            </a:pPr>
            <a:r>
              <a:rPr lang="en-US" dirty="0">
                <a:ea typeface="+mn-lt"/>
                <a:cs typeface="+mn-lt"/>
              </a:rPr>
              <a:t>Contention scope, </a:t>
            </a:r>
            <a:endParaRPr lang="en-US">
              <a:ea typeface="+mn-lt"/>
              <a:cs typeface="+mn-lt"/>
            </a:endParaRPr>
          </a:p>
          <a:p>
            <a:pPr>
              <a:buSzPct val="114999"/>
            </a:pPr>
            <a:r>
              <a:rPr lang="en-US" dirty="0">
                <a:ea typeface="+mn-lt"/>
                <a:cs typeface="+mn-lt"/>
              </a:rPr>
              <a:t>Allocation domain. </a:t>
            </a:r>
            <a:endParaRPr lang="en-US" dirty="0"/>
          </a:p>
        </p:txBody>
      </p:sp>
    </p:spTree>
    <p:extLst>
      <p:ext uri="{BB962C8B-B14F-4D97-AF65-F5344CB8AC3E}">
        <p14:creationId xmlns:p14="http://schemas.microsoft.com/office/powerpoint/2010/main" val="3771693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EF7E-BE0D-F409-56E5-6CC4DA38CBE2}"/>
              </a:ext>
            </a:extLst>
          </p:cNvPr>
          <p:cNvSpPr>
            <a:spLocks noGrp="1"/>
          </p:cNvSpPr>
          <p:nvPr>
            <p:ph type="title"/>
          </p:nvPr>
        </p:nvSpPr>
        <p:spPr/>
        <p:txBody>
          <a:bodyPr/>
          <a:lstStyle/>
          <a:p>
            <a:r>
              <a:rPr lang="en-US" b="1" dirty="0">
                <a:ea typeface="+mj-lt"/>
                <a:cs typeface="+mj-lt"/>
              </a:rPr>
              <a:t> Contention Scope</a:t>
            </a:r>
            <a:endParaRPr lang="en-US" dirty="0"/>
          </a:p>
        </p:txBody>
      </p:sp>
      <p:sp>
        <p:nvSpPr>
          <p:cNvPr id="3" name="Content Placeholder 2">
            <a:extLst>
              <a:ext uri="{FF2B5EF4-FFF2-40B4-BE49-F238E27FC236}">
                <a16:creationId xmlns:a16="http://schemas.microsoft.com/office/drawing/2014/main" id="{AEA102DF-6378-6B71-C262-19A5EC004482}"/>
              </a:ext>
            </a:extLst>
          </p:cNvPr>
          <p:cNvSpPr>
            <a:spLocks noGrp="1"/>
          </p:cNvSpPr>
          <p:nvPr>
            <p:ph idx="1"/>
          </p:nvPr>
        </p:nvSpPr>
        <p:spPr/>
        <p:txBody>
          <a:bodyPr>
            <a:normAutofit lnSpcReduction="10000"/>
          </a:bodyPr>
          <a:lstStyle/>
          <a:p>
            <a:pPr algn="just"/>
            <a:r>
              <a:rPr lang="en-US" dirty="0">
                <a:ea typeface="+mn-lt"/>
                <a:cs typeface="+mn-lt"/>
              </a:rPr>
              <a:t>The word contention here refers to the competition or fight among the User level threads to access the kernel resources. </a:t>
            </a:r>
            <a:endParaRPr lang="en-US"/>
          </a:p>
          <a:p>
            <a:pPr algn="just">
              <a:buSzPct val="114999"/>
            </a:pPr>
            <a:r>
              <a:rPr lang="en-US" dirty="0">
                <a:ea typeface="+mn-lt"/>
                <a:cs typeface="+mn-lt"/>
              </a:rPr>
              <a:t>Thus, this control defines the extent to which contention takes place.</a:t>
            </a:r>
          </a:p>
          <a:p>
            <a:pPr algn="just">
              <a:buSzPct val="114999"/>
            </a:pPr>
            <a:r>
              <a:rPr lang="en-US" dirty="0">
                <a:ea typeface="+mn-lt"/>
                <a:cs typeface="+mn-lt"/>
              </a:rPr>
              <a:t> It is defined by the application developer using the thread library. </a:t>
            </a:r>
            <a:endParaRPr lang="en-US">
              <a:ea typeface="+mn-lt"/>
              <a:cs typeface="+mn-lt"/>
            </a:endParaRPr>
          </a:p>
          <a:p>
            <a:pPr algn="just">
              <a:buSzPct val="114999"/>
            </a:pPr>
            <a:r>
              <a:rPr lang="en-US" dirty="0">
                <a:ea typeface="+mn-lt"/>
                <a:cs typeface="+mn-lt"/>
              </a:rPr>
              <a:t>Depending upon the extent of contention it is classified as</a:t>
            </a:r>
          </a:p>
          <a:p>
            <a:pPr algn="just">
              <a:buSzPct val="114999"/>
            </a:pPr>
            <a:r>
              <a:rPr lang="en-US" b="1" dirty="0">
                <a:ea typeface="+mn-lt"/>
                <a:cs typeface="+mn-lt"/>
              </a:rPr>
              <a:t>Process Contention Scope</a:t>
            </a:r>
            <a:r>
              <a:rPr lang="en-US" dirty="0">
                <a:ea typeface="+mn-lt"/>
                <a:cs typeface="+mn-lt"/>
              </a:rPr>
              <a:t> </a:t>
            </a:r>
          </a:p>
          <a:p>
            <a:pPr algn="just">
              <a:buSzPct val="114999"/>
            </a:pPr>
            <a:r>
              <a:rPr lang="en-US" b="1" dirty="0">
                <a:ea typeface="+mn-lt"/>
                <a:cs typeface="+mn-lt"/>
              </a:rPr>
              <a:t>System Contention Scope</a:t>
            </a:r>
            <a:r>
              <a:rPr lang="en-US" dirty="0">
                <a:ea typeface="+mn-lt"/>
                <a:cs typeface="+mn-lt"/>
              </a:rPr>
              <a:t>. </a:t>
            </a:r>
            <a:endParaRPr lang="en-US"/>
          </a:p>
        </p:txBody>
      </p:sp>
    </p:spTree>
    <p:extLst>
      <p:ext uri="{BB962C8B-B14F-4D97-AF65-F5344CB8AC3E}">
        <p14:creationId xmlns:p14="http://schemas.microsoft.com/office/powerpoint/2010/main" val="1646449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3897-7166-0356-E58D-0A3EAFB88CA6}"/>
              </a:ext>
            </a:extLst>
          </p:cNvPr>
          <p:cNvSpPr>
            <a:spLocks noGrp="1"/>
          </p:cNvSpPr>
          <p:nvPr>
            <p:ph type="title"/>
          </p:nvPr>
        </p:nvSpPr>
        <p:spPr/>
        <p:txBody>
          <a:bodyPr/>
          <a:lstStyle/>
          <a:p>
            <a:r>
              <a:rPr lang="en-US" b="1" dirty="0">
                <a:ea typeface="+mj-lt"/>
                <a:cs typeface="+mj-lt"/>
              </a:rPr>
              <a:t>Process Contention Scope (PCS) </a:t>
            </a:r>
            <a:endParaRPr lang="en-US" dirty="0"/>
          </a:p>
        </p:txBody>
      </p:sp>
      <p:sp>
        <p:nvSpPr>
          <p:cNvPr id="3" name="Content Placeholder 2">
            <a:extLst>
              <a:ext uri="{FF2B5EF4-FFF2-40B4-BE49-F238E27FC236}">
                <a16:creationId xmlns:a16="http://schemas.microsoft.com/office/drawing/2014/main" id="{6A91F4F3-354C-BCFA-14A0-9DF47FDDA5AF}"/>
              </a:ext>
            </a:extLst>
          </p:cNvPr>
          <p:cNvSpPr>
            <a:spLocks noGrp="1"/>
          </p:cNvSpPr>
          <p:nvPr>
            <p:ph idx="1"/>
          </p:nvPr>
        </p:nvSpPr>
        <p:spPr/>
        <p:txBody>
          <a:bodyPr/>
          <a:lstStyle/>
          <a:p>
            <a:pPr algn="just">
              <a:buSzPct val="114999"/>
            </a:pPr>
            <a:r>
              <a:rPr lang="en-US" dirty="0">
                <a:ea typeface="+mn-lt"/>
                <a:cs typeface="+mn-lt"/>
              </a:rPr>
              <a:t>The contention takes place among threads </a:t>
            </a:r>
            <a:r>
              <a:rPr lang="en-US" b="1" dirty="0">
                <a:ea typeface="+mn-lt"/>
                <a:cs typeface="+mn-lt"/>
              </a:rPr>
              <a:t>within a same process</a:t>
            </a:r>
            <a:r>
              <a:rPr lang="en-US" dirty="0">
                <a:ea typeface="+mn-lt"/>
                <a:cs typeface="+mn-lt"/>
              </a:rPr>
              <a:t>.</a:t>
            </a:r>
          </a:p>
          <a:p>
            <a:pPr algn="just">
              <a:buSzPct val="114999"/>
            </a:pPr>
            <a:r>
              <a:rPr lang="en-US" dirty="0">
                <a:ea typeface="+mn-lt"/>
                <a:cs typeface="+mn-lt"/>
              </a:rPr>
              <a:t> The thread library schedules the high-prioritized PCS thread to access the resources via available LWPs.</a:t>
            </a:r>
          </a:p>
          <a:p>
            <a:pPr algn="just">
              <a:buSzPct val="114999"/>
            </a:pPr>
            <a:r>
              <a:rPr lang="en-US" dirty="0">
                <a:ea typeface="+mn-lt"/>
                <a:cs typeface="+mn-lt"/>
              </a:rPr>
              <a:t>Priority as specified by the application developer during thread creation. </a:t>
            </a:r>
            <a:endParaRPr lang="en-US" dirty="0"/>
          </a:p>
        </p:txBody>
      </p:sp>
    </p:spTree>
    <p:extLst>
      <p:ext uri="{BB962C8B-B14F-4D97-AF65-F5344CB8AC3E}">
        <p14:creationId xmlns:p14="http://schemas.microsoft.com/office/powerpoint/2010/main" val="4094870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F5AC-0BCC-FAE0-D024-821542EA441F}"/>
              </a:ext>
            </a:extLst>
          </p:cNvPr>
          <p:cNvSpPr>
            <a:spLocks noGrp="1"/>
          </p:cNvSpPr>
          <p:nvPr>
            <p:ph type="title"/>
          </p:nvPr>
        </p:nvSpPr>
        <p:spPr/>
        <p:txBody>
          <a:bodyPr/>
          <a:lstStyle/>
          <a:p>
            <a:r>
              <a:rPr lang="en-US" b="1" dirty="0">
                <a:ea typeface="+mj-lt"/>
                <a:cs typeface="+mj-lt"/>
              </a:rPr>
              <a:t>System Contention Scope (SCS)</a:t>
            </a:r>
            <a:endParaRPr lang="en-US" dirty="0"/>
          </a:p>
        </p:txBody>
      </p:sp>
      <p:sp>
        <p:nvSpPr>
          <p:cNvPr id="3" name="Content Placeholder 2">
            <a:extLst>
              <a:ext uri="{FF2B5EF4-FFF2-40B4-BE49-F238E27FC236}">
                <a16:creationId xmlns:a16="http://schemas.microsoft.com/office/drawing/2014/main" id="{DC25863B-07F7-7C00-1F0F-A8383E6A6F7C}"/>
              </a:ext>
            </a:extLst>
          </p:cNvPr>
          <p:cNvSpPr>
            <a:spLocks noGrp="1"/>
          </p:cNvSpPr>
          <p:nvPr>
            <p:ph idx="1"/>
          </p:nvPr>
        </p:nvSpPr>
        <p:spPr/>
        <p:txBody>
          <a:bodyPr/>
          <a:lstStyle/>
          <a:p>
            <a:pPr algn="just"/>
            <a:r>
              <a:rPr lang="en-US" dirty="0">
                <a:ea typeface="+mn-lt"/>
                <a:cs typeface="+mn-lt"/>
              </a:rPr>
              <a:t>The contention takes place among </a:t>
            </a:r>
            <a:r>
              <a:rPr lang="en-US" b="1" dirty="0">
                <a:ea typeface="+mn-lt"/>
                <a:cs typeface="+mn-lt"/>
              </a:rPr>
              <a:t>all threads in the system</a:t>
            </a:r>
            <a:r>
              <a:rPr lang="en-US" dirty="0">
                <a:ea typeface="+mn-lt"/>
                <a:cs typeface="+mn-lt"/>
              </a:rPr>
              <a:t>. In this case, every SCS thread is associated to each LWP by the thread library and are scheduled by the system scheduler to access the kernel resources. </a:t>
            </a:r>
            <a:endParaRPr lang="en-US" dirty="0"/>
          </a:p>
          <a:p>
            <a:pPr algn="just">
              <a:buSzPct val="114999"/>
            </a:pPr>
            <a:r>
              <a:rPr lang="en-US" dirty="0">
                <a:ea typeface="+mn-lt"/>
                <a:cs typeface="+mn-lt"/>
              </a:rPr>
              <a:t>In LINUX and UNIX operating systems, the POSIX </a:t>
            </a:r>
            <a:r>
              <a:rPr lang="en-US" dirty="0" err="1">
                <a:ea typeface="+mn-lt"/>
                <a:cs typeface="+mn-lt"/>
              </a:rPr>
              <a:t>Pthread</a:t>
            </a:r>
            <a:r>
              <a:rPr lang="en-US" dirty="0">
                <a:ea typeface="+mn-lt"/>
                <a:cs typeface="+mn-lt"/>
              </a:rPr>
              <a:t> library provides a function </a:t>
            </a:r>
            <a:r>
              <a:rPr lang="en-US" i="1" dirty="0" err="1">
                <a:ea typeface="+mn-lt"/>
                <a:cs typeface="+mn-lt"/>
              </a:rPr>
              <a:t>Pthread_attr_setscope</a:t>
            </a:r>
            <a:r>
              <a:rPr lang="en-US" dirty="0">
                <a:ea typeface="+mn-lt"/>
                <a:cs typeface="+mn-lt"/>
              </a:rPr>
              <a:t> to define the type of contention scope for a thread during its creation. </a:t>
            </a:r>
            <a:endParaRPr lang="en-US" dirty="0"/>
          </a:p>
          <a:p>
            <a:pPr algn="just">
              <a:buSzPct val="114999"/>
            </a:pPr>
            <a:endParaRPr lang="en-US" dirty="0"/>
          </a:p>
        </p:txBody>
      </p:sp>
    </p:spTree>
    <p:extLst>
      <p:ext uri="{BB962C8B-B14F-4D97-AF65-F5344CB8AC3E}">
        <p14:creationId xmlns:p14="http://schemas.microsoft.com/office/powerpoint/2010/main" val="197092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6C1D-A1DA-0F5A-5885-C9AC4EED2D86}"/>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37A88D64-2C92-677A-21BD-9C6C5E1B312C}"/>
              </a:ext>
            </a:extLst>
          </p:cNvPr>
          <p:cNvSpPr>
            <a:spLocks noGrp="1"/>
          </p:cNvSpPr>
          <p:nvPr>
            <p:ph idx="1"/>
          </p:nvPr>
        </p:nvSpPr>
        <p:spPr/>
        <p:txBody>
          <a:bodyPr/>
          <a:lstStyle/>
          <a:p>
            <a:r>
              <a:rPr lang="en-US" dirty="0">
                <a:ea typeface="+mn-lt"/>
                <a:cs typeface="+mn-lt"/>
              </a:rPr>
              <a:t>A thread is a path of execution within a process. A process can contain multiple threads.</a:t>
            </a:r>
          </a:p>
          <a:p>
            <a:pPr>
              <a:buSzPct val="114999"/>
            </a:pPr>
            <a:r>
              <a:rPr lang="en-US" dirty="0">
                <a:ea typeface="+mn-lt"/>
                <a:cs typeface="+mn-lt"/>
              </a:rPr>
              <a:t>A thread is also known as lightweight process.</a:t>
            </a:r>
          </a:p>
          <a:p>
            <a:pPr>
              <a:buSzPct val="114999"/>
            </a:pPr>
            <a:r>
              <a:rPr lang="en-US" dirty="0">
                <a:ea typeface="+mn-lt"/>
                <a:cs typeface="+mn-lt"/>
              </a:rPr>
              <a:t>The idea is to achieve parallelism by dividing a process into multiple threads.</a:t>
            </a:r>
          </a:p>
          <a:p>
            <a:pPr>
              <a:buSzPct val="114999"/>
            </a:pPr>
            <a:r>
              <a:rPr lang="en-US" dirty="0">
                <a:ea typeface="+mn-lt"/>
                <a:cs typeface="+mn-lt"/>
              </a:rPr>
              <a:t> For example, in a browser, multiple tabs can be different threads. MS Word uses multiple threads: one thread to format the text, another thread to process inputs, etc. </a:t>
            </a:r>
            <a:endParaRPr lang="en-US" dirty="0"/>
          </a:p>
        </p:txBody>
      </p:sp>
    </p:spTree>
    <p:extLst>
      <p:ext uri="{BB962C8B-B14F-4D97-AF65-F5344CB8AC3E}">
        <p14:creationId xmlns:p14="http://schemas.microsoft.com/office/powerpoint/2010/main" val="4037282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F291-CE4B-9E85-F07B-C2BE52D9601D}"/>
              </a:ext>
            </a:extLst>
          </p:cNvPr>
          <p:cNvSpPr>
            <a:spLocks noGrp="1"/>
          </p:cNvSpPr>
          <p:nvPr>
            <p:ph type="title"/>
          </p:nvPr>
        </p:nvSpPr>
        <p:spPr/>
        <p:txBody>
          <a:bodyPr/>
          <a:lstStyle/>
          <a:p>
            <a:r>
              <a:rPr lang="en-US" b="1" dirty="0">
                <a:ea typeface="+mj-lt"/>
                <a:cs typeface="+mj-lt"/>
              </a:rPr>
              <a:t>Allocation Domain</a:t>
            </a:r>
            <a:endParaRPr lang="en-US" dirty="0"/>
          </a:p>
        </p:txBody>
      </p:sp>
      <p:sp>
        <p:nvSpPr>
          <p:cNvPr id="3" name="Content Placeholder 2">
            <a:extLst>
              <a:ext uri="{FF2B5EF4-FFF2-40B4-BE49-F238E27FC236}">
                <a16:creationId xmlns:a16="http://schemas.microsoft.com/office/drawing/2014/main" id="{C169E341-F4E7-457F-5E9F-706E101E48D5}"/>
              </a:ext>
            </a:extLst>
          </p:cNvPr>
          <p:cNvSpPr>
            <a:spLocks noGrp="1"/>
          </p:cNvSpPr>
          <p:nvPr>
            <p:ph idx="1"/>
          </p:nvPr>
        </p:nvSpPr>
        <p:spPr/>
        <p:txBody>
          <a:bodyPr>
            <a:normAutofit fontScale="92500" lnSpcReduction="10000"/>
          </a:bodyPr>
          <a:lstStyle/>
          <a:p>
            <a:r>
              <a:rPr lang="en-US" dirty="0">
                <a:ea typeface="+mn-lt"/>
                <a:cs typeface="+mn-lt"/>
              </a:rPr>
              <a:t>The allocation domain is </a:t>
            </a:r>
            <a:r>
              <a:rPr lang="en-US" b="1" dirty="0">
                <a:ea typeface="+mn-lt"/>
                <a:cs typeface="+mn-lt"/>
              </a:rPr>
              <a:t>a set of one or more resources</a:t>
            </a:r>
            <a:r>
              <a:rPr lang="en-US" dirty="0">
                <a:ea typeface="+mn-lt"/>
                <a:cs typeface="+mn-lt"/>
              </a:rPr>
              <a:t> for which a thread is competing. </a:t>
            </a:r>
          </a:p>
          <a:p>
            <a:pPr algn="just">
              <a:buSzPct val="114999"/>
            </a:pPr>
            <a:r>
              <a:rPr lang="en-US" dirty="0">
                <a:ea typeface="+mn-lt"/>
                <a:cs typeface="+mn-lt"/>
              </a:rPr>
              <a:t>In a multicore system, there may be one or more allocation domains where </a:t>
            </a:r>
            <a:r>
              <a:rPr lang="en-US">
                <a:ea typeface="+mn-lt"/>
                <a:cs typeface="+mn-lt"/>
              </a:rPr>
              <a:t>each consists of one or more cores.</a:t>
            </a:r>
          </a:p>
          <a:p>
            <a:pPr algn="just">
              <a:buSzPct val="114999"/>
            </a:pPr>
            <a:r>
              <a:rPr lang="en-US" dirty="0">
                <a:ea typeface="+mn-lt"/>
                <a:cs typeface="+mn-lt"/>
              </a:rPr>
              <a:t> One ULT can be a part of one or more allocation domain. Due to this high complexity in dealing with hardware and software architectural interfaces, this control is not specified. </a:t>
            </a:r>
            <a:endParaRPr lang="en-US">
              <a:ea typeface="+mn-lt"/>
              <a:cs typeface="+mn-lt"/>
            </a:endParaRPr>
          </a:p>
          <a:p>
            <a:pPr algn="just">
              <a:buSzPct val="114999"/>
            </a:pPr>
            <a:r>
              <a:rPr lang="en-US">
                <a:ea typeface="+mn-lt"/>
                <a:cs typeface="+mn-lt"/>
              </a:rPr>
              <a:t>But by default, the multicore system will have an </a:t>
            </a:r>
            <a:r>
              <a:rPr lang="en-US" dirty="0">
                <a:ea typeface="+mn-lt"/>
                <a:cs typeface="+mn-lt"/>
              </a:rPr>
              <a:t>interface that affects the allocation domain of a thread. </a:t>
            </a:r>
            <a:endParaRPr lang="en-US"/>
          </a:p>
        </p:txBody>
      </p:sp>
    </p:spTree>
    <p:extLst>
      <p:ext uri="{BB962C8B-B14F-4D97-AF65-F5344CB8AC3E}">
        <p14:creationId xmlns:p14="http://schemas.microsoft.com/office/powerpoint/2010/main" val="2408377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7D93-07A8-D0F8-912F-B654268343F3}"/>
              </a:ext>
            </a:extLst>
          </p:cNvPr>
          <p:cNvSpPr>
            <a:spLocks noGrp="1"/>
          </p:cNvSpPr>
          <p:nvPr>
            <p:ph type="title"/>
          </p:nvPr>
        </p:nvSpPr>
        <p:spPr>
          <a:xfrm>
            <a:off x="677176" y="752095"/>
            <a:ext cx="10837648" cy="2252771"/>
          </a:xfrm>
        </p:spPr>
        <p:txBody>
          <a:bodyPr vert="horz" lIns="91440" tIns="45720" rIns="91440" bIns="45720" rtlCol="0" anchor="ctr">
            <a:noAutofit/>
          </a:bodyPr>
          <a:lstStyle/>
          <a:p>
            <a:pPr algn="just"/>
            <a:r>
              <a:rPr lang="en-US" sz="2400" dirty="0">
                <a:ea typeface="+mj-lt"/>
                <a:cs typeface="+mj-lt"/>
              </a:rPr>
              <a:t>Consider a scenario, an operating system with three process P1, P2, P3 and 10 user level threads (T1 to T10) with a single allocation domain. 100% of CPU resources will be distributed among all the three processes. The amount of CPU resources allocated to each process and to each thread depends on the contention scope, scheduling policy and priority of each thread defined by the application developer using thread library and also depends on the system scheduler. These User level threads are of a different contention scope. </a:t>
            </a:r>
            <a:endParaRPr lang="en-US" sz="2400"/>
          </a:p>
        </p:txBody>
      </p:sp>
      <p:pic>
        <p:nvPicPr>
          <p:cNvPr id="4" name="Picture 4" descr="Diagram&#10;&#10;Description automatically generated">
            <a:extLst>
              <a:ext uri="{FF2B5EF4-FFF2-40B4-BE49-F238E27FC236}">
                <a16:creationId xmlns:a16="http://schemas.microsoft.com/office/drawing/2014/main" id="{31B30185-4E9F-4B27-2723-34E439416F18}"/>
              </a:ext>
            </a:extLst>
          </p:cNvPr>
          <p:cNvPicPr>
            <a:picLocks noGrp="1" noChangeAspect="1"/>
          </p:cNvPicPr>
          <p:nvPr>
            <p:ph idx="1"/>
          </p:nvPr>
        </p:nvPicPr>
        <p:blipFill>
          <a:blip r:embed="rId2"/>
          <a:stretch>
            <a:fillRect/>
          </a:stretch>
        </p:blipFill>
        <p:spPr>
          <a:xfrm>
            <a:off x="1463366" y="2873233"/>
            <a:ext cx="9250888" cy="3275803"/>
          </a:xfrm>
        </p:spPr>
      </p:pic>
    </p:spTree>
    <p:extLst>
      <p:ext uri="{BB962C8B-B14F-4D97-AF65-F5344CB8AC3E}">
        <p14:creationId xmlns:p14="http://schemas.microsoft.com/office/powerpoint/2010/main" val="3321695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EA10-7130-3917-DBFF-8695BB089BA4}"/>
              </a:ext>
            </a:extLst>
          </p:cNvPr>
          <p:cNvSpPr>
            <a:spLocks noGrp="1"/>
          </p:cNvSpPr>
          <p:nvPr>
            <p:ph type="title"/>
          </p:nvPr>
        </p:nvSpPr>
        <p:spPr/>
        <p:txBody>
          <a:bodyPr/>
          <a:lstStyle/>
          <a:p>
            <a:r>
              <a:rPr lang="en-US" dirty="0"/>
              <a:t>Formulas to calculate LWPs</a:t>
            </a:r>
          </a:p>
        </p:txBody>
      </p:sp>
      <p:sp>
        <p:nvSpPr>
          <p:cNvPr id="3" name="Content Placeholder 2">
            <a:extLst>
              <a:ext uri="{FF2B5EF4-FFF2-40B4-BE49-F238E27FC236}">
                <a16:creationId xmlns:a16="http://schemas.microsoft.com/office/drawing/2014/main" id="{2AB1320A-E745-64E1-72F9-6DAEAD94BD1E}"/>
              </a:ext>
            </a:extLst>
          </p:cNvPr>
          <p:cNvSpPr>
            <a:spLocks noGrp="1"/>
          </p:cNvSpPr>
          <p:nvPr>
            <p:ph idx="1"/>
          </p:nvPr>
        </p:nvSpPr>
        <p:spPr/>
        <p:txBody>
          <a:bodyPr/>
          <a:lstStyle/>
          <a:p>
            <a:r>
              <a:rPr lang="en-US" dirty="0">
                <a:latin typeface="Consolas"/>
              </a:rPr>
              <a:t>Number of Kernel Level Threads = Total Number of LWP </a:t>
            </a:r>
            <a:endParaRPr lang="en-US">
              <a:latin typeface="Garamond" panose="02020404030301010803"/>
            </a:endParaRPr>
          </a:p>
          <a:p>
            <a:pPr>
              <a:buSzPct val="114999"/>
            </a:pPr>
            <a:r>
              <a:rPr lang="en-US" dirty="0">
                <a:latin typeface="Consolas"/>
              </a:rPr>
              <a:t>Total Number of LWP = Number of LWP for SCS + Number of LWP for PCS</a:t>
            </a:r>
            <a:endParaRPr lang="en-US" dirty="0">
              <a:latin typeface="Garamond" panose="02020404030301010803"/>
            </a:endParaRPr>
          </a:p>
          <a:p>
            <a:pPr>
              <a:buSzPct val="114999"/>
            </a:pPr>
            <a:r>
              <a:rPr lang="en-US" dirty="0">
                <a:latin typeface="Consolas"/>
              </a:rPr>
              <a:t>Number of LWP for SCS = Number of SCS threads</a:t>
            </a:r>
            <a:endParaRPr lang="en-US" dirty="0">
              <a:latin typeface="Garamond" panose="02020404030301010803"/>
            </a:endParaRPr>
          </a:p>
          <a:p>
            <a:pPr>
              <a:buSzPct val="114999"/>
            </a:pPr>
            <a:r>
              <a:rPr lang="en-US" dirty="0">
                <a:latin typeface="Consolas"/>
              </a:rPr>
              <a:t>Number of LWP for PCS = Depends on application developer </a:t>
            </a:r>
            <a:endParaRPr lang="en-US"/>
          </a:p>
        </p:txBody>
      </p:sp>
    </p:spTree>
    <p:extLst>
      <p:ext uri="{BB962C8B-B14F-4D97-AF65-F5344CB8AC3E}">
        <p14:creationId xmlns:p14="http://schemas.microsoft.com/office/powerpoint/2010/main" val="2980838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51848F-78C6-880C-5536-6C1EF6AD0ABF}"/>
              </a:ext>
            </a:extLst>
          </p:cNvPr>
          <p:cNvSpPr>
            <a:spLocks noGrp="1"/>
          </p:cNvSpPr>
          <p:nvPr>
            <p:ph idx="1"/>
          </p:nvPr>
        </p:nvSpPr>
        <p:spPr>
          <a:xfrm>
            <a:off x="1108498" y="4929196"/>
            <a:ext cx="9701835" cy="1794937"/>
          </a:xfrm>
        </p:spPr>
        <p:txBody>
          <a:bodyPr>
            <a:normAutofit/>
          </a:bodyPr>
          <a:lstStyle/>
          <a:p>
            <a:r>
              <a:rPr lang="en-US" sz="2000" dirty="0">
                <a:latin typeface="Consolas"/>
              </a:rPr>
              <a:t>Number of SCS threads = ?        Number of LWP for PCS = ? </a:t>
            </a:r>
            <a:endParaRPr lang="en-US" sz="2000" dirty="0">
              <a:latin typeface="Garamond" panose="02020404030301010803"/>
            </a:endParaRPr>
          </a:p>
          <a:p>
            <a:pPr>
              <a:buSzPct val="114999"/>
            </a:pPr>
            <a:r>
              <a:rPr lang="en-US" sz="2000" dirty="0">
                <a:latin typeface="Consolas"/>
              </a:rPr>
              <a:t>Number of SCS threads = ?        Number of LWP for SCS = ?</a:t>
            </a:r>
            <a:endParaRPr lang="en-US" sz="2000" dirty="0">
              <a:latin typeface="Garamond" panose="02020404030301010803"/>
            </a:endParaRPr>
          </a:p>
          <a:p>
            <a:pPr>
              <a:buSzPct val="114999"/>
            </a:pPr>
            <a:r>
              <a:rPr lang="en-US" sz="2000" dirty="0">
                <a:latin typeface="Consolas"/>
              </a:rPr>
              <a:t>Total Number of LWP   = ?       Number of Kernel Level Threads = ?</a:t>
            </a:r>
            <a:endParaRPr lang="en-US" sz="2000" dirty="0"/>
          </a:p>
        </p:txBody>
      </p:sp>
      <p:pic>
        <p:nvPicPr>
          <p:cNvPr id="5" name="Picture 4" descr="Diagram&#10;&#10;Description automatically generated">
            <a:extLst>
              <a:ext uri="{FF2B5EF4-FFF2-40B4-BE49-F238E27FC236}">
                <a16:creationId xmlns:a16="http://schemas.microsoft.com/office/drawing/2014/main" id="{D551CDD5-4637-E9A4-B43A-A9BFB09C442B}"/>
              </a:ext>
            </a:extLst>
          </p:cNvPr>
          <p:cNvPicPr>
            <a:picLocks noChangeAspect="1"/>
          </p:cNvPicPr>
          <p:nvPr/>
        </p:nvPicPr>
        <p:blipFill>
          <a:blip r:embed="rId2"/>
          <a:stretch>
            <a:fillRect/>
          </a:stretch>
        </p:blipFill>
        <p:spPr>
          <a:xfrm>
            <a:off x="931405" y="687875"/>
            <a:ext cx="10329189" cy="4138444"/>
          </a:xfrm>
          <a:prstGeom prst="rect">
            <a:avLst/>
          </a:prstGeom>
        </p:spPr>
      </p:pic>
    </p:spTree>
    <p:extLst>
      <p:ext uri="{BB962C8B-B14F-4D97-AF65-F5344CB8AC3E}">
        <p14:creationId xmlns:p14="http://schemas.microsoft.com/office/powerpoint/2010/main" val="1696752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CB2F-CFC0-DA6E-325C-FD37E7A3CF71}"/>
              </a:ext>
            </a:extLst>
          </p:cNvPr>
          <p:cNvSpPr>
            <a:spLocks noGrp="1"/>
          </p:cNvSpPr>
          <p:nvPr>
            <p:ph type="title"/>
          </p:nvPr>
        </p:nvSpPr>
        <p:spPr/>
        <p:txBody>
          <a:bodyPr/>
          <a:lstStyle/>
          <a:p>
            <a:r>
              <a:rPr lang="en-US" dirty="0"/>
              <a:t>Any Query??</a:t>
            </a:r>
          </a:p>
        </p:txBody>
      </p:sp>
      <p:sp>
        <p:nvSpPr>
          <p:cNvPr id="3" name="Content Placeholder 2">
            <a:extLst>
              <a:ext uri="{FF2B5EF4-FFF2-40B4-BE49-F238E27FC236}">
                <a16:creationId xmlns:a16="http://schemas.microsoft.com/office/drawing/2014/main" id="{4C13763B-82D9-A2DB-BA5D-B877EFEFC6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4454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72DC-5393-1A45-8EA3-A975E97239AC}"/>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DB3A2E69-FF54-C21A-8D76-94D5F59D4358}"/>
              </a:ext>
            </a:extLst>
          </p:cNvPr>
          <p:cNvSpPr>
            <a:spLocks noGrp="1"/>
          </p:cNvSpPr>
          <p:nvPr>
            <p:ph idx="1"/>
          </p:nvPr>
        </p:nvSpPr>
        <p:spPr/>
        <p:txBody>
          <a:bodyPr>
            <a:normAutofit/>
          </a:bodyPr>
          <a:lstStyle/>
          <a:p>
            <a:pPr algn="just">
              <a:buSzPct val="114999"/>
            </a:pPr>
            <a:r>
              <a:rPr lang="en-US" dirty="0">
                <a:ea typeface="+mn-lt"/>
                <a:cs typeface="+mn-lt"/>
              </a:rPr>
              <a:t>The primary difference is that threads within the same process run in a shared memory space, while processes run in separate memory spaces.</a:t>
            </a:r>
            <a:endParaRPr lang="en-US"/>
          </a:p>
          <a:p>
            <a:pPr algn="just">
              <a:buSzPct val="114999"/>
            </a:pPr>
            <a:r>
              <a:rPr lang="en-US" dirty="0">
                <a:ea typeface="+mn-lt"/>
                <a:cs typeface="+mn-lt"/>
              </a:rPr>
              <a:t>Threads are not independent of one another like processes are, and as a result threads share with other threads their code section, data section, and OS resources (like open files and signals). But, like process, a thread has its own program counter (PC), register set, and stack space.</a:t>
            </a:r>
            <a:endParaRPr lang="en-US" dirty="0"/>
          </a:p>
        </p:txBody>
      </p:sp>
    </p:spTree>
    <p:extLst>
      <p:ext uri="{BB962C8B-B14F-4D97-AF65-F5344CB8AC3E}">
        <p14:creationId xmlns:p14="http://schemas.microsoft.com/office/powerpoint/2010/main" val="4198021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id="{EBCCC5E8-D7C3-8990-84A0-898416A5FC70}"/>
              </a:ext>
            </a:extLst>
          </p:cNvPr>
          <p:cNvPicPr>
            <a:picLocks noGrp="1" noChangeAspect="1"/>
          </p:cNvPicPr>
          <p:nvPr>
            <p:ph idx="1"/>
          </p:nvPr>
        </p:nvPicPr>
        <p:blipFill>
          <a:blip r:embed="rId2"/>
          <a:stretch>
            <a:fillRect/>
          </a:stretch>
        </p:blipFill>
        <p:spPr>
          <a:xfrm>
            <a:off x="1067145" y="314064"/>
            <a:ext cx="9727029" cy="6237539"/>
          </a:xfrm>
        </p:spPr>
      </p:pic>
    </p:spTree>
    <p:extLst>
      <p:ext uri="{BB962C8B-B14F-4D97-AF65-F5344CB8AC3E}">
        <p14:creationId xmlns:p14="http://schemas.microsoft.com/office/powerpoint/2010/main" val="2069488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E0D3E-7A6A-DB17-63F3-8C55181778AC}"/>
              </a:ext>
            </a:extLst>
          </p:cNvPr>
          <p:cNvSpPr>
            <a:spLocks noGrp="1"/>
          </p:cNvSpPr>
          <p:nvPr>
            <p:ph type="title"/>
          </p:nvPr>
        </p:nvSpPr>
        <p:spPr/>
        <p:txBody>
          <a:bodyPr/>
          <a:lstStyle/>
          <a:p>
            <a:r>
              <a:rPr lang="en-US" dirty="0">
                <a:ea typeface="+mj-lt"/>
                <a:cs typeface="+mj-lt"/>
              </a:rPr>
              <a:t>Need of Thread</a:t>
            </a:r>
            <a:endParaRPr lang="en-US" dirty="0"/>
          </a:p>
        </p:txBody>
      </p:sp>
      <p:sp>
        <p:nvSpPr>
          <p:cNvPr id="3" name="Content Placeholder 2">
            <a:extLst>
              <a:ext uri="{FF2B5EF4-FFF2-40B4-BE49-F238E27FC236}">
                <a16:creationId xmlns:a16="http://schemas.microsoft.com/office/drawing/2014/main" id="{72EF9DFB-6E90-6B23-781B-658ADC574C45}"/>
              </a:ext>
            </a:extLst>
          </p:cNvPr>
          <p:cNvSpPr>
            <a:spLocks noGrp="1"/>
          </p:cNvSpPr>
          <p:nvPr>
            <p:ph idx="1"/>
          </p:nvPr>
        </p:nvSpPr>
        <p:spPr/>
        <p:txBody>
          <a:bodyPr>
            <a:normAutofit/>
          </a:bodyPr>
          <a:lstStyle/>
          <a:p>
            <a:pPr algn="just">
              <a:buSzPct val="114999"/>
            </a:pPr>
            <a:r>
              <a:rPr lang="en-US" dirty="0">
                <a:ea typeface="+mn-lt"/>
                <a:cs typeface="+mn-lt"/>
              </a:rPr>
              <a:t>It takes far less time to create a new thread in an existing process than to create a new process.</a:t>
            </a:r>
            <a:endParaRPr lang="en-US" dirty="0"/>
          </a:p>
          <a:p>
            <a:pPr algn="just">
              <a:buSzPct val="114999"/>
            </a:pPr>
            <a:r>
              <a:rPr lang="en-US" dirty="0">
                <a:ea typeface="+mn-lt"/>
                <a:cs typeface="+mn-lt"/>
              </a:rPr>
              <a:t>Threads can share the common data, they do not need to use Inter- Process communication.</a:t>
            </a:r>
            <a:endParaRPr lang="en-US" dirty="0"/>
          </a:p>
          <a:p>
            <a:pPr algn="just">
              <a:buSzPct val="114999"/>
            </a:pPr>
            <a:r>
              <a:rPr lang="en-US" dirty="0">
                <a:ea typeface="+mn-lt"/>
                <a:cs typeface="+mn-lt"/>
              </a:rPr>
              <a:t>Context switching is faster when working with threads.</a:t>
            </a:r>
            <a:endParaRPr lang="en-US" dirty="0"/>
          </a:p>
          <a:p>
            <a:pPr algn="just">
              <a:buSzPct val="114999"/>
            </a:pPr>
            <a:r>
              <a:rPr lang="en-US" dirty="0">
                <a:ea typeface="+mn-lt"/>
                <a:cs typeface="+mn-lt"/>
              </a:rPr>
              <a:t>It takes less time to terminate a thread than a process.</a:t>
            </a:r>
            <a:endParaRPr lang="en-US" dirty="0"/>
          </a:p>
          <a:p>
            <a:pPr>
              <a:buSzPct val="114999"/>
            </a:pPr>
            <a:endParaRPr lang="en-US" dirty="0"/>
          </a:p>
        </p:txBody>
      </p:sp>
    </p:spTree>
    <p:extLst>
      <p:ext uri="{BB962C8B-B14F-4D97-AF65-F5344CB8AC3E}">
        <p14:creationId xmlns:p14="http://schemas.microsoft.com/office/powerpoint/2010/main" val="868580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A7B03-62F2-D6BD-5604-D6E56AFA8138}"/>
              </a:ext>
            </a:extLst>
          </p:cNvPr>
          <p:cNvSpPr>
            <a:spLocks noGrp="1"/>
          </p:cNvSpPr>
          <p:nvPr>
            <p:ph type="title"/>
          </p:nvPr>
        </p:nvSpPr>
        <p:spPr/>
        <p:txBody>
          <a:bodyPr/>
          <a:lstStyle/>
          <a:p>
            <a:r>
              <a:rPr lang="en-US" dirty="0"/>
              <a:t>Types of Threads</a:t>
            </a:r>
          </a:p>
        </p:txBody>
      </p:sp>
      <p:sp>
        <p:nvSpPr>
          <p:cNvPr id="3" name="Content Placeholder 2">
            <a:extLst>
              <a:ext uri="{FF2B5EF4-FFF2-40B4-BE49-F238E27FC236}">
                <a16:creationId xmlns:a16="http://schemas.microsoft.com/office/drawing/2014/main" id="{7C8E7CC7-5602-4A10-CAED-6AADF4493F28}"/>
              </a:ext>
            </a:extLst>
          </p:cNvPr>
          <p:cNvSpPr>
            <a:spLocks noGrp="1"/>
          </p:cNvSpPr>
          <p:nvPr>
            <p:ph idx="1"/>
          </p:nvPr>
        </p:nvSpPr>
        <p:spPr/>
        <p:txBody>
          <a:bodyPr/>
          <a:lstStyle/>
          <a:p>
            <a:pPr algn="just"/>
            <a:r>
              <a:rPr lang="en-US" dirty="0">
                <a:solidFill>
                  <a:schemeClr val="tx1"/>
                </a:solidFill>
                <a:ea typeface="+mn-lt"/>
                <a:cs typeface="+mn-lt"/>
              </a:rPr>
              <a:t>In the </a:t>
            </a:r>
            <a:r>
              <a:rPr lang="en-US" dirty="0">
                <a:solidFill>
                  <a:schemeClr val="tx1"/>
                </a:solidFill>
                <a:ea typeface="+mn-lt"/>
                <a:cs typeface="+mn-lt"/>
                <a:hlinkClick r:id="rId2">
                  <a:extLst>
                    <a:ext uri="{A12FA001-AC4F-418D-AE19-62706E023703}">
                      <ahyp:hlinkClr xmlns:ahyp="http://schemas.microsoft.com/office/drawing/2018/hyperlinkcolor" val="tx"/>
                    </a:ext>
                  </a:extLst>
                </a:hlinkClick>
              </a:rPr>
              <a:t>operating system</a:t>
            </a:r>
            <a:r>
              <a:rPr lang="en-US" dirty="0">
                <a:solidFill>
                  <a:schemeClr val="tx1"/>
                </a:solidFill>
                <a:ea typeface="+mn-lt"/>
                <a:cs typeface="+mn-lt"/>
              </a:rPr>
              <a:t>, there are two types of threads.</a:t>
            </a:r>
            <a:endParaRPr lang="en-US" dirty="0">
              <a:solidFill>
                <a:schemeClr val="tx1"/>
              </a:solidFill>
            </a:endParaRPr>
          </a:p>
          <a:p>
            <a:pPr algn="just"/>
            <a:r>
              <a:rPr lang="en-US" dirty="0">
                <a:solidFill>
                  <a:schemeClr val="tx1"/>
                </a:solidFill>
                <a:ea typeface="+mn-lt"/>
                <a:cs typeface="+mn-lt"/>
              </a:rPr>
              <a:t>Kernel level thread.</a:t>
            </a:r>
            <a:endParaRPr lang="en-US" dirty="0">
              <a:solidFill>
                <a:schemeClr val="tx1"/>
              </a:solidFill>
            </a:endParaRPr>
          </a:p>
          <a:p>
            <a:pPr algn="just"/>
            <a:r>
              <a:rPr lang="en-US" dirty="0">
                <a:solidFill>
                  <a:schemeClr val="tx1"/>
                </a:solidFill>
                <a:ea typeface="+mn-lt"/>
                <a:cs typeface="+mn-lt"/>
              </a:rPr>
              <a:t>User-level thread.</a:t>
            </a:r>
            <a:endParaRPr lang="en-US" dirty="0">
              <a:solidFill>
                <a:schemeClr val="tx1"/>
              </a:solidFill>
            </a:endParaRPr>
          </a:p>
          <a:p>
            <a:pPr>
              <a:buSzPct val="114999"/>
            </a:pPr>
            <a:endParaRPr lang="en-US" dirty="0">
              <a:solidFill>
                <a:schemeClr val="tx1"/>
              </a:solidFill>
            </a:endParaRPr>
          </a:p>
        </p:txBody>
      </p:sp>
    </p:spTree>
    <p:extLst>
      <p:ext uri="{BB962C8B-B14F-4D97-AF65-F5344CB8AC3E}">
        <p14:creationId xmlns:p14="http://schemas.microsoft.com/office/powerpoint/2010/main" val="141407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2D81-E361-C1A8-87D9-058693320E3D}"/>
              </a:ext>
            </a:extLst>
          </p:cNvPr>
          <p:cNvSpPr>
            <a:spLocks noGrp="1"/>
          </p:cNvSpPr>
          <p:nvPr>
            <p:ph type="title"/>
          </p:nvPr>
        </p:nvSpPr>
        <p:spPr/>
        <p:txBody>
          <a:bodyPr/>
          <a:lstStyle/>
          <a:p>
            <a:r>
              <a:rPr lang="en-US" dirty="0">
                <a:ea typeface="+mj-lt"/>
                <a:cs typeface="+mj-lt"/>
              </a:rPr>
              <a:t>User-level thread</a:t>
            </a:r>
            <a:endParaRPr lang="en-US" dirty="0"/>
          </a:p>
        </p:txBody>
      </p:sp>
      <p:sp>
        <p:nvSpPr>
          <p:cNvPr id="3" name="Content Placeholder 2">
            <a:extLst>
              <a:ext uri="{FF2B5EF4-FFF2-40B4-BE49-F238E27FC236}">
                <a16:creationId xmlns:a16="http://schemas.microsoft.com/office/drawing/2014/main" id="{2660DB21-DBD6-52D3-07D5-EB59750E66D6}"/>
              </a:ext>
            </a:extLst>
          </p:cNvPr>
          <p:cNvSpPr>
            <a:spLocks noGrp="1"/>
          </p:cNvSpPr>
          <p:nvPr>
            <p:ph idx="1"/>
          </p:nvPr>
        </p:nvSpPr>
        <p:spPr/>
        <p:txBody>
          <a:bodyPr>
            <a:normAutofit fontScale="92500" lnSpcReduction="10000"/>
          </a:bodyPr>
          <a:lstStyle/>
          <a:p>
            <a:pPr algn="just"/>
            <a:endParaRPr lang="en-US" dirty="0"/>
          </a:p>
          <a:p>
            <a:pPr algn="just">
              <a:buSzPct val="114999"/>
            </a:pPr>
            <a:r>
              <a:rPr lang="en-US" dirty="0">
                <a:ea typeface="+mn-lt"/>
                <a:cs typeface="+mn-lt"/>
              </a:rPr>
              <a:t>The </a:t>
            </a:r>
            <a:r>
              <a:rPr lang="en-US" dirty="0">
                <a:ea typeface="+mn-lt"/>
                <a:cs typeface="+mn-lt"/>
                <a:hlinkClick r:id="rId2"/>
              </a:rPr>
              <a:t>operating system</a:t>
            </a:r>
            <a:r>
              <a:rPr lang="en-US" dirty="0">
                <a:ea typeface="+mn-lt"/>
                <a:cs typeface="+mn-lt"/>
              </a:rPr>
              <a:t> does not recognize the user-level thread. </a:t>
            </a:r>
          </a:p>
          <a:p>
            <a:pPr algn="just">
              <a:buSzPct val="114999"/>
            </a:pPr>
            <a:r>
              <a:rPr lang="en-US" dirty="0">
                <a:ea typeface="+mn-lt"/>
                <a:cs typeface="+mn-lt"/>
              </a:rPr>
              <a:t>User threads can be easily implemented and it is implemented by the user. </a:t>
            </a:r>
            <a:endParaRPr lang="en-US">
              <a:ea typeface="+mn-lt"/>
              <a:cs typeface="+mn-lt"/>
            </a:endParaRPr>
          </a:p>
          <a:p>
            <a:pPr algn="just">
              <a:buSzPct val="114999"/>
            </a:pPr>
            <a:r>
              <a:rPr lang="en-US" dirty="0">
                <a:ea typeface="+mn-lt"/>
                <a:cs typeface="+mn-lt"/>
              </a:rPr>
              <a:t>If a user performs a user-level thread blocking operation, the whole process is blocked. </a:t>
            </a:r>
            <a:endParaRPr lang="en-US">
              <a:ea typeface="+mn-lt"/>
              <a:cs typeface="+mn-lt"/>
            </a:endParaRPr>
          </a:p>
          <a:p>
            <a:pPr algn="just">
              <a:buSzPct val="114999"/>
            </a:pPr>
            <a:r>
              <a:rPr lang="en-US" dirty="0">
                <a:ea typeface="+mn-lt"/>
                <a:cs typeface="+mn-lt"/>
              </a:rPr>
              <a:t>The kernel level thread does not know nothing about the user level thread. </a:t>
            </a:r>
            <a:endParaRPr lang="en-US">
              <a:ea typeface="+mn-lt"/>
              <a:cs typeface="+mn-lt"/>
            </a:endParaRPr>
          </a:p>
          <a:p>
            <a:pPr algn="just">
              <a:buSzPct val="114999"/>
            </a:pPr>
            <a:r>
              <a:rPr lang="en-US" dirty="0">
                <a:ea typeface="+mn-lt"/>
                <a:cs typeface="+mn-lt"/>
              </a:rPr>
              <a:t>The kernel-level thread manages user-level threads as if they are single-threaded processes.</a:t>
            </a:r>
            <a:endParaRPr lang="en-US" dirty="0"/>
          </a:p>
        </p:txBody>
      </p:sp>
    </p:spTree>
    <p:extLst>
      <p:ext uri="{BB962C8B-B14F-4D97-AF65-F5344CB8AC3E}">
        <p14:creationId xmlns:p14="http://schemas.microsoft.com/office/powerpoint/2010/main" val="2929785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A477-4127-0A9D-0736-C2658E442175}"/>
              </a:ext>
            </a:extLst>
          </p:cNvPr>
          <p:cNvSpPr>
            <a:spLocks noGrp="1"/>
          </p:cNvSpPr>
          <p:nvPr>
            <p:ph type="title"/>
          </p:nvPr>
        </p:nvSpPr>
        <p:spPr/>
        <p:txBody>
          <a:bodyPr/>
          <a:lstStyle/>
          <a:p>
            <a:pPr>
              <a:spcBef>
                <a:spcPct val="20000"/>
              </a:spcBef>
              <a:spcAft>
                <a:spcPts val="600"/>
              </a:spcAft>
            </a:pPr>
            <a:r>
              <a:rPr lang="en-US" dirty="0">
                <a:ea typeface="+mj-lt"/>
                <a:cs typeface="+mj-lt"/>
              </a:rPr>
              <a:t>Kernel level thread</a:t>
            </a:r>
            <a:endParaRPr lang="en-US" dirty="0"/>
          </a:p>
        </p:txBody>
      </p:sp>
      <p:sp>
        <p:nvSpPr>
          <p:cNvPr id="3" name="Content Placeholder 2">
            <a:extLst>
              <a:ext uri="{FF2B5EF4-FFF2-40B4-BE49-F238E27FC236}">
                <a16:creationId xmlns:a16="http://schemas.microsoft.com/office/drawing/2014/main" id="{8B192E56-C6DF-DC82-2D95-05B4059D3AEA}"/>
              </a:ext>
            </a:extLst>
          </p:cNvPr>
          <p:cNvSpPr>
            <a:spLocks noGrp="1"/>
          </p:cNvSpPr>
          <p:nvPr>
            <p:ph idx="1"/>
          </p:nvPr>
        </p:nvSpPr>
        <p:spPr/>
        <p:txBody>
          <a:bodyPr>
            <a:normAutofit fontScale="92500" lnSpcReduction="10000"/>
          </a:bodyPr>
          <a:lstStyle/>
          <a:p>
            <a:pPr algn="just">
              <a:buSzPct val="114999"/>
            </a:pPr>
            <a:r>
              <a:rPr lang="en-US" dirty="0">
                <a:ea typeface="+mn-lt"/>
                <a:cs typeface="+mn-lt"/>
              </a:rPr>
              <a:t>The kernel thread recognizes the operating system. There is a thread control block and process control block in the system for each thread and process in the kernel-level thread. </a:t>
            </a:r>
          </a:p>
          <a:p>
            <a:pPr algn="just">
              <a:buSzPct val="114999"/>
            </a:pPr>
            <a:r>
              <a:rPr lang="en-US" dirty="0">
                <a:ea typeface="+mn-lt"/>
                <a:cs typeface="+mn-lt"/>
              </a:rPr>
              <a:t>The kernel-level thread is implemented by the operating system. The kernel knows about all the threads and manages them. </a:t>
            </a:r>
            <a:endParaRPr lang="en-US">
              <a:ea typeface="+mn-lt"/>
              <a:cs typeface="+mn-lt"/>
            </a:endParaRPr>
          </a:p>
          <a:p>
            <a:pPr algn="just">
              <a:buSzPct val="114999"/>
            </a:pPr>
            <a:r>
              <a:rPr lang="en-US" dirty="0">
                <a:ea typeface="+mn-lt"/>
                <a:cs typeface="+mn-lt"/>
              </a:rPr>
              <a:t>The kernel-level thread offers a system call to create and manage the threads from user-space. The implementation of kernel threads is more difficult than the user thread. </a:t>
            </a:r>
            <a:endParaRPr lang="en-US">
              <a:ea typeface="+mn-lt"/>
              <a:cs typeface="+mn-lt"/>
            </a:endParaRPr>
          </a:p>
          <a:p>
            <a:pPr algn="just">
              <a:buSzPct val="114999"/>
            </a:pPr>
            <a:r>
              <a:rPr lang="en-US" dirty="0">
                <a:ea typeface="+mn-lt"/>
                <a:cs typeface="+mn-lt"/>
              </a:rPr>
              <a:t>Context switch time is longer in the kernel thread. </a:t>
            </a:r>
            <a:endParaRPr lang="en-US"/>
          </a:p>
        </p:txBody>
      </p:sp>
    </p:spTree>
    <p:extLst>
      <p:ext uri="{BB962C8B-B14F-4D97-AF65-F5344CB8AC3E}">
        <p14:creationId xmlns:p14="http://schemas.microsoft.com/office/powerpoint/2010/main" val="26420170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Organic</vt:lpstr>
      <vt:lpstr>Operating System</vt:lpstr>
      <vt:lpstr>Objectives</vt:lpstr>
      <vt:lpstr>Threads</vt:lpstr>
      <vt:lpstr>Threads</vt:lpstr>
      <vt:lpstr>PowerPoint Presentation</vt:lpstr>
      <vt:lpstr>Need of Thread</vt:lpstr>
      <vt:lpstr>Types of Threads</vt:lpstr>
      <vt:lpstr>User-level thread</vt:lpstr>
      <vt:lpstr>Kernel level thread</vt:lpstr>
      <vt:lpstr>Process vs Thread</vt:lpstr>
      <vt:lpstr>Task</vt:lpstr>
      <vt:lpstr>Process vs Thread</vt:lpstr>
      <vt:lpstr>User Level Thread</vt:lpstr>
      <vt:lpstr>Kernel Level Thread</vt:lpstr>
      <vt:lpstr>Single Threaded vs Multi Threaded</vt:lpstr>
      <vt:lpstr>Many to Many Model</vt:lpstr>
      <vt:lpstr>PowerPoint Presentation</vt:lpstr>
      <vt:lpstr> Many to One Model</vt:lpstr>
      <vt:lpstr>PowerPoint Presentation</vt:lpstr>
      <vt:lpstr>One to One Model</vt:lpstr>
      <vt:lpstr>PowerPoint Presentation</vt:lpstr>
      <vt:lpstr>Thread Scheduling</vt:lpstr>
      <vt:lpstr>Lightweight Process (LWP)</vt:lpstr>
      <vt:lpstr>Lightweight Process (LWP)</vt:lpstr>
      <vt:lpstr>Lightweight Process (LWP)</vt:lpstr>
      <vt:lpstr>Thread Scheduling</vt:lpstr>
      <vt:lpstr> Contention Scope</vt:lpstr>
      <vt:lpstr>Process Contention Scope (PCS) </vt:lpstr>
      <vt:lpstr>System Contention Scope (SCS)</vt:lpstr>
      <vt:lpstr>Allocation Domain</vt:lpstr>
      <vt:lpstr>Consider a scenario, an operating system with three process P1, P2, P3 and 10 user level threads (T1 to T10) with a single allocation domain. 100% of CPU resources will be distributed among all the three processes. The amount of CPU resources allocated to each process and to each thread depends on the contention scope, scheduling policy and priority of each thread defined by the application developer using thread library and also depends on the system scheduler. These User level threads are of a different contention scope. </vt:lpstr>
      <vt:lpstr>Formulas to calculate LWPs</vt:lpstr>
      <vt:lpstr>PowerPoint Presentation</vt:lpstr>
      <vt:lpstr>Any 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1282</cp:revision>
  <dcterms:created xsi:type="dcterms:W3CDTF">2023-01-05T14:57:56Z</dcterms:created>
  <dcterms:modified xsi:type="dcterms:W3CDTF">2023-02-12T10:48:22Z</dcterms:modified>
</cp:coreProperties>
</file>