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7" r:id="rId4"/>
    <p:sldId id="262" r:id="rId5"/>
    <p:sldId id="259" r:id="rId6"/>
    <p:sldId id="260" r:id="rId7"/>
    <p:sldId id="263" r:id="rId8"/>
    <p:sldId id="265" r:id="rId9"/>
    <p:sldId id="261" r:id="rId10"/>
    <p:sldId id="264"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7F807F-B5CE-47B2-AE3C-2FFAE13C1256}" v="1258" dt="2023-01-05T16:24:08.4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1/5/2023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68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8739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294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7931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2270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452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1175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1534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579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446484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882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52639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271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196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164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151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364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1/5/2023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90249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Operating System</a:t>
            </a:r>
          </a:p>
        </p:txBody>
      </p:sp>
      <p:sp>
        <p:nvSpPr>
          <p:cNvPr id="3" name="Subtitle 2"/>
          <p:cNvSpPr>
            <a:spLocks noGrp="1"/>
          </p:cNvSpPr>
          <p:nvPr>
            <p:ph type="subTitle" idx="1"/>
          </p:nvPr>
        </p:nvSpPr>
        <p:spPr/>
        <p:txBody>
          <a:bodyPr/>
          <a:lstStyle/>
          <a:p>
            <a:r>
              <a:rPr lang="en-US" sz="3200" dirty="0"/>
              <a:t>Lecture #1</a:t>
            </a:r>
          </a:p>
          <a:p>
            <a:r>
              <a:rPr lang="en-US" sz="3200" b="1" dirty="0"/>
              <a:t>Introduction to OS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13396FA9-F52B-FCC3-03B6-C6E5E1146074}"/>
              </a:ext>
            </a:extLst>
          </p:cNvPr>
          <p:cNvPicPr>
            <a:picLocks noChangeAspect="1"/>
          </p:cNvPicPr>
          <p:nvPr/>
        </p:nvPicPr>
        <p:blipFill>
          <a:blip r:embed="rId2"/>
          <a:stretch>
            <a:fillRect/>
          </a:stretch>
        </p:blipFill>
        <p:spPr>
          <a:xfrm>
            <a:off x="1834552" y="609434"/>
            <a:ext cx="8709802" cy="5624756"/>
          </a:xfrm>
          <a:prstGeom prst="rect">
            <a:avLst/>
          </a:prstGeom>
        </p:spPr>
      </p:pic>
    </p:spTree>
    <p:extLst>
      <p:ext uri="{BB962C8B-B14F-4D97-AF65-F5344CB8AC3E}">
        <p14:creationId xmlns:p14="http://schemas.microsoft.com/office/powerpoint/2010/main" val="1802240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3356B-11E4-5B1E-9595-945CF78A1CF2}"/>
              </a:ext>
            </a:extLst>
          </p:cNvPr>
          <p:cNvSpPr>
            <a:spLocks noGrp="1"/>
          </p:cNvSpPr>
          <p:nvPr>
            <p:ph type="title"/>
          </p:nvPr>
        </p:nvSpPr>
        <p:spPr/>
        <p:txBody>
          <a:bodyPr/>
          <a:lstStyle/>
          <a:p>
            <a:r>
              <a:rPr lang="en-US" dirty="0"/>
              <a:t>Need of Dual Mode Operation</a:t>
            </a:r>
          </a:p>
        </p:txBody>
      </p:sp>
      <p:sp>
        <p:nvSpPr>
          <p:cNvPr id="3" name="Content Placeholder 2">
            <a:extLst>
              <a:ext uri="{FF2B5EF4-FFF2-40B4-BE49-F238E27FC236}">
                <a16:creationId xmlns:a16="http://schemas.microsoft.com/office/drawing/2014/main" id="{46C63417-62B9-369A-8A3D-D14F0136668A}"/>
              </a:ext>
            </a:extLst>
          </p:cNvPr>
          <p:cNvSpPr>
            <a:spLocks noGrp="1"/>
          </p:cNvSpPr>
          <p:nvPr>
            <p:ph idx="1"/>
          </p:nvPr>
        </p:nvSpPr>
        <p:spPr/>
        <p:txBody>
          <a:bodyPr/>
          <a:lstStyle/>
          <a:p>
            <a:pPr algn="just"/>
            <a:r>
              <a:rPr lang="en-US" dirty="0">
                <a:ea typeface="+mn-lt"/>
                <a:cs typeface="+mn-lt"/>
              </a:rPr>
              <a:t>Operating System needs to function in the </a:t>
            </a:r>
            <a:r>
              <a:rPr lang="en-US" b="1" i="1" dirty="0">
                <a:ea typeface="+mn-lt"/>
                <a:cs typeface="+mn-lt"/>
              </a:rPr>
              <a:t>dual mode</a:t>
            </a:r>
            <a:r>
              <a:rPr lang="en-US" dirty="0">
                <a:ea typeface="+mn-lt"/>
                <a:cs typeface="+mn-lt"/>
              </a:rPr>
              <a:t> because the Kernel Level programs perform all the bottom level functions of the OS like process management, Memory management, etc. </a:t>
            </a:r>
          </a:p>
          <a:p>
            <a:pPr algn="just">
              <a:buSzPct val="114999"/>
            </a:pPr>
            <a:r>
              <a:rPr lang="en-US" dirty="0">
                <a:ea typeface="+mn-lt"/>
                <a:cs typeface="+mn-lt"/>
              </a:rPr>
              <a:t>If the user alters these, then this can cause an entire system failure. So, for specifying the access to the users only to the tasks of their use, Dual Mode is necessary for an Operating system.</a:t>
            </a:r>
            <a:endParaRPr lang="en-US" dirty="0"/>
          </a:p>
        </p:txBody>
      </p:sp>
    </p:spTree>
    <p:extLst>
      <p:ext uri="{BB962C8B-B14F-4D97-AF65-F5344CB8AC3E}">
        <p14:creationId xmlns:p14="http://schemas.microsoft.com/office/powerpoint/2010/main" val="1766027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9D1E1-99C4-893F-5E3B-8B8D6A3037D7}"/>
              </a:ext>
            </a:extLst>
          </p:cNvPr>
          <p:cNvSpPr>
            <a:spLocks noGrp="1"/>
          </p:cNvSpPr>
          <p:nvPr>
            <p:ph type="title"/>
          </p:nvPr>
        </p:nvSpPr>
        <p:spPr/>
        <p:txBody>
          <a:bodyPr/>
          <a:lstStyle/>
          <a:p>
            <a:r>
              <a:rPr lang="en-US" dirty="0"/>
              <a:t>Key Points to remember</a:t>
            </a:r>
          </a:p>
        </p:txBody>
      </p:sp>
      <p:sp>
        <p:nvSpPr>
          <p:cNvPr id="3" name="Content Placeholder 2">
            <a:extLst>
              <a:ext uri="{FF2B5EF4-FFF2-40B4-BE49-F238E27FC236}">
                <a16:creationId xmlns:a16="http://schemas.microsoft.com/office/drawing/2014/main" id="{D44708F2-E1F9-1D6B-BABF-2E05895F6B8A}"/>
              </a:ext>
            </a:extLst>
          </p:cNvPr>
          <p:cNvSpPr>
            <a:spLocks noGrp="1"/>
          </p:cNvSpPr>
          <p:nvPr>
            <p:ph idx="1"/>
          </p:nvPr>
        </p:nvSpPr>
        <p:spPr/>
        <p:txBody>
          <a:bodyPr/>
          <a:lstStyle/>
          <a:p>
            <a:r>
              <a:rPr lang="en-US" dirty="0"/>
              <a:t>OS is mediator between you and your device.</a:t>
            </a:r>
          </a:p>
          <a:p>
            <a:pPr>
              <a:buSzPct val="114999"/>
            </a:pPr>
            <a:r>
              <a:rPr lang="en-US" dirty="0"/>
              <a:t>Privileged actions can be performed by only kernel mode.</a:t>
            </a:r>
          </a:p>
          <a:p>
            <a:pPr>
              <a:buSzPct val="114999"/>
            </a:pPr>
            <a:r>
              <a:rPr lang="en-US" dirty="0"/>
              <a:t>Before switching the mode, mode bits should be set accordingly.</a:t>
            </a:r>
          </a:p>
          <a:p>
            <a:pPr>
              <a:buSzPct val="114999"/>
            </a:pPr>
            <a:endParaRPr lang="en-US" dirty="0"/>
          </a:p>
          <a:p>
            <a:pPr>
              <a:buSzPct val="114999"/>
            </a:pPr>
            <a:endParaRPr lang="en-US" dirty="0"/>
          </a:p>
        </p:txBody>
      </p:sp>
    </p:spTree>
    <p:extLst>
      <p:ext uri="{BB962C8B-B14F-4D97-AF65-F5344CB8AC3E}">
        <p14:creationId xmlns:p14="http://schemas.microsoft.com/office/powerpoint/2010/main" val="771881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14A58-2B74-CD3A-1B2C-4E0BD63D6338}"/>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D8EF87B-E43A-4E7B-10BD-30A5D87E194D}"/>
              </a:ext>
            </a:extLst>
          </p:cNvPr>
          <p:cNvSpPr>
            <a:spLocks noGrp="1"/>
          </p:cNvSpPr>
          <p:nvPr>
            <p:ph idx="1"/>
          </p:nvPr>
        </p:nvSpPr>
        <p:spPr/>
        <p:txBody>
          <a:bodyPr/>
          <a:lstStyle/>
          <a:p>
            <a:r>
              <a:rPr lang="en-US" dirty="0"/>
              <a:t>What is difference between OS and kernel?</a:t>
            </a:r>
          </a:p>
          <a:p>
            <a:pPr>
              <a:buSzPct val="114999"/>
            </a:pPr>
            <a:r>
              <a:rPr lang="en-US" dirty="0"/>
              <a:t>When OS loads, what will be the mode of the system?</a:t>
            </a:r>
          </a:p>
        </p:txBody>
      </p:sp>
    </p:spTree>
    <p:extLst>
      <p:ext uri="{BB962C8B-B14F-4D97-AF65-F5344CB8AC3E}">
        <p14:creationId xmlns:p14="http://schemas.microsoft.com/office/powerpoint/2010/main" val="386505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39E-2ED3-A948-0C8C-48B5524048B4}"/>
              </a:ext>
            </a:extLst>
          </p:cNvPr>
          <p:cNvSpPr>
            <a:spLocks noGrp="1"/>
          </p:cNvSpPr>
          <p:nvPr>
            <p:ph type="title"/>
          </p:nvPr>
        </p:nvSpPr>
        <p:spPr/>
        <p:txBody>
          <a:bodyPr/>
          <a:lstStyle/>
          <a:p>
            <a:r>
              <a:rPr lang="en-US" dirty="0"/>
              <a:t>Objectives </a:t>
            </a:r>
          </a:p>
        </p:txBody>
      </p:sp>
      <p:sp>
        <p:nvSpPr>
          <p:cNvPr id="3" name="Content Placeholder 2">
            <a:extLst>
              <a:ext uri="{FF2B5EF4-FFF2-40B4-BE49-F238E27FC236}">
                <a16:creationId xmlns:a16="http://schemas.microsoft.com/office/drawing/2014/main" id="{0079F12B-99F5-2521-F18F-F0072DC8B668}"/>
              </a:ext>
            </a:extLst>
          </p:cNvPr>
          <p:cNvSpPr>
            <a:spLocks noGrp="1"/>
          </p:cNvSpPr>
          <p:nvPr>
            <p:ph idx="1"/>
          </p:nvPr>
        </p:nvSpPr>
        <p:spPr/>
        <p:txBody>
          <a:bodyPr/>
          <a:lstStyle/>
          <a:p>
            <a:r>
              <a:rPr lang="en-US" sz="3200" dirty="0"/>
              <a:t>To understand what Operating System is?</a:t>
            </a:r>
          </a:p>
          <a:p>
            <a:pPr>
              <a:buSzPct val="114999"/>
            </a:pPr>
            <a:r>
              <a:rPr lang="en-US" sz="3200" dirty="0"/>
              <a:t>What does it do?</a:t>
            </a:r>
          </a:p>
          <a:p>
            <a:pPr>
              <a:buSzPct val="114999"/>
            </a:pPr>
            <a:r>
              <a:rPr lang="en-US" sz="3200" dirty="0"/>
              <a:t>Why do we need it?</a:t>
            </a:r>
          </a:p>
          <a:p>
            <a:pPr>
              <a:buSzPct val="114999"/>
            </a:pPr>
            <a:r>
              <a:rPr lang="en-US" sz="3200" dirty="0"/>
              <a:t>Modes (Supervisor and User)</a:t>
            </a:r>
          </a:p>
        </p:txBody>
      </p:sp>
    </p:spTree>
    <p:extLst>
      <p:ext uri="{BB962C8B-B14F-4D97-AF65-F5344CB8AC3E}">
        <p14:creationId xmlns:p14="http://schemas.microsoft.com/office/powerpoint/2010/main" val="223823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BF6E2-D58A-610B-B4B6-A5F2F70B79C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4FF8FC2-B009-E737-C44A-6F12153FBB1E}"/>
              </a:ext>
            </a:extLst>
          </p:cNvPr>
          <p:cNvSpPr>
            <a:spLocks noGrp="1"/>
          </p:cNvSpPr>
          <p:nvPr>
            <p:ph idx="1"/>
          </p:nvPr>
        </p:nvSpPr>
        <p:spPr/>
        <p:txBody>
          <a:bodyPr>
            <a:normAutofit fontScale="55000" lnSpcReduction="20000"/>
          </a:bodyPr>
          <a:lstStyle/>
          <a:p>
            <a:pPr>
              <a:buSzPct val="114999"/>
            </a:pPr>
            <a:r>
              <a:rPr lang="en-US" sz="4500" dirty="0">
                <a:ea typeface="+mn-lt"/>
                <a:cs typeface="+mn-lt"/>
              </a:rPr>
              <a:t>A program that acts as an intermediate/ interface between a user of a computer and the computer hardware.</a:t>
            </a:r>
            <a:endParaRPr lang="en-US" sz="4500"/>
          </a:p>
          <a:p>
            <a:pPr>
              <a:buSzPct val="114999"/>
            </a:pPr>
            <a:r>
              <a:rPr lang="en-US" sz="4500" dirty="0">
                <a:ea typeface="+mn-lt"/>
                <a:cs typeface="+mn-lt"/>
              </a:rPr>
              <a:t>Operating system goals:</a:t>
            </a:r>
          </a:p>
          <a:p>
            <a:pPr>
              <a:buSzPct val="114999"/>
            </a:pPr>
            <a:endParaRPr lang="en-US"/>
          </a:p>
          <a:p>
            <a:pPr marL="914400">
              <a:buSzPct val="114999"/>
            </a:pPr>
            <a:r>
              <a:rPr lang="en-US" sz="3600" dirty="0">
                <a:ea typeface="+mn-lt"/>
                <a:cs typeface="+mn-lt"/>
              </a:rPr>
              <a:t>Execute user programs and make problem solving easier.</a:t>
            </a:r>
            <a:endParaRPr lang="en-US" dirty="0"/>
          </a:p>
          <a:p>
            <a:pPr marL="914400">
              <a:buSzPct val="114999"/>
            </a:pPr>
            <a:endParaRPr lang="en-US"/>
          </a:p>
          <a:p>
            <a:pPr marL="914400">
              <a:buSzPct val="114999"/>
            </a:pPr>
            <a:r>
              <a:rPr lang="en-US" sz="3600" dirty="0">
                <a:ea typeface="+mn-lt"/>
                <a:cs typeface="+mn-lt"/>
              </a:rPr>
              <a:t>Make the computer system convenient to use</a:t>
            </a:r>
            <a:endParaRPr lang="en-US" dirty="0"/>
          </a:p>
          <a:p>
            <a:pPr marL="914400">
              <a:buSzPct val="114999"/>
            </a:pPr>
            <a:endParaRPr lang="en-US"/>
          </a:p>
          <a:p>
            <a:pPr marL="914400">
              <a:buSzPct val="114999"/>
            </a:pPr>
            <a:r>
              <a:rPr lang="en-US" sz="3600" dirty="0">
                <a:ea typeface="+mn-lt"/>
                <a:cs typeface="+mn-lt"/>
              </a:rPr>
              <a:t>Efficiently use available resources</a:t>
            </a:r>
            <a:endParaRPr lang="en-US" dirty="0">
              <a:ea typeface="+mn-lt"/>
              <a:cs typeface="+mn-lt"/>
            </a:endParaRPr>
          </a:p>
        </p:txBody>
      </p:sp>
    </p:spTree>
    <p:extLst>
      <p:ext uri="{BB962C8B-B14F-4D97-AF65-F5344CB8AC3E}">
        <p14:creationId xmlns:p14="http://schemas.microsoft.com/office/powerpoint/2010/main" val="953531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B962B-3CBC-5498-8900-8208DB6D1FAA}"/>
              </a:ext>
            </a:extLst>
          </p:cNvPr>
          <p:cNvSpPr>
            <a:spLocks noGrp="1"/>
          </p:cNvSpPr>
          <p:nvPr>
            <p:ph type="title"/>
          </p:nvPr>
        </p:nvSpPr>
        <p:spPr/>
        <p:txBody>
          <a:bodyPr/>
          <a:lstStyle/>
          <a:p>
            <a:r>
              <a:rPr lang="en-US" dirty="0"/>
              <a:t>Four components of Computer System</a:t>
            </a:r>
          </a:p>
        </p:txBody>
      </p:sp>
      <p:pic>
        <p:nvPicPr>
          <p:cNvPr id="5" name="Picture 4" descr="Graphical user interface, diagram, timeline&#10;&#10;Description automatically generated">
            <a:extLst>
              <a:ext uri="{FF2B5EF4-FFF2-40B4-BE49-F238E27FC236}">
                <a16:creationId xmlns:a16="http://schemas.microsoft.com/office/drawing/2014/main" id="{7D45F144-FB32-C9F5-40FF-C50D3FABFC5E}"/>
              </a:ext>
            </a:extLst>
          </p:cNvPr>
          <p:cNvPicPr>
            <a:picLocks noChangeAspect="1"/>
          </p:cNvPicPr>
          <p:nvPr/>
        </p:nvPicPr>
        <p:blipFill>
          <a:blip r:embed="rId2"/>
          <a:stretch>
            <a:fillRect/>
          </a:stretch>
        </p:blipFill>
        <p:spPr>
          <a:xfrm>
            <a:off x="3603326" y="1913597"/>
            <a:ext cx="5344782" cy="4260550"/>
          </a:xfrm>
          <a:prstGeom prst="rect">
            <a:avLst/>
          </a:prstGeom>
        </p:spPr>
      </p:pic>
    </p:spTree>
    <p:extLst>
      <p:ext uri="{BB962C8B-B14F-4D97-AF65-F5344CB8AC3E}">
        <p14:creationId xmlns:p14="http://schemas.microsoft.com/office/powerpoint/2010/main" val="3969385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3AFA-BDE0-A7CE-96D9-8A43AAE4F17A}"/>
              </a:ext>
            </a:extLst>
          </p:cNvPr>
          <p:cNvSpPr>
            <a:spLocks noGrp="1"/>
          </p:cNvSpPr>
          <p:nvPr>
            <p:ph type="title"/>
          </p:nvPr>
        </p:nvSpPr>
        <p:spPr/>
        <p:txBody>
          <a:bodyPr/>
          <a:lstStyle/>
          <a:p>
            <a:r>
              <a:rPr lang="en-US" dirty="0"/>
              <a:t>What does OS do?</a:t>
            </a:r>
          </a:p>
        </p:txBody>
      </p:sp>
      <p:pic>
        <p:nvPicPr>
          <p:cNvPr id="4" name="Picture 4" descr="Graphical user interface, diagram, timeline&#10;&#10;Description automatically generated">
            <a:extLst>
              <a:ext uri="{FF2B5EF4-FFF2-40B4-BE49-F238E27FC236}">
                <a16:creationId xmlns:a16="http://schemas.microsoft.com/office/drawing/2014/main" id="{31E01BA4-D57A-1626-5D9C-5CCF99AE5A90}"/>
              </a:ext>
            </a:extLst>
          </p:cNvPr>
          <p:cNvPicPr>
            <a:picLocks noGrp="1" noChangeAspect="1"/>
          </p:cNvPicPr>
          <p:nvPr>
            <p:ph idx="1"/>
          </p:nvPr>
        </p:nvPicPr>
        <p:blipFill>
          <a:blip r:embed="rId2"/>
          <a:stretch>
            <a:fillRect/>
          </a:stretch>
        </p:blipFill>
        <p:spPr>
          <a:xfrm>
            <a:off x="1231061" y="2445559"/>
            <a:ext cx="4769688" cy="3800475"/>
          </a:xfrm>
        </p:spPr>
      </p:pic>
      <p:sp>
        <p:nvSpPr>
          <p:cNvPr id="9" name="Content Placeholder 2">
            <a:extLst>
              <a:ext uri="{FF2B5EF4-FFF2-40B4-BE49-F238E27FC236}">
                <a16:creationId xmlns:a16="http://schemas.microsoft.com/office/drawing/2014/main" id="{811E2675-E95A-8045-8382-CBDC66EB7BFE}"/>
              </a:ext>
            </a:extLst>
          </p:cNvPr>
          <p:cNvSpPr txBox="1">
            <a:spLocks/>
          </p:cNvSpPr>
          <p:nvPr/>
        </p:nvSpPr>
        <p:spPr>
          <a:xfrm>
            <a:off x="6140570" y="2556932"/>
            <a:ext cx="4756027" cy="3318936"/>
          </a:xfrm>
          <a:prstGeom prst="rect">
            <a:avLst/>
          </a:prstGeom>
        </p:spPr>
        <p:txBody>
          <a:bodyPr vert="horz" lIns="91440" tIns="45720" rIns="91440" bIns="45720" rtlCol="0" anchor="t">
            <a:normAutofit fontScale="6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buSzPct val="114999"/>
            </a:pPr>
            <a:r>
              <a:rPr lang="en-US" sz="4500" dirty="0"/>
              <a:t>Hardware understands binary language.</a:t>
            </a:r>
          </a:p>
          <a:p>
            <a:pPr>
              <a:buSzPct val="114999"/>
            </a:pPr>
            <a:r>
              <a:rPr lang="en-US" sz="4500" dirty="0">
                <a:ea typeface="+mn-lt"/>
                <a:cs typeface="+mn-lt"/>
              </a:rPr>
              <a:t>Instructions must be passed in binary language only.</a:t>
            </a:r>
          </a:p>
          <a:p>
            <a:pPr>
              <a:buSzPct val="114999"/>
            </a:pPr>
            <a:r>
              <a:rPr lang="en-US" sz="4500" dirty="0">
                <a:ea typeface="+mn-lt"/>
                <a:cs typeface="+mn-lt"/>
              </a:rPr>
              <a:t>OS acts as an translator which converts commands given to binary language.</a:t>
            </a:r>
          </a:p>
        </p:txBody>
      </p:sp>
    </p:spTree>
    <p:extLst>
      <p:ext uri="{BB962C8B-B14F-4D97-AF65-F5344CB8AC3E}">
        <p14:creationId xmlns:p14="http://schemas.microsoft.com/office/powerpoint/2010/main" val="167651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9969-1199-3E6F-0FB9-EFDD7594E825}"/>
              </a:ext>
            </a:extLst>
          </p:cNvPr>
          <p:cNvSpPr>
            <a:spLocks noGrp="1"/>
          </p:cNvSpPr>
          <p:nvPr>
            <p:ph type="title"/>
          </p:nvPr>
        </p:nvSpPr>
        <p:spPr/>
        <p:txBody>
          <a:bodyPr/>
          <a:lstStyle/>
          <a:p>
            <a:r>
              <a:rPr lang="en-US" dirty="0"/>
              <a:t>Why we need OS?</a:t>
            </a:r>
          </a:p>
        </p:txBody>
      </p:sp>
      <p:sp>
        <p:nvSpPr>
          <p:cNvPr id="3" name="Content Placeholder 2">
            <a:extLst>
              <a:ext uri="{FF2B5EF4-FFF2-40B4-BE49-F238E27FC236}">
                <a16:creationId xmlns:a16="http://schemas.microsoft.com/office/drawing/2014/main" id="{62856D95-E859-0C9B-3E9A-41FE56FDA839}"/>
              </a:ext>
            </a:extLst>
          </p:cNvPr>
          <p:cNvSpPr>
            <a:spLocks noGrp="1"/>
          </p:cNvSpPr>
          <p:nvPr>
            <p:ph idx="1"/>
          </p:nvPr>
        </p:nvSpPr>
        <p:spPr/>
        <p:txBody>
          <a:bodyPr>
            <a:normAutofit fontScale="62500" lnSpcReduction="20000"/>
          </a:bodyPr>
          <a:lstStyle/>
          <a:p>
            <a:r>
              <a:rPr lang="en-US" dirty="0">
                <a:ea typeface="+mn-lt"/>
                <a:cs typeface="+mn-lt"/>
              </a:rPr>
              <a:t>Let’s suppose you want to add two numbers: c=</a:t>
            </a:r>
            <a:r>
              <a:rPr lang="en-US" dirty="0" err="1">
                <a:ea typeface="+mn-lt"/>
                <a:cs typeface="+mn-lt"/>
              </a:rPr>
              <a:t>a+b</a:t>
            </a:r>
            <a:r>
              <a:rPr lang="en-US" dirty="0">
                <a:ea typeface="+mn-lt"/>
                <a:cs typeface="+mn-lt"/>
              </a:rPr>
              <a:t>;</a:t>
            </a:r>
            <a:endParaRPr lang="en-US" dirty="0"/>
          </a:p>
          <a:p>
            <a:pPr>
              <a:buSzPct val="114999"/>
            </a:pPr>
            <a:r>
              <a:rPr lang="en-US" b="1" dirty="0">
                <a:ea typeface="+mn-lt"/>
                <a:cs typeface="+mn-lt"/>
              </a:rPr>
              <a:t>No OS</a:t>
            </a:r>
            <a:br>
              <a:rPr lang="en-US" b="1" dirty="0">
                <a:ea typeface="+mn-lt"/>
                <a:cs typeface="+mn-lt"/>
              </a:rPr>
            </a:br>
            <a:r>
              <a:rPr lang="en-US" b="1" dirty="0">
                <a:ea typeface="+mn-lt"/>
                <a:cs typeface="+mn-lt"/>
              </a:rPr>
              <a:t>If you are working on MC6800 hardware then the instructions will be:</a:t>
            </a:r>
            <a:br>
              <a:rPr lang="en-US" b="1" dirty="0">
                <a:ea typeface="+mn-lt"/>
                <a:cs typeface="+mn-lt"/>
              </a:rPr>
            </a:br>
            <a:r>
              <a:rPr lang="en-US" b="1" dirty="0">
                <a:ea typeface="+mn-lt"/>
                <a:cs typeface="+mn-lt"/>
              </a:rPr>
              <a:t>LDAA $80 – Loading the number at memory location 80</a:t>
            </a:r>
            <a:br>
              <a:rPr lang="en-US" b="1" dirty="0">
                <a:ea typeface="+mn-lt"/>
                <a:cs typeface="+mn-lt"/>
              </a:rPr>
            </a:br>
            <a:r>
              <a:rPr lang="en-US" b="1" dirty="0">
                <a:ea typeface="+mn-lt"/>
                <a:cs typeface="+mn-lt"/>
              </a:rPr>
              <a:t>LDAB $81 – Loading the number at memory location 81</a:t>
            </a:r>
            <a:br>
              <a:rPr lang="en-US" b="1" dirty="0">
                <a:ea typeface="+mn-lt"/>
                <a:cs typeface="+mn-lt"/>
              </a:rPr>
            </a:br>
            <a:r>
              <a:rPr lang="en-US" b="1" dirty="0">
                <a:ea typeface="+mn-lt"/>
                <a:cs typeface="+mn-lt"/>
              </a:rPr>
              <a:t>ADDB – Adding these two numbers</a:t>
            </a:r>
            <a:br>
              <a:rPr lang="en-US" b="1" dirty="0">
                <a:ea typeface="+mn-lt"/>
                <a:cs typeface="+mn-lt"/>
              </a:rPr>
            </a:br>
            <a:r>
              <a:rPr lang="en-US" b="1" dirty="0">
                <a:ea typeface="+mn-lt"/>
                <a:cs typeface="+mn-lt"/>
              </a:rPr>
              <a:t>STAA $55  – Storing the sum to memory location 55</a:t>
            </a:r>
            <a:br>
              <a:rPr lang="en-US" b="1" dirty="0">
                <a:ea typeface="+mn-lt"/>
                <a:cs typeface="+mn-lt"/>
              </a:rPr>
            </a:br>
            <a:r>
              <a:rPr lang="en-US" b="1" dirty="0">
                <a:ea typeface="+mn-lt"/>
                <a:cs typeface="+mn-lt"/>
              </a:rPr>
              <a:t>But the moment you hardware changes, for example, say to 8086 or 8088, all the above instructions will change, </a:t>
            </a:r>
            <a:endParaRPr lang="en-US" dirty="0">
              <a:ea typeface="+mn-lt"/>
              <a:cs typeface="+mn-lt"/>
            </a:endParaRPr>
          </a:p>
          <a:p>
            <a:pPr>
              <a:buSzPct val="114999"/>
            </a:pPr>
            <a:r>
              <a:rPr lang="en-US" b="1" dirty="0">
                <a:ea typeface="+mn-lt"/>
                <a:cs typeface="+mn-lt"/>
              </a:rPr>
              <a:t>With OS</a:t>
            </a:r>
            <a:br>
              <a:rPr lang="en-US" b="1" dirty="0">
                <a:ea typeface="+mn-lt"/>
                <a:cs typeface="+mn-lt"/>
              </a:rPr>
            </a:br>
            <a:r>
              <a:rPr lang="en-US" b="1" dirty="0">
                <a:ea typeface="+mn-lt"/>
                <a:cs typeface="+mn-lt"/>
              </a:rPr>
              <a:t>Use any High Level Language like C.</a:t>
            </a:r>
            <a:br>
              <a:rPr lang="en-US" b="1" dirty="0">
                <a:ea typeface="+mn-lt"/>
                <a:cs typeface="+mn-lt"/>
              </a:rPr>
            </a:br>
            <a:r>
              <a:rPr lang="en-US" b="1" dirty="0">
                <a:ea typeface="+mn-lt"/>
                <a:cs typeface="+mn-lt"/>
              </a:rPr>
              <a:t>Write c=</a:t>
            </a:r>
            <a:r>
              <a:rPr lang="en-US" b="1" dirty="0" err="1">
                <a:ea typeface="+mn-lt"/>
                <a:cs typeface="+mn-lt"/>
              </a:rPr>
              <a:t>a+b</a:t>
            </a:r>
            <a:r>
              <a:rPr lang="en-US" b="1" dirty="0">
                <a:ea typeface="+mn-lt"/>
                <a:cs typeface="+mn-lt"/>
              </a:rPr>
              <a:t>;</a:t>
            </a:r>
            <a:br>
              <a:rPr lang="en-US" b="1" dirty="0">
                <a:ea typeface="+mn-lt"/>
                <a:cs typeface="+mn-lt"/>
              </a:rPr>
            </a:br>
            <a:r>
              <a:rPr lang="en-US" b="1" dirty="0">
                <a:ea typeface="+mn-lt"/>
                <a:cs typeface="+mn-lt"/>
              </a:rPr>
              <a:t>The underlying hardware does not matter because OS takes care of conversion. Infact this is what we always do. Have we ever bothered what hardware are we using. Our focus is just writing the code correctly in C, C++, Python etc.</a:t>
            </a:r>
            <a:endParaRPr lang="en-US"/>
          </a:p>
        </p:txBody>
      </p:sp>
    </p:spTree>
    <p:extLst>
      <p:ext uri="{BB962C8B-B14F-4D97-AF65-F5344CB8AC3E}">
        <p14:creationId xmlns:p14="http://schemas.microsoft.com/office/powerpoint/2010/main" val="2974398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31E0A-1B6C-58F6-6346-AEB4A0E549E0}"/>
              </a:ext>
            </a:extLst>
          </p:cNvPr>
          <p:cNvSpPr>
            <a:spLocks noGrp="1"/>
          </p:cNvSpPr>
          <p:nvPr>
            <p:ph type="title"/>
          </p:nvPr>
        </p:nvSpPr>
        <p:spPr/>
        <p:txBody>
          <a:bodyPr/>
          <a:lstStyle/>
          <a:p>
            <a:r>
              <a:rPr lang="en-US" dirty="0"/>
              <a:t>Modes of OS</a:t>
            </a:r>
          </a:p>
        </p:txBody>
      </p:sp>
      <p:sp>
        <p:nvSpPr>
          <p:cNvPr id="3" name="Content Placeholder 2">
            <a:extLst>
              <a:ext uri="{FF2B5EF4-FFF2-40B4-BE49-F238E27FC236}">
                <a16:creationId xmlns:a16="http://schemas.microsoft.com/office/drawing/2014/main" id="{FF28F3FB-36D5-14DF-7507-6C2300C5C701}"/>
              </a:ext>
            </a:extLst>
          </p:cNvPr>
          <p:cNvSpPr>
            <a:spLocks noGrp="1"/>
          </p:cNvSpPr>
          <p:nvPr>
            <p:ph idx="1"/>
          </p:nvPr>
        </p:nvSpPr>
        <p:spPr/>
        <p:txBody>
          <a:bodyPr/>
          <a:lstStyle/>
          <a:p>
            <a:r>
              <a:rPr lang="en-US" dirty="0"/>
              <a:t>User mode</a:t>
            </a:r>
          </a:p>
          <a:p>
            <a:pPr>
              <a:buSzPct val="114999"/>
            </a:pPr>
            <a:r>
              <a:rPr lang="en-US" dirty="0"/>
              <a:t>Supervisor mode/Kernel mode/System mode</a:t>
            </a:r>
          </a:p>
          <a:p>
            <a:pPr>
              <a:buSzPct val="114999"/>
            </a:pPr>
            <a:r>
              <a:rPr lang="en-US" dirty="0"/>
              <a:t>Bit called </a:t>
            </a:r>
            <a:r>
              <a:rPr lang="en-US" b="1" dirty="0"/>
              <a:t>mode bit </a:t>
            </a:r>
            <a:r>
              <a:rPr lang="en-US" dirty="0"/>
              <a:t>is added to hardware to indicate the mode.</a:t>
            </a:r>
          </a:p>
          <a:p>
            <a:pPr>
              <a:buSzPct val="114999"/>
            </a:pPr>
            <a:r>
              <a:rPr lang="en-US" dirty="0"/>
              <a:t>For kernel mode : 0 (Task executed on behalf of OS)</a:t>
            </a:r>
          </a:p>
          <a:p>
            <a:pPr>
              <a:buSzPct val="114999"/>
            </a:pPr>
            <a:r>
              <a:rPr lang="en-US" dirty="0"/>
              <a:t>For user mode : 1 (Task executed on behalf of User application)</a:t>
            </a:r>
          </a:p>
          <a:p>
            <a:pPr>
              <a:buSzPct val="114999"/>
            </a:pPr>
            <a:endParaRPr lang="en-US" dirty="0"/>
          </a:p>
          <a:p>
            <a:pPr>
              <a:buSzPct val="114999"/>
            </a:pPr>
            <a:endParaRPr lang="en-US" dirty="0"/>
          </a:p>
        </p:txBody>
      </p:sp>
    </p:spTree>
    <p:extLst>
      <p:ext uri="{BB962C8B-B14F-4D97-AF65-F5344CB8AC3E}">
        <p14:creationId xmlns:p14="http://schemas.microsoft.com/office/powerpoint/2010/main" val="1449309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0356-59A8-3D97-CB37-0A58EE057F3E}"/>
              </a:ext>
            </a:extLst>
          </p:cNvPr>
          <p:cNvSpPr>
            <a:spLocks noGrp="1"/>
          </p:cNvSpPr>
          <p:nvPr>
            <p:ph type="title"/>
          </p:nvPr>
        </p:nvSpPr>
        <p:spPr/>
        <p:txBody>
          <a:bodyPr/>
          <a:lstStyle/>
          <a:p>
            <a:r>
              <a:rPr lang="en-US" dirty="0"/>
              <a:t>Dual Mode Operation</a:t>
            </a:r>
          </a:p>
        </p:txBody>
      </p:sp>
      <p:sp>
        <p:nvSpPr>
          <p:cNvPr id="3" name="Content Placeholder 2">
            <a:extLst>
              <a:ext uri="{FF2B5EF4-FFF2-40B4-BE49-F238E27FC236}">
                <a16:creationId xmlns:a16="http://schemas.microsoft.com/office/drawing/2014/main" id="{5844DA71-6FFF-F4EF-A0BD-5B0EDE5D8CD8}"/>
              </a:ext>
            </a:extLst>
          </p:cNvPr>
          <p:cNvSpPr>
            <a:spLocks noGrp="1"/>
          </p:cNvSpPr>
          <p:nvPr>
            <p:ph idx="1"/>
          </p:nvPr>
        </p:nvSpPr>
        <p:spPr/>
        <p:txBody>
          <a:bodyPr/>
          <a:lstStyle/>
          <a:p>
            <a:r>
              <a:rPr lang="en-US" dirty="0"/>
              <a:t>Hardware starts in kernel mode at system boot time.</a:t>
            </a:r>
          </a:p>
          <a:p>
            <a:pPr>
              <a:buSzPct val="114999"/>
            </a:pPr>
            <a:r>
              <a:rPr lang="en-US" dirty="0"/>
              <a:t>When OS load and execute user applications then switch mode to User mode.</a:t>
            </a:r>
          </a:p>
          <a:p>
            <a:pPr>
              <a:buSzPct val="114999"/>
            </a:pPr>
            <a:r>
              <a:rPr lang="en-US" dirty="0"/>
              <a:t>If any interrupt/privileged instructions occurs it will shift back to kernel mode.</a:t>
            </a:r>
          </a:p>
          <a:p>
            <a:pPr>
              <a:buSzPct val="114999"/>
            </a:pPr>
            <a:r>
              <a:rPr lang="en-US" dirty="0"/>
              <a:t>Examples of privileged instructions: I/O management, timer management, interrupt management.</a:t>
            </a:r>
          </a:p>
        </p:txBody>
      </p:sp>
    </p:spTree>
    <p:extLst>
      <p:ext uri="{BB962C8B-B14F-4D97-AF65-F5344CB8AC3E}">
        <p14:creationId xmlns:p14="http://schemas.microsoft.com/office/powerpoint/2010/main" val="2986315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5A18-5110-7DCB-F1DB-7EAE60C153A1}"/>
              </a:ext>
            </a:extLst>
          </p:cNvPr>
          <p:cNvSpPr>
            <a:spLocks noGrp="1"/>
          </p:cNvSpPr>
          <p:nvPr>
            <p:ph type="title"/>
          </p:nvPr>
        </p:nvSpPr>
        <p:spPr>
          <a:xfrm>
            <a:off x="1079742" y="565189"/>
            <a:ext cx="9601196" cy="1303867"/>
          </a:xfrm>
        </p:spPr>
        <p:txBody>
          <a:bodyPr/>
          <a:lstStyle/>
          <a:p>
            <a:r>
              <a:rPr lang="en-US" dirty="0"/>
              <a:t>Dual Mode Operation</a:t>
            </a:r>
          </a:p>
        </p:txBody>
      </p:sp>
      <p:pic>
        <p:nvPicPr>
          <p:cNvPr id="7" name="Picture 7" descr="Diagram&#10;&#10;Description automatically generated">
            <a:extLst>
              <a:ext uri="{FF2B5EF4-FFF2-40B4-BE49-F238E27FC236}">
                <a16:creationId xmlns:a16="http://schemas.microsoft.com/office/drawing/2014/main" id="{86625A3C-F8BB-CCFF-F411-7BCF2BE93499}"/>
              </a:ext>
            </a:extLst>
          </p:cNvPr>
          <p:cNvPicPr>
            <a:picLocks noGrp="1" noChangeAspect="1"/>
          </p:cNvPicPr>
          <p:nvPr>
            <p:ph idx="1"/>
          </p:nvPr>
        </p:nvPicPr>
        <p:blipFill>
          <a:blip r:embed="rId2"/>
          <a:stretch>
            <a:fillRect/>
          </a:stretch>
        </p:blipFill>
        <p:spPr>
          <a:xfrm>
            <a:off x="742590" y="1641595"/>
            <a:ext cx="10807459" cy="4775798"/>
          </a:xfrm>
        </p:spPr>
      </p:pic>
    </p:spTree>
    <p:extLst>
      <p:ext uri="{BB962C8B-B14F-4D97-AF65-F5344CB8AC3E}">
        <p14:creationId xmlns:p14="http://schemas.microsoft.com/office/powerpoint/2010/main" val="37667020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Organic</vt:lpstr>
      <vt:lpstr>Operating System</vt:lpstr>
      <vt:lpstr>Objectives </vt:lpstr>
      <vt:lpstr>Introduction</vt:lpstr>
      <vt:lpstr>Four components of Computer System</vt:lpstr>
      <vt:lpstr>What does OS do?</vt:lpstr>
      <vt:lpstr>Why we need OS?</vt:lpstr>
      <vt:lpstr>Modes of OS</vt:lpstr>
      <vt:lpstr>Dual Mode Operation</vt:lpstr>
      <vt:lpstr>Dual Mode Operation</vt:lpstr>
      <vt:lpstr>PowerPoint Presentation</vt:lpstr>
      <vt:lpstr>Need of Dual Mode Operation</vt:lpstr>
      <vt:lpstr>Key Points to remember</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265</cp:revision>
  <dcterms:created xsi:type="dcterms:W3CDTF">2023-01-05T14:57:56Z</dcterms:created>
  <dcterms:modified xsi:type="dcterms:W3CDTF">2023-01-05T16:24:33Z</dcterms:modified>
</cp:coreProperties>
</file>