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7" r:id="rId22"/>
    <p:sldId id="276"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87764-53CA-4A11-8BAB-30D276C09413}" v="1" dt="2023-01-08T10:54:34.148"/>
    <p1510:client id="{D87F807F-B5CE-47B2-AE3C-2FFAE13C1256}" v="1258" dt="2023-01-05T16:24:08.471"/>
    <p1510:client id="{F88D57E1-CD0C-41BB-80F7-F86CF374E617}" v="724" dt="2023-01-08T14:15:03.3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68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873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29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793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2270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45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17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53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79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44648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82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52639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27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196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164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151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36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1/8/2023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90249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a:t>
            </a:r>
          </a:p>
        </p:txBody>
      </p:sp>
      <p:sp>
        <p:nvSpPr>
          <p:cNvPr id="3" name="Subtitle 2"/>
          <p:cNvSpPr>
            <a:spLocks noGrp="1"/>
          </p:cNvSpPr>
          <p:nvPr>
            <p:ph type="subTitle" idx="1"/>
          </p:nvPr>
        </p:nvSpPr>
        <p:spPr/>
        <p:txBody>
          <a:bodyPr/>
          <a:lstStyle/>
          <a:p>
            <a:r>
              <a:rPr lang="en-US" sz="3200" dirty="0"/>
              <a:t>Lecture #1</a:t>
            </a:r>
          </a:p>
          <a:p>
            <a:r>
              <a:rPr lang="en-US" sz="3200" b="1" dirty="0"/>
              <a:t>Introduction to OS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3DCB-F289-320A-1869-C489CA188495}"/>
              </a:ext>
            </a:extLst>
          </p:cNvPr>
          <p:cNvSpPr>
            <a:spLocks noGrp="1"/>
          </p:cNvSpPr>
          <p:nvPr>
            <p:ph type="title"/>
          </p:nvPr>
        </p:nvSpPr>
        <p:spPr/>
        <p:txBody>
          <a:bodyPr/>
          <a:lstStyle/>
          <a:p>
            <a:r>
              <a:rPr lang="en-US" dirty="0">
                <a:ea typeface="+mj-lt"/>
                <a:cs typeface="+mj-lt"/>
              </a:rPr>
              <a:t> User-visible registers</a:t>
            </a:r>
            <a:endParaRPr lang="en-US" dirty="0"/>
          </a:p>
        </p:txBody>
      </p:sp>
      <p:sp>
        <p:nvSpPr>
          <p:cNvPr id="3" name="Content Placeholder 2">
            <a:extLst>
              <a:ext uri="{FF2B5EF4-FFF2-40B4-BE49-F238E27FC236}">
                <a16:creationId xmlns:a16="http://schemas.microsoft.com/office/drawing/2014/main" id="{A44C8D56-2D09-E8F0-74BF-EF757399A108}"/>
              </a:ext>
            </a:extLst>
          </p:cNvPr>
          <p:cNvSpPr>
            <a:spLocks noGrp="1"/>
          </p:cNvSpPr>
          <p:nvPr>
            <p:ph idx="1"/>
          </p:nvPr>
        </p:nvSpPr>
        <p:spPr/>
        <p:txBody>
          <a:bodyPr>
            <a:normAutofit/>
          </a:bodyPr>
          <a:lstStyle/>
          <a:p>
            <a:r>
              <a:rPr lang="en-US" dirty="0">
                <a:ea typeface="+mn-lt"/>
                <a:cs typeface="+mn-lt"/>
              </a:rPr>
              <a:t>Enable programmer to minimize main- memory references by optimizing register use.</a:t>
            </a:r>
          </a:p>
          <a:p>
            <a:pPr>
              <a:buSzPct val="114999"/>
            </a:pPr>
            <a:r>
              <a:rPr lang="en-US" dirty="0">
                <a:ea typeface="+mn-lt"/>
                <a:cs typeface="+mn-lt"/>
              </a:rPr>
              <a:t>May be referenced by machine language </a:t>
            </a:r>
          </a:p>
          <a:p>
            <a:pPr>
              <a:buSzPct val="114999"/>
            </a:pPr>
            <a:r>
              <a:rPr lang="en-US" dirty="0">
                <a:ea typeface="+mn-lt"/>
                <a:cs typeface="+mn-lt"/>
              </a:rPr>
              <a:t>Available to all programs - application programs and system programs </a:t>
            </a:r>
          </a:p>
          <a:p>
            <a:pPr>
              <a:buSzPct val="114999"/>
            </a:pPr>
            <a:r>
              <a:rPr lang="en-US" dirty="0">
                <a:ea typeface="+mn-lt"/>
                <a:cs typeface="+mn-lt"/>
              </a:rPr>
              <a:t>Types of registers –Data and Address</a:t>
            </a:r>
          </a:p>
          <a:p>
            <a:pPr>
              <a:buSzPct val="114999"/>
            </a:pPr>
            <a:r>
              <a:rPr lang="en-US" dirty="0">
                <a:ea typeface="+mn-lt"/>
                <a:cs typeface="+mn-lt"/>
              </a:rPr>
              <a:t>Address : Index, Segment pointer, and Stack pointer</a:t>
            </a:r>
            <a:endParaRPr lang="en-US"/>
          </a:p>
        </p:txBody>
      </p:sp>
    </p:spTree>
    <p:extLst>
      <p:ext uri="{BB962C8B-B14F-4D97-AF65-F5344CB8AC3E}">
        <p14:creationId xmlns:p14="http://schemas.microsoft.com/office/powerpoint/2010/main" val="2691097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F845-0945-026E-E5B8-96571AE168C9}"/>
              </a:ext>
            </a:extLst>
          </p:cNvPr>
          <p:cNvSpPr>
            <a:spLocks noGrp="1"/>
          </p:cNvSpPr>
          <p:nvPr>
            <p:ph type="title"/>
          </p:nvPr>
        </p:nvSpPr>
        <p:spPr/>
        <p:txBody>
          <a:bodyPr/>
          <a:lstStyle/>
          <a:p>
            <a:r>
              <a:rPr lang="en-US" dirty="0">
                <a:ea typeface="+mj-lt"/>
                <a:cs typeface="+mj-lt"/>
              </a:rPr>
              <a:t> User-visible registers</a:t>
            </a:r>
          </a:p>
        </p:txBody>
      </p:sp>
      <p:sp>
        <p:nvSpPr>
          <p:cNvPr id="3" name="Content Placeholder 2">
            <a:extLst>
              <a:ext uri="{FF2B5EF4-FFF2-40B4-BE49-F238E27FC236}">
                <a16:creationId xmlns:a16="http://schemas.microsoft.com/office/drawing/2014/main" id="{B9C24CED-E6AA-4DD3-2129-BCD2388C9E34}"/>
              </a:ext>
            </a:extLst>
          </p:cNvPr>
          <p:cNvSpPr>
            <a:spLocks noGrp="1"/>
          </p:cNvSpPr>
          <p:nvPr>
            <p:ph idx="1"/>
          </p:nvPr>
        </p:nvSpPr>
        <p:spPr/>
        <p:txBody>
          <a:bodyPr/>
          <a:lstStyle/>
          <a:p>
            <a:r>
              <a:rPr lang="en-US" dirty="0">
                <a:ea typeface="+mn-lt"/>
                <a:cs typeface="+mn-lt"/>
              </a:rPr>
              <a:t>Address Registers</a:t>
            </a:r>
          </a:p>
          <a:p>
            <a:pPr>
              <a:buSzPct val="114999"/>
            </a:pPr>
            <a:r>
              <a:rPr lang="en-US" b="1" dirty="0">
                <a:ea typeface="+mn-lt"/>
                <a:cs typeface="+mn-lt"/>
              </a:rPr>
              <a:t>Index</a:t>
            </a:r>
            <a:r>
              <a:rPr lang="en-US" dirty="0">
                <a:ea typeface="+mn-lt"/>
                <a:cs typeface="+mn-lt"/>
              </a:rPr>
              <a:t> involves adding an index to a base value to get an address </a:t>
            </a:r>
          </a:p>
          <a:p>
            <a:pPr>
              <a:buSzPct val="114999"/>
            </a:pPr>
            <a:r>
              <a:rPr lang="en-US" b="1" dirty="0">
                <a:ea typeface="+mn-lt"/>
                <a:cs typeface="+mn-lt"/>
              </a:rPr>
              <a:t>Segment pointer </a:t>
            </a:r>
            <a:r>
              <a:rPr lang="en-US" dirty="0">
                <a:ea typeface="+mn-lt"/>
                <a:cs typeface="+mn-lt"/>
              </a:rPr>
              <a:t>when memory is divided into segments, memory is referenced by a segment and an offset </a:t>
            </a:r>
          </a:p>
          <a:p>
            <a:pPr>
              <a:buSzPct val="114999"/>
            </a:pPr>
            <a:r>
              <a:rPr lang="en-US" b="1" dirty="0">
                <a:ea typeface="+mn-lt"/>
                <a:cs typeface="+mn-lt"/>
              </a:rPr>
              <a:t>Stack pointer</a:t>
            </a:r>
            <a:r>
              <a:rPr lang="en-US" dirty="0">
                <a:ea typeface="+mn-lt"/>
                <a:cs typeface="+mn-lt"/>
              </a:rPr>
              <a:t> points to top of stack</a:t>
            </a:r>
            <a:endParaRPr lang="en-US" dirty="0"/>
          </a:p>
        </p:txBody>
      </p:sp>
    </p:spTree>
    <p:extLst>
      <p:ext uri="{BB962C8B-B14F-4D97-AF65-F5344CB8AC3E}">
        <p14:creationId xmlns:p14="http://schemas.microsoft.com/office/powerpoint/2010/main" val="64058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E4D7-95BE-4D47-56D9-4AED4B3247F9}"/>
              </a:ext>
            </a:extLst>
          </p:cNvPr>
          <p:cNvSpPr>
            <a:spLocks noGrp="1"/>
          </p:cNvSpPr>
          <p:nvPr>
            <p:ph type="title"/>
          </p:nvPr>
        </p:nvSpPr>
        <p:spPr/>
        <p:txBody>
          <a:bodyPr/>
          <a:lstStyle/>
          <a:p>
            <a:pPr>
              <a:spcBef>
                <a:spcPct val="20000"/>
              </a:spcBef>
              <a:spcAft>
                <a:spcPts val="600"/>
              </a:spcAft>
            </a:pPr>
            <a:r>
              <a:rPr lang="en-US" dirty="0">
                <a:ea typeface="+mj-lt"/>
                <a:cs typeface="+mj-lt"/>
              </a:rPr>
              <a:t>Control and status registers</a:t>
            </a:r>
            <a:endParaRPr lang="en-US" dirty="0"/>
          </a:p>
        </p:txBody>
      </p:sp>
      <p:sp>
        <p:nvSpPr>
          <p:cNvPr id="3" name="Content Placeholder 2">
            <a:extLst>
              <a:ext uri="{FF2B5EF4-FFF2-40B4-BE49-F238E27FC236}">
                <a16:creationId xmlns:a16="http://schemas.microsoft.com/office/drawing/2014/main" id="{B84D1F7F-9E2C-CE9C-EE22-516697CA3BAF}"/>
              </a:ext>
            </a:extLst>
          </p:cNvPr>
          <p:cNvSpPr>
            <a:spLocks noGrp="1"/>
          </p:cNvSpPr>
          <p:nvPr>
            <p:ph idx="1"/>
          </p:nvPr>
        </p:nvSpPr>
        <p:spPr/>
        <p:txBody>
          <a:bodyPr>
            <a:normAutofit/>
          </a:bodyPr>
          <a:lstStyle/>
          <a:p>
            <a:r>
              <a:rPr lang="en-US" dirty="0">
                <a:ea typeface="+mn-lt"/>
                <a:cs typeface="+mn-lt"/>
              </a:rPr>
              <a:t>Used by processor to control operating of the processor </a:t>
            </a:r>
          </a:p>
          <a:p>
            <a:pPr>
              <a:buSzPct val="114999"/>
            </a:pPr>
            <a:r>
              <a:rPr lang="en-US" dirty="0">
                <a:ea typeface="+mn-lt"/>
                <a:cs typeface="+mn-lt"/>
              </a:rPr>
              <a:t>Used by operating-system routines to control the execution of programs</a:t>
            </a:r>
          </a:p>
          <a:p>
            <a:pPr>
              <a:buSzPct val="114999"/>
            </a:pPr>
            <a:r>
              <a:rPr lang="en-US" b="1" dirty="0">
                <a:ea typeface="+mn-lt"/>
                <a:cs typeface="+mn-lt"/>
              </a:rPr>
              <a:t>Program Counter (PC) –</a:t>
            </a:r>
            <a:r>
              <a:rPr lang="en-US" dirty="0">
                <a:ea typeface="+mn-lt"/>
                <a:cs typeface="+mn-lt"/>
              </a:rPr>
              <a:t>Contains the address of an instruction to be fetched</a:t>
            </a:r>
          </a:p>
          <a:p>
            <a:pPr>
              <a:buSzPct val="114999"/>
            </a:pPr>
            <a:r>
              <a:rPr lang="en-US" dirty="0">
                <a:ea typeface="+mn-lt"/>
                <a:cs typeface="+mn-lt"/>
              </a:rPr>
              <a:t> </a:t>
            </a:r>
            <a:r>
              <a:rPr lang="en-US" b="1" dirty="0">
                <a:ea typeface="+mn-lt"/>
                <a:cs typeface="+mn-lt"/>
              </a:rPr>
              <a:t>Instruction Register (IR) –</a:t>
            </a:r>
            <a:r>
              <a:rPr lang="en-US" dirty="0">
                <a:ea typeface="+mn-lt"/>
                <a:cs typeface="+mn-lt"/>
              </a:rPr>
              <a:t>Contains the instruction most recently fetched</a:t>
            </a:r>
          </a:p>
          <a:p>
            <a:pPr>
              <a:buSzPct val="114999"/>
            </a:pPr>
            <a:r>
              <a:rPr lang="en-US" dirty="0">
                <a:ea typeface="+mn-lt"/>
                <a:cs typeface="+mn-lt"/>
              </a:rPr>
              <a:t> </a:t>
            </a:r>
            <a:r>
              <a:rPr lang="en-US" b="1" dirty="0">
                <a:ea typeface="+mn-lt"/>
                <a:cs typeface="+mn-lt"/>
              </a:rPr>
              <a:t>Program Status Word (PSW) </a:t>
            </a:r>
            <a:r>
              <a:rPr lang="en-US" dirty="0">
                <a:ea typeface="+mn-lt"/>
                <a:cs typeface="+mn-lt"/>
              </a:rPr>
              <a:t>–condition codes , Interrupt enable/disable, Supervisor/user mode</a:t>
            </a:r>
            <a:endParaRPr lang="en-US" dirty="0"/>
          </a:p>
        </p:txBody>
      </p:sp>
    </p:spTree>
    <p:extLst>
      <p:ext uri="{BB962C8B-B14F-4D97-AF65-F5344CB8AC3E}">
        <p14:creationId xmlns:p14="http://schemas.microsoft.com/office/powerpoint/2010/main" val="1938245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9AFE-357A-5572-016D-6A75D554AA70}"/>
              </a:ext>
            </a:extLst>
          </p:cNvPr>
          <p:cNvSpPr>
            <a:spLocks noGrp="1"/>
          </p:cNvSpPr>
          <p:nvPr>
            <p:ph type="title"/>
          </p:nvPr>
        </p:nvSpPr>
        <p:spPr/>
        <p:txBody>
          <a:bodyPr/>
          <a:lstStyle/>
          <a:p>
            <a:r>
              <a:rPr lang="en-US" dirty="0">
                <a:ea typeface="+mj-lt"/>
                <a:cs typeface="+mj-lt"/>
              </a:rPr>
              <a:t>Control and status registers</a:t>
            </a:r>
          </a:p>
        </p:txBody>
      </p:sp>
      <p:sp>
        <p:nvSpPr>
          <p:cNvPr id="3" name="Content Placeholder 2">
            <a:extLst>
              <a:ext uri="{FF2B5EF4-FFF2-40B4-BE49-F238E27FC236}">
                <a16:creationId xmlns:a16="http://schemas.microsoft.com/office/drawing/2014/main" id="{B4D07F53-65A8-827C-FE63-46CC17EF429D}"/>
              </a:ext>
            </a:extLst>
          </p:cNvPr>
          <p:cNvSpPr>
            <a:spLocks noGrp="1"/>
          </p:cNvSpPr>
          <p:nvPr>
            <p:ph idx="1"/>
          </p:nvPr>
        </p:nvSpPr>
        <p:spPr/>
        <p:txBody>
          <a:bodyPr/>
          <a:lstStyle/>
          <a:p>
            <a:r>
              <a:rPr lang="en-US" dirty="0">
                <a:ea typeface="+mn-lt"/>
                <a:cs typeface="+mn-lt"/>
              </a:rPr>
              <a:t>Condition Codes or Flags –Bits set by the processor hardware as a result of operations </a:t>
            </a:r>
            <a:endParaRPr lang="en-US"/>
          </a:p>
          <a:p>
            <a:pPr>
              <a:buSzPct val="114999"/>
            </a:pPr>
            <a:r>
              <a:rPr lang="en-US" dirty="0">
                <a:ea typeface="+mn-lt"/>
                <a:cs typeface="+mn-lt"/>
              </a:rPr>
              <a:t>Can be accessed by a program but not altered </a:t>
            </a:r>
          </a:p>
          <a:p>
            <a:pPr>
              <a:buSzPct val="114999"/>
            </a:pPr>
            <a:r>
              <a:rPr lang="en-US" dirty="0">
                <a:ea typeface="+mn-lt"/>
                <a:cs typeface="+mn-lt"/>
              </a:rPr>
              <a:t>Examples positive result, negative result. Zero, Overflow</a:t>
            </a:r>
            <a:endParaRPr lang="en-US" dirty="0"/>
          </a:p>
          <a:p>
            <a:pPr>
              <a:buSzPct val="114999"/>
            </a:pPr>
            <a:endParaRPr lang="en-US" dirty="0"/>
          </a:p>
        </p:txBody>
      </p:sp>
    </p:spTree>
    <p:extLst>
      <p:ext uri="{BB962C8B-B14F-4D97-AF65-F5344CB8AC3E}">
        <p14:creationId xmlns:p14="http://schemas.microsoft.com/office/powerpoint/2010/main" val="1868636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E43D-12B1-030F-3EAF-76B776EA886D}"/>
              </a:ext>
            </a:extLst>
          </p:cNvPr>
          <p:cNvSpPr>
            <a:spLocks noGrp="1"/>
          </p:cNvSpPr>
          <p:nvPr>
            <p:ph type="title"/>
          </p:nvPr>
        </p:nvSpPr>
        <p:spPr/>
        <p:txBody>
          <a:bodyPr/>
          <a:lstStyle/>
          <a:p>
            <a:r>
              <a:rPr lang="en-US" dirty="0"/>
              <a:t>Instruction Cycle</a:t>
            </a:r>
          </a:p>
        </p:txBody>
      </p:sp>
      <p:pic>
        <p:nvPicPr>
          <p:cNvPr id="4" name="Picture 4" descr="Diagram&#10;&#10;Description automatically generated">
            <a:extLst>
              <a:ext uri="{FF2B5EF4-FFF2-40B4-BE49-F238E27FC236}">
                <a16:creationId xmlns:a16="http://schemas.microsoft.com/office/drawing/2014/main" id="{5EF8D42F-C4B3-C03C-D27A-5E4B159403F5}"/>
              </a:ext>
            </a:extLst>
          </p:cNvPr>
          <p:cNvPicPr>
            <a:picLocks noGrp="1" noChangeAspect="1"/>
          </p:cNvPicPr>
          <p:nvPr>
            <p:ph idx="1"/>
          </p:nvPr>
        </p:nvPicPr>
        <p:blipFill rotWithShape="1">
          <a:blip r:embed="rId2"/>
          <a:srcRect r="161" b="35178"/>
          <a:stretch/>
        </p:blipFill>
        <p:spPr>
          <a:xfrm>
            <a:off x="1033551" y="2747484"/>
            <a:ext cx="10124915" cy="2907373"/>
          </a:xfrm>
        </p:spPr>
      </p:pic>
    </p:spTree>
    <p:extLst>
      <p:ext uri="{BB962C8B-B14F-4D97-AF65-F5344CB8AC3E}">
        <p14:creationId xmlns:p14="http://schemas.microsoft.com/office/powerpoint/2010/main" val="202365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E915E-6CA7-13C0-B133-47F6964D329D}"/>
              </a:ext>
            </a:extLst>
          </p:cNvPr>
          <p:cNvSpPr>
            <a:spLocks noGrp="1"/>
          </p:cNvSpPr>
          <p:nvPr>
            <p:ph type="title"/>
          </p:nvPr>
        </p:nvSpPr>
        <p:spPr/>
        <p:txBody>
          <a:bodyPr/>
          <a:lstStyle/>
          <a:p>
            <a:r>
              <a:rPr lang="en-US" dirty="0">
                <a:ea typeface="+mj-lt"/>
                <a:cs typeface="+mj-lt"/>
              </a:rPr>
              <a:t>Instruction Cycle</a:t>
            </a:r>
          </a:p>
        </p:txBody>
      </p:sp>
      <p:sp>
        <p:nvSpPr>
          <p:cNvPr id="3" name="Content Placeholder 2">
            <a:extLst>
              <a:ext uri="{FF2B5EF4-FFF2-40B4-BE49-F238E27FC236}">
                <a16:creationId xmlns:a16="http://schemas.microsoft.com/office/drawing/2014/main" id="{231C2A12-C17A-67FD-AA1B-471A95C411F2}"/>
              </a:ext>
            </a:extLst>
          </p:cNvPr>
          <p:cNvSpPr>
            <a:spLocks noGrp="1"/>
          </p:cNvSpPr>
          <p:nvPr>
            <p:ph idx="1"/>
          </p:nvPr>
        </p:nvSpPr>
        <p:spPr/>
        <p:txBody>
          <a:bodyPr/>
          <a:lstStyle/>
          <a:p>
            <a:r>
              <a:rPr lang="en-US" dirty="0">
                <a:ea typeface="+mn-lt"/>
                <a:cs typeface="+mn-lt"/>
              </a:rPr>
              <a:t>Instruction Fetch and Execute The processor fetches the instruction from memory </a:t>
            </a:r>
          </a:p>
          <a:p>
            <a:pPr>
              <a:buSzPct val="114999"/>
            </a:pPr>
            <a:r>
              <a:rPr lang="en-US" dirty="0">
                <a:ea typeface="+mn-lt"/>
                <a:cs typeface="+mn-lt"/>
              </a:rPr>
              <a:t>Program counter (PC) holds address of the instruction to be fetched next</a:t>
            </a:r>
          </a:p>
          <a:p>
            <a:pPr>
              <a:buSzPct val="114999"/>
            </a:pPr>
            <a:r>
              <a:rPr lang="en-US" dirty="0">
                <a:ea typeface="+mn-lt"/>
                <a:cs typeface="+mn-lt"/>
              </a:rPr>
              <a:t> Program counter is incremented after each fetch</a:t>
            </a:r>
            <a:endParaRPr lang="en-US"/>
          </a:p>
        </p:txBody>
      </p:sp>
    </p:spTree>
    <p:extLst>
      <p:ext uri="{BB962C8B-B14F-4D97-AF65-F5344CB8AC3E}">
        <p14:creationId xmlns:p14="http://schemas.microsoft.com/office/powerpoint/2010/main" val="4277452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CC6A-8A27-AB10-A4C2-17DC610B6573}"/>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0F845155-D9BC-09A9-9CD7-F6AE74A88235}"/>
              </a:ext>
            </a:extLst>
          </p:cNvPr>
          <p:cNvSpPr>
            <a:spLocks noGrp="1"/>
          </p:cNvSpPr>
          <p:nvPr>
            <p:ph idx="1"/>
          </p:nvPr>
        </p:nvSpPr>
        <p:spPr/>
        <p:txBody>
          <a:bodyPr/>
          <a:lstStyle/>
          <a:p>
            <a:r>
              <a:rPr lang="en-US" dirty="0">
                <a:ea typeface="+mn-lt"/>
                <a:cs typeface="+mn-lt"/>
              </a:rPr>
              <a:t>An interruption of the normal sequence of execution </a:t>
            </a:r>
            <a:endParaRPr lang="en-US"/>
          </a:p>
          <a:p>
            <a:pPr>
              <a:buSzPct val="114999"/>
            </a:pPr>
            <a:r>
              <a:rPr lang="en-US" dirty="0">
                <a:ea typeface="+mn-lt"/>
                <a:cs typeface="+mn-lt"/>
              </a:rPr>
              <a:t>Improves processing efficiency </a:t>
            </a:r>
            <a:endParaRPr lang="en-US"/>
          </a:p>
          <a:p>
            <a:pPr>
              <a:buSzPct val="114999"/>
            </a:pPr>
            <a:r>
              <a:rPr lang="en-US" dirty="0">
                <a:ea typeface="+mn-lt"/>
                <a:cs typeface="+mn-lt"/>
              </a:rPr>
              <a:t>Allows the processor to execute other instructions while an I/O operation is in progress</a:t>
            </a:r>
          </a:p>
          <a:p>
            <a:pPr>
              <a:buSzPct val="114999"/>
            </a:pPr>
            <a:r>
              <a:rPr lang="en-US" dirty="0">
                <a:ea typeface="+mn-lt"/>
                <a:cs typeface="+mn-lt"/>
              </a:rPr>
              <a:t> A suspension of a process caused by an event external to that process and performed in such a way that the process can be resumed</a:t>
            </a:r>
            <a:endParaRPr lang="en-US"/>
          </a:p>
        </p:txBody>
      </p:sp>
    </p:spTree>
    <p:extLst>
      <p:ext uri="{BB962C8B-B14F-4D97-AF65-F5344CB8AC3E}">
        <p14:creationId xmlns:p14="http://schemas.microsoft.com/office/powerpoint/2010/main" val="4147152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CC6A-8A27-AB10-A4C2-17DC610B6573}"/>
              </a:ext>
            </a:extLst>
          </p:cNvPr>
          <p:cNvSpPr>
            <a:spLocks noGrp="1"/>
          </p:cNvSpPr>
          <p:nvPr>
            <p:ph type="title"/>
          </p:nvPr>
        </p:nvSpPr>
        <p:spPr/>
        <p:txBody>
          <a:bodyPr/>
          <a:lstStyle/>
          <a:p>
            <a:r>
              <a:rPr lang="en-US" dirty="0"/>
              <a:t>Interrupts</a:t>
            </a:r>
          </a:p>
        </p:txBody>
      </p:sp>
      <p:pic>
        <p:nvPicPr>
          <p:cNvPr id="6" name="Picture 6" descr="Diagram&#10;&#10;Description automatically generated">
            <a:extLst>
              <a:ext uri="{FF2B5EF4-FFF2-40B4-BE49-F238E27FC236}">
                <a16:creationId xmlns:a16="http://schemas.microsoft.com/office/drawing/2014/main" id="{855AA34B-81C9-B04A-51E7-69D2C359046F}"/>
              </a:ext>
            </a:extLst>
          </p:cNvPr>
          <p:cNvPicPr>
            <a:picLocks noGrp="1" noChangeAspect="1"/>
          </p:cNvPicPr>
          <p:nvPr>
            <p:ph idx="1"/>
          </p:nvPr>
        </p:nvPicPr>
        <p:blipFill>
          <a:blip r:embed="rId2"/>
          <a:stretch>
            <a:fillRect/>
          </a:stretch>
        </p:blipFill>
        <p:spPr>
          <a:xfrm>
            <a:off x="478718" y="2485046"/>
            <a:ext cx="11220183" cy="3577728"/>
          </a:xfrm>
        </p:spPr>
      </p:pic>
    </p:spTree>
    <p:extLst>
      <p:ext uri="{BB962C8B-B14F-4D97-AF65-F5344CB8AC3E}">
        <p14:creationId xmlns:p14="http://schemas.microsoft.com/office/powerpoint/2010/main" val="1693278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CC6A-8A27-AB10-A4C2-17DC610B6573}"/>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0F845155-D9BC-09A9-9CD7-F6AE74A88235}"/>
              </a:ext>
            </a:extLst>
          </p:cNvPr>
          <p:cNvSpPr>
            <a:spLocks noGrp="1"/>
          </p:cNvSpPr>
          <p:nvPr>
            <p:ph idx="1"/>
          </p:nvPr>
        </p:nvSpPr>
        <p:spPr/>
        <p:txBody>
          <a:bodyPr/>
          <a:lstStyle/>
          <a:p>
            <a:pPr algn="just"/>
            <a:r>
              <a:rPr lang="en-US" dirty="0">
                <a:ea typeface="+mn-lt"/>
                <a:cs typeface="+mn-lt"/>
              </a:rPr>
              <a:t>Hardware and software interrupts are two types of interrupts. Hardware interrupts are triggered by hardware peripherals while software interrupts are triggered by software function calls.</a:t>
            </a:r>
            <a:endParaRPr lang="en-US" dirty="0"/>
          </a:p>
          <a:p>
            <a:pPr algn="just">
              <a:buSzPct val="114999"/>
            </a:pPr>
            <a:r>
              <a:rPr lang="en-US" dirty="0">
                <a:ea typeface="+mn-lt"/>
                <a:cs typeface="+mn-lt"/>
              </a:rPr>
              <a:t>Hardware interrupts are of further two types. Maskable interrupts can be ignored or disabled by the CPU while this is not possible for </a:t>
            </a:r>
            <a:r>
              <a:rPr lang="en-US" dirty="0" err="1">
                <a:ea typeface="+mn-lt"/>
                <a:cs typeface="+mn-lt"/>
              </a:rPr>
              <a:t>non maskable</a:t>
            </a:r>
            <a:r>
              <a:rPr lang="en-US" dirty="0">
                <a:ea typeface="+mn-lt"/>
                <a:cs typeface="+mn-lt"/>
              </a:rPr>
              <a:t> interrupts.</a:t>
            </a:r>
            <a:endParaRPr lang="en-US" dirty="0"/>
          </a:p>
          <a:p>
            <a:pPr>
              <a:buSzPct val="114999"/>
            </a:pPr>
            <a:endParaRPr lang="en-US" dirty="0"/>
          </a:p>
        </p:txBody>
      </p:sp>
    </p:spTree>
    <p:extLst>
      <p:ext uri="{BB962C8B-B14F-4D97-AF65-F5344CB8AC3E}">
        <p14:creationId xmlns:p14="http://schemas.microsoft.com/office/powerpoint/2010/main" val="114896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84DE7-A392-296B-8BED-64135A48047B}"/>
              </a:ext>
            </a:extLst>
          </p:cNvPr>
          <p:cNvSpPr>
            <a:spLocks noGrp="1"/>
          </p:cNvSpPr>
          <p:nvPr>
            <p:ph type="title"/>
          </p:nvPr>
        </p:nvSpPr>
        <p:spPr/>
        <p:txBody>
          <a:bodyPr/>
          <a:lstStyle/>
          <a:p>
            <a:r>
              <a:rPr lang="en-US" dirty="0"/>
              <a:t>Examples of Interrupts</a:t>
            </a:r>
          </a:p>
        </p:txBody>
      </p:sp>
      <p:sp>
        <p:nvSpPr>
          <p:cNvPr id="3" name="Content Placeholder 2">
            <a:extLst>
              <a:ext uri="{FF2B5EF4-FFF2-40B4-BE49-F238E27FC236}">
                <a16:creationId xmlns:a16="http://schemas.microsoft.com/office/drawing/2014/main" id="{95FAE215-5B1A-E6F7-F2E2-D95BAD825E3C}"/>
              </a:ext>
            </a:extLst>
          </p:cNvPr>
          <p:cNvSpPr>
            <a:spLocks noGrp="1"/>
          </p:cNvSpPr>
          <p:nvPr>
            <p:ph idx="1"/>
          </p:nvPr>
        </p:nvSpPr>
        <p:spPr/>
        <p:txBody>
          <a:bodyPr/>
          <a:lstStyle/>
          <a:p>
            <a:r>
              <a:rPr lang="en-US" dirty="0">
                <a:ea typeface="+mn-lt"/>
                <a:cs typeface="+mn-lt"/>
              </a:rPr>
              <a:t> Program –arithmetic overflow –division by zero –execute illegal instruction –reference outside user’s memory space</a:t>
            </a:r>
          </a:p>
          <a:p>
            <a:pPr>
              <a:buSzPct val="114999"/>
            </a:pPr>
            <a:r>
              <a:rPr lang="en-US" dirty="0">
                <a:ea typeface="+mn-lt"/>
                <a:cs typeface="+mn-lt"/>
              </a:rPr>
              <a:t> Timer </a:t>
            </a:r>
          </a:p>
          <a:p>
            <a:pPr>
              <a:buSzPct val="114999"/>
            </a:pPr>
            <a:r>
              <a:rPr lang="en-US" dirty="0">
                <a:ea typeface="+mn-lt"/>
                <a:cs typeface="+mn-lt"/>
              </a:rPr>
              <a:t>I/O Hardware failure</a:t>
            </a:r>
            <a:endParaRPr lang="en-US" dirty="0"/>
          </a:p>
        </p:txBody>
      </p:sp>
    </p:spTree>
    <p:extLst>
      <p:ext uri="{BB962C8B-B14F-4D97-AF65-F5344CB8AC3E}">
        <p14:creationId xmlns:p14="http://schemas.microsoft.com/office/powerpoint/2010/main" val="348596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3A52-1840-ADF8-997F-E8924E6ED679}"/>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C5B7CCEC-8955-01F6-CDAC-83D927B42D39}"/>
              </a:ext>
            </a:extLst>
          </p:cNvPr>
          <p:cNvSpPr>
            <a:spLocks noGrp="1"/>
          </p:cNvSpPr>
          <p:nvPr>
            <p:ph idx="1"/>
          </p:nvPr>
        </p:nvSpPr>
        <p:spPr/>
        <p:txBody>
          <a:bodyPr/>
          <a:lstStyle/>
          <a:p>
            <a:r>
              <a:rPr lang="en-US" dirty="0"/>
              <a:t>To understand the organization of computer system.</a:t>
            </a:r>
          </a:p>
          <a:p>
            <a:pPr>
              <a:buSzPct val="114999"/>
            </a:pPr>
            <a:r>
              <a:rPr lang="en-US" dirty="0"/>
              <a:t>Learn about bootstrap program.</a:t>
            </a:r>
          </a:p>
          <a:p>
            <a:pPr>
              <a:buSzPct val="114999"/>
            </a:pPr>
            <a:r>
              <a:rPr lang="en-US" dirty="0"/>
              <a:t>To understand concept of Instruction cycle and registers</a:t>
            </a:r>
          </a:p>
          <a:p>
            <a:pPr>
              <a:buSzPct val="114999"/>
            </a:pPr>
            <a:r>
              <a:rPr lang="en-US" dirty="0"/>
              <a:t>Get familiar with interrupts and its types</a:t>
            </a:r>
          </a:p>
          <a:p>
            <a:pPr>
              <a:buSzPct val="114999"/>
            </a:pPr>
            <a:r>
              <a:rPr lang="en-US" dirty="0"/>
              <a:t>Maskable and Non maskable interrupts.</a:t>
            </a:r>
          </a:p>
          <a:p>
            <a:pPr>
              <a:buSzPct val="114999"/>
            </a:pPr>
            <a:r>
              <a:rPr lang="en-US" dirty="0"/>
              <a:t>Examples of Maskable and Non maskable Interrupts.</a:t>
            </a:r>
          </a:p>
        </p:txBody>
      </p:sp>
    </p:spTree>
    <p:extLst>
      <p:ext uri="{BB962C8B-B14F-4D97-AF65-F5344CB8AC3E}">
        <p14:creationId xmlns:p14="http://schemas.microsoft.com/office/powerpoint/2010/main" val="2583071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Table&#10;&#10;Description automatically generated">
            <a:extLst>
              <a:ext uri="{FF2B5EF4-FFF2-40B4-BE49-F238E27FC236}">
                <a16:creationId xmlns:a16="http://schemas.microsoft.com/office/drawing/2014/main" id="{839DB83A-0C1D-E4CD-65D5-25E3D1B83193}"/>
              </a:ext>
            </a:extLst>
          </p:cNvPr>
          <p:cNvPicPr>
            <a:picLocks noChangeAspect="1"/>
          </p:cNvPicPr>
          <p:nvPr/>
        </p:nvPicPr>
        <p:blipFill>
          <a:blip r:embed="rId2"/>
          <a:stretch>
            <a:fillRect/>
          </a:stretch>
        </p:blipFill>
        <p:spPr>
          <a:xfrm>
            <a:off x="943155" y="318354"/>
            <a:ext cx="10435086" cy="6221293"/>
          </a:xfrm>
          <a:prstGeom prst="rect">
            <a:avLst/>
          </a:prstGeom>
        </p:spPr>
      </p:pic>
    </p:spTree>
    <p:extLst>
      <p:ext uri="{BB962C8B-B14F-4D97-AF65-F5344CB8AC3E}">
        <p14:creationId xmlns:p14="http://schemas.microsoft.com/office/powerpoint/2010/main" val="3085412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E2D2-7921-5DDD-472B-AABA6E509DD9}"/>
              </a:ext>
            </a:extLst>
          </p:cNvPr>
          <p:cNvSpPr>
            <a:spLocks noGrp="1"/>
          </p:cNvSpPr>
          <p:nvPr>
            <p:ph type="title"/>
          </p:nvPr>
        </p:nvSpPr>
        <p:spPr/>
        <p:txBody>
          <a:bodyPr/>
          <a:lstStyle/>
          <a:p>
            <a:r>
              <a:rPr lang="en-US" dirty="0"/>
              <a:t>Interrupt Handler</a:t>
            </a:r>
          </a:p>
        </p:txBody>
      </p:sp>
      <p:sp>
        <p:nvSpPr>
          <p:cNvPr id="3" name="Content Placeholder 2">
            <a:extLst>
              <a:ext uri="{FF2B5EF4-FFF2-40B4-BE49-F238E27FC236}">
                <a16:creationId xmlns:a16="http://schemas.microsoft.com/office/drawing/2014/main" id="{AEF788A3-86A5-ACAF-4103-EB5271109EE4}"/>
              </a:ext>
            </a:extLst>
          </p:cNvPr>
          <p:cNvSpPr>
            <a:spLocks noGrp="1"/>
          </p:cNvSpPr>
          <p:nvPr>
            <p:ph idx="1"/>
          </p:nvPr>
        </p:nvSpPr>
        <p:spPr/>
        <p:txBody>
          <a:bodyPr/>
          <a:lstStyle/>
          <a:p>
            <a:r>
              <a:rPr lang="en-US" dirty="0">
                <a:ea typeface="+mn-lt"/>
                <a:cs typeface="+mn-lt"/>
              </a:rPr>
              <a:t>A program that determines nature of the interrupt and performs whatever actions are needed Control is transferred to this program Generally part of the operating system</a:t>
            </a:r>
          </a:p>
          <a:p>
            <a:pPr>
              <a:buSzPct val="114999"/>
            </a:pPr>
            <a:r>
              <a:rPr lang="en-US" dirty="0">
                <a:ea typeface="+mn-lt"/>
                <a:cs typeface="+mn-lt"/>
              </a:rPr>
              <a:t> Processor checks for interrupts If no interrupts fetch the next instruction for the current program If an interrupt is pending, suspend execution of the current program, and execute the interrupt handler</a:t>
            </a:r>
          </a:p>
        </p:txBody>
      </p:sp>
    </p:spTree>
    <p:extLst>
      <p:ext uri="{BB962C8B-B14F-4D97-AF65-F5344CB8AC3E}">
        <p14:creationId xmlns:p14="http://schemas.microsoft.com/office/powerpoint/2010/main" val="2267440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D667-687F-7C02-3869-5809D5AE27F6}"/>
              </a:ext>
            </a:extLst>
          </p:cNvPr>
          <p:cNvSpPr>
            <a:spLocks noGrp="1"/>
          </p:cNvSpPr>
          <p:nvPr>
            <p:ph type="title"/>
          </p:nvPr>
        </p:nvSpPr>
        <p:spPr/>
        <p:txBody>
          <a:bodyPr/>
          <a:lstStyle/>
          <a:p>
            <a:r>
              <a:rPr lang="en-US" dirty="0"/>
              <a:t>Interrupt Cycle</a:t>
            </a:r>
          </a:p>
        </p:txBody>
      </p:sp>
      <p:pic>
        <p:nvPicPr>
          <p:cNvPr id="4" name="Picture 4" descr="Diagram&#10;&#10;Description automatically generated">
            <a:extLst>
              <a:ext uri="{FF2B5EF4-FFF2-40B4-BE49-F238E27FC236}">
                <a16:creationId xmlns:a16="http://schemas.microsoft.com/office/drawing/2014/main" id="{F0474785-2CCF-F160-2CC2-1B4FACA98578}"/>
              </a:ext>
            </a:extLst>
          </p:cNvPr>
          <p:cNvPicPr>
            <a:picLocks noGrp="1" noChangeAspect="1"/>
          </p:cNvPicPr>
          <p:nvPr>
            <p:ph idx="1"/>
          </p:nvPr>
        </p:nvPicPr>
        <p:blipFill rotWithShape="1">
          <a:blip r:embed="rId2"/>
          <a:srcRect r="257" b="12105"/>
          <a:stretch/>
        </p:blipFill>
        <p:spPr>
          <a:xfrm>
            <a:off x="1062307" y="2581156"/>
            <a:ext cx="9837379" cy="3372045"/>
          </a:xfrm>
        </p:spPr>
      </p:pic>
    </p:spTree>
    <p:extLst>
      <p:ext uri="{BB962C8B-B14F-4D97-AF65-F5344CB8AC3E}">
        <p14:creationId xmlns:p14="http://schemas.microsoft.com/office/powerpoint/2010/main" val="3147181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D4B9-3C85-6269-1A05-39A5117163C3}"/>
              </a:ext>
            </a:extLst>
          </p:cNvPr>
          <p:cNvSpPr>
            <a:spLocks noGrp="1"/>
          </p:cNvSpPr>
          <p:nvPr>
            <p:ph type="title"/>
          </p:nvPr>
        </p:nvSpPr>
        <p:spPr/>
        <p:txBody>
          <a:bodyPr/>
          <a:lstStyle/>
          <a:p>
            <a:r>
              <a:rPr lang="en-US" dirty="0"/>
              <a:t>Any Query??</a:t>
            </a:r>
          </a:p>
        </p:txBody>
      </p:sp>
    </p:spTree>
    <p:extLst>
      <p:ext uri="{BB962C8B-B14F-4D97-AF65-F5344CB8AC3E}">
        <p14:creationId xmlns:p14="http://schemas.microsoft.com/office/powerpoint/2010/main" val="15922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0388-B82A-3558-BE85-55B66689B605}"/>
              </a:ext>
            </a:extLst>
          </p:cNvPr>
          <p:cNvSpPr>
            <a:spLocks noGrp="1"/>
          </p:cNvSpPr>
          <p:nvPr>
            <p:ph type="title"/>
          </p:nvPr>
        </p:nvSpPr>
        <p:spPr>
          <a:xfrm>
            <a:off x="1237893" y="277641"/>
            <a:ext cx="9601196" cy="1303867"/>
          </a:xfrm>
        </p:spPr>
        <p:txBody>
          <a:bodyPr/>
          <a:lstStyle/>
          <a:p>
            <a:r>
              <a:rPr lang="en-US" dirty="0"/>
              <a:t>Computer System Organization</a:t>
            </a:r>
          </a:p>
        </p:txBody>
      </p:sp>
      <p:pic>
        <p:nvPicPr>
          <p:cNvPr id="4" name="Picture 4" descr="Diagram&#10;&#10;Description automatically generated">
            <a:extLst>
              <a:ext uri="{FF2B5EF4-FFF2-40B4-BE49-F238E27FC236}">
                <a16:creationId xmlns:a16="http://schemas.microsoft.com/office/drawing/2014/main" id="{5D3095A6-D1F5-E076-B543-318057823F9D}"/>
              </a:ext>
            </a:extLst>
          </p:cNvPr>
          <p:cNvPicPr>
            <a:picLocks noGrp="1" noChangeAspect="1"/>
          </p:cNvPicPr>
          <p:nvPr>
            <p:ph idx="1"/>
          </p:nvPr>
        </p:nvPicPr>
        <p:blipFill>
          <a:blip r:embed="rId2"/>
          <a:stretch>
            <a:fillRect/>
          </a:stretch>
        </p:blipFill>
        <p:spPr>
          <a:xfrm>
            <a:off x="1357061" y="1249125"/>
            <a:ext cx="9477876" cy="4985646"/>
          </a:xfrm>
        </p:spPr>
      </p:pic>
    </p:spTree>
    <p:extLst>
      <p:ext uri="{BB962C8B-B14F-4D97-AF65-F5344CB8AC3E}">
        <p14:creationId xmlns:p14="http://schemas.microsoft.com/office/powerpoint/2010/main" val="384003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9464-1F28-0EFA-E4E3-C511B23D88E0}"/>
              </a:ext>
            </a:extLst>
          </p:cNvPr>
          <p:cNvSpPr>
            <a:spLocks noGrp="1"/>
          </p:cNvSpPr>
          <p:nvPr>
            <p:ph type="title"/>
          </p:nvPr>
        </p:nvSpPr>
        <p:spPr/>
        <p:txBody>
          <a:bodyPr/>
          <a:lstStyle/>
          <a:p>
            <a:r>
              <a:rPr lang="en-US" dirty="0"/>
              <a:t>Computer System Organization</a:t>
            </a:r>
          </a:p>
        </p:txBody>
      </p:sp>
      <p:sp>
        <p:nvSpPr>
          <p:cNvPr id="3" name="Content Placeholder 2">
            <a:extLst>
              <a:ext uri="{FF2B5EF4-FFF2-40B4-BE49-F238E27FC236}">
                <a16:creationId xmlns:a16="http://schemas.microsoft.com/office/drawing/2014/main" id="{DDB7B79F-4A8E-285F-36C5-28B2A6FC7CAE}"/>
              </a:ext>
            </a:extLst>
          </p:cNvPr>
          <p:cNvSpPr>
            <a:spLocks noGrp="1"/>
          </p:cNvSpPr>
          <p:nvPr>
            <p:ph idx="1"/>
          </p:nvPr>
        </p:nvSpPr>
        <p:spPr/>
        <p:txBody>
          <a:bodyPr>
            <a:normAutofit fontScale="85000" lnSpcReduction="10000"/>
          </a:bodyPr>
          <a:lstStyle/>
          <a:p>
            <a:pPr>
              <a:buSzPct val="114999"/>
            </a:pPr>
            <a:r>
              <a:rPr lang="en-US" dirty="0">
                <a:ea typeface="+mn-lt"/>
                <a:cs typeface="+mn-lt"/>
              </a:rPr>
              <a:t>The I/O devices and the CPU both execute concurrently. Some of the processes are scheduled for the CPU and at the same time, some are undergoing input/output operations.</a:t>
            </a:r>
            <a:endParaRPr lang="en-US" dirty="0"/>
          </a:p>
          <a:p>
            <a:pPr>
              <a:buSzPct val="114999"/>
            </a:pPr>
            <a:r>
              <a:rPr lang="en-US" dirty="0">
                <a:ea typeface="+mn-lt"/>
                <a:cs typeface="+mn-lt"/>
              </a:rPr>
              <a:t>There are multiple device controllers, each in charge of a particular device such as keyboard, mouse, printer etc.</a:t>
            </a:r>
            <a:endParaRPr lang="en-US" dirty="0"/>
          </a:p>
          <a:p>
            <a:pPr>
              <a:buSzPct val="114999"/>
            </a:pPr>
            <a:r>
              <a:rPr lang="en-US" dirty="0">
                <a:ea typeface="+mn-lt"/>
                <a:cs typeface="+mn-lt"/>
              </a:rPr>
              <a:t>There is buffer available for each of the devices. The input and output data can be stored in these buffers.</a:t>
            </a:r>
            <a:endParaRPr lang="en-US" dirty="0"/>
          </a:p>
          <a:p>
            <a:pPr>
              <a:buSzPct val="114999"/>
            </a:pPr>
            <a:r>
              <a:rPr lang="en-US" dirty="0">
                <a:ea typeface="+mn-lt"/>
                <a:cs typeface="+mn-lt"/>
              </a:rPr>
              <a:t>The data is moved from memory to the respective device buffers by the CPU for I/O operations and then this data is moved back from the buffers to memory.</a:t>
            </a:r>
            <a:endParaRPr lang="en-US" dirty="0"/>
          </a:p>
          <a:p>
            <a:pPr>
              <a:buSzPct val="114999"/>
            </a:pPr>
            <a:r>
              <a:rPr lang="en-US" dirty="0">
                <a:ea typeface="+mn-lt"/>
                <a:cs typeface="+mn-lt"/>
              </a:rPr>
              <a:t>The device controllers use an interrupt to inform the CPU that I/O operation is completed.</a:t>
            </a:r>
            <a:endParaRPr lang="en-US" dirty="0"/>
          </a:p>
          <a:p>
            <a:pPr>
              <a:buSzPct val="114999"/>
            </a:pPr>
            <a:endParaRPr lang="en-US" dirty="0"/>
          </a:p>
        </p:txBody>
      </p:sp>
    </p:spTree>
    <p:extLst>
      <p:ext uri="{BB962C8B-B14F-4D97-AF65-F5344CB8AC3E}">
        <p14:creationId xmlns:p14="http://schemas.microsoft.com/office/powerpoint/2010/main" val="1022006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4407-58EC-4874-ABCD-84351CAC5536}"/>
              </a:ext>
            </a:extLst>
          </p:cNvPr>
          <p:cNvSpPr>
            <a:spLocks noGrp="1"/>
          </p:cNvSpPr>
          <p:nvPr>
            <p:ph type="title"/>
          </p:nvPr>
        </p:nvSpPr>
        <p:spPr/>
        <p:txBody>
          <a:bodyPr/>
          <a:lstStyle/>
          <a:p>
            <a:r>
              <a:rPr lang="en-US" dirty="0"/>
              <a:t>Bootstrap Program</a:t>
            </a:r>
          </a:p>
        </p:txBody>
      </p:sp>
      <p:sp>
        <p:nvSpPr>
          <p:cNvPr id="3" name="Content Placeholder 2">
            <a:extLst>
              <a:ext uri="{FF2B5EF4-FFF2-40B4-BE49-F238E27FC236}">
                <a16:creationId xmlns:a16="http://schemas.microsoft.com/office/drawing/2014/main" id="{B18EAD4B-1383-0CF4-8A22-D0FF6D7A3E20}"/>
              </a:ext>
            </a:extLst>
          </p:cNvPr>
          <p:cNvSpPr>
            <a:spLocks noGrp="1"/>
          </p:cNvSpPr>
          <p:nvPr>
            <p:ph idx="1"/>
          </p:nvPr>
        </p:nvSpPr>
        <p:spPr/>
        <p:txBody>
          <a:bodyPr>
            <a:normAutofit fontScale="92500" lnSpcReduction="10000"/>
          </a:bodyPr>
          <a:lstStyle/>
          <a:p>
            <a:pPr algn="just"/>
            <a:r>
              <a:rPr lang="en-US" dirty="0">
                <a:ea typeface="+mn-lt"/>
                <a:cs typeface="+mn-lt"/>
              </a:rPr>
              <a:t>A bootstrap program is the first code that is executed when the computer system is started. The entire operating system depends on the bootstrap program to work correctly as it loads the operating system.</a:t>
            </a:r>
          </a:p>
          <a:p>
            <a:pPr algn="just">
              <a:buSzPct val="114999"/>
            </a:pPr>
            <a:r>
              <a:rPr lang="en-US" dirty="0">
                <a:ea typeface="+mn-lt"/>
                <a:cs typeface="+mn-lt"/>
              </a:rPr>
              <a:t>The bootstrap program is a part of ROM which is the non-volatile memory. The operating system is loaded into the RAM by the bootstrap program after the start of the computer system. Then the operating system starts the device drivers.</a:t>
            </a:r>
          </a:p>
          <a:p>
            <a:pPr algn="just">
              <a:buSzPct val="114999"/>
            </a:pPr>
            <a:r>
              <a:rPr lang="en-US" dirty="0">
                <a:ea typeface="+mn-lt"/>
                <a:cs typeface="+mn-lt"/>
              </a:rPr>
              <a:t>The bootstrapping process does not require any outside input to start. Any software can be loaded as required by the operating system rather than loading all the software automatically</a:t>
            </a:r>
            <a:endParaRPr lang="en-US" dirty="0"/>
          </a:p>
        </p:txBody>
      </p:sp>
    </p:spTree>
    <p:extLst>
      <p:ext uri="{BB962C8B-B14F-4D97-AF65-F5344CB8AC3E}">
        <p14:creationId xmlns:p14="http://schemas.microsoft.com/office/powerpoint/2010/main" val="25336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5B7C-3487-7DDA-4F2B-88B7D9466367}"/>
              </a:ext>
            </a:extLst>
          </p:cNvPr>
          <p:cNvSpPr>
            <a:spLocks noGrp="1"/>
          </p:cNvSpPr>
          <p:nvPr>
            <p:ph type="title"/>
          </p:nvPr>
        </p:nvSpPr>
        <p:spPr>
          <a:xfrm>
            <a:off x="1295402" y="234509"/>
            <a:ext cx="9601196" cy="1303867"/>
          </a:xfrm>
        </p:spPr>
        <p:txBody>
          <a:bodyPr/>
          <a:lstStyle/>
          <a:p>
            <a:r>
              <a:rPr lang="en-US" dirty="0"/>
              <a:t>Bootstrapping process</a:t>
            </a:r>
          </a:p>
        </p:txBody>
      </p:sp>
      <p:pic>
        <p:nvPicPr>
          <p:cNvPr id="6" name="Picture 6" descr="Diagram&#10;&#10;Description automatically generated">
            <a:extLst>
              <a:ext uri="{FF2B5EF4-FFF2-40B4-BE49-F238E27FC236}">
                <a16:creationId xmlns:a16="http://schemas.microsoft.com/office/drawing/2014/main" id="{C810F3C2-2CF6-5137-51C3-04CB084E0079}"/>
              </a:ext>
            </a:extLst>
          </p:cNvPr>
          <p:cNvPicPr>
            <a:picLocks noGrp="1" noChangeAspect="1"/>
          </p:cNvPicPr>
          <p:nvPr>
            <p:ph idx="1"/>
          </p:nvPr>
        </p:nvPicPr>
        <p:blipFill>
          <a:blip r:embed="rId2"/>
          <a:stretch>
            <a:fillRect/>
          </a:stretch>
        </p:blipFill>
        <p:spPr>
          <a:xfrm>
            <a:off x="1151965" y="1334857"/>
            <a:ext cx="10261876" cy="4656029"/>
          </a:xfrm>
        </p:spPr>
      </p:pic>
    </p:spTree>
    <p:extLst>
      <p:ext uri="{BB962C8B-B14F-4D97-AF65-F5344CB8AC3E}">
        <p14:creationId xmlns:p14="http://schemas.microsoft.com/office/powerpoint/2010/main" val="339746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5B7C-3487-7DDA-4F2B-88B7D9466367}"/>
              </a:ext>
            </a:extLst>
          </p:cNvPr>
          <p:cNvSpPr>
            <a:spLocks noGrp="1"/>
          </p:cNvSpPr>
          <p:nvPr>
            <p:ph type="title"/>
          </p:nvPr>
        </p:nvSpPr>
        <p:spPr/>
        <p:txBody>
          <a:bodyPr/>
          <a:lstStyle/>
          <a:p>
            <a:r>
              <a:rPr lang="en-US" dirty="0"/>
              <a:t>Bootstrapping process</a:t>
            </a:r>
          </a:p>
        </p:txBody>
      </p:sp>
      <p:sp>
        <p:nvSpPr>
          <p:cNvPr id="3" name="Content Placeholder 2">
            <a:extLst>
              <a:ext uri="{FF2B5EF4-FFF2-40B4-BE49-F238E27FC236}">
                <a16:creationId xmlns:a16="http://schemas.microsoft.com/office/drawing/2014/main" id="{02BD66C2-B0DB-9B7C-F543-8756A33B5743}"/>
              </a:ext>
            </a:extLst>
          </p:cNvPr>
          <p:cNvSpPr>
            <a:spLocks noGrp="1"/>
          </p:cNvSpPr>
          <p:nvPr>
            <p:ph idx="1"/>
          </p:nvPr>
        </p:nvSpPr>
        <p:spPr/>
        <p:txBody>
          <a:bodyPr/>
          <a:lstStyle/>
          <a:p>
            <a:r>
              <a:rPr lang="en-US" dirty="0">
                <a:ea typeface="+mn-lt"/>
                <a:cs typeface="+mn-lt"/>
              </a:rPr>
              <a:t>The bootstrapping process is performed as a chain i.e. at each stage, it is the responsibility of the simpler and smaller program to load and execute the much more complicated and larger program. This means that the computer system improves in increments by itself.</a:t>
            </a:r>
          </a:p>
          <a:p>
            <a:pPr>
              <a:buSzPct val="114999"/>
            </a:pPr>
            <a:r>
              <a:rPr lang="en-US" dirty="0">
                <a:ea typeface="+mn-lt"/>
                <a:cs typeface="+mn-lt"/>
              </a:rPr>
              <a:t>The booting procedure starts with the hardware procedures and then continues onto the software procedures that are stored in the main memory.</a:t>
            </a:r>
          </a:p>
          <a:p>
            <a:pPr>
              <a:buSzPct val="114999"/>
            </a:pPr>
            <a:r>
              <a:rPr lang="en-US" dirty="0">
                <a:ea typeface="+mn-lt"/>
                <a:cs typeface="+mn-lt"/>
              </a:rPr>
              <a:t> The bootstrapping process involves self-tests, loading BIOS, configuration settings, hypervisor, operating system etc.</a:t>
            </a:r>
            <a:endParaRPr lang="en-US" dirty="0"/>
          </a:p>
        </p:txBody>
      </p:sp>
    </p:spTree>
    <p:extLst>
      <p:ext uri="{BB962C8B-B14F-4D97-AF65-F5344CB8AC3E}">
        <p14:creationId xmlns:p14="http://schemas.microsoft.com/office/powerpoint/2010/main" val="965821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0A107-9B15-2B60-4FA8-E13BED6D2A74}"/>
              </a:ext>
            </a:extLst>
          </p:cNvPr>
          <p:cNvSpPr>
            <a:spLocks noGrp="1"/>
          </p:cNvSpPr>
          <p:nvPr>
            <p:ph type="title"/>
          </p:nvPr>
        </p:nvSpPr>
        <p:spPr/>
        <p:txBody>
          <a:bodyPr/>
          <a:lstStyle/>
          <a:p>
            <a:r>
              <a:rPr lang="en-US" dirty="0"/>
              <a:t>Benefits of Bootstrapping</a:t>
            </a:r>
          </a:p>
        </p:txBody>
      </p:sp>
      <p:sp>
        <p:nvSpPr>
          <p:cNvPr id="3" name="Content Placeholder 2">
            <a:extLst>
              <a:ext uri="{FF2B5EF4-FFF2-40B4-BE49-F238E27FC236}">
                <a16:creationId xmlns:a16="http://schemas.microsoft.com/office/drawing/2014/main" id="{9F93DF75-215E-2997-831C-6F06E117D866}"/>
              </a:ext>
            </a:extLst>
          </p:cNvPr>
          <p:cNvSpPr>
            <a:spLocks noGrp="1"/>
          </p:cNvSpPr>
          <p:nvPr>
            <p:ph idx="1"/>
          </p:nvPr>
        </p:nvSpPr>
        <p:spPr/>
        <p:txBody>
          <a:bodyPr/>
          <a:lstStyle/>
          <a:p>
            <a:pPr algn="just"/>
            <a:r>
              <a:rPr lang="en-US" dirty="0">
                <a:ea typeface="+mn-lt"/>
                <a:cs typeface="+mn-lt"/>
              </a:rPr>
              <a:t>Without bootstrapping, the computer user would have to download all the software components, including the ones not frequently required. </a:t>
            </a:r>
            <a:endParaRPr lang="en-US"/>
          </a:p>
          <a:p>
            <a:pPr algn="just">
              <a:buSzPct val="114999"/>
            </a:pPr>
            <a:r>
              <a:rPr lang="en-US" dirty="0">
                <a:ea typeface="+mn-lt"/>
                <a:cs typeface="+mn-lt"/>
              </a:rPr>
              <a:t>With bootstrapping, only those software components need to be downloaded that are legitimately required and all extraneous components are not required. This process frees up a lot of space in the memory and consequently saves a lot of time.</a:t>
            </a:r>
            <a:endParaRPr lang="en-US"/>
          </a:p>
        </p:txBody>
      </p:sp>
    </p:spTree>
    <p:extLst>
      <p:ext uri="{BB962C8B-B14F-4D97-AF65-F5344CB8AC3E}">
        <p14:creationId xmlns:p14="http://schemas.microsoft.com/office/powerpoint/2010/main" val="96839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C2DD9-3ABE-FC1F-CCF6-DCC6404AAC22}"/>
              </a:ext>
            </a:extLst>
          </p:cNvPr>
          <p:cNvSpPr>
            <a:spLocks noGrp="1"/>
          </p:cNvSpPr>
          <p:nvPr>
            <p:ph type="title"/>
          </p:nvPr>
        </p:nvSpPr>
        <p:spPr/>
        <p:txBody>
          <a:bodyPr/>
          <a:lstStyle/>
          <a:p>
            <a:r>
              <a:rPr lang="en-US" dirty="0"/>
              <a:t>Registers/Buffers</a:t>
            </a:r>
          </a:p>
        </p:txBody>
      </p:sp>
      <p:sp>
        <p:nvSpPr>
          <p:cNvPr id="3" name="Content Placeholder 2">
            <a:extLst>
              <a:ext uri="{FF2B5EF4-FFF2-40B4-BE49-F238E27FC236}">
                <a16:creationId xmlns:a16="http://schemas.microsoft.com/office/drawing/2014/main" id="{CF62F169-C7EE-70BA-6258-68C777982511}"/>
              </a:ext>
            </a:extLst>
          </p:cNvPr>
          <p:cNvSpPr>
            <a:spLocks noGrp="1"/>
          </p:cNvSpPr>
          <p:nvPr>
            <p:ph idx="1"/>
          </p:nvPr>
        </p:nvSpPr>
        <p:spPr/>
        <p:txBody>
          <a:bodyPr/>
          <a:lstStyle/>
          <a:p>
            <a:r>
              <a:rPr lang="en-US" sz="3200" dirty="0">
                <a:ea typeface="+mn-lt"/>
                <a:cs typeface="+mn-lt"/>
              </a:rPr>
              <a:t> User-visible registers </a:t>
            </a:r>
          </a:p>
          <a:p>
            <a:pPr>
              <a:buSzPct val="114999"/>
            </a:pPr>
            <a:r>
              <a:rPr lang="en-US" sz="3200" dirty="0">
                <a:ea typeface="+mn-lt"/>
                <a:cs typeface="+mn-lt"/>
              </a:rPr>
              <a:t>Control and status registers </a:t>
            </a:r>
            <a:endParaRPr lang="en-US" sz="3200"/>
          </a:p>
        </p:txBody>
      </p:sp>
    </p:spTree>
    <p:extLst>
      <p:ext uri="{BB962C8B-B14F-4D97-AF65-F5344CB8AC3E}">
        <p14:creationId xmlns:p14="http://schemas.microsoft.com/office/powerpoint/2010/main" val="21999169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Organic</vt:lpstr>
      <vt:lpstr>Operating System</vt:lpstr>
      <vt:lpstr>Objectives</vt:lpstr>
      <vt:lpstr>Computer System Organization</vt:lpstr>
      <vt:lpstr>Computer System Organization</vt:lpstr>
      <vt:lpstr>Bootstrap Program</vt:lpstr>
      <vt:lpstr>Bootstrapping process</vt:lpstr>
      <vt:lpstr>Bootstrapping process</vt:lpstr>
      <vt:lpstr>Benefits of Bootstrapping</vt:lpstr>
      <vt:lpstr>Registers/Buffers</vt:lpstr>
      <vt:lpstr> User-visible registers</vt:lpstr>
      <vt:lpstr> User-visible registers</vt:lpstr>
      <vt:lpstr>Control and status registers</vt:lpstr>
      <vt:lpstr>Control and status registers</vt:lpstr>
      <vt:lpstr>Instruction Cycle</vt:lpstr>
      <vt:lpstr>Instruction Cycle</vt:lpstr>
      <vt:lpstr>Interrupts</vt:lpstr>
      <vt:lpstr>Interrupts</vt:lpstr>
      <vt:lpstr>Interrupts</vt:lpstr>
      <vt:lpstr>Examples of Interrupts</vt:lpstr>
      <vt:lpstr>PowerPoint Presentation</vt:lpstr>
      <vt:lpstr>Interrupt Handler</vt:lpstr>
      <vt:lpstr>Interrupt Cycle</vt:lpstr>
      <vt:lpstr>Any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498</cp:revision>
  <dcterms:created xsi:type="dcterms:W3CDTF">2023-01-05T14:57:56Z</dcterms:created>
  <dcterms:modified xsi:type="dcterms:W3CDTF">2023-01-08T14:15:28Z</dcterms:modified>
</cp:coreProperties>
</file>