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257"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7764-53CA-4A11-8BAB-30D276C09413}" v="1" dt="2023-01-08T10:54:34.148"/>
    <p1510:client id="{7FDA98BD-B7DB-45F6-A0D7-22D3D60C600F}" v="163" dt="2023-01-11T05:12:56.295"/>
    <p1510:client id="{AED57879-6BC8-401B-BE72-9B87AEBE74EC}" v="221" dt="2023-01-10T16:44:08.181"/>
    <p1510:client id="{D87F807F-B5CE-47B2-AE3C-2FFAE13C1256}" v="1258" dt="2023-01-05T16:24:08.471"/>
    <p1510:client id="{E5DB263B-1851-4C7F-8ECB-6054E1CA1614}" v="53" dt="2023-01-11T05:18:52.276"/>
    <p1510:client id="{F48B72FB-EC35-4D49-9BFA-0124D99716F8}" v="116" dt="2023-01-10T15:05:54.783"/>
    <p1510:client id="{F88D57E1-CD0C-41BB-80F7-F86CF374E617}" v="724" dt="2023-01-08T14:15:03.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8109D-0BCE-41B8-9E7A-52370714ED5A}" type="datetimeFigureOut">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97DFD-BC2C-4D3B-B93D-16D7D3920307}" type="slidenum">
              <a:t>‹#›</a:t>
            </a:fld>
            <a:endParaRPr lang="en-US"/>
          </a:p>
        </p:txBody>
      </p:sp>
    </p:spTree>
    <p:extLst>
      <p:ext uri="{BB962C8B-B14F-4D97-AF65-F5344CB8AC3E}">
        <p14:creationId xmlns:p14="http://schemas.microsoft.com/office/powerpoint/2010/main" val="227408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t>Application programs For Example:</a:t>
            </a:r>
            <a:r>
              <a:rPr lang="en-US" dirty="0"/>
              <a:t> emacs editor, </a:t>
            </a:r>
            <a:r>
              <a:rPr lang="en-US" dirty="0" err="1"/>
              <a:t>StarOffice</a:t>
            </a:r>
            <a:r>
              <a:rPr lang="en-US" dirty="0"/>
              <a:t>, xv image viewer, g++ compiler etc.</a:t>
            </a:r>
          </a:p>
          <a:p>
            <a:pPr algn="ctr"/>
            <a:br>
              <a:rPr lang="en-US" dirty="0"/>
            </a:b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4097DFD-BC2C-4D3B-B93D-16D7D3920307}" type="slidenum">
              <a:t>23</a:t>
            </a:fld>
            <a:endParaRPr lang="en-US"/>
          </a:p>
        </p:txBody>
      </p:sp>
    </p:spTree>
    <p:extLst>
      <p:ext uri="{BB962C8B-B14F-4D97-AF65-F5344CB8AC3E}">
        <p14:creationId xmlns:p14="http://schemas.microsoft.com/office/powerpoint/2010/main" val="18711989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873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2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93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2270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4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17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53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57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44648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82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52639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7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96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164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151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6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90249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javatpoint.com/linux-tutoria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3" name="Subtitle 2"/>
          <p:cNvSpPr>
            <a:spLocks noGrp="1"/>
          </p:cNvSpPr>
          <p:nvPr>
            <p:ph type="subTitle" idx="1"/>
          </p:nvPr>
        </p:nvSpPr>
        <p:spPr/>
        <p:txBody>
          <a:bodyPr/>
          <a:lstStyle/>
          <a:p>
            <a:r>
              <a:rPr lang="en-US" sz="3200" dirty="0"/>
              <a:t>Lecture #3</a:t>
            </a:r>
          </a:p>
          <a:p>
            <a:r>
              <a:rPr lang="en-US" sz="3200" b="1" dirty="0"/>
              <a:t>Introduction to OS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04D4-7245-3EAF-CD5A-5C9857C63B74}"/>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4CE4F05E-9DE8-973D-CC06-5ED66D6ADAA3}"/>
              </a:ext>
            </a:extLst>
          </p:cNvPr>
          <p:cNvSpPr>
            <a:spLocks noGrp="1"/>
          </p:cNvSpPr>
          <p:nvPr>
            <p:ph idx="1"/>
          </p:nvPr>
        </p:nvSpPr>
        <p:spPr/>
        <p:txBody>
          <a:bodyPr>
            <a:normAutofit fontScale="70000" lnSpcReduction="20000"/>
          </a:bodyPr>
          <a:lstStyle/>
          <a:p>
            <a:r>
              <a:rPr lang="en-US" dirty="0"/>
              <a:t>Advantages of Monolithic structure:</a:t>
            </a:r>
          </a:p>
          <a:p>
            <a:pPr>
              <a:buSzPct val="114999"/>
            </a:pPr>
            <a:r>
              <a:rPr lang="en-US" dirty="0">
                <a:ea typeface="+mn-lt"/>
                <a:cs typeface="+mn-lt"/>
              </a:rPr>
              <a:t>It is simple to design and implement because all operations are managed by kernel only, and layering is not needed.</a:t>
            </a:r>
            <a:endParaRPr lang="en-US" dirty="0"/>
          </a:p>
          <a:p>
            <a:pPr>
              <a:buSzPct val="114999"/>
            </a:pPr>
            <a:r>
              <a:rPr lang="en-US" dirty="0">
                <a:ea typeface="+mn-lt"/>
                <a:cs typeface="+mn-lt"/>
              </a:rPr>
              <a:t>As services such as memory management, file management, process scheduling, etc., are implemented in the same address space, the execution of the monolithic kernel is relatively fast as compared to normal systems. Using the same address saves time for address allocation for new processes and makes it faster.</a:t>
            </a:r>
            <a:endParaRPr lang="en-US" dirty="0"/>
          </a:p>
          <a:p>
            <a:pPr>
              <a:buSzPct val="114999"/>
            </a:pPr>
            <a:r>
              <a:rPr lang="en-US" dirty="0"/>
              <a:t>Disadvantages of Monolithic structure:</a:t>
            </a:r>
          </a:p>
          <a:p>
            <a:pPr>
              <a:buSzPct val="114999"/>
            </a:pPr>
            <a:r>
              <a:rPr lang="en-US" dirty="0">
                <a:ea typeface="+mn-lt"/>
                <a:cs typeface="+mn-lt"/>
              </a:rPr>
              <a:t>If any service in the monolithic kernel fails, the entire System fails because, in address space, the services are connected to each other and affect each other.</a:t>
            </a:r>
            <a:endParaRPr lang="en-US" dirty="0"/>
          </a:p>
          <a:p>
            <a:pPr>
              <a:buSzPct val="114999"/>
            </a:pPr>
            <a:r>
              <a:rPr lang="en-US" dirty="0">
                <a:ea typeface="+mn-lt"/>
                <a:cs typeface="+mn-lt"/>
              </a:rPr>
              <a:t>It is not flexible, and to introduce a new service</a:t>
            </a:r>
            <a:endParaRPr lang="en-US" dirty="0"/>
          </a:p>
          <a:p>
            <a:pPr>
              <a:buSzPct val="114999"/>
            </a:pPr>
            <a:endParaRPr lang="en-US" dirty="0"/>
          </a:p>
        </p:txBody>
      </p:sp>
    </p:spTree>
    <p:extLst>
      <p:ext uri="{BB962C8B-B14F-4D97-AF65-F5344CB8AC3E}">
        <p14:creationId xmlns:p14="http://schemas.microsoft.com/office/powerpoint/2010/main" val="869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71BE-9C68-B509-644D-FED7709392B1}"/>
              </a:ext>
            </a:extLst>
          </p:cNvPr>
          <p:cNvSpPr>
            <a:spLocks noGrp="1"/>
          </p:cNvSpPr>
          <p:nvPr>
            <p:ph type="title"/>
          </p:nvPr>
        </p:nvSpPr>
        <p:spPr/>
        <p:txBody>
          <a:bodyPr/>
          <a:lstStyle/>
          <a:p>
            <a:r>
              <a:rPr lang="en-US" dirty="0"/>
              <a:t>Layered Approach</a:t>
            </a:r>
          </a:p>
        </p:txBody>
      </p:sp>
      <p:sp>
        <p:nvSpPr>
          <p:cNvPr id="3" name="Content Placeholder 2">
            <a:extLst>
              <a:ext uri="{FF2B5EF4-FFF2-40B4-BE49-F238E27FC236}">
                <a16:creationId xmlns:a16="http://schemas.microsoft.com/office/drawing/2014/main" id="{BDFD93D3-0D06-29F3-24AA-2CEC57F8C896}"/>
              </a:ext>
            </a:extLst>
          </p:cNvPr>
          <p:cNvSpPr>
            <a:spLocks noGrp="1"/>
          </p:cNvSpPr>
          <p:nvPr>
            <p:ph idx="1"/>
          </p:nvPr>
        </p:nvSpPr>
        <p:spPr/>
        <p:txBody>
          <a:bodyPr>
            <a:normAutofit lnSpcReduction="10000"/>
          </a:bodyPr>
          <a:lstStyle/>
          <a:p>
            <a:r>
              <a:rPr lang="en-US" dirty="0">
                <a:ea typeface="+mn-lt"/>
                <a:cs typeface="+mn-lt"/>
              </a:rPr>
              <a:t>In this type of structure, OS is divided into layers or levels. The hardware is on the bottom layer (layer 0), while the user interface is on the top layer (layer N). These layers are arranged in a hierarchical way in which the top-level layers use the functionalities of their lower-level levels.</a:t>
            </a:r>
          </a:p>
          <a:p>
            <a:pPr>
              <a:buSzPct val="114999"/>
            </a:pPr>
            <a:r>
              <a:rPr lang="en-US" dirty="0">
                <a:ea typeface="+mn-lt"/>
                <a:cs typeface="+mn-lt"/>
              </a:rPr>
              <a:t>In this approach, functionalities of each layer are isolated, and abstraction is also available. In layered structure, debugging is easier as it is a hierarchical model, so all lower-level layered is debugged, and then the upper layer is checked. So all the lower layers are already checked, and the current layer is to be checked only.</a:t>
            </a:r>
            <a:endParaRPr lang="en-US" dirty="0"/>
          </a:p>
        </p:txBody>
      </p:sp>
    </p:spTree>
    <p:extLst>
      <p:ext uri="{BB962C8B-B14F-4D97-AF65-F5344CB8AC3E}">
        <p14:creationId xmlns:p14="http://schemas.microsoft.com/office/powerpoint/2010/main" val="58182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sunburst chart&#10;&#10;Description automatically generated">
            <a:extLst>
              <a:ext uri="{FF2B5EF4-FFF2-40B4-BE49-F238E27FC236}">
                <a16:creationId xmlns:a16="http://schemas.microsoft.com/office/drawing/2014/main" id="{E47100D8-9F1C-D630-ADEB-025270AE2C57}"/>
              </a:ext>
            </a:extLst>
          </p:cNvPr>
          <p:cNvPicPr>
            <a:picLocks noGrp="1" noChangeAspect="1"/>
          </p:cNvPicPr>
          <p:nvPr>
            <p:ph idx="1"/>
          </p:nvPr>
        </p:nvPicPr>
        <p:blipFill rotWithShape="1">
          <a:blip r:embed="rId2"/>
          <a:srcRect r="555" b="15398"/>
          <a:stretch/>
        </p:blipFill>
        <p:spPr>
          <a:xfrm>
            <a:off x="2869886" y="558479"/>
            <a:ext cx="6299013" cy="5600906"/>
          </a:xfrm>
        </p:spPr>
      </p:pic>
    </p:spTree>
    <p:extLst>
      <p:ext uri="{BB962C8B-B14F-4D97-AF65-F5344CB8AC3E}">
        <p14:creationId xmlns:p14="http://schemas.microsoft.com/office/powerpoint/2010/main" val="334704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41EF-5A12-F158-3DD5-4FD14C8929BB}"/>
              </a:ext>
            </a:extLst>
          </p:cNvPr>
          <p:cNvSpPr>
            <a:spLocks noGrp="1"/>
          </p:cNvSpPr>
          <p:nvPr>
            <p:ph type="title"/>
          </p:nvPr>
        </p:nvSpPr>
        <p:spPr/>
        <p:txBody>
          <a:bodyPr/>
          <a:lstStyle/>
          <a:p>
            <a:r>
              <a:rPr lang="en-US" dirty="0">
                <a:ea typeface="+mj-lt"/>
                <a:cs typeface="+mj-lt"/>
              </a:rPr>
              <a:t>Advantages and Disadvantages</a:t>
            </a:r>
          </a:p>
        </p:txBody>
      </p:sp>
      <p:sp>
        <p:nvSpPr>
          <p:cNvPr id="3" name="Content Placeholder 2">
            <a:extLst>
              <a:ext uri="{FF2B5EF4-FFF2-40B4-BE49-F238E27FC236}">
                <a16:creationId xmlns:a16="http://schemas.microsoft.com/office/drawing/2014/main" id="{1C323C09-E84F-F9DC-D088-21351B7E2E60}"/>
              </a:ext>
            </a:extLst>
          </p:cNvPr>
          <p:cNvSpPr>
            <a:spLocks noGrp="1"/>
          </p:cNvSpPr>
          <p:nvPr>
            <p:ph idx="1"/>
          </p:nvPr>
        </p:nvSpPr>
        <p:spPr/>
        <p:txBody>
          <a:bodyPr>
            <a:normAutofit fontScale="92500" lnSpcReduction="10000"/>
          </a:bodyPr>
          <a:lstStyle/>
          <a:p>
            <a:r>
              <a:rPr lang="en-US" dirty="0"/>
              <a:t>Advantages of Layered Structure</a:t>
            </a:r>
          </a:p>
          <a:p>
            <a:pPr>
              <a:buSzPct val="114999"/>
            </a:pPr>
            <a:r>
              <a:rPr lang="en-US" dirty="0">
                <a:ea typeface="+mn-lt"/>
                <a:cs typeface="+mn-lt"/>
              </a:rPr>
              <a:t>Each layer has its functionalities, so work tasks are isolated, and abstraction is present up to some level.</a:t>
            </a:r>
            <a:endParaRPr lang="en-US" dirty="0"/>
          </a:p>
          <a:p>
            <a:pPr>
              <a:buSzPct val="114999"/>
            </a:pPr>
            <a:r>
              <a:rPr lang="en-US" dirty="0">
                <a:ea typeface="+mn-lt"/>
                <a:cs typeface="+mn-lt"/>
              </a:rPr>
              <a:t>Debugging is easier as lower layers are debugged, and then upper layers are checked.</a:t>
            </a:r>
            <a:endParaRPr lang="en-US" dirty="0"/>
          </a:p>
          <a:p>
            <a:pPr>
              <a:buSzPct val="114999"/>
            </a:pPr>
            <a:r>
              <a:rPr lang="en-US" dirty="0"/>
              <a:t>Disadvantages of Layered Structure</a:t>
            </a:r>
          </a:p>
          <a:p>
            <a:pPr>
              <a:buSzPct val="114999"/>
            </a:pPr>
            <a:r>
              <a:rPr lang="en-US" dirty="0">
                <a:ea typeface="+mn-lt"/>
                <a:cs typeface="+mn-lt"/>
              </a:rPr>
              <a:t>In Layered Structure, layering causes degradation in performance.</a:t>
            </a:r>
            <a:endParaRPr lang="en-US" dirty="0"/>
          </a:p>
          <a:p>
            <a:pPr>
              <a:buSzPct val="114999"/>
            </a:pPr>
            <a:r>
              <a:rPr lang="en-US" dirty="0">
                <a:ea typeface="+mn-lt"/>
                <a:cs typeface="+mn-lt"/>
              </a:rPr>
              <a:t>It takes careful planning to construct the layers since higher layers only utilize the functions of lower layers.</a:t>
            </a:r>
            <a:endParaRPr lang="en-US" dirty="0"/>
          </a:p>
          <a:p>
            <a:pPr>
              <a:buSzPct val="114999"/>
            </a:pPr>
            <a:endParaRPr lang="en-US" dirty="0"/>
          </a:p>
        </p:txBody>
      </p:sp>
    </p:spTree>
    <p:extLst>
      <p:ext uri="{BB962C8B-B14F-4D97-AF65-F5344CB8AC3E}">
        <p14:creationId xmlns:p14="http://schemas.microsoft.com/office/powerpoint/2010/main" val="1643497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3F55-0158-F2AE-66FA-17B19DAE43C6}"/>
              </a:ext>
            </a:extLst>
          </p:cNvPr>
          <p:cNvSpPr>
            <a:spLocks noGrp="1"/>
          </p:cNvSpPr>
          <p:nvPr>
            <p:ph type="title"/>
          </p:nvPr>
        </p:nvSpPr>
        <p:spPr/>
        <p:txBody>
          <a:bodyPr/>
          <a:lstStyle/>
          <a:p>
            <a:r>
              <a:rPr lang="en-US" dirty="0"/>
              <a:t>Micro-kernel</a:t>
            </a:r>
          </a:p>
        </p:txBody>
      </p:sp>
      <p:sp>
        <p:nvSpPr>
          <p:cNvPr id="3" name="Content Placeholder 2">
            <a:extLst>
              <a:ext uri="{FF2B5EF4-FFF2-40B4-BE49-F238E27FC236}">
                <a16:creationId xmlns:a16="http://schemas.microsoft.com/office/drawing/2014/main" id="{43AD4408-2C77-F14F-8C7B-EDC3F8CB9D2B}"/>
              </a:ext>
            </a:extLst>
          </p:cNvPr>
          <p:cNvSpPr>
            <a:spLocks noGrp="1"/>
          </p:cNvSpPr>
          <p:nvPr>
            <p:ph idx="1"/>
          </p:nvPr>
        </p:nvSpPr>
        <p:spPr/>
        <p:txBody>
          <a:bodyPr>
            <a:normAutofit/>
          </a:bodyPr>
          <a:lstStyle/>
          <a:p>
            <a:r>
              <a:rPr lang="en-US" dirty="0">
                <a:ea typeface="+mn-lt"/>
                <a:cs typeface="+mn-lt"/>
              </a:rPr>
              <a:t>Micro-Kernel structure designs the Operating System by removing all non-essential components of the kernel. These non-essential components of kernels are implemented as systems and user programs. Hence these implemented systems are called as Micro-Kernels.</a:t>
            </a:r>
          </a:p>
          <a:p>
            <a:pPr>
              <a:buSzPct val="114999"/>
            </a:pPr>
            <a:r>
              <a:rPr lang="en-US" dirty="0">
                <a:ea typeface="+mn-lt"/>
                <a:cs typeface="+mn-lt"/>
              </a:rPr>
              <a:t>Each Micro-Kernel is made independently and is isolated from other Micro-Kernels. So this makes the system more secure and reliable. If any Micro-Kernel fails, then the remaining operating System remains untouched and works fine.</a:t>
            </a:r>
            <a:endParaRPr lang="en-US" dirty="0"/>
          </a:p>
          <a:p>
            <a:pPr marL="0" indent="0">
              <a:buSzPct val="114999"/>
              <a:buNone/>
            </a:pPr>
            <a:endParaRPr lang="en-US" dirty="0"/>
          </a:p>
        </p:txBody>
      </p:sp>
    </p:spTree>
    <p:extLst>
      <p:ext uri="{BB962C8B-B14F-4D97-AF65-F5344CB8AC3E}">
        <p14:creationId xmlns:p14="http://schemas.microsoft.com/office/powerpoint/2010/main" val="83889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3F55-0158-F2AE-66FA-17B19DAE43C6}"/>
              </a:ext>
            </a:extLst>
          </p:cNvPr>
          <p:cNvSpPr>
            <a:spLocks noGrp="1"/>
          </p:cNvSpPr>
          <p:nvPr>
            <p:ph type="title"/>
          </p:nvPr>
        </p:nvSpPr>
        <p:spPr/>
        <p:txBody>
          <a:bodyPr/>
          <a:lstStyle/>
          <a:p>
            <a:r>
              <a:rPr lang="en-US" dirty="0"/>
              <a:t>Micro-kernel</a:t>
            </a:r>
          </a:p>
        </p:txBody>
      </p:sp>
      <p:pic>
        <p:nvPicPr>
          <p:cNvPr id="4" name="Picture 4" descr="Diagram, schematic&#10;&#10;Description automatically generated">
            <a:extLst>
              <a:ext uri="{FF2B5EF4-FFF2-40B4-BE49-F238E27FC236}">
                <a16:creationId xmlns:a16="http://schemas.microsoft.com/office/drawing/2014/main" id="{1DDCE41B-4520-B1A6-B78E-5B3CB8E73634}"/>
              </a:ext>
            </a:extLst>
          </p:cNvPr>
          <p:cNvPicPr>
            <a:picLocks noGrp="1" noChangeAspect="1"/>
          </p:cNvPicPr>
          <p:nvPr>
            <p:ph idx="1"/>
          </p:nvPr>
        </p:nvPicPr>
        <p:blipFill rotWithShape="1">
          <a:blip r:embed="rId2"/>
          <a:srcRect r="433" b="16450"/>
          <a:stretch/>
        </p:blipFill>
        <p:spPr>
          <a:xfrm>
            <a:off x="2711737" y="702253"/>
            <a:ext cx="6466615" cy="5447152"/>
          </a:xfrm>
        </p:spPr>
      </p:pic>
    </p:spTree>
    <p:extLst>
      <p:ext uri="{BB962C8B-B14F-4D97-AF65-F5344CB8AC3E}">
        <p14:creationId xmlns:p14="http://schemas.microsoft.com/office/powerpoint/2010/main" val="322948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F784-6D78-BD42-282D-8B3234287393}"/>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DA1C025E-65DC-9C56-4673-B218065F9EE2}"/>
              </a:ext>
            </a:extLst>
          </p:cNvPr>
          <p:cNvSpPr>
            <a:spLocks noGrp="1"/>
          </p:cNvSpPr>
          <p:nvPr>
            <p:ph idx="1"/>
          </p:nvPr>
        </p:nvSpPr>
        <p:spPr/>
        <p:txBody>
          <a:bodyPr>
            <a:normAutofit fontScale="77500" lnSpcReduction="20000"/>
          </a:bodyPr>
          <a:lstStyle/>
          <a:p>
            <a:r>
              <a:rPr lang="en-US" dirty="0"/>
              <a:t>Advantages of Micro-kernel structure:</a:t>
            </a:r>
          </a:p>
          <a:p>
            <a:pPr>
              <a:buSzPct val="114999"/>
            </a:pPr>
            <a:r>
              <a:rPr lang="en-US" dirty="0">
                <a:ea typeface="+mn-lt"/>
                <a:cs typeface="+mn-lt"/>
              </a:rPr>
              <a:t>It allows the operating system to be portable between platforms.</a:t>
            </a:r>
            <a:endParaRPr lang="en-US" dirty="0"/>
          </a:p>
          <a:p>
            <a:pPr>
              <a:buSzPct val="114999"/>
            </a:pPr>
            <a:r>
              <a:rPr lang="en-US" dirty="0">
                <a:ea typeface="+mn-lt"/>
                <a:cs typeface="+mn-lt"/>
              </a:rPr>
              <a:t>As each Micro-Kernel is isolated, it is safe and trustworthy.</a:t>
            </a:r>
            <a:endParaRPr lang="en-US" dirty="0"/>
          </a:p>
          <a:p>
            <a:pPr>
              <a:buSzPct val="114999"/>
            </a:pPr>
            <a:r>
              <a:rPr lang="en-US" dirty="0">
                <a:ea typeface="+mn-lt"/>
                <a:cs typeface="+mn-lt"/>
              </a:rPr>
              <a:t>Because Micro-Kernels are smaller, they can be successfully tested.</a:t>
            </a:r>
            <a:endParaRPr lang="en-US" dirty="0"/>
          </a:p>
          <a:p>
            <a:pPr>
              <a:buSzPct val="114999"/>
            </a:pPr>
            <a:r>
              <a:rPr lang="en-US" dirty="0">
                <a:ea typeface="+mn-lt"/>
                <a:cs typeface="+mn-lt"/>
              </a:rPr>
              <a:t>If any component or Micro-Kernel fails, the remaining operating System is unaffected and continues to function normally.</a:t>
            </a:r>
            <a:endParaRPr lang="en-US" dirty="0"/>
          </a:p>
          <a:p>
            <a:pPr>
              <a:buSzPct val="114999"/>
            </a:pPr>
            <a:r>
              <a:rPr lang="en-US" dirty="0"/>
              <a:t>Disadvantages of Micro-kernel structure:</a:t>
            </a:r>
          </a:p>
          <a:p>
            <a:pPr>
              <a:buSzPct val="114999"/>
            </a:pPr>
            <a:r>
              <a:rPr lang="en-US" dirty="0">
                <a:ea typeface="+mn-lt"/>
                <a:cs typeface="+mn-lt"/>
              </a:rPr>
              <a:t>Increased inter-module communication reduces system performance.</a:t>
            </a:r>
            <a:endParaRPr lang="en-US" dirty="0"/>
          </a:p>
          <a:p>
            <a:pPr>
              <a:buSzPct val="114999"/>
            </a:pPr>
            <a:r>
              <a:rPr lang="en-US" dirty="0">
                <a:ea typeface="+mn-lt"/>
                <a:cs typeface="+mn-lt"/>
              </a:rPr>
              <a:t>System is complex to be constructed.</a:t>
            </a:r>
            <a:endParaRPr lang="en-US" dirty="0"/>
          </a:p>
          <a:p>
            <a:pPr>
              <a:buSzPct val="114999"/>
            </a:pPr>
            <a:endParaRPr lang="en-US" dirty="0"/>
          </a:p>
        </p:txBody>
      </p:sp>
    </p:spTree>
    <p:extLst>
      <p:ext uri="{BB962C8B-B14F-4D97-AF65-F5344CB8AC3E}">
        <p14:creationId xmlns:p14="http://schemas.microsoft.com/office/powerpoint/2010/main" val="68574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D2B9-8F26-0E68-A515-1FA2DFA5B023}"/>
              </a:ext>
            </a:extLst>
          </p:cNvPr>
          <p:cNvSpPr>
            <a:spLocks noGrp="1"/>
          </p:cNvSpPr>
          <p:nvPr>
            <p:ph type="title"/>
          </p:nvPr>
        </p:nvSpPr>
        <p:spPr/>
        <p:txBody>
          <a:bodyPr/>
          <a:lstStyle/>
          <a:p>
            <a:r>
              <a:rPr lang="en-US" dirty="0"/>
              <a:t>UNIX OS</a:t>
            </a:r>
          </a:p>
        </p:txBody>
      </p:sp>
      <p:sp>
        <p:nvSpPr>
          <p:cNvPr id="3" name="Content Placeholder 2">
            <a:extLst>
              <a:ext uri="{FF2B5EF4-FFF2-40B4-BE49-F238E27FC236}">
                <a16:creationId xmlns:a16="http://schemas.microsoft.com/office/drawing/2014/main" id="{24B37E5C-910F-E89D-E982-F876F35F4948}"/>
              </a:ext>
            </a:extLst>
          </p:cNvPr>
          <p:cNvSpPr>
            <a:spLocks noGrp="1"/>
          </p:cNvSpPr>
          <p:nvPr>
            <p:ph idx="1"/>
          </p:nvPr>
        </p:nvSpPr>
        <p:spPr>
          <a:xfrm>
            <a:off x="4429665" y="2556932"/>
            <a:ext cx="6466932" cy="3318936"/>
          </a:xfrm>
        </p:spPr>
        <p:txBody>
          <a:bodyPr>
            <a:normAutofit lnSpcReduction="10000"/>
          </a:bodyPr>
          <a:lstStyle/>
          <a:p>
            <a:pPr algn="just"/>
            <a:r>
              <a:rPr lang="en-US" dirty="0">
                <a:ea typeface="+mn-lt"/>
                <a:cs typeface="+mn-lt"/>
              </a:rPr>
              <a:t>UNIX is a powerful Operating System initially developed by Ken Thompson, Dennis Ritchie at AT&amp;T Bell laboratories in 1970. It is prevalent among scientific, engineering, and academic institutions due to its most appreciative features like multitasking, flexibility, and many more. In UNIX, the file system is a hierarchical structure of files and directories where users can store and retrieve information using the files.</a:t>
            </a:r>
            <a:endParaRPr lang="en-US" dirty="0"/>
          </a:p>
        </p:txBody>
      </p:sp>
      <p:pic>
        <p:nvPicPr>
          <p:cNvPr id="4" name="Picture 4" descr="A picture containing text, clipart, screenshot&#10;&#10;Description automatically generated">
            <a:extLst>
              <a:ext uri="{FF2B5EF4-FFF2-40B4-BE49-F238E27FC236}">
                <a16:creationId xmlns:a16="http://schemas.microsoft.com/office/drawing/2014/main" id="{888C655F-CFDD-4A1E-0B97-5737489D2146}"/>
              </a:ext>
            </a:extLst>
          </p:cNvPr>
          <p:cNvPicPr>
            <a:picLocks noChangeAspect="1"/>
          </p:cNvPicPr>
          <p:nvPr/>
        </p:nvPicPr>
        <p:blipFill>
          <a:blip r:embed="rId2"/>
          <a:stretch>
            <a:fillRect/>
          </a:stretch>
        </p:blipFill>
        <p:spPr>
          <a:xfrm>
            <a:off x="871267" y="2587998"/>
            <a:ext cx="3692105" cy="3263515"/>
          </a:xfrm>
          <a:prstGeom prst="rect">
            <a:avLst/>
          </a:prstGeom>
        </p:spPr>
      </p:pic>
    </p:spTree>
    <p:extLst>
      <p:ext uri="{BB962C8B-B14F-4D97-AF65-F5344CB8AC3E}">
        <p14:creationId xmlns:p14="http://schemas.microsoft.com/office/powerpoint/2010/main" val="4086930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hape, polygon&#10;&#10;Description automatically generated">
            <a:extLst>
              <a:ext uri="{FF2B5EF4-FFF2-40B4-BE49-F238E27FC236}">
                <a16:creationId xmlns:a16="http://schemas.microsoft.com/office/drawing/2014/main" id="{86331A9E-1088-A19D-3A97-D711517E46CB}"/>
              </a:ext>
            </a:extLst>
          </p:cNvPr>
          <p:cNvPicPr>
            <a:picLocks noGrp="1" noChangeAspect="1"/>
          </p:cNvPicPr>
          <p:nvPr>
            <p:ph idx="1"/>
          </p:nvPr>
        </p:nvPicPr>
        <p:blipFill>
          <a:blip r:embed="rId2"/>
          <a:stretch>
            <a:fillRect/>
          </a:stretch>
        </p:blipFill>
        <p:spPr>
          <a:xfrm>
            <a:off x="1724325" y="615990"/>
            <a:ext cx="9088406" cy="5619313"/>
          </a:xfrm>
        </p:spPr>
      </p:pic>
    </p:spTree>
    <p:extLst>
      <p:ext uri="{BB962C8B-B14F-4D97-AF65-F5344CB8AC3E}">
        <p14:creationId xmlns:p14="http://schemas.microsoft.com/office/powerpoint/2010/main" val="409669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4474-7E67-663D-85EF-8C950FCFA664}"/>
              </a:ext>
            </a:extLst>
          </p:cNvPr>
          <p:cNvSpPr>
            <a:spLocks noGrp="1"/>
          </p:cNvSpPr>
          <p:nvPr>
            <p:ph type="title"/>
          </p:nvPr>
        </p:nvSpPr>
        <p:spPr/>
        <p:txBody>
          <a:bodyPr/>
          <a:lstStyle/>
          <a:p>
            <a:r>
              <a:rPr lang="en-US" dirty="0"/>
              <a:t>Features of UNIX OS</a:t>
            </a:r>
          </a:p>
        </p:txBody>
      </p:sp>
      <p:sp>
        <p:nvSpPr>
          <p:cNvPr id="3" name="Content Placeholder 2">
            <a:extLst>
              <a:ext uri="{FF2B5EF4-FFF2-40B4-BE49-F238E27FC236}">
                <a16:creationId xmlns:a16="http://schemas.microsoft.com/office/drawing/2014/main" id="{7D408D18-D13B-0998-390C-E300DC2D0957}"/>
              </a:ext>
            </a:extLst>
          </p:cNvPr>
          <p:cNvSpPr>
            <a:spLocks noGrp="1"/>
          </p:cNvSpPr>
          <p:nvPr>
            <p:ph idx="1"/>
          </p:nvPr>
        </p:nvSpPr>
        <p:spPr/>
        <p:txBody>
          <a:bodyPr>
            <a:normAutofit fontScale="85000" lnSpcReduction="20000"/>
          </a:bodyPr>
          <a:lstStyle/>
          <a:p>
            <a:pPr algn="just"/>
            <a:r>
              <a:rPr lang="en-US" b="1" dirty="0">
                <a:ea typeface="+mn-lt"/>
                <a:cs typeface="+mn-lt"/>
              </a:rPr>
              <a:t>Multitasking:</a:t>
            </a:r>
            <a:r>
              <a:rPr lang="en-US" dirty="0">
                <a:ea typeface="+mn-lt"/>
                <a:cs typeface="+mn-lt"/>
              </a:rPr>
              <a:t> A UNIX operating system is a multitasking operating system that allows you to initiate more than one task from the same terminal so that one task is performed as a foreground and the other task as a background process.</a:t>
            </a:r>
            <a:endParaRPr lang="en-US" dirty="0"/>
          </a:p>
          <a:p>
            <a:pPr algn="just">
              <a:buSzPct val="114999"/>
            </a:pPr>
            <a:r>
              <a:rPr lang="en-US" b="1" dirty="0">
                <a:ea typeface="+mn-lt"/>
                <a:cs typeface="+mn-lt"/>
              </a:rPr>
              <a:t>Multi-user:</a:t>
            </a:r>
            <a:r>
              <a:rPr lang="en-US" dirty="0">
                <a:ea typeface="+mn-lt"/>
                <a:cs typeface="+mn-lt"/>
              </a:rPr>
              <a:t> UNIX operating system supports more than one user to access computer resources like main memory, hard disk, tape drives, etc. Multiple users can log on to the system from different terminals and run different jobs that share the resources of a command terminal. It deals with the principle of time-sharing. Time-sharing is done by a scheduler that divides the CPU time into several segments also called a time slice, and each segment is assigned to each user on a scheduled basis. This time slice is tiny. When this time is expired, it passes control to the following user on the system. Each user executes their set of instructions within their time slice.</a:t>
            </a:r>
            <a:endParaRPr lang="en-US" dirty="0"/>
          </a:p>
          <a:p>
            <a:pPr>
              <a:buSzPct val="114999"/>
            </a:pPr>
            <a:endParaRPr lang="en-US" dirty="0"/>
          </a:p>
        </p:txBody>
      </p:sp>
    </p:spTree>
    <p:extLst>
      <p:ext uri="{BB962C8B-B14F-4D97-AF65-F5344CB8AC3E}">
        <p14:creationId xmlns:p14="http://schemas.microsoft.com/office/powerpoint/2010/main" val="167181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C269-8230-79E1-374E-5DC5E93D2CD0}"/>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586527B-F804-0754-3426-0AF32C904006}"/>
              </a:ext>
            </a:extLst>
          </p:cNvPr>
          <p:cNvSpPr>
            <a:spLocks noGrp="1"/>
          </p:cNvSpPr>
          <p:nvPr>
            <p:ph idx="1"/>
          </p:nvPr>
        </p:nvSpPr>
        <p:spPr/>
        <p:txBody>
          <a:bodyPr/>
          <a:lstStyle/>
          <a:p>
            <a:r>
              <a:rPr lang="en-US" dirty="0"/>
              <a:t>To get familiar with popular OS like Unix, Linux and Windows.</a:t>
            </a:r>
          </a:p>
          <a:p>
            <a:pPr>
              <a:buSzPct val="114999"/>
            </a:pPr>
            <a:r>
              <a:rPr lang="en-US" dirty="0"/>
              <a:t>Understand the structure of OS.</a:t>
            </a:r>
          </a:p>
          <a:p>
            <a:pPr>
              <a:buSzPct val="114999"/>
            </a:pPr>
            <a:r>
              <a:rPr lang="en-US" dirty="0"/>
              <a:t>Types of OS</a:t>
            </a:r>
          </a:p>
          <a:p>
            <a:pPr>
              <a:buSzPct val="114999"/>
            </a:pPr>
            <a:r>
              <a:rPr lang="en-US" dirty="0"/>
              <a:t>Evolution of OS</a:t>
            </a:r>
          </a:p>
          <a:p>
            <a:pPr>
              <a:buSzPct val="114999"/>
            </a:pPr>
            <a:r>
              <a:rPr lang="en-US" dirty="0"/>
              <a:t>System Calls</a:t>
            </a:r>
          </a:p>
        </p:txBody>
      </p:sp>
    </p:spTree>
    <p:extLst>
      <p:ext uri="{BB962C8B-B14F-4D97-AF65-F5344CB8AC3E}">
        <p14:creationId xmlns:p14="http://schemas.microsoft.com/office/powerpoint/2010/main" val="210317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4474-7E67-663D-85EF-8C950FCFA664}"/>
              </a:ext>
            </a:extLst>
          </p:cNvPr>
          <p:cNvSpPr>
            <a:spLocks noGrp="1"/>
          </p:cNvSpPr>
          <p:nvPr>
            <p:ph type="title"/>
          </p:nvPr>
        </p:nvSpPr>
        <p:spPr/>
        <p:txBody>
          <a:bodyPr/>
          <a:lstStyle/>
          <a:p>
            <a:r>
              <a:rPr lang="en-US" dirty="0"/>
              <a:t>Features of UNIX OS</a:t>
            </a:r>
          </a:p>
        </p:txBody>
      </p:sp>
      <p:sp>
        <p:nvSpPr>
          <p:cNvPr id="3" name="Content Placeholder 2">
            <a:extLst>
              <a:ext uri="{FF2B5EF4-FFF2-40B4-BE49-F238E27FC236}">
                <a16:creationId xmlns:a16="http://schemas.microsoft.com/office/drawing/2014/main" id="{7D408D18-D13B-0998-390C-E300DC2D0957}"/>
              </a:ext>
            </a:extLst>
          </p:cNvPr>
          <p:cNvSpPr>
            <a:spLocks noGrp="1"/>
          </p:cNvSpPr>
          <p:nvPr>
            <p:ph idx="1"/>
          </p:nvPr>
        </p:nvSpPr>
        <p:spPr/>
        <p:txBody>
          <a:bodyPr>
            <a:normAutofit fontScale="70000" lnSpcReduction="20000"/>
          </a:bodyPr>
          <a:lstStyle/>
          <a:p>
            <a:pPr>
              <a:buSzPct val="114999"/>
            </a:pPr>
            <a:r>
              <a:rPr lang="en-US" b="1" dirty="0">
                <a:ea typeface="+mn-lt"/>
                <a:cs typeface="+mn-lt"/>
              </a:rPr>
              <a:t>Portability:</a:t>
            </a:r>
            <a:r>
              <a:rPr lang="en-US" dirty="0">
                <a:ea typeface="+mn-lt"/>
                <a:cs typeface="+mn-lt"/>
              </a:rPr>
              <a:t> This feature makes the UNIX work on different machines and platforms with the easy transfer of code to any computer system. Since a significant portion of UNIX is written in C language, and only a tiny portion is coded in assembly language for specific hardware.</a:t>
            </a:r>
          </a:p>
          <a:p>
            <a:pPr algn="just">
              <a:buSzPct val="114999"/>
            </a:pPr>
            <a:r>
              <a:rPr lang="en-US" b="1" dirty="0">
                <a:ea typeface="+mn-lt"/>
                <a:cs typeface="+mn-lt"/>
              </a:rPr>
              <a:t>File Security and Protection:</a:t>
            </a:r>
            <a:r>
              <a:rPr lang="en-US" dirty="0">
                <a:ea typeface="+mn-lt"/>
                <a:cs typeface="+mn-lt"/>
              </a:rPr>
              <a:t> Being a multi-user system, UNIX makes special consideration for file and system security. UNIX has different levels of security using assigning username and password to individual users ensuring the authentication, at the level providing file access permission viz. read, write and execute and lastly file encryption to change the file into an unreadable format.</a:t>
            </a:r>
            <a:endParaRPr lang="en-US" dirty="0"/>
          </a:p>
          <a:p>
            <a:pPr algn="just">
              <a:buSzPct val="114999"/>
            </a:pPr>
            <a:r>
              <a:rPr lang="en-US" b="1" dirty="0">
                <a:ea typeface="+mn-lt"/>
                <a:cs typeface="+mn-lt"/>
              </a:rPr>
              <a:t>Command Structure:</a:t>
            </a:r>
            <a:r>
              <a:rPr lang="en-US" dirty="0">
                <a:ea typeface="+mn-lt"/>
                <a:cs typeface="+mn-lt"/>
              </a:rPr>
              <a:t> UNIX commands are easy to understand and simple to use. Example: "cp", mv etc. While working in the UNIX environment, the UNIX commands are case-sensitive and are entered in lower case.</a:t>
            </a:r>
            <a:endParaRPr lang="en-US" dirty="0"/>
          </a:p>
          <a:p>
            <a:pPr algn="just">
              <a:buSzPct val="114999"/>
            </a:pPr>
            <a:r>
              <a:rPr lang="en-US" b="1" dirty="0">
                <a:ea typeface="+mn-lt"/>
                <a:cs typeface="+mn-lt"/>
              </a:rPr>
              <a:t>Communication:</a:t>
            </a:r>
            <a:r>
              <a:rPr lang="en-US" dirty="0">
                <a:ea typeface="+mn-lt"/>
                <a:cs typeface="+mn-lt"/>
              </a:rPr>
              <a:t> In UNIX, communication is an excellent feature that enables the user to communicate worldwide. It supports various communication facilities provided using the write command, mail command, talk command, etc.</a:t>
            </a:r>
            <a:endParaRPr lang="en-US" dirty="0"/>
          </a:p>
          <a:p>
            <a:pPr>
              <a:buSzPct val="114999"/>
            </a:pPr>
            <a:endParaRPr lang="en-US" dirty="0"/>
          </a:p>
        </p:txBody>
      </p:sp>
    </p:spTree>
    <p:extLst>
      <p:ext uri="{BB962C8B-B14F-4D97-AF65-F5344CB8AC3E}">
        <p14:creationId xmlns:p14="http://schemas.microsoft.com/office/powerpoint/2010/main" val="1365692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4474-7E67-663D-85EF-8C950FCFA664}"/>
              </a:ext>
            </a:extLst>
          </p:cNvPr>
          <p:cNvSpPr>
            <a:spLocks noGrp="1"/>
          </p:cNvSpPr>
          <p:nvPr>
            <p:ph type="title"/>
          </p:nvPr>
        </p:nvSpPr>
        <p:spPr/>
        <p:txBody>
          <a:bodyPr/>
          <a:lstStyle/>
          <a:p>
            <a:r>
              <a:rPr lang="en-US" dirty="0"/>
              <a:t>Features of UNIX OS</a:t>
            </a:r>
          </a:p>
        </p:txBody>
      </p:sp>
      <p:sp>
        <p:nvSpPr>
          <p:cNvPr id="3" name="Content Placeholder 2">
            <a:extLst>
              <a:ext uri="{FF2B5EF4-FFF2-40B4-BE49-F238E27FC236}">
                <a16:creationId xmlns:a16="http://schemas.microsoft.com/office/drawing/2014/main" id="{7D408D18-D13B-0998-390C-E300DC2D0957}"/>
              </a:ext>
            </a:extLst>
          </p:cNvPr>
          <p:cNvSpPr>
            <a:spLocks noGrp="1"/>
          </p:cNvSpPr>
          <p:nvPr>
            <p:ph idx="1"/>
          </p:nvPr>
        </p:nvSpPr>
        <p:spPr/>
        <p:txBody>
          <a:bodyPr>
            <a:normAutofit fontScale="85000" lnSpcReduction="20000"/>
          </a:bodyPr>
          <a:lstStyle/>
          <a:p>
            <a:pPr algn="just">
              <a:buSzPct val="114999"/>
            </a:pPr>
            <a:r>
              <a:rPr lang="en-US" b="1" dirty="0">
                <a:ea typeface="+mn-lt"/>
                <a:cs typeface="+mn-lt"/>
              </a:rPr>
              <a:t>Open Source:</a:t>
            </a:r>
            <a:r>
              <a:rPr lang="en-US" dirty="0">
                <a:ea typeface="+mn-lt"/>
                <a:cs typeface="+mn-lt"/>
              </a:rPr>
              <a:t> UNIX operating system is open source it means it is freely available to all and is a community-based development project.</a:t>
            </a:r>
          </a:p>
          <a:p>
            <a:pPr algn="just">
              <a:buSzPct val="114999"/>
            </a:pPr>
            <a:r>
              <a:rPr lang="en-US" b="1" dirty="0">
                <a:ea typeface="+mn-lt"/>
                <a:cs typeface="+mn-lt"/>
              </a:rPr>
              <a:t>Accounting:</a:t>
            </a:r>
            <a:r>
              <a:rPr lang="en-US" dirty="0">
                <a:ea typeface="+mn-lt"/>
                <a:cs typeface="+mn-lt"/>
              </a:rPr>
              <a:t> UNIX keeps an account of jobs created by the user. This feature enhances the system performance in terms of CPU monitoring and disk space checking. It allows you to keep an account of disk space used by each user, and the disk space can be limited by each other. You can assign every user a different disk quota. The root user can perform these accounting tasks using various commands such as quota, </a:t>
            </a:r>
            <a:r>
              <a:rPr lang="en-US" dirty="0" err="1">
                <a:ea typeface="+mn-lt"/>
                <a:cs typeface="+mn-lt"/>
              </a:rPr>
              <a:t>df</a:t>
            </a:r>
            <a:r>
              <a:rPr lang="en-US" dirty="0">
                <a:ea typeface="+mn-lt"/>
                <a:cs typeface="+mn-lt"/>
              </a:rPr>
              <a:t>, du, etc.</a:t>
            </a:r>
          </a:p>
          <a:p>
            <a:pPr algn="just">
              <a:buSzPct val="114999"/>
            </a:pPr>
            <a:r>
              <a:rPr lang="en-US" b="1" dirty="0">
                <a:ea typeface="+mn-lt"/>
                <a:cs typeface="+mn-lt"/>
              </a:rPr>
              <a:t>UNIX Tools and Utilities:</a:t>
            </a:r>
            <a:r>
              <a:rPr lang="en-US" dirty="0">
                <a:ea typeface="+mn-lt"/>
                <a:cs typeface="+mn-lt"/>
              </a:rPr>
              <a:t> UNIX system provides various types of tools and utilities facilities such as UNIX grep, sed and awk, etc. Some of the general-purpose tools are compilers, interpreters, network applications, etc. It also includes various server programs which provide remote and administration services.</a:t>
            </a:r>
          </a:p>
          <a:p>
            <a:pPr>
              <a:buSzPct val="114999"/>
            </a:pPr>
            <a:endParaRPr lang="en-US" dirty="0"/>
          </a:p>
        </p:txBody>
      </p:sp>
    </p:spTree>
    <p:extLst>
      <p:ext uri="{BB962C8B-B14F-4D97-AF65-F5344CB8AC3E}">
        <p14:creationId xmlns:p14="http://schemas.microsoft.com/office/powerpoint/2010/main" val="90861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3AD7-2DD8-E99B-E097-D8E8B3F30D4D}"/>
              </a:ext>
            </a:extLst>
          </p:cNvPr>
          <p:cNvSpPr>
            <a:spLocks noGrp="1"/>
          </p:cNvSpPr>
          <p:nvPr>
            <p:ph type="title"/>
          </p:nvPr>
        </p:nvSpPr>
        <p:spPr>
          <a:xfrm>
            <a:off x="1295402" y="493302"/>
            <a:ext cx="9601196" cy="1303867"/>
          </a:xfrm>
        </p:spPr>
        <p:txBody>
          <a:bodyPr/>
          <a:lstStyle/>
          <a:p>
            <a:r>
              <a:rPr lang="en-US" dirty="0"/>
              <a:t>Structure of Unix OS</a:t>
            </a:r>
          </a:p>
        </p:txBody>
      </p:sp>
      <p:pic>
        <p:nvPicPr>
          <p:cNvPr id="4" name="Picture 4" descr="Graphical user interface&#10;&#10;Description automatically generated">
            <a:extLst>
              <a:ext uri="{FF2B5EF4-FFF2-40B4-BE49-F238E27FC236}">
                <a16:creationId xmlns:a16="http://schemas.microsoft.com/office/drawing/2014/main" id="{84693ADC-82E0-5231-CA02-53679A9D44B2}"/>
              </a:ext>
            </a:extLst>
          </p:cNvPr>
          <p:cNvPicPr>
            <a:picLocks noGrp="1" noChangeAspect="1"/>
          </p:cNvPicPr>
          <p:nvPr>
            <p:ph idx="1"/>
          </p:nvPr>
        </p:nvPicPr>
        <p:blipFill>
          <a:blip r:embed="rId2"/>
          <a:stretch>
            <a:fillRect/>
          </a:stretch>
        </p:blipFill>
        <p:spPr>
          <a:xfrm>
            <a:off x="586818" y="1550517"/>
            <a:ext cx="10673306" cy="4943577"/>
          </a:xfrm>
        </p:spPr>
      </p:pic>
    </p:spTree>
    <p:extLst>
      <p:ext uri="{BB962C8B-B14F-4D97-AF65-F5344CB8AC3E}">
        <p14:creationId xmlns:p14="http://schemas.microsoft.com/office/powerpoint/2010/main" val="3659166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B92D-556C-2904-9492-22F358FB4331}"/>
              </a:ext>
            </a:extLst>
          </p:cNvPr>
          <p:cNvSpPr>
            <a:spLocks noGrp="1"/>
          </p:cNvSpPr>
          <p:nvPr>
            <p:ph type="title"/>
          </p:nvPr>
        </p:nvSpPr>
        <p:spPr/>
        <p:txBody>
          <a:bodyPr/>
          <a:lstStyle/>
          <a:p>
            <a:r>
              <a:rPr lang="en-US" dirty="0"/>
              <a:t>Shell</a:t>
            </a:r>
          </a:p>
        </p:txBody>
      </p:sp>
      <p:sp>
        <p:nvSpPr>
          <p:cNvPr id="3" name="Content Placeholder 2">
            <a:extLst>
              <a:ext uri="{FF2B5EF4-FFF2-40B4-BE49-F238E27FC236}">
                <a16:creationId xmlns:a16="http://schemas.microsoft.com/office/drawing/2014/main" id="{8FA7F9CD-B950-8C70-7B42-4403AE24F2D4}"/>
              </a:ext>
            </a:extLst>
          </p:cNvPr>
          <p:cNvSpPr>
            <a:spLocks noGrp="1"/>
          </p:cNvSpPr>
          <p:nvPr>
            <p:ph idx="1"/>
          </p:nvPr>
        </p:nvSpPr>
        <p:spPr/>
        <p:txBody>
          <a:bodyPr/>
          <a:lstStyle/>
          <a:p>
            <a:pPr algn="just">
              <a:buSzPct val="114999"/>
            </a:pPr>
            <a:r>
              <a:rPr lang="en-US" dirty="0">
                <a:ea typeface="+mn-lt"/>
                <a:cs typeface="+mn-lt"/>
              </a:rPr>
              <a:t>The Shell is an interpreter that interprets the command submitted by the user at the terminal, and calls the program you simply want.</a:t>
            </a:r>
            <a:endParaRPr lang="en-US" dirty="0"/>
          </a:p>
          <a:p>
            <a:pPr algn="just">
              <a:buSzPct val="114999"/>
            </a:pPr>
            <a:r>
              <a:rPr lang="en-US" dirty="0">
                <a:ea typeface="+mn-lt"/>
                <a:cs typeface="+mn-lt"/>
              </a:rPr>
              <a:t>It also keeps a history of the list of the commands you have typed in. If you need to repeat a command you typed it, use the cursor keys to scroll up and down the list or type history for a list of previous commands. There are various commands like cat, mv, cat, grep, id, </a:t>
            </a:r>
            <a:r>
              <a:rPr lang="en-US" dirty="0" err="1">
                <a:ea typeface="+mn-lt"/>
                <a:cs typeface="+mn-lt"/>
              </a:rPr>
              <a:t>wc</a:t>
            </a:r>
            <a:r>
              <a:rPr lang="en-US" dirty="0">
                <a:ea typeface="+mn-lt"/>
                <a:cs typeface="+mn-lt"/>
              </a:rPr>
              <a:t>, and many more.</a:t>
            </a:r>
            <a:endParaRPr lang="en-US" dirty="0"/>
          </a:p>
          <a:p>
            <a:pPr>
              <a:buSzPct val="114999"/>
            </a:pPr>
            <a:endParaRPr lang="en-US" dirty="0"/>
          </a:p>
        </p:txBody>
      </p:sp>
    </p:spTree>
    <p:extLst>
      <p:ext uri="{BB962C8B-B14F-4D97-AF65-F5344CB8AC3E}">
        <p14:creationId xmlns:p14="http://schemas.microsoft.com/office/powerpoint/2010/main" val="2627423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130E6B8C-6DC0-BC8B-7F02-64AD44E9F737}"/>
              </a:ext>
            </a:extLst>
          </p:cNvPr>
          <p:cNvPicPr>
            <a:picLocks noGrp="1" noChangeAspect="1"/>
          </p:cNvPicPr>
          <p:nvPr>
            <p:ph idx="1"/>
          </p:nvPr>
        </p:nvPicPr>
        <p:blipFill>
          <a:blip r:embed="rId2"/>
          <a:stretch>
            <a:fillRect/>
          </a:stretch>
        </p:blipFill>
        <p:spPr>
          <a:xfrm>
            <a:off x="1984840" y="860404"/>
            <a:ext cx="8207940" cy="5418030"/>
          </a:xfrm>
        </p:spPr>
      </p:pic>
    </p:spTree>
    <p:extLst>
      <p:ext uri="{BB962C8B-B14F-4D97-AF65-F5344CB8AC3E}">
        <p14:creationId xmlns:p14="http://schemas.microsoft.com/office/powerpoint/2010/main" val="2297855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18E9-DC0A-2D5F-7013-9C2E8B08AF66}"/>
              </a:ext>
            </a:extLst>
          </p:cNvPr>
          <p:cNvSpPr>
            <a:spLocks noGrp="1"/>
          </p:cNvSpPr>
          <p:nvPr>
            <p:ph type="title"/>
          </p:nvPr>
        </p:nvSpPr>
        <p:spPr/>
        <p:txBody>
          <a:bodyPr/>
          <a:lstStyle/>
          <a:p>
            <a:r>
              <a:rPr lang="en-US" dirty="0"/>
              <a:t>Types of Shell in UNIX</a:t>
            </a:r>
          </a:p>
        </p:txBody>
      </p:sp>
      <p:sp>
        <p:nvSpPr>
          <p:cNvPr id="3" name="Content Placeholder 2">
            <a:extLst>
              <a:ext uri="{FF2B5EF4-FFF2-40B4-BE49-F238E27FC236}">
                <a16:creationId xmlns:a16="http://schemas.microsoft.com/office/drawing/2014/main" id="{92A879E7-1F70-5461-D82C-74F3A6AE3EC7}"/>
              </a:ext>
            </a:extLst>
          </p:cNvPr>
          <p:cNvSpPr>
            <a:spLocks noGrp="1"/>
          </p:cNvSpPr>
          <p:nvPr>
            <p:ph idx="1"/>
          </p:nvPr>
        </p:nvSpPr>
        <p:spPr/>
        <p:txBody>
          <a:bodyPr>
            <a:normAutofit lnSpcReduction="10000"/>
          </a:bodyPr>
          <a:lstStyle/>
          <a:p>
            <a:pPr algn="just"/>
            <a:r>
              <a:rPr lang="en-US" b="1" dirty="0">
                <a:ea typeface="+mn-lt"/>
                <a:cs typeface="+mn-lt"/>
              </a:rPr>
              <a:t>Bourne Shell:</a:t>
            </a:r>
            <a:r>
              <a:rPr lang="en-US" dirty="0">
                <a:ea typeface="+mn-lt"/>
                <a:cs typeface="+mn-lt"/>
              </a:rPr>
              <a:t> This Shell is simply called the Shell. It was the first Shell for UNIX OS. It is still the most widely available Shell on a UNIX system.</a:t>
            </a:r>
            <a:endParaRPr lang="en-US" dirty="0"/>
          </a:p>
          <a:p>
            <a:pPr algn="just">
              <a:buSzPct val="114999"/>
            </a:pPr>
            <a:r>
              <a:rPr lang="en-US" b="1" dirty="0">
                <a:ea typeface="+mn-lt"/>
                <a:cs typeface="+mn-lt"/>
              </a:rPr>
              <a:t>C Shell:</a:t>
            </a:r>
            <a:r>
              <a:rPr lang="en-US" dirty="0">
                <a:ea typeface="+mn-lt"/>
                <a:cs typeface="+mn-lt"/>
              </a:rPr>
              <a:t> The C shell is another popular shell commonly available on a UNIX system. The C shell was developed by the University of California at Berkeley and removed some of the shortcomings of the Bourne shell.</a:t>
            </a:r>
            <a:endParaRPr lang="en-US" dirty="0"/>
          </a:p>
          <a:p>
            <a:pPr algn="just">
              <a:buSzPct val="114999"/>
            </a:pPr>
            <a:r>
              <a:rPr lang="en-US" b="1" dirty="0">
                <a:ea typeface="+mn-lt"/>
                <a:cs typeface="+mn-lt"/>
              </a:rPr>
              <a:t>Korn Shell:</a:t>
            </a:r>
            <a:r>
              <a:rPr lang="en-US" dirty="0">
                <a:ea typeface="+mn-lt"/>
                <a:cs typeface="+mn-lt"/>
              </a:rPr>
              <a:t> This Shell was created by David Korn to address the Bourne Shell's user-interaction issues and to deal with the shortcomings of the C shell's scripting quirks.</a:t>
            </a:r>
            <a:endParaRPr lang="en-US" dirty="0"/>
          </a:p>
          <a:p>
            <a:pPr>
              <a:buSzPct val="114999"/>
            </a:pPr>
            <a:endParaRPr lang="en-US" dirty="0"/>
          </a:p>
        </p:txBody>
      </p:sp>
    </p:spTree>
    <p:extLst>
      <p:ext uri="{BB962C8B-B14F-4D97-AF65-F5344CB8AC3E}">
        <p14:creationId xmlns:p14="http://schemas.microsoft.com/office/powerpoint/2010/main" val="521985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3A94-7203-0E4B-B86B-0A186550A337}"/>
              </a:ext>
            </a:extLst>
          </p:cNvPr>
          <p:cNvSpPr>
            <a:spLocks noGrp="1"/>
          </p:cNvSpPr>
          <p:nvPr>
            <p:ph type="title"/>
          </p:nvPr>
        </p:nvSpPr>
        <p:spPr/>
        <p:txBody>
          <a:bodyPr/>
          <a:lstStyle/>
          <a:p>
            <a:r>
              <a:rPr lang="en-US" dirty="0"/>
              <a:t>Linux OS</a:t>
            </a:r>
          </a:p>
        </p:txBody>
      </p:sp>
      <p:sp>
        <p:nvSpPr>
          <p:cNvPr id="3" name="Content Placeholder 2">
            <a:extLst>
              <a:ext uri="{FF2B5EF4-FFF2-40B4-BE49-F238E27FC236}">
                <a16:creationId xmlns:a16="http://schemas.microsoft.com/office/drawing/2014/main" id="{591A4EB4-C592-8F5B-6B1E-C182BBF852D5}"/>
              </a:ext>
            </a:extLst>
          </p:cNvPr>
          <p:cNvSpPr>
            <a:spLocks noGrp="1"/>
          </p:cNvSpPr>
          <p:nvPr>
            <p:ph idx="1"/>
          </p:nvPr>
        </p:nvSpPr>
        <p:spPr/>
        <p:txBody>
          <a:bodyPr/>
          <a:lstStyle/>
          <a:p>
            <a:pPr algn="just"/>
            <a:r>
              <a:rPr lang="en-US" dirty="0">
                <a:solidFill>
                  <a:schemeClr val="tx1"/>
                </a:solidFill>
                <a:ea typeface="+mn-lt"/>
                <a:cs typeface="+mn-lt"/>
              </a:rPr>
              <a:t>The </a:t>
            </a:r>
            <a:r>
              <a:rPr lang="en-US" dirty="0">
                <a:solidFill>
                  <a:schemeClr val="tx1"/>
                </a:solidFill>
                <a:ea typeface="+mn-lt"/>
                <a:cs typeface="+mn-lt"/>
                <a:hlinkClick r:id="rId2">
                  <a:extLst>
                    <a:ext uri="{A12FA001-AC4F-418D-AE19-62706E023703}">
                      <ahyp:hlinkClr xmlns:ahyp="http://schemas.microsoft.com/office/drawing/2018/hyperlinkcolor" val="tx"/>
                    </a:ext>
                  </a:extLst>
                </a:hlinkClick>
              </a:rPr>
              <a:t>Linux OS</a:t>
            </a:r>
            <a:r>
              <a:rPr lang="en-US" dirty="0">
                <a:solidFill>
                  <a:schemeClr val="tx1"/>
                </a:solidFill>
                <a:ea typeface="+mn-lt"/>
                <a:cs typeface="+mn-lt"/>
              </a:rPr>
              <a:t> was developed by </a:t>
            </a:r>
            <a:r>
              <a:rPr lang="en-US" b="1" dirty="0">
                <a:solidFill>
                  <a:schemeClr val="tx1"/>
                </a:solidFill>
                <a:ea typeface="+mn-lt"/>
                <a:cs typeface="+mn-lt"/>
              </a:rPr>
              <a:t>Linus Torvalds</a:t>
            </a:r>
            <a:r>
              <a:rPr lang="en-US" dirty="0">
                <a:solidFill>
                  <a:schemeClr val="tx1"/>
                </a:solidFill>
                <a:ea typeface="+mn-lt"/>
                <a:cs typeface="+mn-lt"/>
              </a:rPr>
              <a:t> in </a:t>
            </a:r>
            <a:r>
              <a:rPr lang="en-US" b="1" dirty="0">
                <a:solidFill>
                  <a:schemeClr val="tx1"/>
                </a:solidFill>
                <a:ea typeface="+mn-lt"/>
                <a:cs typeface="+mn-lt"/>
              </a:rPr>
              <a:t>1991</a:t>
            </a:r>
            <a:r>
              <a:rPr lang="en-US" dirty="0">
                <a:solidFill>
                  <a:schemeClr val="tx1"/>
                </a:solidFill>
                <a:ea typeface="+mn-lt"/>
                <a:cs typeface="+mn-lt"/>
              </a:rPr>
              <a:t>, which sprouted as an idea to improve the UNIX OS. He suggested improvements but was rejected by UNIX designers. Therefore, he thought of launching an OS, designed in a way that could be modified by its users.</a:t>
            </a:r>
            <a:endParaRPr lang="en-US" dirty="0">
              <a:solidFill>
                <a:schemeClr val="tx1"/>
              </a:solidFill>
            </a:endParaRPr>
          </a:p>
          <a:p>
            <a:pPr algn="just">
              <a:buSzPct val="114999"/>
            </a:pPr>
            <a:r>
              <a:rPr lang="en-US" dirty="0">
                <a:solidFill>
                  <a:schemeClr val="tx1"/>
                </a:solidFill>
                <a:ea typeface="+mn-lt"/>
                <a:cs typeface="+mn-lt"/>
              </a:rPr>
              <a:t>Nowadays, Linux is the fastest-growing OS. It is used from phones to supercomputers by almost all major hardware devices.</a:t>
            </a:r>
            <a:endParaRPr lang="en-US" dirty="0">
              <a:solidFill>
                <a:schemeClr val="tx1"/>
              </a:solidFill>
            </a:endParaRPr>
          </a:p>
          <a:p>
            <a:pPr>
              <a:buSzPct val="114999"/>
            </a:pPr>
            <a:endParaRPr lang="en-US" dirty="0">
              <a:solidFill>
                <a:schemeClr val="tx1"/>
              </a:solidFill>
            </a:endParaRPr>
          </a:p>
        </p:txBody>
      </p:sp>
    </p:spTree>
    <p:extLst>
      <p:ext uri="{BB962C8B-B14F-4D97-AF65-F5344CB8AC3E}">
        <p14:creationId xmlns:p14="http://schemas.microsoft.com/office/powerpoint/2010/main" val="3440923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65B9AF4B-C91E-6788-55CC-C5CFABE1D31C}"/>
              </a:ext>
            </a:extLst>
          </p:cNvPr>
          <p:cNvPicPr>
            <a:picLocks noGrp="1" noChangeAspect="1"/>
          </p:cNvPicPr>
          <p:nvPr>
            <p:ph idx="1"/>
          </p:nvPr>
        </p:nvPicPr>
        <p:blipFill>
          <a:blip r:embed="rId2"/>
          <a:stretch>
            <a:fillRect/>
          </a:stretch>
        </p:blipFill>
        <p:spPr>
          <a:xfrm>
            <a:off x="1491249" y="529725"/>
            <a:ext cx="9252632" cy="5619312"/>
          </a:xfrm>
        </p:spPr>
      </p:pic>
    </p:spTree>
    <p:extLst>
      <p:ext uri="{BB962C8B-B14F-4D97-AF65-F5344CB8AC3E}">
        <p14:creationId xmlns:p14="http://schemas.microsoft.com/office/powerpoint/2010/main" val="3548502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0A37-478A-F543-08AD-544514265CFC}"/>
              </a:ext>
            </a:extLst>
          </p:cNvPr>
          <p:cNvSpPr>
            <a:spLocks noGrp="1"/>
          </p:cNvSpPr>
          <p:nvPr>
            <p:ph type="title"/>
          </p:nvPr>
        </p:nvSpPr>
        <p:spPr/>
        <p:txBody>
          <a:bodyPr/>
          <a:lstStyle/>
          <a:p>
            <a:r>
              <a:rPr lang="en-US" dirty="0"/>
              <a:t>Structure of Linux OS</a:t>
            </a:r>
          </a:p>
        </p:txBody>
      </p:sp>
      <p:sp>
        <p:nvSpPr>
          <p:cNvPr id="3" name="Content Placeholder 2">
            <a:extLst>
              <a:ext uri="{FF2B5EF4-FFF2-40B4-BE49-F238E27FC236}">
                <a16:creationId xmlns:a16="http://schemas.microsoft.com/office/drawing/2014/main" id="{3AEB5F17-E5E7-3498-7A7F-D464A1FEC642}"/>
              </a:ext>
            </a:extLst>
          </p:cNvPr>
          <p:cNvSpPr>
            <a:spLocks noGrp="1"/>
          </p:cNvSpPr>
          <p:nvPr>
            <p:ph idx="1"/>
          </p:nvPr>
        </p:nvSpPr>
        <p:spPr/>
        <p:txBody>
          <a:bodyPr>
            <a:normAutofit fontScale="85000" lnSpcReduction="20000"/>
          </a:bodyPr>
          <a:lstStyle/>
          <a:p>
            <a:pPr algn="just"/>
            <a:r>
              <a:rPr lang="en-US" dirty="0"/>
              <a:t>Kernel: Linux</a:t>
            </a:r>
            <a:r>
              <a:rPr lang="en-US" dirty="0">
                <a:ea typeface="+mn-lt"/>
                <a:cs typeface="+mn-lt"/>
              </a:rPr>
              <a:t> kernel is the core part of the operating system. It establishes communication between devices and software. Moreover, it manages system resources.</a:t>
            </a:r>
          </a:p>
          <a:p>
            <a:pPr algn="just">
              <a:buSzPct val="114999"/>
            </a:pPr>
            <a:r>
              <a:rPr lang="en-US" dirty="0"/>
              <a:t>2) System Libraries</a:t>
            </a:r>
          </a:p>
          <a:p>
            <a:pPr algn="just">
              <a:buSzPct val="114999"/>
            </a:pPr>
            <a:r>
              <a:rPr lang="en-US" dirty="0">
                <a:ea typeface="+mn-lt"/>
                <a:cs typeface="+mn-lt"/>
              </a:rPr>
              <a:t>System libraries are special programs that help in accessing the kernel's features. A kernel has to be triggered to perform a task, and this triggering is done by the applications. But applications must know how to place a system call because each kernel has a different set of system calls. Programmers have developed a standard library of procedures to communicate with the kernel. Each operating system supports these standards, and then these are transferred to system calls for that operating system.</a:t>
            </a:r>
            <a:endParaRPr lang="en-US" dirty="0"/>
          </a:p>
          <a:p>
            <a:pPr algn="just">
              <a:buSzPct val="114999"/>
            </a:pPr>
            <a:r>
              <a:rPr lang="en-US" dirty="0">
                <a:ea typeface="+mn-lt"/>
                <a:cs typeface="+mn-lt"/>
              </a:rPr>
              <a:t>The most well-known system library for Linux is Glibc (GNU C library).</a:t>
            </a:r>
            <a:endParaRPr lang="en-US" dirty="0"/>
          </a:p>
          <a:p>
            <a:pPr algn="just">
              <a:buSzPct val="114999"/>
            </a:pPr>
            <a:endParaRPr lang="en-US" dirty="0"/>
          </a:p>
        </p:txBody>
      </p:sp>
    </p:spTree>
    <p:extLst>
      <p:ext uri="{BB962C8B-B14F-4D97-AF65-F5344CB8AC3E}">
        <p14:creationId xmlns:p14="http://schemas.microsoft.com/office/powerpoint/2010/main" val="1016036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18DD-1FE6-E97A-2DD2-D72B799E2D02}"/>
              </a:ext>
            </a:extLst>
          </p:cNvPr>
          <p:cNvSpPr>
            <a:spLocks noGrp="1"/>
          </p:cNvSpPr>
          <p:nvPr>
            <p:ph type="title"/>
          </p:nvPr>
        </p:nvSpPr>
        <p:spPr/>
        <p:txBody>
          <a:bodyPr/>
          <a:lstStyle/>
          <a:p>
            <a:r>
              <a:rPr lang="en-US" dirty="0">
                <a:ea typeface="+mj-lt"/>
                <a:cs typeface="+mj-lt"/>
              </a:rPr>
              <a:t>Structure of Linux OS</a:t>
            </a:r>
          </a:p>
        </p:txBody>
      </p:sp>
      <p:sp>
        <p:nvSpPr>
          <p:cNvPr id="3" name="Content Placeholder 2">
            <a:extLst>
              <a:ext uri="{FF2B5EF4-FFF2-40B4-BE49-F238E27FC236}">
                <a16:creationId xmlns:a16="http://schemas.microsoft.com/office/drawing/2014/main" id="{DDD6B036-3DF6-90F5-13F6-19A0152890A2}"/>
              </a:ext>
            </a:extLst>
          </p:cNvPr>
          <p:cNvSpPr>
            <a:spLocks noGrp="1"/>
          </p:cNvSpPr>
          <p:nvPr>
            <p:ph idx="1"/>
          </p:nvPr>
        </p:nvSpPr>
        <p:spPr/>
        <p:txBody>
          <a:bodyPr>
            <a:normAutofit/>
          </a:bodyPr>
          <a:lstStyle/>
          <a:p>
            <a:pPr algn="just"/>
            <a:r>
              <a:rPr lang="en-US" dirty="0">
                <a:ea typeface="+mn-lt"/>
                <a:cs typeface="+mn-lt"/>
              </a:rPr>
              <a:t>The most well-known system library for Linux is Glibc (GNU C library).</a:t>
            </a:r>
          </a:p>
          <a:p>
            <a:pPr algn="just">
              <a:buSzPct val="114999"/>
            </a:pPr>
            <a:r>
              <a:rPr lang="en-US" dirty="0">
                <a:ea typeface="+mn-lt"/>
                <a:cs typeface="+mn-lt"/>
              </a:rPr>
              <a:t>3) System Tools</a:t>
            </a:r>
          </a:p>
          <a:p>
            <a:pPr algn="just">
              <a:buSzPct val="114999"/>
            </a:pPr>
            <a:r>
              <a:rPr lang="en-US" dirty="0">
                <a:ea typeface="+mn-lt"/>
                <a:cs typeface="+mn-lt"/>
              </a:rPr>
              <a:t>Linux OS has a set of utility tools, which are usually simple commands. It is a software which GNU project has written and publish under their open source license so that software is freely available to everyone.</a:t>
            </a:r>
          </a:p>
          <a:p>
            <a:pPr algn="just">
              <a:buSzPct val="114999"/>
            </a:pPr>
            <a:r>
              <a:rPr lang="en-US" dirty="0">
                <a:ea typeface="+mn-lt"/>
                <a:cs typeface="+mn-lt"/>
              </a:rPr>
              <a:t>With the help of commands, you can access your files, edit and manipulate data in your directories or files, change the location of files, or anything.</a:t>
            </a:r>
          </a:p>
          <a:p>
            <a:pPr>
              <a:buSzPct val="114999"/>
            </a:pPr>
            <a:endParaRPr lang="en-US" dirty="0">
              <a:ea typeface="+mn-lt"/>
              <a:cs typeface="+mn-lt"/>
            </a:endParaRPr>
          </a:p>
          <a:p>
            <a:pPr>
              <a:buSzPct val="114999"/>
            </a:pPr>
            <a:endParaRPr lang="en-US" dirty="0"/>
          </a:p>
        </p:txBody>
      </p:sp>
    </p:spTree>
    <p:extLst>
      <p:ext uri="{BB962C8B-B14F-4D97-AF65-F5344CB8AC3E}">
        <p14:creationId xmlns:p14="http://schemas.microsoft.com/office/powerpoint/2010/main" val="250732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1C64-A5A7-2BE3-412E-414758FD5EC4}"/>
              </a:ext>
            </a:extLst>
          </p:cNvPr>
          <p:cNvSpPr>
            <a:spLocks noGrp="1"/>
          </p:cNvSpPr>
          <p:nvPr>
            <p:ph type="title"/>
          </p:nvPr>
        </p:nvSpPr>
        <p:spPr/>
        <p:txBody>
          <a:bodyPr/>
          <a:lstStyle/>
          <a:p>
            <a:r>
              <a:rPr lang="en-US" dirty="0"/>
              <a:t>OS Structure</a:t>
            </a:r>
          </a:p>
        </p:txBody>
      </p:sp>
      <p:sp>
        <p:nvSpPr>
          <p:cNvPr id="3" name="Content Placeholder 2">
            <a:extLst>
              <a:ext uri="{FF2B5EF4-FFF2-40B4-BE49-F238E27FC236}">
                <a16:creationId xmlns:a16="http://schemas.microsoft.com/office/drawing/2014/main" id="{ACAC9BC6-528E-F8B9-91A1-FC00EE4C61E4}"/>
              </a:ext>
            </a:extLst>
          </p:cNvPr>
          <p:cNvSpPr>
            <a:spLocks noGrp="1"/>
          </p:cNvSpPr>
          <p:nvPr>
            <p:ph idx="1"/>
          </p:nvPr>
        </p:nvSpPr>
        <p:spPr/>
        <p:txBody>
          <a:bodyPr>
            <a:normAutofit lnSpcReduction="10000"/>
          </a:bodyPr>
          <a:lstStyle/>
          <a:p>
            <a:pPr algn="just"/>
            <a:r>
              <a:rPr lang="en-US" dirty="0">
                <a:ea typeface="+mn-lt"/>
                <a:cs typeface="+mn-lt"/>
              </a:rPr>
              <a:t>The approach of interconnecting and integrating multiple operating system components into the kernel can be described as an operating system structure.</a:t>
            </a:r>
          </a:p>
          <a:p>
            <a:pPr algn="just">
              <a:buSzPct val="114999"/>
            </a:pPr>
            <a:r>
              <a:rPr lang="en-US" dirty="0"/>
              <a:t>Simple Structure</a:t>
            </a:r>
          </a:p>
          <a:p>
            <a:pPr algn="just">
              <a:buSzPct val="114999"/>
            </a:pPr>
            <a:r>
              <a:rPr lang="en-US" dirty="0"/>
              <a:t>Monolithic Structure</a:t>
            </a:r>
          </a:p>
          <a:p>
            <a:pPr algn="just">
              <a:buSzPct val="114999"/>
            </a:pPr>
            <a:r>
              <a:rPr lang="en-US" dirty="0"/>
              <a:t>Layered Approach</a:t>
            </a:r>
          </a:p>
          <a:p>
            <a:pPr algn="just">
              <a:buSzPct val="114999"/>
            </a:pPr>
            <a:r>
              <a:rPr lang="en-US"/>
              <a:t>Micro-kernel</a:t>
            </a:r>
          </a:p>
          <a:p>
            <a:pPr algn="just">
              <a:buSzPct val="114999"/>
            </a:pPr>
            <a:endParaRPr lang="en-US" dirty="0"/>
          </a:p>
          <a:p>
            <a:pPr algn="just">
              <a:buSzPct val="114999"/>
            </a:pPr>
            <a:endParaRPr lang="en-US" dirty="0"/>
          </a:p>
        </p:txBody>
      </p:sp>
    </p:spTree>
    <p:extLst>
      <p:ext uri="{BB962C8B-B14F-4D97-AF65-F5344CB8AC3E}">
        <p14:creationId xmlns:p14="http://schemas.microsoft.com/office/powerpoint/2010/main" val="4134738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AE26-5DC3-A1BD-1371-4FD3ADAF1A62}"/>
              </a:ext>
            </a:extLst>
          </p:cNvPr>
          <p:cNvSpPr>
            <a:spLocks noGrp="1"/>
          </p:cNvSpPr>
          <p:nvPr>
            <p:ph type="title"/>
          </p:nvPr>
        </p:nvSpPr>
        <p:spPr/>
        <p:txBody>
          <a:bodyPr/>
          <a:lstStyle/>
          <a:p>
            <a:r>
              <a:rPr lang="en-US" dirty="0">
                <a:ea typeface="+mj-lt"/>
                <a:cs typeface="+mj-lt"/>
              </a:rPr>
              <a:t>Structure of OS</a:t>
            </a:r>
          </a:p>
        </p:txBody>
      </p:sp>
      <p:sp>
        <p:nvSpPr>
          <p:cNvPr id="3" name="Content Placeholder 2">
            <a:extLst>
              <a:ext uri="{FF2B5EF4-FFF2-40B4-BE49-F238E27FC236}">
                <a16:creationId xmlns:a16="http://schemas.microsoft.com/office/drawing/2014/main" id="{C5AB4BD7-2504-FC46-C4DE-0E0C68367D1B}"/>
              </a:ext>
            </a:extLst>
          </p:cNvPr>
          <p:cNvSpPr>
            <a:spLocks noGrp="1"/>
          </p:cNvSpPr>
          <p:nvPr>
            <p:ph idx="1"/>
          </p:nvPr>
        </p:nvSpPr>
        <p:spPr/>
        <p:txBody>
          <a:bodyPr>
            <a:normAutofit fontScale="85000" lnSpcReduction="20000"/>
          </a:bodyPr>
          <a:lstStyle/>
          <a:p>
            <a:pPr algn="just"/>
            <a:r>
              <a:rPr lang="en-US" dirty="0">
                <a:ea typeface="+mn-lt"/>
                <a:cs typeface="+mn-lt"/>
              </a:rPr>
              <a:t>4) Development Tools</a:t>
            </a:r>
          </a:p>
          <a:p>
            <a:pPr algn="just">
              <a:buSzPct val="114999"/>
            </a:pPr>
            <a:r>
              <a:rPr lang="en-US" dirty="0">
                <a:ea typeface="+mn-lt"/>
                <a:cs typeface="+mn-lt"/>
              </a:rPr>
              <a:t>With the above three components, your OS is running and working. But to update your system, you have additional tools and libraries. These additional tools and libraries are written by the programmers and are called toolchain. A toolchain is a vital development tool used by the developers to produce a working application.</a:t>
            </a:r>
          </a:p>
          <a:p>
            <a:pPr algn="just">
              <a:buSzPct val="114999"/>
            </a:pPr>
            <a:r>
              <a:rPr lang="en-US" dirty="0">
                <a:ea typeface="+mn-lt"/>
                <a:cs typeface="+mn-lt"/>
              </a:rPr>
              <a:t>5) End User Tools</a:t>
            </a:r>
          </a:p>
          <a:p>
            <a:pPr algn="just">
              <a:buSzPct val="114999"/>
            </a:pPr>
            <a:r>
              <a:rPr lang="en-US" dirty="0">
                <a:ea typeface="+mn-lt"/>
                <a:cs typeface="+mn-lt"/>
              </a:rPr>
              <a:t>These end tools make a system unique for a user. End tools are not required for the operating system but are necessary for a user.</a:t>
            </a:r>
          </a:p>
          <a:p>
            <a:pPr algn="just">
              <a:buSzPct val="114999"/>
            </a:pPr>
            <a:r>
              <a:rPr lang="en-US" dirty="0">
                <a:ea typeface="+mn-lt"/>
                <a:cs typeface="+mn-lt"/>
              </a:rPr>
              <a:t>Some examples of end tools are graphic design tools, office suites, browsers, multimedia players, etc.</a:t>
            </a:r>
          </a:p>
          <a:p>
            <a:pPr>
              <a:buSzPct val="114999"/>
            </a:pPr>
            <a:endParaRPr lang="en-US" dirty="0"/>
          </a:p>
        </p:txBody>
      </p:sp>
    </p:spTree>
    <p:extLst>
      <p:ext uri="{BB962C8B-B14F-4D97-AF65-F5344CB8AC3E}">
        <p14:creationId xmlns:p14="http://schemas.microsoft.com/office/powerpoint/2010/main" val="2145829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98E876C-461D-7AD7-58C4-804DE14E2472}"/>
              </a:ext>
            </a:extLst>
          </p:cNvPr>
          <p:cNvPicPr>
            <a:picLocks noGrp="1" noChangeAspect="1"/>
          </p:cNvPicPr>
          <p:nvPr>
            <p:ph idx="1"/>
          </p:nvPr>
        </p:nvPicPr>
        <p:blipFill>
          <a:blip r:embed="rId2"/>
          <a:stretch>
            <a:fillRect/>
          </a:stretch>
        </p:blipFill>
        <p:spPr>
          <a:xfrm>
            <a:off x="821305" y="1453880"/>
            <a:ext cx="10721915" cy="4159190"/>
          </a:xfrm>
        </p:spPr>
      </p:pic>
    </p:spTree>
    <p:extLst>
      <p:ext uri="{BB962C8B-B14F-4D97-AF65-F5344CB8AC3E}">
        <p14:creationId xmlns:p14="http://schemas.microsoft.com/office/powerpoint/2010/main" val="2936193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A79C-8A69-1F60-8BCF-B98B884A19DA}"/>
              </a:ext>
            </a:extLst>
          </p:cNvPr>
          <p:cNvSpPr>
            <a:spLocks noGrp="1"/>
          </p:cNvSpPr>
          <p:nvPr>
            <p:ph type="title"/>
          </p:nvPr>
        </p:nvSpPr>
        <p:spPr/>
        <p:txBody>
          <a:bodyPr/>
          <a:lstStyle/>
          <a:p>
            <a:r>
              <a:rPr lang="en-US" dirty="0"/>
              <a:t>Any Query???</a:t>
            </a:r>
          </a:p>
        </p:txBody>
      </p:sp>
      <p:sp>
        <p:nvSpPr>
          <p:cNvPr id="3" name="Content Placeholder 2">
            <a:extLst>
              <a:ext uri="{FF2B5EF4-FFF2-40B4-BE49-F238E27FC236}">
                <a16:creationId xmlns:a16="http://schemas.microsoft.com/office/drawing/2014/main" id="{8585645C-0495-3134-2E8B-ED1DDABF3C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135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C370-BF63-D97F-42DD-886502F8D425}"/>
              </a:ext>
            </a:extLst>
          </p:cNvPr>
          <p:cNvSpPr>
            <a:spLocks noGrp="1"/>
          </p:cNvSpPr>
          <p:nvPr>
            <p:ph type="title"/>
          </p:nvPr>
        </p:nvSpPr>
        <p:spPr/>
        <p:txBody>
          <a:bodyPr/>
          <a:lstStyle/>
          <a:p>
            <a:r>
              <a:rPr lang="en-US" dirty="0"/>
              <a:t>Simple Structure</a:t>
            </a:r>
          </a:p>
        </p:txBody>
      </p:sp>
      <p:sp>
        <p:nvSpPr>
          <p:cNvPr id="3" name="Content Placeholder 2">
            <a:extLst>
              <a:ext uri="{FF2B5EF4-FFF2-40B4-BE49-F238E27FC236}">
                <a16:creationId xmlns:a16="http://schemas.microsoft.com/office/drawing/2014/main" id="{51567387-670C-5CAC-4790-2A050DE953E4}"/>
              </a:ext>
            </a:extLst>
          </p:cNvPr>
          <p:cNvSpPr>
            <a:spLocks noGrp="1"/>
          </p:cNvSpPr>
          <p:nvPr>
            <p:ph idx="1"/>
          </p:nvPr>
        </p:nvSpPr>
        <p:spPr/>
        <p:txBody>
          <a:bodyPr/>
          <a:lstStyle/>
          <a:p>
            <a:pPr algn="just"/>
            <a:r>
              <a:rPr lang="en-US" dirty="0">
                <a:ea typeface="+mn-lt"/>
                <a:cs typeface="+mn-lt"/>
              </a:rPr>
              <a:t>It is the simplest Operating System Structure and is not well defined; It can only be used for small and limited systems. In this structure, the interfaces and levels of functionality are well separated; hence programs can access I/O routines which can cause unauthorized access to I/O routines.</a:t>
            </a:r>
          </a:p>
          <a:p>
            <a:pPr algn="just">
              <a:buSzPct val="114999"/>
            </a:pPr>
            <a:r>
              <a:rPr lang="en-US" dirty="0">
                <a:ea typeface="+mn-lt"/>
                <a:cs typeface="+mn-lt"/>
              </a:rPr>
              <a:t>If one user program fails, the entire operating system gets crashed.</a:t>
            </a:r>
            <a:endParaRPr lang="en-US" dirty="0"/>
          </a:p>
          <a:p>
            <a:pPr algn="just">
              <a:buSzPct val="114999"/>
            </a:pPr>
            <a:r>
              <a:rPr lang="en-US" dirty="0">
                <a:ea typeface="+mn-lt"/>
                <a:cs typeface="+mn-lt"/>
              </a:rPr>
              <a:t>The abstraction level in MS-DOS systems is low, so programs and I/O routines are visible to the end-user, so the user can have unauthorized access.</a:t>
            </a:r>
            <a:endParaRPr lang="en-US" dirty="0"/>
          </a:p>
          <a:p>
            <a:pPr algn="just">
              <a:buSzPct val="114999"/>
            </a:pPr>
            <a:endParaRPr lang="en-US" dirty="0"/>
          </a:p>
        </p:txBody>
      </p:sp>
    </p:spTree>
    <p:extLst>
      <p:ext uri="{BB962C8B-B14F-4D97-AF65-F5344CB8AC3E}">
        <p14:creationId xmlns:p14="http://schemas.microsoft.com/office/powerpoint/2010/main" val="170893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C370-BF63-D97F-42DD-886502F8D425}"/>
              </a:ext>
            </a:extLst>
          </p:cNvPr>
          <p:cNvSpPr>
            <a:spLocks noGrp="1"/>
          </p:cNvSpPr>
          <p:nvPr>
            <p:ph type="title"/>
          </p:nvPr>
        </p:nvSpPr>
        <p:spPr/>
        <p:txBody>
          <a:bodyPr/>
          <a:lstStyle/>
          <a:p>
            <a:r>
              <a:rPr lang="en-US" dirty="0"/>
              <a:t>Simple Structure</a:t>
            </a:r>
          </a:p>
        </p:txBody>
      </p:sp>
      <p:pic>
        <p:nvPicPr>
          <p:cNvPr id="5" name="Picture 5">
            <a:extLst>
              <a:ext uri="{FF2B5EF4-FFF2-40B4-BE49-F238E27FC236}">
                <a16:creationId xmlns:a16="http://schemas.microsoft.com/office/drawing/2014/main" id="{7CE5B313-1AF1-97C6-050A-21654A2FAC90}"/>
              </a:ext>
            </a:extLst>
          </p:cNvPr>
          <p:cNvPicPr>
            <a:picLocks noChangeAspect="1"/>
          </p:cNvPicPr>
          <p:nvPr/>
        </p:nvPicPr>
        <p:blipFill rotWithShape="1">
          <a:blip r:embed="rId2"/>
          <a:srcRect r="170" b="16088"/>
          <a:stretch/>
        </p:blipFill>
        <p:spPr>
          <a:xfrm>
            <a:off x="1403230" y="1884872"/>
            <a:ext cx="9443058" cy="4294104"/>
          </a:xfrm>
          <a:prstGeom prst="rect">
            <a:avLst/>
          </a:prstGeom>
        </p:spPr>
      </p:pic>
    </p:spTree>
    <p:extLst>
      <p:ext uri="{BB962C8B-B14F-4D97-AF65-F5344CB8AC3E}">
        <p14:creationId xmlns:p14="http://schemas.microsoft.com/office/powerpoint/2010/main" val="408295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E642-C7E1-8E83-1793-E19251424F06}"/>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1ED6340C-0CBA-44D6-FDFF-9B588265B542}"/>
              </a:ext>
            </a:extLst>
          </p:cNvPr>
          <p:cNvSpPr>
            <a:spLocks noGrp="1"/>
          </p:cNvSpPr>
          <p:nvPr>
            <p:ph idx="1"/>
          </p:nvPr>
        </p:nvSpPr>
        <p:spPr/>
        <p:txBody>
          <a:bodyPr>
            <a:normAutofit fontScale="85000" lnSpcReduction="20000"/>
          </a:bodyPr>
          <a:lstStyle/>
          <a:p>
            <a:r>
              <a:rPr lang="en-US" b="1" dirty="0"/>
              <a:t>Advantages of Simple Structure</a:t>
            </a:r>
          </a:p>
          <a:p>
            <a:pPr>
              <a:buSzPct val="114999"/>
            </a:pPr>
            <a:r>
              <a:rPr lang="en-US" dirty="0">
                <a:ea typeface="+mn-lt"/>
                <a:cs typeface="+mn-lt"/>
              </a:rPr>
              <a:t>It is easy to develop because of the limited number of interfaces and layers.</a:t>
            </a:r>
            <a:endParaRPr lang="en-US" dirty="0"/>
          </a:p>
          <a:p>
            <a:pPr>
              <a:buSzPct val="114999"/>
            </a:pPr>
            <a:r>
              <a:rPr lang="en-US" dirty="0">
                <a:ea typeface="+mn-lt"/>
                <a:cs typeface="+mn-lt"/>
              </a:rPr>
              <a:t>Offers good performance due to lesser layers between hardware and applications.</a:t>
            </a:r>
            <a:endParaRPr lang="en-US" dirty="0"/>
          </a:p>
          <a:p>
            <a:pPr>
              <a:buSzPct val="114999"/>
            </a:pPr>
            <a:r>
              <a:rPr lang="en-US" b="1" dirty="0"/>
              <a:t>Disadvantages of Simple Structure</a:t>
            </a:r>
          </a:p>
          <a:p>
            <a:pPr>
              <a:buSzPct val="114999"/>
            </a:pPr>
            <a:r>
              <a:rPr lang="en-US" dirty="0">
                <a:ea typeface="+mn-lt"/>
                <a:cs typeface="+mn-lt"/>
              </a:rPr>
              <a:t>If one user program fails, the entire operating system crashes.</a:t>
            </a:r>
            <a:endParaRPr lang="en-US" dirty="0"/>
          </a:p>
          <a:p>
            <a:pPr>
              <a:buSzPct val="114999"/>
            </a:pPr>
            <a:r>
              <a:rPr lang="en-US" dirty="0">
                <a:ea typeface="+mn-lt"/>
                <a:cs typeface="+mn-lt"/>
              </a:rPr>
              <a:t>Abstraction or data hiding is not present as layers are connected and communicate with each other.</a:t>
            </a:r>
            <a:endParaRPr lang="en-US" dirty="0"/>
          </a:p>
          <a:p>
            <a:pPr>
              <a:buSzPct val="114999"/>
            </a:pPr>
            <a:r>
              <a:rPr lang="en-US" dirty="0">
                <a:ea typeface="+mn-lt"/>
                <a:cs typeface="+mn-lt"/>
              </a:rPr>
              <a:t>Layers can access the processes going in the Operating System, which can lead to data modification and can cause Operating System to crash.</a:t>
            </a:r>
            <a:endParaRPr lang="en-US" dirty="0"/>
          </a:p>
          <a:p>
            <a:pPr>
              <a:buSzPct val="114999"/>
            </a:pPr>
            <a:endParaRPr lang="en-US" dirty="0"/>
          </a:p>
        </p:txBody>
      </p:sp>
    </p:spTree>
    <p:extLst>
      <p:ext uri="{BB962C8B-B14F-4D97-AF65-F5344CB8AC3E}">
        <p14:creationId xmlns:p14="http://schemas.microsoft.com/office/powerpoint/2010/main" val="248798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6FEA-E79C-427F-7182-366604D57FC4}"/>
              </a:ext>
            </a:extLst>
          </p:cNvPr>
          <p:cNvSpPr>
            <a:spLocks noGrp="1"/>
          </p:cNvSpPr>
          <p:nvPr>
            <p:ph type="title"/>
          </p:nvPr>
        </p:nvSpPr>
        <p:spPr/>
        <p:txBody>
          <a:bodyPr/>
          <a:lstStyle/>
          <a:p>
            <a:r>
              <a:rPr lang="en-US" dirty="0"/>
              <a:t>Monolithic Structure</a:t>
            </a:r>
          </a:p>
        </p:txBody>
      </p:sp>
      <p:sp>
        <p:nvSpPr>
          <p:cNvPr id="3" name="Content Placeholder 2">
            <a:extLst>
              <a:ext uri="{FF2B5EF4-FFF2-40B4-BE49-F238E27FC236}">
                <a16:creationId xmlns:a16="http://schemas.microsoft.com/office/drawing/2014/main" id="{9E6BF3E7-D962-9489-1EA9-4FA703A6AEC1}"/>
              </a:ext>
            </a:extLst>
          </p:cNvPr>
          <p:cNvSpPr>
            <a:spLocks noGrp="1"/>
          </p:cNvSpPr>
          <p:nvPr>
            <p:ph idx="1"/>
          </p:nvPr>
        </p:nvSpPr>
        <p:spPr/>
        <p:txBody>
          <a:bodyPr>
            <a:normAutofit fontScale="92500"/>
          </a:bodyPr>
          <a:lstStyle/>
          <a:p>
            <a:r>
              <a:rPr lang="en-US" dirty="0">
                <a:ea typeface="+mn-lt"/>
                <a:cs typeface="+mn-lt"/>
              </a:rPr>
              <a:t>The Monolithic operating System in which the kernel acts as a manager by managing all things like file management, memory management, device management, and operational processes of the Operating System.</a:t>
            </a:r>
            <a:endParaRPr lang="en-US" dirty="0"/>
          </a:p>
          <a:p>
            <a:pPr>
              <a:buSzPct val="114999"/>
            </a:pPr>
            <a:r>
              <a:rPr lang="en-US" dirty="0">
                <a:ea typeface="+mn-lt"/>
                <a:cs typeface="+mn-lt"/>
              </a:rPr>
              <a:t>The kernel is the heart of a computer operating system (OS). Kernel  delivers basic services to all other elements of the System. It serves as the primary interface between the Operating System and the hardware.</a:t>
            </a:r>
            <a:endParaRPr lang="en-US" dirty="0"/>
          </a:p>
          <a:p>
            <a:pPr>
              <a:buSzPct val="114999"/>
            </a:pPr>
            <a:r>
              <a:rPr lang="en-US" dirty="0">
                <a:ea typeface="+mn-lt"/>
                <a:cs typeface="+mn-lt"/>
              </a:rPr>
              <a:t>In monolithic systems, kernels can directly access all the resources of the operating System like physical hardware, exp Keyboard, Mouse etc.</a:t>
            </a:r>
            <a:endParaRPr lang="en-US" dirty="0"/>
          </a:p>
        </p:txBody>
      </p:sp>
    </p:spTree>
    <p:extLst>
      <p:ext uri="{BB962C8B-B14F-4D97-AF65-F5344CB8AC3E}">
        <p14:creationId xmlns:p14="http://schemas.microsoft.com/office/powerpoint/2010/main" val="3601697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B869-41AB-DF68-9732-1512E6AE7C47}"/>
              </a:ext>
            </a:extLst>
          </p:cNvPr>
          <p:cNvSpPr>
            <a:spLocks noGrp="1"/>
          </p:cNvSpPr>
          <p:nvPr>
            <p:ph type="title"/>
          </p:nvPr>
        </p:nvSpPr>
        <p:spPr/>
        <p:txBody>
          <a:bodyPr/>
          <a:lstStyle/>
          <a:p>
            <a:r>
              <a:rPr lang="en-US" dirty="0">
                <a:ea typeface="+mj-lt"/>
                <a:cs typeface="+mj-lt"/>
              </a:rPr>
              <a:t>Monolithic Structure</a:t>
            </a:r>
          </a:p>
        </p:txBody>
      </p:sp>
      <p:sp>
        <p:nvSpPr>
          <p:cNvPr id="3" name="Content Placeholder 2">
            <a:extLst>
              <a:ext uri="{FF2B5EF4-FFF2-40B4-BE49-F238E27FC236}">
                <a16:creationId xmlns:a16="http://schemas.microsoft.com/office/drawing/2014/main" id="{EECD4B83-CDC4-DF0F-409E-63DDEAFB8D65}"/>
              </a:ext>
            </a:extLst>
          </p:cNvPr>
          <p:cNvSpPr>
            <a:spLocks noGrp="1"/>
          </p:cNvSpPr>
          <p:nvPr>
            <p:ph idx="1"/>
          </p:nvPr>
        </p:nvSpPr>
        <p:spPr/>
        <p:txBody>
          <a:bodyPr/>
          <a:lstStyle/>
          <a:p>
            <a:r>
              <a:rPr lang="en-US" dirty="0">
                <a:ea typeface="+mn-lt"/>
                <a:cs typeface="+mn-lt"/>
              </a:rPr>
              <a:t>The monolithic kernel functions as a virtual machine by working on top of the Operating System and controlling all hardware components. This is an outdated operating system that was used in banks to accomplish minor activities such as batch processing and time-sharing, which enables many people at various terminals to access the Operating System.</a:t>
            </a:r>
            <a:endParaRPr lang="en-US" dirty="0"/>
          </a:p>
        </p:txBody>
      </p:sp>
    </p:spTree>
    <p:extLst>
      <p:ext uri="{BB962C8B-B14F-4D97-AF65-F5344CB8AC3E}">
        <p14:creationId xmlns:p14="http://schemas.microsoft.com/office/powerpoint/2010/main" val="273308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37B8-4D3D-125E-58C5-9AB16D12DD4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12A48E7-5AB9-5F3F-FCFA-3DE3088B497E}"/>
              </a:ext>
            </a:extLst>
          </p:cNvPr>
          <p:cNvPicPr>
            <a:picLocks noGrp="1" noChangeAspect="1"/>
          </p:cNvPicPr>
          <p:nvPr>
            <p:ph idx="1"/>
          </p:nvPr>
        </p:nvPicPr>
        <p:blipFill rotWithShape="1">
          <a:blip r:embed="rId2"/>
          <a:srcRect r="433" b="14719"/>
          <a:stretch/>
        </p:blipFill>
        <p:spPr>
          <a:xfrm>
            <a:off x="1130227" y="716630"/>
            <a:ext cx="9615254" cy="5403984"/>
          </a:xfrm>
        </p:spPr>
      </p:pic>
    </p:spTree>
    <p:extLst>
      <p:ext uri="{BB962C8B-B14F-4D97-AF65-F5344CB8AC3E}">
        <p14:creationId xmlns:p14="http://schemas.microsoft.com/office/powerpoint/2010/main" val="35196228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Organic</vt:lpstr>
      <vt:lpstr>Operating System</vt:lpstr>
      <vt:lpstr>Objectives</vt:lpstr>
      <vt:lpstr>OS Structure</vt:lpstr>
      <vt:lpstr>Simple Structure</vt:lpstr>
      <vt:lpstr>Simple Structure</vt:lpstr>
      <vt:lpstr>Advantages and Disadvantages</vt:lpstr>
      <vt:lpstr>Monolithic Structure</vt:lpstr>
      <vt:lpstr>Monolithic Structure</vt:lpstr>
      <vt:lpstr>PowerPoint Presentation</vt:lpstr>
      <vt:lpstr>Advantages and Disadvantages</vt:lpstr>
      <vt:lpstr>Layered Approach</vt:lpstr>
      <vt:lpstr>PowerPoint Presentation</vt:lpstr>
      <vt:lpstr>Advantages and Disadvantages</vt:lpstr>
      <vt:lpstr>Micro-kernel</vt:lpstr>
      <vt:lpstr>Micro-kernel</vt:lpstr>
      <vt:lpstr>Advantages and Disadvantages</vt:lpstr>
      <vt:lpstr>UNIX OS</vt:lpstr>
      <vt:lpstr>PowerPoint Presentation</vt:lpstr>
      <vt:lpstr>Features of UNIX OS</vt:lpstr>
      <vt:lpstr>Features of UNIX OS</vt:lpstr>
      <vt:lpstr>Features of UNIX OS</vt:lpstr>
      <vt:lpstr>Structure of Unix OS</vt:lpstr>
      <vt:lpstr>Shell</vt:lpstr>
      <vt:lpstr>PowerPoint Presentation</vt:lpstr>
      <vt:lpstr>Types of Shell in UNIX</vt:lpstr>
      <vt:lpstr>Linux OS</vt:lpstr>
      <vt:lpstr>PowerPoint Presentation</vt:lpstr>
      <vt:lpstr>Structure of Linux OS</vt:lpstr>
      <vt:lpstr>Structure of Linux OS</vt:lpstr>
      <vt:lpstr>Structure of OS</vt:lpstr>
      <vt:lpstr>PowerPoint Presentation</vt:lpstr>
      <vt:lpstr>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727</cp:revision>
  <dcterms:created xsi:type="dcterms:W3CDTF">2023-01-05T14:57:56Z</dcterms:created>
  <dcterms:modified xsi:type="dcterms:W3CDTF">2023-01-11T05:19:00Z</dcterms:modified>
</cp:coreProperties>
</file>