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1" r:id="rId21"/>
    <p:sldId id="276" r:id="rId22"/>
    <p:sldId id="292" r:id="rId23"/>
    <p:sldId id="293" r:id="rId24"/>
    <p:sldId id="277" r:id="rId25"/>
    <p:sldId id="279" r:id="rId26"/>
    <p:sldId id="280" r:id="rId27"/>
    <p:sldId id="278" r:id="rId28"/>
    <p:sldId id="281" r:id="rId29"/>
    <p:sldId id="282" r:id="rId30"/>
    <p:sldId id="283" r:id="rId31"/>
    <p:sldId id="284" r:id="rId32"/>
    <p:sldId id="285" r:id="rId33"/>
    <p:sldId id="286" r:id="rId34"/>
    <p:sldId id="289" r:id="rId35"/>
    <p:sldId id="288"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7764-53CA-4A11-8BAB-30D276C09413}" v="1" dt="2023-01-08T10:54:34.148"/>
    <p1510:client id="{340CBE7D-D7B3-4D97-ABD6-CC37F4EDFA05}" v="4" dt="2023-01-11T15:50:42.244"/>
    <p1510:client id="{5779A649-7162-4DD1-9E24-8821379E5FB6}" v="441" dt="2023-01-11T16:35:11.988"/>
    <p1510:client id="{96768945-D190-4D3C-B223-524C90010784}" v="186" dt="2023-01-12T08:50:04.946"/>
    <p1510:client id="{D87F807F-B5CE-47B2-AE3C-2FFAE13C1256}" v="1258" dt="2023-01-05T16:24:08.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2" d="100"/>
          <a:sy n="52" d="100"/>
        </p:scale>
        <p:origin x="5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ADF21-1D66-4BB7-A779-7C7DAB81F687}" type="datetimeFigureOut">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A2AB4-BB01-4965-B949-9604BB1E3433}" type="slidenum">
              <a:t>‹#›</a:t>
            </a:fld>
            <a:endParaRPr lang="en-US"/>
          </a:p>
        </p:txBody>
      </p:sp>
    </p:spTree>
    <p:extLst>
      <p:ext uri="{BB962C8B-B14F-4D97-AF65-F5344CB8AC3E}">
        <p14:creationId xmlns:p14="http://schemas.microsoft.com/office/powerpoint/2010/main" val="42828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ct val="20000"/>
              </a:spcBef>
              <a:spcAft>
                <a:spcPts val="600"/>
              </a:spcAft>
              <a:buFont typeface="Arial"/>
              <a:buChar char="•"/>
            </a:pPr>
            <a:r>
              <a:rPr lang="en-US" dirty="0"/>
              <a:t>here are 5 different categories of system calls –</a:t>
            </a:r>
          </a:p>
          <a:p>
            <a:pPr lvl="1">
              <a:spcBef>
                <a:spcPct val="20000"/>
              </a:spcBef>
              <a:spcAft>
                <a:spcPts val="600"/>
              </a:spcAft>
              <a:buFont typeface="Arial"/>
              <a:buChar char="•"/>
            </a:pPr>
            <a:r>
              <a:rPr lang="en-US" b="1" dirty="0"/>
              <a:t>Process control:</a:t>
            </a:r>
            <a:r>
              <a:rPr lang="en-US" dirty="0"/>
              <a:t> end, abort, create, terminate, allocate and free memory.</a:t>
            </a:r>
          </a:p>
          <a:p>
            <a:pPr lvl="1">
              <a:spcBef>
                <a:spcPct val="20000"/>
              </a:spcBef>
              <a:spcAft>
                <a:spcPts val="600"/>
              </a:spcAft>
              <a:buFont typeface="Arial"/>
              <a:buChar char="•"/>
            </a:pPr>
            <a:r>
              <a:rPr lang="en-US" b="1" dirty="0"/>
              <a:t>File management:</a:t>
            </a:r>
            <a:r>
              <a:rPr lang="en-US" dirty="0"/>
              <a:t> create, open, close, delete, read file etc.</a:t>
            </a:r>
          </a:p>
          <a:p>
            <a:pPr lvl="1">
              <a:spcBef>
                <a:spcPct val="20000"/>
              </a:spcBef>
              <a:spcAft>
                <a:spcPts val="600"/>
              </a:spcAft>
              <a:buFont typeface="Arial"/>
              <a:buChar char="•"/>
            </a:pPr>
            <a:r>
              <a:rPr lang="en-US" dirty="0"/>
              <a:t>Device management</a:t>
            </a:r>
          </a:p>
          <a:p>
            <a:pPr lvl="1">
              <a:spcBef>
                <a:spcPct val="20000"/>
              </a:spcBef>
              <a:spcAft>
                <a:spcPts val="600"/>
              </a:spcAft>
              <a:buFont typeface="Arial"/>
              <a:buChar char="•"/>
            </a:pPr>
            <a:r>
              <a:rPr lang="en-US" dirty="0"/>
              <a:t>Information maintenance</a:t>
            </a:r>
          </a:p>
          <a:p>
            <a:pPr lvl="1">
              <a:spcBef>
                <a:spcPct val="20000"/>
              </a:spcBef>
              <a:spcAft>
                <a:spcPts val="600"/>
              </a:spcAft>
              <a:buFont typeface="Arial"/>
              <a:buChar char="•"/>
            </a:pPr>
            <a:r>
              <a:rPr lang="en-US" dirty="0"/>
              <a:t>Communication</a:t>
            </a:r>
          </a:p>
          <a:p>
            <a:endParaRPr lang="en-US" dirty="0">
              <a:cs typeface="Calibri"/>
            </a:endParaRPr>
          </a:p>
        </p:txBody>
      </p:sp>
      <p:sp>
        <p:nvSpPr>
          <p:cNvPr id="4" name="Slide Number Placeholder 3"/>
          <p:cNvSpPr>
            <a:spLocks noGrp="1"/>
          </p:cNvSpPr>
          <p:nvPr>
            <p:ph type="sldNum" sz="quarter" idx="5"/>
          </p:nvPr>
        </p:nvSpPr>
        <p:spPr/>
        <p:txBody>
          <a:bodyPr/>
          <a:lstStyle/>
          <a:p>
            <a:fld id="{9AEA2AB4-BB01-4965-B949-9604BB1E3433}" type="slidenum">
              <a:t>27</a:t>
            </a:fld>
            <a:endParaRPr lang="en-US"/>
          </a:p>
        </p:txBody>
      </p:sp>
    </p:spTree>
    <p:extLst>
      <p:ext uri="{BB962C8B-B14F-4D97-AF65-F5344CB8AC3E}">
        <p14:creationId xmlns:p14="http://schemas.microsoft.com/office/powerpoint/2010/main" val="1459077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techtarget.com/whatis/definition/operating-system-O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Lecture #4</a:t>
            </a:r>
          </a:p>
          <a:p>
            <a:r>
              <a:rPr lang="en-US" sz="3200" b="1" dirty="0"/>
              <a:t>Introduction to OS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0F3B-AAB7-5887-2A40-92EF74C89A04}"/>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B3A27B87-F786-0B70-9C89-ED146E4E0DBB}"/>
              </a:ext>
            </a:extLst>
          </p:cNvPr>
          <p:cNvSpPr>
            <a:spLocks noGrp="1"/>
          </p:cNvSpPr>
          <p:nvPr>
            <p:ph idx="1"/>
          </p:nvPr>
        </p:nvSpPr>
        <p:spPr/>
        <p:txBody>
          <a:bodyPr>
            <a:normAutofit fontScale="55000" lnSpcReduction="20000"/>
          </a:bodyPr>
          <a:lstStyle/>
          <a:p>
            <a:r>
              <a:rPr lang="en-US" b="1" dirty="0">
                <a:ea typeface="+mn-lt"/>
                <a:cs typeface="+mn-lt"/>
              </a:rPr>
              <a:t>Advantages of Batch Operating System:</a:t>
            </a:r>
            <a:r>
              <a:rPr lang="en-US" dirty="0">
                <a:ea typeface="+mn-lt"/>
                <a:cs typeface="+mn-lt"/>
              </a:rPr>
              <a:t> </a:t>
            </a:r>
            <a:endParaRPr lang="en-US" dirty="0"/>
          </a:p>
          <a:p>
            <a:pPr>
              <a:buSzPct val="114999"/>
            </a:pPr>
            <a:r>
              <a:rPr lang="en-US" dirty="0">
                <a:ea typeface="+mn-lt"/>
                <a:cs typeface="+mn-lt"/>
              </a:rPr>
              <a:t>It is very difficult to guess or know the time required for any job to complete. Processors of the batch systems know how long the job would be when it is in queue</a:t>
            </a:r>
            <a:endParaRPr lang="en-US" dirty="0"/>
          </a:p>
          <a:p>
            <a:pPr>
              <a:buSzPct val="114999"/>
            </a:pPr>
            <a:r>
              <a:rPr lang="en-US" dirty="0">
                <a:ea typeface="+mn-lt"/>
                <a:cs typeface="+mn-lt"/>
              </a:rPr>
              <a:t>Multiple users can share the batch systems</a:t>
            </a:r>
            <a:endParaRPr lang="en-US" dirty="0"/>
          </a:p>
          <a:p>
            <a:pPr>
              <a:buSzPct val="114999"/>
            </a:pPr>
            <a:r>
              <a:rPr lang="en-US" dirty="0">
                <a:ea typeface="+mn-lt"/>
                <a:cs typeface="+mn-lt"/>
              </a:rPr>
              <a:t>The idle time for the batch system is very less</a:t>
            </a:r>
            <a:endParaRPr lang="en-US" dirty="0"/>
          </a:p>
          <a:p>
            <a:pPr>
              <a:buSzPct val="114999"/>
            </a:pPr>
            <a:r>
              <a:rPr lang="en-US" dirty="0">
                <a:ea typeface="+mn-lt"/>
                <a:cs typeface="+mn-lt"/>
              </a:rPr>
              <a:t>It is easy to manage large work repeatedly in batch systems</a:t>
            </a:r>
            <a:endParaRPr lang="en-US" dirty="0"/>
          </a:p>
          <a:p>
            <a:pPr>
              <a:buSzPct val="114999"/>
            </a:pPr>
            <a:r>
              <a:rPr lang="en-US" b="1" dirty="0">
                <a:ea typeface="+mn-lt"/>
                <a:cs typeface="+mn-lt"/>
              </a:rPr>
              <a:t>Disadvantages of Batch Operating System:  </a:t>
            </a:r>
            <a:endParaRPr lang="en-US" b="1"/>
          </a:p>
          <a:p>
            <a:pPr>
              <a:buSzPct val="114999"/>
            </a:pPr>
            <a:r>
              <a:rPr lang="en-US" dirty="0">
                <a:ea typeface="+mn-lt"/>
                <a:cs typeface="+mn-lt"/>
              </a:rPr>
              <a:t>The computer operators should be well known with batch systems</a:t>
            </a:r>
            <a:endParaRPr lang="en-US" dirty="0"/>
          </a:p>
          <a:p>
            <a:pPr>
              <a:buSzPct val="114999"/>
            </a:pPr>
            <a:r>
              <a:rPr lang="en-US" dirty="0">
                <a:ea typeface="+mn-lt"/>
                <a:cs typeface="+mn-lt"/>
              </a:rPr>
              <a:t>Batch systems are hard to debug</a:t>
            </a:r>
            <a:endParaRPr lang="en-US" dirty="0"/>
          </a:p>
          <a:p>
            <a:pPr>
              <a:buSzPct val="114999"/>
            </a:pPr>
            <a:r>
              <a:rPr lang="en-US" dirty="0">
                <a:ea typeface="+mn-lt"/>
                <a:cs typeface="+mn-lt"/>
              </a:rPr>
              <a:t>It is sometimes costly</a:t>
            </a:r>
            <a:endParaRPr lang="en-US" dirty="0"/>
          </a:p>
          <a:p>
            <a:pPr>
              <a:buSzPct val="114999"/>
            </a:pPr>
            <a:r>
              <a:rPr lang="en-US" dirty="0">
                <a:ea typeface="+mn-lt"/>
                <a:cs typeface="+mn-lt"/>
              </a:rPr>
              <a:t>The other jobs will have to wait for an unknown time if any job fails</a:t>
            </a:r>
            <a:endParaRPr lang="en-US" dirty="0"/>
          </a:p>
          <a:p>
            <a:pPr>
              <a:buSzPct val="114999"/>
            </a:pPr>
            <a:r>
              <a:rPr lang="en-US" b="1" dirty="0">
                <a:ea typeface="+mn-lt"/>
                <a:cs typeface="+mn-lt"/>
              </a:rPr>
              <a:t>Examples of Batch based Operating System:</a:t>
            </a:r>
            <a:r>
              <a:rPr lang="en-US" dirty="0">
                <a:ea typeface="+mn-lt"/>
                <a:cs typeface="+mn-lt"/>
              </a:rPr>
              <a:t> Payroll System, Bank Statements, etc. </a:t>
            </a:r>
            <a:endParaRPr lang="en-US" dirty="0"/>
          </a:p>
          <a:p>
            <a:pPr>
              <a:buSzPct val="114999"/>
            </a:pPr>
            <a:endParaRPr lang="en-US" dirty="0"/>
          </a:p>
        </p:txBody>
      </p:sp>
    </p:spTree>
    <p:extLst>
      <p:ext uri="{BB962C8B-B14F-4D97-AF65-F5344CB8AC3E}">
        <p14:creationId xmlns:p14="http://schemas.microsoft.com/office/powerpoint/2010/main" val="230195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BC6F-E2E8-6FA9-7A51-7AB7517E897D}"/>
              </a:ext>
            </a:extLst>
          </p:cNvPr>
          <p:cNvSpPr>
            <a:spLocks noGrp="1"/>
          </p:cNvSpPr>
          <p:nvPr>
            <p:ph type="title"/>
          </p:nvPr>
        </p:nvSpPr>
        <p:spPr/>
        <p:txBody>
          <a:bodyPr/>
          <a:lstStyle/>
          <a:p>
            <a:r>
              <a:rPr lang="en-US" b="1" dirty="0">
                <a:ea typeface="+mj-lt"/>
                <a:cs typeface="+mj-lt"/>
              </a:rPr>
              <a:t>Time-Sharing Operating Systems</a:t>
            </a:r>
            <a:endParaRPr lang="en-US" dirty="0"/>
          </a:p>
        </p:txBody>
      </p:sp>
      <p:sp>
        <p:nvSpPr>
          <p:cNvPr id="3" name="Content Placeholder 2">
            <a:extLst>
              <a:ext uri="{FF2B5EF4-FFF2-40B4-BE49-F238E27FC236}">
                <a16:creationId xmlns:a16="http://schemas.microsoft.com/office/drawing/2014/main" id="{037461E3-C090-8298-F677-23EF5FB5438B}"/>
              </a:ext>
            </a:extLst>
          </p:cNvPr>
          <p:cNvSpPr>
            <a:spLocks noGrp="1"/>
          </p:cNvSpPr>
          <p:nvPr>
            <p:ph idx="1"/>
          </p:nvPr>
        </p:nvSpPr>
        <p:spPr>
          <a:xfrm>
            <a:off x="6183702" y="2556932"/>
            <a:ext cx="4712895" cy="3318936"/>
          </a:xfrm>
        </p:spPr>
        <p:txBody>
          <a:bodyPr>
            <a:normAutofit fontScale="92500" lnSpcReduction="20000"/>
          </a:bodyPr>
          <a:lstStyle/>
          <a:p>
            <a:pPr algn="just">
              <a:buSzPct val="114999"/>
            </a:pPr>
            <a:r>
              <a:rPr lang="en-US" dirty="0">
                <a:ea typeface="+mn-lt"/>
                <a:cs typeface="+mn-lt"/>
              </a:rPr>
              <a:t>Each task is given some time to execute so that all the tasks work smoothly. Each user gets the time of CPU as they use a single system. These systems are also known as Multitasking Systems. The task can be from a single user or different users also. The time that each task gets to execute is called quantum. After this time interval is over OS switches over to the next task. </a:t>
            </a:r>
            <a:endParaRPr lang="en-US"/>
          </a:p>
        </p:txBody>
      </p:sp>
      <p:pic>
        <p:nvPicPr>
          <p:cNvPr id="4" name="Picture 4" descr="Diagram&#10;&#10;Description automatically generated">
            <a:extLst>
              <a:ext uri="{FF2B5EF4-FFF2-40B4-BE49-F238E27FC236}">
                <a16:creationId xmlns:a16="http://schemas.microsoft.com/office/drawing/2014/main" id="{7B27A957-E8FB-F41B-A228-2FC03EC8FBCB}"/>
              </a:ext>
            </a:extLst>
          </p:cNvPr>
          <p:cNvPicPr>
            <a:picLocks noChangeAspect="1"/>
          </p:cNvPicPr>
          <p:nvPr/>
        </p:nvPicPr>
        <p:blipFill>
          <a:blip r:embed="rId2"/>
          <a:stretch>
            <a:fillRect/>
          </a:stretch>
        </p:blipFill>
        <p:spPr>
          <a:xfrm>
            <a:off x="914401" y="2561042"/>
            <a:ext cx="5273614" cy="2986745"/>
          </a:xfrm>
          <a:prstGeom prst="rect">
            <a:avLst/>
          </a:prstGeom>
        </p:spPr>
      </p:pic>
    </p:spTree>
    <p:extLst>
      <p:ext uri="{BB962C8B-B14F-4D97-AF65-F5344CB8AC3E}">
        <p14:creationId xmlns:p14="http://schemas.microsoft.com/office/powerpoint/2010/main" val="163904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8056-53EC-42B4-68F0-719860735BA0}"/>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83D18ED6-BDDA-8714-9812-3AB58C4EC991}"/>
              </a:ext>
            </a:extLst>
          </p:cNvPr>
          <p:cNvSpPr>
            <a:spLocks noGrp="1"/>
          </p:cNvSpPr>
          <p:nvPr>
            <p:ph idx="1"/>
          </p:nvPr>
        </p:nvSpPr>
        <p:spPr/>
        <p:txBody>
          <a:bodyPr>
            <a:normAutofit fontScale="70000" lnSpcReduction="20000"/>
          </a:bodyPr>
          <a:lstStyle/>
          <a:p>
            <a:r>
              <a:rPr lang="en-US" b="1" dirty="0">
                <a:ea typeface="+mn-lt"/>
                <a:cs typeface="+mn-lt"/>
              </a:rPr>
              <a:t>Advantages of Time-Sharing OS: </a:t>
            </a:r>
            <a:r>
              <a:rPr lang="en-US" dirty="0">
                <a:ea typeface="+mn-lt"/>
                <a:cs typeface="+mn-lt"/>
              </a:rPr>
              <a:t> </a:t>
            </a:r>
            <a:endParaRPr lang="en-US" dirty="0"/>
          </a:p>
          <a:p>
            <a:pPr>
              <a:buSzPct val="114999"/>
            </a:pPr>
            <a:r>
              <a:rPr lang="en-US" dirty="0">
                <a:ea typeface="+mn-lt"/>
                <a:cs typeface="+mn-lt"/>
              </a:rPr>
              <a:t>Each task gets an equal opportunity</a:t>
            </a:r>
            <a:endParaRPr lang="en-US" dirty="0"/>
          </a:p>
          <a:p>
            <a:pPr>
              <a:buSzPct val="114999"/>
            </a:pPr>
            <a:r>
              <a:rPr lang="en-US" dirty="0">
                <a:ea typeface="+mn-lt"/>
                <a:cs typeface="+mn-lt"/>
              </a:rPr>
              <a:t>Fewer chances of duplication of software</a:t>
            </a:r>
            <a:endParaRPr lang="en-US" dirty="0"/>
          </a:p>
          <a:p>
            <a:pPr>
              <a:buSzPct val="114999"/>
            </a:pPr>
            <a:r>
              <a:rPr lang="en-US" dirty="0">
                <a:ea typeface="+mn-lt"/>
                <a:cs typeface="+mn-lt"/>
              </a:rPr>
              <a:t>CPU idle time can be reduced</a:t>
            </a:r>
            <a:endParaRPr lang="en-US" dirty="0"/>
          </a:p>
          <a:p>
            <a:pPr>
              <a:buSzPct val="114999"/>
            </a:pPr>
            <a:r>
              <a:rPr lang="en-US" b="1" dirty="0">
                <a:ea typeface="+mn-lt"/>
                <a:cs typeface="+mn-lt"/>
              </a:rPr>
              <a:t>Disadvantages of Time-Sharing OS:</a:t>
            </a:r>
            <a:r>
              <a:rPr lang="en-US" dirty="0">
                <a:ea typeface="+mn-lt"/>
                <a:cs typeface="+mn-lt"/>
              </a:rPr>
              <a:t>  </a:t>
            </a:r>
            <a:endParaRPr lang="en-US" dirty="0"/>
          </a:p>
          <a:p>
            <a:pPr>
              <a:buSzPct val="114999"/>
            </a:pPr>
            <a:r>
              <a:rPr lang="en-US" dirty="0">
                <a:ea typeface="+mn-lt"/>
                <a:cs typeface="+mn-lt"/>
              </a:rPr>
              <a:t>Reliability problem</a:t>
            </a:r>
            <a:endParaRPr lang="en-US" dirty="0"/>
          </a:p>
          <a:p>
            <a:pPr>
              <a:buSzPct val="114999"/>
            </a:pPr>
            <a:r>
              <a:rPr lang="en-US" dirty="0">
                <a:ea typeface="+mn-lt"/>
                <a:cs typeface="+mn-lt"/>
              </a:rPr>
              <a:t>One must have to take care of the security and integrity of user programs and data</a:t>
            </a:r>
            <a:endParaRPr lang="en-US" dirty="0"/>
          </a:p>
          <a:p>
            <a:pPr>
              <a:buSzPct val="114999"/>
            </a:pPr>
            <a:r>
              <a:rPr lang="en-US" dirty="0">
                <a:ea typeface="+mn-lt"/>
                <a:cs typeface="+mn-lt"/>
              </a:rPr>
              <a:t>Data communication problem</a:t>
            </a:r>
            <a:endParaRPr lang="en-US" dirty="0"/>
          </a:p>
          <a:p>
            <a:pPr>
              <a:buSzPct val="114999"/>
            </a:pPr>
            <a:r>
              <a:rPr lang="en-US" b="1" dirty="0">
                <a:ea typeface="+mn-lt"/>
                <a:cs typeface="+mn-lt"/>
              </a:rPr>
              <a:t>Examples of Time-Sharing OSs are:</a:t>
            </a:r>
            <a:r>
              <a:rPr lang="en-US" dirty="0">
                <a:ea typeface="+mn-lt"/>
                <a:cs typeface="+mn-lt"/>
              </a:rPr>
              <a:t> Multics, Unix, etc. </a:t>
            </a:r>
            <a:endParaRPr lang="en-US" dirty="0"/>
          </a:p>
          <a:p>
            <a:pPr>
              <a:buSzPct val="114999"/>
            </a:pPr>
            <a:endParaRPr lang="en-US" dirty="0"/>
          </a:p>
        </p:txBody>
      </p:sp>
    </p:spTree>
    <p:extLst>
      <p:ext uri="{BB962C8B-B14F-4D97-AF65-F5344CB8AC3E}">
        <p14:creationId xmlns:p14="http://schemas.microsoft.com/office/powerpoint/2010/main" val="34107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3499-136C-780E-AED5-985AF6C3520C}"/>
              </a:ext>
            </a:extLst>
          </p:cNvPr>
          <p:cNvSpPr>
            <a:spLocks noGrp="1"/>
          </p:cNvSpPr>
          <p:nvPr>
            <p:ph type="title"/>
          </p:nvPr>
        </p:nvSpPr>
        <p:spPr/>
        <p:txBody>
          <a:bodyPr/>
          <a:lstStyle/>
          <a:p>
            <a:r>
              <a:rPr lang="en-US" b="1" dirty="0">
                <a:ea typeface="+mj-lt"/>
                <a:cs typeface="+mj-lt"/>
              </a:rPr>
              <a:t>Distributed Operating System</a:t>
            </a:r>
            <a:endParaRPr lang="en-US" dirty="0"/>
          </a:p>
        </p:txBody>
      </p:sp>
      <p:sp>
        <p:nvSpPr>
          <p:cNvPr id="3" name="Content Placeholder 2">
            <a:extLst>
              <a:ext uri="{FF2B5EF4-FFF2-40B4-BE49-F238E27FC236}">
                <a16:creationId xmlns:a16="http://schemas.microsoft.com/office/drawing/2014/main" id="{331C4A31-7317-3A19-359E-28775729BD70}"/>
              </a:ext>
            </a:extLst>
          </p:cNvPr>
          <p:cNvSpPr>
            <a:spLocks noGrp="1"/>
          </p:cNvSpPr>
          <p:nvPr>
            <p:ph idx="1"/>
          </p:nvPr>
        </p:nvSpPr>
        <p:spPr/>
        <p:txBody>
          <a:bodyPr>
            <a:normAutofit fontScale="92500" lnSpcReduction="20000"/>
          </a:bodyPr>
          <a:lstStyle/>
          <a:p>
            <a:pPr algn="just"/>
            <a:r>
              <a:rPr lang="en-US" dirty="0">
                <a:ea typeface="+mn-lt"/>
                <a:cs typeface="+mn-lt"/>
              </a:rPr>
              <a:t>These types of the operating system is a recent advancement in the world of computer technology and are being widely accepted all over the world and, that too, with a great pace. Various autonomous interconnected computers communicate with each other using a shared communication network. </a:t>
            </a:r>
          </a:p>
          <a:p>
            <a:pPr algn="just">
              <a:buSzPct val="114999"/>
            </a:pPr>
            <a:r>
              <a:rPr lang="en-US" dirty="0">
                <a:ea typeface="+mn-lt"/>
                <a:cs typeface="+mn-lt"/>
              </a:rPr>
              <a:t>Independent systems possess their own memory unit and CPU. These are referred to as </a:t>
            </a:r>
            <a:r>
              <a:rPr lang="en-US" b="1" dirty="0">
                <a:ea typeface="+mn-lt"/>
                <a:cs typeface="+mn-lt"/>
              </a:rPr>
              <a:t>loosely coupled systems</a:t>
            </a:r>
            <a:r>
              <a:rPr lang="en-US" dirty="0">
                <a:ea typeface="+mn-lt"/>
                <a:cs typeface="+mn-lt"/>
              </a:rPr>
              <a:t> or distributed systems. These system’s processors differ in size and function. The major benefit of working with these types of the operating system is that it is always possible that one user can access the files or software which are not actually present on his system but some other system connected within this network i.e., remote access is enabled within the devices connected in that network.</a:t>
            </a:r>
            <a:endParaRPr lang="en-US"/>
          </a:p>
        </p:txBody>
      </p:sp>
    </p:spTree>
    <p:extLst>
      <p:ext uri="{BB962C8B-B14F-4D97-AF65-F5344CB8AC3E}">
        <p14:creationId xmlns:p14="http://schemas.microsoft.com/office/powerpoint/2010/main" val="224075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D459D13F-EEB5-D44E-CAE9-7A407F3BAA9A}"/>
              </a:ext>
            </a:extLst>
          </p:cNvPr>
          <p:cNvPicPr>
            <a:picLocks noGrp="1" noChangeAspect="1"/>
          </p:cNvPicPr>
          <p:nvPr>
            <p:ph idx="1"/>
          </p:nvPr>
        </p:nvPicPr>
        <p:blipFill>
          <a:blip r:embed="rId2"/>
          <a:stretch>
            <a:fillRect/>
          </a:stretch>
        </p:blipFill>
        <p:spPr>
          <a:xfrm>
            <a:off x="2145670" y="975423"/>
            <a:ext cx="7742507" cy="4900445"/>
          </a:xfrm>
        </p:spPr>
      </p:pic>
    </p:spTree>
    <p:extLst>
      <p:ext uri="{BB962C8B-B14F-4D97-AF65-F5344CB8AC3E}">
        <p14:creationId xmlns:p14="http://schemas.microsoft.com/office/powerpoint/2010/main" val="312791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5427-0A0C-9831-ECCB-280628A9332B}"/>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60A84A4C-3CED-6AB2-E5A8-FAEFECC462FC}"/>
              </a:ext>
            </a:extLst>
          </p:cNvPr>
          <p:cNvSpPr>
            <a:spLocks noGrp="1"/>
          </p:cNvSpPr>
          <p:nvPr>
            <p:ph idx="1"/>
          </p:nvPr>
        </p:nvSpPr>
        <p:spPr/>
        <p:txBody>
          <a:bodyPr>
            <a:normAutofit fontScale="47500" lnSpcReduction="20000"/>
          </a:bodyPr>
          <a:lstStyle/>
          <a:p>
            <a:r>
              <a:rPr lang="en-US" b="1" dirty="0">
                <a:ea typeface="+mn-lt"/>
                <a:cs typeface="+mn-lt"/>
              </a:rPr>
              <a:t>Advantages of Distributed Operating System:</a:t>
            </a:r>
            <a:r>
              <a:rPr lang="en-US" dirty="0">
                <a:ea typeface="+mn-lt"/>
                <a:cs typeface="+mn-lt"/>
              </a:rPr>
              <a:t>  </a:t>
            </a:r>
            <a:endParaRPr lang="en-US" dirty="0"/>
          </a:p>
          <a:p>
            <a:pPr>
              <a:buSzPct val="114999"/>
            </a:pPr>
            <a:r>
              <a:rPr lang="en-US" dirty="0">
                <a:ea typeface="+mn-lt"/>
                <a:cs typeface="+mn-lt"/>
              </a:rPr>
              <a:t>Failure of one will not affect the other network communication, as all systems are independent from each other</a:t>
            </a:r>
            <a:endParaRPr lang="en-US" dirty="0"/>
          </a:p>
          <a:p>
            <a:pPr>
              <a:buSzPct val="114999"/>
            </a:pPr>
            <a:r>
              <a:rPr lang="en-US" dirty="0">
                <a:ea typeface="+mn-lt"/>
                <a:cs typeface="+mn-lt"/>
              </a:rPr>
              <a:t>Electronic mail increases the data exchange speed</a:t>
            </a:r>
            <a:endParaRPr lang="en-US" dirty="0"/>
          </a:p>
          <a:p>
            <a:pPr>
              <a:buSzPct val="114999"/>
            </a:pPr>
            <a:r>
              <a:rPr lang="en-US" dirty="0">
                <a:ea typeface="+mn-lt"/>
                <a:cs typeface="+mn-lt"/>
              </a:rPr>
              <a:t>Since resources are being shared, computation is highly fast and durable</a:t>
            </a:r>
            <a:endParaRPr lang="en-US" dirty="0"/>
          </a:p>
          <a:p>
            <a:pPr>
              <a:buSzPct val="114999"/>
            </a:pPr>
            <a:r>
              <a:rPr lang="en-US" dirty="0">
                <a:ea typeface="+mn-lt"/>
                <a:cs typeface="+mn-lt"/>
              </a:rPr>
              <a:t>Load on host computer reduces</a:t>
            </a:r>
            <a:endParaRPr lang="en-US" dirty="0"/>
          </a:p>
          <a:p>
            <a:pPr>
              <a:buSzPct val="114999"/>
            </a:pPr>
            <a:r>
              <a:rPr lang="en-US" dirty="0">
                <a:ea typeface="+mn-lt"/>
                <a:cs typeface="+mn-lt"/>
              </a:rPr>
              <a:t>These systems are easily scalable as many systems can be easily added to the network</a:t>
            </a:r>
            <a:endParaRPr lang="en-US" dirty="0"/>
          </a:p>
          <a:p>
            <a:pPr>
              <a:buSzPct val="114999"/>
            </a:pPr>
            <a:r>
              <a:rPr lang="en-US" dirty="0">
                <a:ea typeface="+mn-lt"/>
                <a:cs typeface="+mn-lt"/>
              </a:rPr>
              <a:t>Delay in data processing reduces</a:t>
            </a:r>
            <a:endParaRPr lang="en-US" dirty="0"/>
          </a:p>
          <a:p>
            <a:pPr>
              <a:buSzPct val="114999"/>
            </a:pPr>
            <a:r>
              <a:rPr lang="en-US" b="1" dirty="0">
                <a:ea typeface="+mn-lt"/>
                <a:cs typeface="+mn-lt"/>
              </a:rPr>
              <a:t>Disadvantages of Distributed Operating System:</a:t>
            </a:r>
            <a:r>
              <a:rPr lang="en-US" dirty="0">
                <a:ea typeface="+mn-lt"/>
                <a:cs typeface="+mn-lt"/>
              </a:rPr>
              <a:t>  </a:t>
            </a:r>
            <a:endParaRPr lang="en-US" dirty="0"/>
          </a:p>
          <a:p>
            <a:pPr>
              <a:buSzPct val="114999"/>
            </a:pPr>
            <a:r>
              <a:rPr lang="en-US" dirty="0">
                <a:ea typeface="+mn-lt"/>
                <a:cs typeface="+mn-lt"/>
              </a:rPr>
              <a:t>Failure of the main network will stop the entire communication</a:t>
            </a:r>
            <a:endParaRPr lang="en-US" dirty="0"/>
          </a:p>
          <a:p>
            <a:pPr>
              <a:buSzPct val="114999"/>
            </a:pPr>
            <a:r>
              <a:rPr lang="en-US" dirty="0">
                <a:ea typeface="+mn-lt"/>
                <a:cs typeface="+mn-lt"/>
              </a:rPr>
              <a:t>To establish distributed systems the language which is used are not well defined yet</a:t>
            </a:r>
            <a:endParaRPr lang="en-US" dirty="0"/>
          </a:p>
          <a:p>
            <a:pPr>
              <a:buSzPct val="114999"/>
            </a:pPr>
            <a:r>
              <a:rPr lang="en-US" dirty="0">
                <a:ea typeface="+mn-lt"/>
                <a:cs typeface="+mn-lt"/>
              </a:rPr>
              <a:t>These types of systems are not readily available as they are very expensive. Not only that the underlying software is highly complex and not understood well yet</a:t>
            </a:r>
            <a:endParaRPr lang="en-US" dirty="0"/>
          </a:p>
          <a:p>
            <a:pPr>
              <a:buSzPct val="114999"/>
            </a:pPr>
            <a:r>
              <a:rPr lang="en-US" b="1" dirty="0">
                <a:ea typeface="+mn-lt"/>
                <a:cs typeface="+mn-lt"/>
              </a:rPr>
              <a:t>Examples of Distributed Operating System are-</a:t>
            </a:r>
            <a:r>
              <a:rPr lang="en-US" dirty="0">
                <a:ea typeface="+mn-lt"/>
                <a:cs typeface="+mn-lt"/>
              </a:rPr>
              <a:t> LOCUS, etc.</a:t>
            </a:r>
            <a:endParaRPr lang="en-US" dirty="0"/>
          </a:p>
        </p:txBody>
      </p:sp>
    </p:spTree>
    <p:extLst>
      <p:ext uri="{BB962C8B-B14F-4D97-AF65-F5344CB8AC3E}">
        <p14:creationId xmlns:p14="http://schemas.microsoft.com/office/powerpoint/2010/main" val="413669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10F3-FD8E-70FF-828E-2AC7B1394418}"/>
              </a:ext>
            </a:extLst>
          </p:cNvPr>
          <p:cNvSpPr>
            <a:spLocks noGrp="1"/>
          </p:cNvSpPr>
          <p:nvPr>
            <p:ph type="title"/>
          </p:nvPr>
        </p:nvSpPr>
        <p:spPr/>
        <p:txBody>
          <a:bodyPr/>
          <a:lstStyle/>
          <a:p>
            <a:r>
              <a:rPr lang="en-US" b="1" dirty="0">
                <a:ea typeface="+mj-lt"/>
                <a:cs typeface="+mj-lt"/>
              </a:rPr>
              <a:t> Network Operating System </a:t>
            </a:r>
            <a:endParaRPr lang="en-US" dirty="0"/>
          </a:p>
        </p:txBody>
      </p:sp>
      <p:sp>
        <p:nvSpPr>
          <p:cNvPr id="3" name="Content Placeholder 2">
            <a:extLst>
              <a:ext uri="{FF2B5EF4-FFF2-40B4-BE49-F238E27FC236}">
                <a16:creationId xmlns:a16="http://schemas.microsoft.com/office/drawing/2014/main" id="{2F2B59AC-815D-0FA8-AB47-7A61B20CDFF5}"/>
              </a:ext>
            </a:extLst>
          </p:cNvPr>
          <p:cNvSpPr>
            <a:spLocks noGrp="1"/>
          </p:cNvSpPr>
          <p:nvPr>
            <p:ph idx="1"/>
          </p:nvPr>
        </p:nvSpPr>
        <p:spPr/>
        <p:txBody>
          <a:bodyPr/>
          <a:lstStyle/>
          <a:p>
            <a:pPr algn="just"/>
            <a:r>
              <a:rPr lang="en-US" dirty="0">
                <a:ea typeface="+mn-lt"/>
                <a:cs typeface="+mn-lt"/>
              </a:rPr>
              <a:t>These systems run on a server and provide the capability to manage data, users, groups, security, applications, and other networking functions. These types of operating systems allow shared access of files, printers, security, applications, and other networking functions over a small private network.</a:t>
            </a:r>
            <a:endParaRPr lang="en-US" dirty="0"/>
          </a:p>
          <a:p>
            <a:pPr algn="just">
              <a:buSzPct val="114999"/>
            </a:pPr>
            <a:r>
              <a:rPr lang="en-US" dirty="0">
                <a:ea typeface="+mn-lt"/>
                <a:cs typeface="+mn-lt"/>
              </a:rPr>
              <a:t> One more important aspect of Network Operating Systems is that all the users are well aware of the underlying configuration, of all other users within the network, their individual connections, etc. and that’s why these computers are popularly known as </a:t>
            </a:r>
            <a:r>
              <a:rPr lang="en-US" b="1" dirty="0">
                <a:ea typeface="+mn-lt"/>
                <a:cs typeface="+mn-lt"/>
              </a:rPr>
              <a:t>tightly coupled systems</a:t>
            </a:r>
            <a:r>
              <a:rPr lang="en-US" dirty="0">
                <a:ea typeface="+mn-lt"/>
                <a:cs typeface="+mn-lt"/>
              </a:rPr>
              <a:t>. </a:t>
            </a:r>
            <a:endParaRPr lang="en-US" dirty="0"/>
          </a:p>
        </p:txBody>
      </p:sp>
    </p:spTree>
    <p:extLst>
      <p:ext uri="{BB962C8B-B14F-4D97-AF65-F5344CB8AC3E}">
        <p14:creationId xmlns:p14="http://schemas.microsoft.com/office/powerpoint/2010/main" val="290893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DEBC-F896-B459-8FC8-4CFDEAC0CAE1}"/>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B4BCA4A6-92D0-1AE5-B8E4-D1FAABC7BAE8}"/>
              </a:ext>
            </a:extLst>
          </p:cNvPr>
          <p:cNvPicPr>
            <a:picLocks noGrp="1" noChangeAspect="1"/>
          </p:cNvPicPr>
          <p:nvPr>
            <p:ph idx="1"/>
          </p:nvPr>
        </p:nvPicPr>
        <p:blipFill>
          <a:blip r:embed="rId2"/>
          <a:stretch>
            <a:fillRect/>
          </a:stretch>
        </p:blipFill>
        <p:spPr>
          <a:xfrm>
            <a:off x="1952592" y="1191083"/>
            <a:ext cx="7927379" cy="4684785"/>
          </a:xfrm>
        </p:spPr>
      </p:pic>
    </p:spTree>
    <p:extLst>
      <p:ext uri="{BB962C8B-B14F-4D97-AF65-F5344CB8AC3E}">
        <p14:creationId xmlns:p14="http://schemas.microsoft.com/office/powerpoint/2010/main" val="4116709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F3B8-B3A6-465C-1DAB-F82BA66979C4}"/>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402F5D52-5204-8745-2923-FE284F4E36B8}"/>
              </a:ext>
            </a:extLst>
          </p:cNvPr>
          <p:cNvSpPr>
            <a:spLocks noGrp="1"/>
          </p:cNvSpPr>
          <p:nvPr>
            <p:ph idx="1"/>
          </p:nvPr>
        </p:nvSpPr>
        <p:spPr/>
        <p:txBody>
          <a:bodyPr>
            <a:normAutofit fontScale="62500" lnSpcReduction="20000"/>
          </a:bodyPr>
          <a:lstStyle/>
          <a:p>
            <a:r>
              <a:rPr lang="en-US" b="1" dirty="0">
                <a:ea typeface="+mn-lt"/>
                <a:cs typeface="+mn-lt"/>
              </a:rPr>
              <a:t>Advantages of Network Operating System:</a:t>
            </a:r>
            <a:r>
              <a:rPr lang="en-US" dirty="0">
                <a:ea typeface="+mn-lt"/>
                <a:cs typeface="+mn-lt"/>
              </a:rPr>
              <a:t>  </a:t>
            </a:r>
            <a:endParaRPr lang="en-US" dirty="0"/>
          </a:p>
          <a:p>
            <a:pPr>
              <a:buSzPct val="114999"/>
            </a:pPr>
            <a:r>
              <a:rPr lang="en-US" dirty="0">
                <a:ea typeface="+mn-lt"/>
                <a:cs typeface="+mn-lt"/>
              </a:rPr>
              <a:t>Highly stable centralized servers</a:t>
            </a:r>
            <a:endParaRPr lang="en-US" dirty="0"/>
          </a:p>
          <a:p>
            <a:pPr>
              <a:buSzPct val="114999"/>
            </a:pPr>
            <a:r>
              <a:rPr lang="en-US" dirty="0">
                <a:ea typeface="+mn-lt"/>
                <a:cs typeface="+mn-lt"/>
              </a:rPr>
              <a:t>Security concerns are handled through servers</a:t>
            </a:r>
            <a:endParaRPr lang="en-US" dirty="0"/>
          </a:p>
          <a:p>
            <a:pPr>
              <a:buSzPct val="114999"/>
            </a:pPr>
            <a:r>
              <a:rPr lang="en-US" dirty="0">
                <a:ea typeface="+mn-lt"/>
                <a:cs typeface="+mn-lt"/>
              </a:rPr>
              <a:t>New technologies and hardware up-gradation are easily integrated into the system</a:t>
            </a:r>
            <a:endParaRPr lang="en-US" dirty="0"/>
          </a:p>
          <a:p>
            <a:pPr>
              <a:buSzPct val="114999"/>
            </a:pPr>
            <a:r>
              <a:rPr lang="en-US" dirty="0">
                <a:ea typeface="+mn-lt"/>
                <a:cs typeface="+mn-lt"/>
              </a:rPr>
              <a:t>Server access is possible remotely from different locations and types of systems</a:t>
            </a:r>
            <a:endParaRPr lang="en-US" dirty="0"/>
          </a:p>
          <a:p>
            <a:pPr>
              <a:buSzPct val="114999"/>
            </a:pPr>
            <a:r>
              <a:rPr lang="en-US" b="1" dirty="0">
                <a:ea typeface="+mn-lt"/>
                <a:cs typeface="+mn-lt"/>
              </a:rPr>
              <a:t>Disadvantages of Network Operating System:</a:t>
            </a:r>
            <a:r>
              <a:rPr lang="en-US" dirty="0">
                <a:ea typeface="+mn-lt"/>
                <a:cs typeface="+mn-lt"/>
              </a:rPr>
              <a:t>  </a:t>
            </a:r>
            <a:endParaRPr lang="en-US" dirty="0"/>
          </a:p>
          <a:p>
            <a:pPr>
              <a:buSzPct val="114999"/>
            </a:pPr>
            <a:r>
              <a:rPr lang="en-US" dirty="0">
                <a:ea typeface="+mn-lt"/>
                <a:cs typeface="+mn-lt"/>
              </a:rPr>
              <a:t>Servers are costly</a:t>
            </a:r>
            <a:endParaRPr lang="en-US" dirty="0"/>
          </a:p>
          <a:p>
            <a:pPr>
              <a:buSzPct val="114999"/>
            </a:pPr>
            <a:r>
              <a:rPr lang="en-US" dirty="0">
                <a:ea typeface="+mn-lt"/>
                <a:cs typeface="+mn-lt"/>
              </a:rPr>
              <a:t>User has to depend on a central location for most operations</a:t>
            </a:r>
            <a:endParaRPr lang="en-US" dirty="0"/>
          </a:p>
          <a:p>
            <a:pPr>
              <a:buSzPct val="114999"/>
            </a:pPr>
            <a:r>
              <a:rPr lang="en-US" dirty="0">
                <a:ea typeface="+mn-lt"/>
                <a:cs typeface="+mn-lt"/>
              </a:rPr>
              <a:t>Maintenance and updates are required regularly</a:t>
            </a:r>
            <a:endParaRPr lang="en-US" dirty="0"/>
          </a:p>
          <a:p>
            <a:pPr>
              <a:buSzPct val="114999"/>
            </a:pPr>
            <a:r>
              <a:rPr lang="en-US" b="1" dirty="0">
                <a:ea typeface="+mn-lt"/>
                <a:cs typeface="+mn-lt"/>
              </a:rPr>
              <a:t>Examples of Network Operating System are:</a:t>
            </a:r>
            <a:r>
              <a:rPr lang="en-US" dirty="0">
                <a:ea typeface="+mn-lt"/>
                <a:cs typeface="+mn-lt"/>
              </a:rPr>
              <a:t> Microsoft Windows Server 2003, Microsoft Windows Server 2008, UNIX, Linux, Mac OS X, Novell NetWare, and BSD, etc. </a:t>
            </a:r>
            <a:endParaRPr lang="en-US" dirty="0"/>
          </a:p>
          <a:p>
            <a:pPr>
              <a:buSzPct val="114999"/>
            </a:pPr>
            <a:endParaRPr lang="en-US" dirty="0"/>
          </a:p>
        </p:txBody>
      </p:sp>
    </p:spTree>
    <p:extLst>
      <p:ext uri="{BB962C8B-B14F-4D97-AF65-F5344CB8AC3E}">
        <p14:creationId xmlns:p14="http://schemas.microsoft.com/office/powerpoint/2010/main" val="338306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D1F0-238C-7183-0F7C-1A10BA0F1AE0}"/>
              </a:ext>
            </a:extLst>
          </p:cNvPr>
          <p:cNvSpPr>
            <a:spLocks noGrp="1"/>
          </p:cNvSpPr>
          <p:nvPr>
            <p:ph type="title"/>
          </p:nvPr>
        </p:nvSpPr>
        <p:spPr/>
        <p:txBody>
          <a:bodyPr/>
          <a:lstStyle/>
          <a:p>
            <a:r>
              <a:rPr lang="en-US" b="1" dirty="0">
                <a:ea typeface="+mj-lt"/>
                <a:cs typeface="+mj-lt"/>
              </a:rPr>
              <a:t>Real-Time Operating System</a:t>
            </a:r>
            <a:endParaRPr lang="en-US" dirty="0"/>
          </a:p>
        </p:txBody>
      </p:sp>
      <p:sp>
        <p:nvSpPr>
          <p:cNvPr id="3" name="Content Placeholder 2">
            <a:extLst>
              <a:ext uri="{FF2B5EF4-FFF2-40B4-BE49-F238E27FC236}">
                <a16:creationId xmlns:a16="http://schemas.microsoft.com/office/drawing/2014/main" id="{4777A4CF-E29F-1E05-D392-2C7789AEEE1D}"/>
              </a:ext>
            </a:extLst>
          </p:cNvPr>
          <p:cNvSpPr>
            <a:spLocks noGrp="1"/>
          </p:cNvSpPr>
          <p:nvPr>
            <p:ph idx="1"/>
          </p:nvPr>
        </p:nvSpPr>
        <p:spPr/>
        <p:txBody>
          <a:bodyPr>
            <a:normAutofit fontScale="70000" lnSpcReduction="20000"/>
          </a:bodyPr>
          <a:lstStyle/>
          <a:p>
            <a:pPr>
              <a:buSzPct val="114999"/>
            </a:pPr>
            <a:r>
              <a:rPr lang="en-US" dirty="0">
                <a:ea typeface="+mn-lt"/>
                <a:cs typeface="+mn-lt"/>
              </a:rPr>
              <a:t>These types of OSs serve real-time systems. The time interval required to process and respond to inputs is very small. This time interval is called </a:t>
            </a:r>
            <a:r>
              <a:rPr lang="en-US" b="1" dirty="0">
                <a:ea typeface="+mn-lt"/>
                <a:cs typeface="+mn-lt"/>
              </a:rPr>
              <a:t>response time</a:t>
            </a:r>
            <a:r>
              <a:rPr lang="en-US" dirty="0">
                <a:ea typeface="+mn-lt"/>
                <a:cs typeface="+mn-lt"/>
              </a:rPr>
              <a:t>. </a:t>
            </a:r>
            <a:endParaRPr lang="en-US" dirty="0"/>
          </a:p>
          <a:p>
            <a:pPr>
              <a:buSzPct val="114999"/>
            </a:pPr>
            <a:r>
              <a:rPr lang="en-US" b="1" dirty="0">
                <a:ea typeface="+mn-lt"/>
                <a:cs typeface="+mn-lt"/>
              </a:rPr>
              <a:t>Real-time systems</a:t>
            </a:r>
            <a:r>
              <a:rPr lang="en-US" dirty="0">
                <a:ea typeface="+mn-lt"/>
                <a:cs typeface="+mn-lt"/>
              </a:rPr>
              <a:t> are used when there are time requirements that are very strict like missile systems, air traffic control systems, robots, etc. </a:t>
            </a:r>
            <a:endParaRPr lang="en-US" dirty="0"/>
          </a:p>
          <a:p>
            <a:pPr>
              <a:buSzPct val="114999"/>
            </a:pPr>
            <a:r>
              <a:rPr lang="en-US" b="1" dirty="0">
                <a:ea typeface="+mn-lt"/>
                <a:cs typeface="+mn-lt"/>
              </a:rPr>
              <a:t>Two types of Real-Time Operating System which are as follows:</a:t>
            </a:r>
            <a:r>
              <a:rPr lang="en-US" dirty="0">
                <a:ea typeface="+mn-lt"/>
                <a:cs typeface="+mn-lt"/>
              </a:rPr>
              <a:t> </a:t>
            </a:r>
            <a:endParaRPr lang="en-US" dirty="0"/>
          </a:p>
          <a:p>
            <a:pPr>
              <a:buSzPct val="114999"/>
            </a:pPr>
            <a:r>
              <a:rPr lang="en-US" b="1" dirty="0">
                <a:ea typeface="+mn-lt"/>
                <a:cs typeface="+mn-lt"/>
              </a:rPr>
              <a:t>Hard Real-Time Systems:</a:t>
            </a:r>
            <a:r>
              <a:rPr lang="en-US" dirty="0">
                <a:ea typeface="+mn-lt"/>
                <a:cs typeface="+mn-lt"/>
              </a:rPr>
              <a:t> </a:t>
            </a:r>
            <a:br>
              <a:rPr lang="en-US" dirty="0">
                <a:ea typeface="+mn-lt"/>
                <a:cs typeface="+mn-lt"/>
              </a:rPr>
            </a:br>
            <a:r>
              <a:rPr lang="en-US" dirty="0">
                <a:ea typeface="+mn-lt"/>
                <a:cs typeface="+mn-lt"/>
              </a:rPr>
              <a:t>These OSs are meant for applications where time constraints are very strict and even the shortest possible delay is not acceptable. These systems are built for saving life like automatic parachutes or airbags which are required to be readily available in case of any accident. Virtual memory is rarely found in these systems.</a:t>
            </a:r>
            <a:endParaRPr lang="en-US" dirty="0"/>
          </a:p>
          <a:p>
            <a:pPr>
              <a:buSzPct val="114999"/>
            </a:pPr>
            <a:r>
              <a:rPr lang="en-US" b="1" dirty="0">
                <a:ea typeface="+mn-lt"/>
                <a:cs typeface="+mn-lt"/>
              </a:rPr>
              <a:t>Soft Real-Time Systems:</a:t>
            </a:r>
            <a:r>
              <a:rPr lang="en-US" dirty="0">
                <a:ea typeface="+mn-lt"/>
                <a:cs typeface="+mn-lt"/>
              </a:rPr>
              <a:t> </a:t>
            </a:r>
            <a:br>
              <a:rPr lang="en-US" dirty="0">
                <a:ea typeface="+mn-lt"/>
                <a:cs typeface="+mn-lt"/>
              </a:rPr>
            </a:br>
            <a:r>
              <a:rPr lang="en-US" dirty="0">
                <a:ea typeface="+mn-lt"/>
                <a:cs typeface="+mn-lt"/>
              </a:rPr>
              <a:t>These OSs are for applications where for time-constraint is less strict.</a:t>
            </a:r>
            <a:endParaRPr lang="en-US" dirty="0"/>
          </a:p>
          <a:p>
            <a:pPr>
              <a:buSzPct val="114999"/>
            </a:pPr>
            <a:endParaRPr lang="en-US" dirty="0"/>
          </a:p>
        </p:txBody>
      </p:sp>
    </p:spTree>
    <p:extLst>
      <p:ext uri="{BB962C8B-B14F-4D97-AF65-F5344CB8AC3E}">
        <p14:creationId xmlns:p14="http://schemas.microsoft.com/office/powerpoint/2010/main" val="56313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D32D-2FAE-0610-50A7-EF46855222C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F9EAA66-0016-9085-CF89-E45757F6D780}"/>
              </a:ext>
            </a:extLst>
          </p:cNvPr>
          <p:cNvSpPr>
            <a:spLocks noGrp="1"/>
          </p:cNvSpPr>
          <p:nvPr>
            <p:ph idx="1"/>
          </p:nvPr>
        </p:nvSpPr>
        <p:spPr/>
        <p:txBody>
          <a:bodyPr/>
          <a:lstStyle/>
          <a:p>
            <a:r>
              <a:rPr lang="en-US" dirty="0"/>
              <a:t>How the OS evolute from past decades?</a:t>
            </a:r>
          </a:p>
          <a:p>
            <a:pPr>
              <a:buSzPct val="114999"/>
            </a:pPr>
            <a:r>
              <a:rPr lang="en-US" dirty="0"/>
              <a:t>Types of OS.</a:t>
            </a:r>
          </a:p>
          <a:p>
            <a:pPr>
              <a:buSzPct val="114999"/>
            </a:pPr>
            <a:r>
              <a:rPr lang="en-US" dirty="0"/>
              <a:t>System Calls</a:t>
            </a:r>
          </a:p>
        </p:txBody>
      </p:sp>
    </p:spTree>
    <p:extLst>
      <p:ext uri="{BB962C8B-B14F-4D97-AF65-F5344CB8AC3E}">
        <p14:creationId xmlns:p14="http://schemas.microsoft.com/office/powerpoint/2010/main" val="519534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71A8-B47E-44CA-BB45-001DC379A45D}"/>
              </a:ext>
            </a:extLst>
          </p:cNvPr>
          <p:cNvSpPr>
            <a:spLocks noGrp="1"/>
          </p:cNvSpPr>
          <p:nvPr>
            <p:ph type="title"/>
          </p:nvPr>
        </p:nvSpPr>
        <p:spPr/>
        <p:txBody>
          <a:bodyPr/>
          <a:lstStyle/>
          <a:p>
            <a:r>
              <a:rPr lang="en-US" dirty="0"/>
              <a:t>Embedded Operating System</a:t>
            </a:r>
            <a:endParaRPr lang="en-IN" dirty="0"/>
          </a:p>
        </p:txBody>
      </p:sp>
      <p:sp>
        <p:nvSpPr>
          <p:cNvPr id="3" name="Content Placeholder 2">
            <a:extLst>
              <a:ext uri="{FF2B5EF4-FFF2-40B4-BE49-F238E27FC236}">
                <a16:creationId xmlns:a16="http://schemas.microsoft.com/office/drawing/2014/main" id="{06B52FB1-895C-469D-8F98-C12E5EBC7F00}"/>
              </a:ext>
            </a:extLst>
          </p:cNvPr>
          <p:cNvSpPr>
            <a:spLocks noGrp="1"/>
          </p:cNvSpPr>
          <p:nvPr>
            <p:ph idx="1"/>
          </p:nvPr>
        </p:nvSpPr>
        <p:spPr/>
        <p:txBody>
          <a:bodyPr>
            <a:normAutofit fontScale="92500" lnSpcReduction="10000"/>
          </a:bodyPr>
          <a:lstStyle/>
          <a:p>
            <a:pPr algn="l"/>
            <a:r>
              <a:rPr lang="en-US" b="0" i="0" dirty="0">
                <a:solidFill>
                  <a:srgbClr val="666666"/>
                </a:solidFill>
                <a:effectLst/>
                <a:latin typeface="Arial" panose="020B0604020202020204" pitchFamily="34" charset="0"/>
              </a:rPr>
              <a:t>An embedded operating system is a specialized operating system (</a:t>
            </a:r>
            <a:r>
              <a:rPr lang="en-US" b="0" i="0" u="sng" dirty="0">
                <a:solidFill>
                  <a:srgbClr val="007CAD"/>
                </a:solidFill>
                <a:effectLst/>
                <a:latin typeface="Arial" panose="020B0604020202020204" pitchFamily="34" charset="0"/>
                <a:hlinkClick r:id="rId2"/>
              </a:rPr>
              <a:t>OS</a:t>
            </a:r>
            <a:r>
              <a:rPr lang="en-US" b="0" i="0" dirty="0">
                <a:solidFill>
                  <a:srgbClr val="666666"/>
                </a:solidFill>
                <a:effectLst/>
                <a:latin typeface="Arial" panose="020B0604020202020204" pitchFamily="34" charset="0"/>
              </a:rPr>
              <a:t>) designed to perform a specific task for a device that is not a computer. The main job of an embedded OS is to run the code that allows the device to do its job. The embedded OS also makes the device's hardware accessible to software that is running on top of the OS.</a:t>
            </a:r>
          </a:p>
          <a:p>
            <a:pPr algn="l"/>
            <a:r>
              <a:rPr lang="en-US" b="0" i="0" dirty="0">
                <a:solidFill>
                  <a:srgbClr val="666666"/>
                </a:solidFill>
                <a:effectLst/>
                <a:latin typeface="Arial" panose="020B0604020202020204" pitchFamily="34" charset="0"/>
              </a:rPr>
              <a:t>An embedded OS often works within an embedded system. An embedded system is a computer that supports a machine. It performs one task in the bigger machine. Examples include computer systems in cars, traffic lights, digital televisions, ATMs,</a:t>
            </a:r>
          </a:p>
          <a:p>
            <a:endParaRPr lang="en-IN" dirty="0"/>
          </a:p>
        </p:txBody>
      </p:sp>
    </p:spTree>
    <p:extLst>
      <p:ext uri="{BB962C8B-B14F-4D97-AF65-F5344CB8AC3E}">
        <p14:creationId xmlns:p14="http://schemas.microsoft.com/office/powerpoint/2010/main" val="2439041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BFDD-6597-2C03-EBEF-9742F21F1DB9}"/>
              </a:ext>
            </a:extLst>
          </p:cNvPr>
          <p:cNvSpPr>
            <a:spLocks noGrp="1"/>
          </p:cNvSpPr>
          <p:nvPr>
            <p:ph type="title"/>
          </p:nvPr>
        </p:nvSpPr>
        <p:spPr>
          <a:xfrm>
            <a:off x="1237893" y="579566"/>
            <a:ext cx="9601196" cy="1303867"/>
          </a:xfrm>
        </p:spPr>
        <p:txBody>
          <a:bodyPr/>
          <a:lstStyle/>
          <a:p>
            <a:r>
              <a:rPr lang="en-US" dirty="0"/>
              <a:t>Advantages and Disadvantages</a:t>
            </a:r>
          </a:p>
        </p:txBody>
      </p:sp>
      <p:sp>
        <p:nvSpPr>
          <p:cNvPr id="3" name="Content Placeholder 2">
            <a:extLst>
              <a:ext uri="{FF2B5EF4-FFF2-40B4-BE49-F238E27FC236}">
                <a16:creationId xmlns:a16="http://schemas.microsoft.com/office/drawing/2014/main" id="{2CFB6C91-9363-91A4-A794-EBEC42340B37}"/>
              </a:ext>
            </a:extLst>
          </p:cNvPr>
          <p:cNvSpPr>
            <a:spLocks noGrp="1"/>
          </p:cNvSpPr>
          <p:nvPr>
            <p:ph idx="1"/>
          </p:nvPr>
        </p:nvSpPr>
        <p:spPr>
          <a:xfrm>
            <a:off x="1295401" y="1708669"/>
            <a:ext cx="9601196" cy="4483500"/>
          </a:xfrm>
        </p:spPr>
        <p:txBody>
          <a:bodyPr>
            <a:normAutofit fontScale="55000" lnSpcReduction="20000"/>
          </a:bodyPr>
          <a:lstStyle/>
          <a:p>
            <a:r>
              <a:rPr lang="en-US" b="1" dirty="0">
                <a:ea typeface="+mn-lt"/>
                <a:cs typeface="+mn-lt"/>
              </a:rPr>
              <a:t>Advantages of RTOS:</a:t>
            </a:r>
            <a:r>
              <a:rPr lang="en-US" dirty="0">
                <a:ea typeface="+mn-lt"/>
                <a:cs typeface="+mn-lt"/>
              </a:rPr>
              <a:t>  </a:t>
            </a:r>
            <a:endParaRPr lang="en-US" dirty="0"/>
          </a:p>
          <a:p>
            <a:pPr>
              <a:buSzPct val="114999"/>
            </a:pPr>
            <a:r>
              <a:rPr lang="en-US" b="1" dirty="0">
                <a:ea typeface="+mn-lt"/>
                <a:cs typeface="+mn-lt"/>
              </a:rPr>
              <a:t>Maximum Consumption:</a:t>
            </a:r>
            <a:r>
              <a:rPr lang="en-US" dirty="0">
                <a:ea typeface="+mn-lt"/>
                <a:cs typeface="+mn-lt"/>
              </a:rPr>
              <a:t> Maximum utilization of devices and system, thus more output from all the resources</a:t>
            </a:r>
            <a:endParaRPr lang="en-US" dirty="0"/>
          </a:p>
          <a:p>
            <a:pPr>
              <a:buSzPct val="114999"/>
            </a:pPr>
            <a:r>
              <a:rPr lang="en-US" b="1" dirty="0">
                <a:ea typeface="+mn-lt"/>
                <a:cs typeface="+mn-lt"/>
              </a:rPr>
              <a:t>Task Shifting:</a:t>
            </a:r>
            <a:r>
              <a:rPr lang="en-US" dirty="0">
                <a:ea typeface="+mn-lt"/>
                <a:cs typeface="+mn-lt"/>
              </a:rPr>
              <a:t> The time assigned for shifting tasks in these systems are very less. For example, in older systems, it takes about 10 microseconds in shifting one task to another, and in the latest systems, it takes 3 microseconds.</a:t>
            </a:r>
            <a:endParaRPr lang="en-US" dirty="0"/>
          </a:p>
          <a:p>
            <a:pPr>
              <a:buSzPct val="114999"/>
            </a:pPr>
            <a:r>
              <a:rPr lang="en-US" b="1" dirty="0">
                <a:ea typeface="+mn-lt"/>
                <a:cs typeface="+mn-lt"/>
              </a:rPr>
              <a:t>Focus on Application:</a:t>
            </a:r>
            <a:r>
              <a:rPr lang="en-US" dirty="0">
                <a:ea typeface="+mn-lt"/>
                <a:cs typeface="+mn-lt"/>
              </a:rPr>
              <a:t> Focus on running applications and less importance to applications which are in the queue.</a:t>
            </a:r>
            <a:endParaRPr lang="en-US" dirty="0"/>
          </a:p>
          <a:p>
            <a:pPr>
              <a:buSzPct val="114999"/>
            </a:pPr>
            <a:r>
              <a:rPr lang="en-US" dirty="0">
                <a:ea typeface="+mn-lt"/>
                <a:cs typeface="+mn-lt"/>
              </a:rPr>
              <a:t>Real-time</a:t>
            </a:r>
            <a:r>
              <a:rPr lang="en-US" b="1" dirty="0">
                <a:ea typeface="+mn-lt"/>
                <a:cs typeface="+mn-lt"/>
              </a:rPr>
              <a:t> operating system in </a:t>
            </a:r>
            <a:r>
              <a:rPr lang="en-US" dirty="0">
                <a:ea typeface="+mn-lt"/>
                <a:cs typeface="+mn-lt"/>
              </a:rPr>
              <a:t>the </a:t>
            </a:r>
            <a:r>
              <a:rPr lang="en-US" b="1" dirty="0">
                <a:ea typeface="+mn-lt"/>
                <a:cs typeface="+mn-lt"/>
              </a:rPr>
              <a:t>embedded system:</a:t>
            </a:r>
            <a:r>
              <a:rPr lang="en-US" dirty="0">
                <a:ea typeface="+mn-lt"/>
                <a:cs typeface="+mn-lt"/>
              </a:rPr>
              <a:t> Since the size of programs are small, RTOS can also be used in embedded systems like in transport and others.</a:t>
            </a:r>
            <a:endParaRPr lang="en-US" dirty="0"/>
          </a:p>
          <a:p>
            <a:pPr>
              <a:buSzPct val="114999"/>
            </a:pPr>
            <a:r>
              <a:rPr lang="en-US" b="1" dirty="0">
                <a:ea typeface="+mn-lt"/>
                <a:cs typeface="+mn-lt"/>
              </a:rPr>
              <a:t>Error Free:</a:t>
            </a:r>
            <a:r>
              <a:rPr lang="en-US" dirty="0">
                <a:ea typeface="+mn-lt"/>
                <a:cs typeface="+mn-lt"/>
              </a:rPr>
              <a:t> These types of systems are error-free.</a:t>
            </a:r>
            <a:endParaRPr lang="en-US" dirty="0"/>
          </a:p>
          <a:p>
            <a:pPr>
              <a:buSzPct val="114999"/>
            </a:pPr>
            <a:r>
              <a:rPr lang="en-US" b="1" dirty="0">
                <a:ea typeface="+mn-lt"/>
                <a:cs typeface="+mn-lt"/>
              </a:rPr>
              <a:t>Memory Allocation:</a:t>
            </a:r>
            <a:r>
              <a:rPr lang="en-US" dirty="0">
                <a:ea typeface="+mn-lt"/>
                <a:cs typeface="+mn-lt"/>
              </a:rPr>
              <a:t> Memory allocation is best managed in these types of systems.</a:t>
            </a:r>
            <a:endParaRPr lang="en-US" dirty="0"/>
          </a:p>
          <a:p>
            <a:pPr>
              <a:buSzPct val="114999"/>
            </a:pPr>
            <a:r>
              <a:rPr lang="en-US" b="1" dirty="0">
                <a:ea typeface="+mn-lt"/>
                <a:cs typeface="+mn-lt"/>
              </a:rPr>
              <a:t>Disadvantages of RTOS:</a:t>
            </a:r>
            <a:r>
              <a:rPr lang="en-US" dirty="0">
                <a:ea typeface="+mn-lt"/>
                <a:cs typeface="+mn-lt"/>
              </a:rPr>
              <a:t>  </a:t>
            </a:r>
            <a:endParaRPr lang="en-US" dirty="0"/>
          </a:p>
          <a:p>
            <a:pPr>
              <a:buSzPct val="114999"/>
            </a:pPr>
            <a:r>
              <a:rPr lang="en-US" b="1" dirty="0">
                <a:ea typeface="+mn-lt"/>
                <a:cs typeface="+mn-lt"/>
              </a:rPr>
              <a:t>Limited Tasks:</a:t>
            </a:r>
            <a:r>
              <a:rPr lang="en-US" dirty="0">
                <a:ea typeface="+mn-lt"/>
                <a:cs typeface="+mn-lt"/>
              </a:rPr>
              <a:t> Very few tasks run at the same time and their concentration is very less on few applications to avoid errors.</a:t>
            </a:r>
            <a:endParaRPr lang="en-US" dirty="0"/>
          </a:p>
          <a:p>
            <a:pPr>
              <a:buSzPct val="114999"/>
            </a:pPr>
            <a:r>
              <a:rPr lang="en-US" b="1" dirty="0">
                <a:ea typeface="+mn-lt"/>
                <a:cs typeface="+mn-lt"/>
              </a:rPr>
              <a:t>Use heavy system resources:</a:t>
            </a:r>
            <a:r>
              <a:rPr lang="en-US" dirty="0">
                <a:ea typeface="+mn-lt"/>
                <a:cs typeface="+mn-lt"/>
              </a:rPr>
              <a:t> Sometimes the system resources are not so good and they are expensive as well.</a:t>
            </a:r>
            <a:endParaRPr lang="en-US" dirty="0"/>
          </a:p>
          <a:p>
            <a:pPr>
              <a:buSzPct val="114999"/>
            </a:pPr>
            <a:r>
              <a:rPr lang="en-US" b="1" dirty="0">
                <a:ea typeface="+mn-lt"/>
                <a:cs typeface="+mn-lt"/>
              </a:rPr>
              <a:t>Complex Algorithms:</a:t>
            </a:r>
            <a:r>
              <a:rPr lang="en-US" dirty="0">
                <a:ea typeface="+mn-lt"/>
                <a:cs typeface="+mn-lt"/>
              </a:rPr>
              <a:t> The algorithms are very complex and difficult for the designer to write on.</a:t>
            </a:r>
            <a:endParaRPr lang="en-US" dirty="0"/>
          </a:p>
          <a:p>
            <a:pPr>
              <a:buSzPct val="114999"/>
            </a:pPr>
            <a:r>
              <a:rPr lang="en-US" b="1" dirty="0">
                <a:ea typeface="+mn-lt"/>
                <a:cs typeface="+mn-lt"/>
              </a:rPr>
              <a:t>Device driver and interrupt signals:</a:t>
            </a:r>
            <a:r>
              <a:rPr lang="en-US" dirty="0">
                <a:ea typeface="+mn-lt"/>
                <a:cs typeface="+mn-lt"/>
              </a:rPr>
              <a:t> It needs specific device drivers and interrupts signals to respond earliest to interrupts.</a:t>
            </a:r>
            <a:endParaRPr lang="en-US" dirty="0"/>
          </a:p>
          <a:p>
            <a:pPr>
              <a:buSzPct val="114999"/>
            </a:pPr>
            <a:r>
              <a:rPr lang="en-US" b="1" dirty="0">
                <a:ea typeface="+mn-lt"/>
                <a:cs typeface="+mn-lt"/>
              </a:rPr>
              <a:t>Thread Priority:</a:t>
            </a:r>
            <a:r>
              <a:rPr lang="en-US" dirty="0">
                <a:ea typeface="+mn-lt"/>
                <a:cs typeface="+mn-lt"/>
              </a:rPr>
              <a:t> It is not good to set thread priority as these systems are very less prone to switching tasks.</a:t>
            </a:r>
            <a:endParaRPr lang="en-US" dirty="0"/>
          </a:p>
          <a:p>
            <a:pPr>
              <a:buSzPct val="114999"/>
            </a:pPr>
            <a:r>
              <a:rPr lang="en-US" b="1" dirty="0">
                <a:ea typeface="+mn-lt"/>
                <a:cs typeface="+mn-lt"/>
              </a:rPr>
              <a:t>Examples of Real-Time Operating Systems are:</a:t>
            </a:r>
            <a:r>
              <a:rPr lang="en-US" dirty="0">
                <a:ea typeface="+mn-lt"/>
                <a:cs typeface="+mn-lt"/>
              </a:rPr>
              <a:t> Scientific experiments, medical imaging systems, industrial control systems, weapon systems, robots, air traffic control systems, etc.</a:t>
            </a:r>
            <a:endParaRPr lang="en-US" dirty="0"/>
          </a:p>
        </p:txBody>
      </p:sp>
    </p:spTree>
    <p:extLst>
      <p:ext uri="{BB962C8B-B14F-4D97-AF65-F5344CB8AC3E}">
        <p14:creationId xmlns:p14="http://schemas.microsoft.com/office/powerpoint/2010/main" val="3367092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8AD1-1BB0-4C0D-AB06-C3BB45C830B4}"/>
              </a:ext>
            </a:extLst>
          </p:cNvPr>
          <p:cNvSpPr>
            <a:spLocks noGrp="1"/>
          </p:cNvSpPr>
          <p:nvPr>
            <p:ph type="title"/>
          </p:nvPr>
        </p:nvSpPr>
        <p:spPr/>
        <p:txBody>
          <a:bodyPr/>
          <a:lstStyle/>
          <a:p>
            <a:r>
              <a:rPr lang="en-US" dirty="0"/>
              <a:t>Clustered Operating System</a:t>
            </a:r>
            <a:endParaRPr lang="en-IN" dirty="0"/>
          </a:p>
        </p:txBody>
      </p:sp>
      <p:sp>
        <p:nvSpPr>
          <p:cNvPr id="3" name="Content Placeholder 2">
            <a:extLst>
              <a:ext uri="{FF2B5EF4-FFF2-40B4-BE49-F238E27FC236}">
                <a16:creationId xmlns:a16="http://schemas.microsoft.com/office/drawing/2014/main" id="{17185851-D514-46C2-9C92-069669C3E666}"/>
              </a:ext>
            </a:extLst>
          </p:cNvPr>
          <p:cNvSpPr>
            <a:spLocks noGrp="1"/>
          </p:cNvSpPr>
          <p:nvPr>
            <p:ph idx="1"/>
          </p:nvPr>
        </p:nvSpPr>
        <p:spPr/>
        <p:txBody>
          <a:bodyPr/>
          <a:lstStyle/>
          <a:p>
            <a:r>
              <a:rPr lang="en-US" b="0" i="0" dirty="0">
                <a:solidFill>
                  <a:srgbClr val="333333"/>
                </a:solidFill>
                <a:effectLst/>
                <a:latin typeface="inter-regular"/>
              </a:rPr>
              <a:t>Cluster systems are similar to parallel systems because both systems use multiple CPUs. The primary difference is that clustered systems are made up of two or more independent systems linked together. They have independent computer systems and a shared storage media, and all systems work together to complete all tasks. </a:t>
            </a:r>
            <a:endParaRPr lang="en-IN" dirty="0"/>
          </a:p>
        </p:txBody>
      </p:sp>
    </p:spTree>
    <p:extLst>
      <p:ext uri="{BB962C8B-B14F-4D97-AF65-F5344CB8AC3E}">
        <p14:creationId xmlns:p14="http://schemas.microsoft.com/office/powerpoint/2010/main" val="1517740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67D0-4254-4B10-A4C2-7B4573C7E257}"/>
              </a:ext>
            </a:extLst>
          </p:cNvPr>
          <p:cNvSpPr>
            <a:spLocks noGrp="1"/>
          </p:cNvSpPr>
          <p:nvPr>
            <p:ph type="title"/>
          </p:nvPr>
        </p:nvSpPr>
        <p:spPr/>
        <p:txBody>
          <a:bodyPr/>
          <a:lstStyle/>
          <a:p>
            <a:r>
              <a:rPr lang="en-US" dirty="0"/>
              <a:t>Clustered Operating System</a:t>
            </a:r>
            <a:endParaRPr lang="en-IN" dirty="0"/>
          </a:p>
        </p:txBody>
      </p:sp>
      <p:pic>
        <p:nvPicPr>
          <p:cNvPr id="5" name="Content Placeholder 4">
            <a:extLst>
              <a:ext uri="{FF2B5EF4-FFF2-40B4-BE49-F238E27FC236}">
                <a16:creationId xmlns:a16="http://schemas.microsoft.com/office/drawing/2014/main" id="{EEF47FD1-A9EA-4349-8EBC-9916D28873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041" y="2597010"/>
            <a:ext cx="3657917" cy="3238781"/>
          </a:xfrm>
        </p:spPr>
      </p:pic>
    </p:spTree>
    <p:extLst>
      <p:ext uri="{BB962C8B-B14F-4D97-AF65-F5344CB8AC3E}">
        <p14:creationId xmlns:p14="http://schemas.microsoft.com/office/powerpoint/2010/main" val="1519166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0950-130D-CE24-DA5A-2C6958D73B7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EB897FC7-B688-044A-76DC-75F6A2D08DC0}"/>
              </a:ext>
            </a:extLst>
          </p:cNvPr>
          <p:cNvSpPr>
            <a:spLocks noGrp="1"/>
          </p:cNvSpPr>
          <p:nvPr>
            <p:ph idx="1"/>
          </p:nvPr>
        </p:nvSpPr>
        <p:spPr/>
        <p:txBody>
          <a:bodyPr>
            <a:normAutofit fontScale="92500" lnSpcReduction="20000"/>
          </a:bodyPr>
          <a:lstStyle/>
          <a:p>
            <a:pPr algn="just"/>
            <a:r>
              <a:rPr lang="en-US" dirty="0">
                <a:ea typeface="+mn-lt"/>
                <a:cs typeface="+mn-lt"/>
              </a:rPr>
              <a:t>A </a:t>
            </a:r>
            <a:r>
              <a:rPr lang="en-US" b="1" dirty="0">
                <a:ea typeface="+mn-lt"/>
                <a:cs typeface="+mn-lt"/>
              </a:rPr>
              <a:t>system call</a:t>
            </a:r>
            <a:r>
              <a:rPr lang="en-US" dirty="0">
                <a:ea typeface="+mn-lt"/>
                <a:cs typeface="+mn-lt"/>
              </a:rPr>
              <a:t> is the programmatic way in which a computer program requests a service from the kernel of the operating system it is executed on. </a:t>
            </a:r>
            <a:endParaRPr lang="en-US" dirty="0"/>
          </a:p>
          <a:p>
            <a:pPr algn="just">
              <a:buSzPct val="114999"/>
            </a:pPr>
            <a:r>
              <a:rPr lang="en-US" dirty="0">
                <a:ea typeface="+mn-lt"/>
                <a:cs typeface="+mn-lt"/>
              </a:rPr>
              <a:t>A system call is a way for programs to </a:t>
            </a:r>
            <a:r>
              <a:rPr lang="en-US" b="1" dirty="0">
                <a:ea typeface="+mn-lt"/>
                <a:cs typeface="+mn-lt"/>
              </a:rPr>
              <a:t>interact with the operating system</a:t>
            </a:r>
            <a:r>
              <a:rPr lang="en-US" dirty="0">
                <a:ea typeface="+mn-lt"/>
                <a:cs typeface="+mn-lt"/>
              </a:rPr>
              <a:t>. A computer program makes a system call when it makes a request to the operating system’s kernel. </a:t>
            </a:r>
          </a:p>
          <a:p>
            <a:pPr algn="just">
              <a:buSzPct val="114999"/>
            </a:pPr>
            <a:r>
              <a:rPr lang="en-US" dirty="0">
                <a:ea typeface="+mn-lt"/>
                <a:cs typeface="+mn-lt"/>
              </a:rPr>
              <a:t>System call </a:t>
            </a:r>
            <a:r>
              <a:rPr lang="en-US" b="1" dirty="0">
                <a:ea typeface="+mn-lt"/>
                <a:cs typeface="+mn-lt"/>
              </a:rPr>
              <a:t>provides</a:t>
            </a:r>
            <a:r>
              <a:rPr lang="en-US" dirty="0">
                <a:ea typeface="+mn-lt"/>
                <a:cs typeface="+mn-lt"/>
              </a:rPr>
              <a:t> the services of the operating </a:t>
            </a:r>
            <a:r>
              <a:rPr lang="en-US" dirty="0" err="1">
                <a:ea typeface="+mn-lt"/>
                <a:cs typeface="+mn-lt"/>
              </a:rPr>
              <a:t>syste</a:t>
            </a:r>
            <a:r>
              <a:rPr lang="en-US" dirty="0">
                <a:ea typeface="+mn-lt"/>
                <a:cs typeface="+mn-lt"/>
              </a:rPr>
              <a:t>*m to the user programs via Application Program Interface(API). It provides an interface between a process and operating system to allow user-level processes to request services of the operating system. System calls are the only entry points into the kernel system. All programs needing resources must use system calls.</a:t>
            </a:r>
            <a:endParaRPr lang="en-US" dirty="0"/>
          </a:p>
        </p:txBody>
      </p:sp>
    </p:spTree>
    <p:extLst>
      <p:ext uri="{BB962C8B-B14F-4D97-AF65-F5344CB8AC3E}">
        <p14:creationId xmlns:p14="http://schemas.microsoft.com/office/powerpoint/2010/main" val="1962676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115F4EAC-F5DB-AD82-02D4-0C1C494C09AF}"/>
              </a:ext>
            </a:extLst>
          </p:cNvPr>
          <p:cNvPicPr>
            <a:picLocks noGrp="1" noChangeAspect="1"/>
          </p:cNvPicPr>
          <p:nvPr>
            <p:ph idx="1"/>
          </p:nvPr>
        </p:nvPicPr>
        <p:blipFill>
          <a:blip r:embed="rId2"/>
          <a:stretch>
            <a:fillRect/>
          </a:stretch>
        </p:blipFill>
        <p:spPr>
          <a:xfrm>
            <a:off x="1277811" y="846028"/>
            <a:ext cx="9765773" cy="5173614"/>
          </a:xfrm>
        </p:spPr>
      </p:pic>
    </p:spTree>
    <p:extLst>
      <p:ext uri="{BB962C8B-B14F-4D97-AF65-F5344CB8AC3E}">
        <p14:creationId xmlns:p14="http://schemas.microsoft.com/office/powerpoint/2010/main" val="2369242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28AF-B096-D1DF-9C88-23ED2C45424E}"/>
              </a:ext>
            </a:extLst>
          </p:cNvPr>
          <p:cNvSpPr>
            <a:spLocks noGrp="1"/>
          </p:cNvSpPr>
          <p:nvPr>
            <p:ph type="title"/>
          </p:nvPr>
        </p:nvSpPr>
        <p:spPr/>
        <p:txBody>
          <a:bodyPr/>
          <a:lstStyle/>
          <a:p>
            <a:r>
              <a:rPr lang="en-US" dirty="0"/>
              <a:t>How System Calls Works?</a:t>
            </a:r>
          </a:p>
        </p:txBody>
      </p:sp>
      <p:sp>
        <p:nvSpPr>
          <p:cNvPr id="3" name="Content Placeholder 2">
            <a:extLst>
              <a:ext uri="{FF2B5EF4-FFF2-40B4-BE49-F238E27FC236}">
                <a16:creationId xmlns:a16="http://schemas.microsoft.com/office/drawing/2014/main" id="{10B2996F-122B-C595-BE97-D0636A75F67C}"/>
              </a:ext>
            </a:extLst>
          </p:cNvPr>
          <p:cNvSpPr>
            <a:spLocks noGrp="1"/>
          </p:cNvSpPr>
          <p:nvPr>
            <p:ph idx="1"/>
          </p:nvPr>
        </p:nvSpPr>
        <p:spPr/>
        <p:txBody>
          <a:bodyPr>
            <a:normAutofit fontScale="70000" lnSpcReduction="20000"/>
          </a:bodyPr>
          <a:lstStyle/>
          <a:p>
            <a:pPr algn="just"/>
            <a:r>
              <a:rPr lang="en-US" dirty="0">
                <a:ea typeface="+mn-lt"/>
                <a:cs typeface="+mn-lt"/>
              </a:rPr>
              <a:t>The Applications run in an area of memory known as user space. A system call connects to the operating system's kernel, which executes in kernel space. When an application creates a system call, it must first obtain permission from the kernel. It achieves this using an interrupt request, which pauses the current process and transfers control to the kernel.</a:t>
            </a:r>
          </a:p>
          <a:p>
            <a:pPr algn="just">
              <a:buSzPct val="114999"/>
            </a:pPr>
            <a:r>
              <a:rPr lang="en-US" dirty="0">
                <a:ea typeface="+mn-lt"/>
                <a:cs typeface="+mn-lt"/>
              </a:rPr>
              <a:t>If the request is permitted, the kernel performs the requested action, like creating or deleting a file. As input, the application receives the kernel's output. The application resumes the procedure after the input is received. When the operation is finished, the kernel returns the results to the application and then moves data from kernel space to user space in memory.</a:t>
            </a:r>
          </a:p>
          <a:p>
            <a:pPr algn="just">
              <a:buSzPct val="114999"/>
            </a:pPr>
            <a:r>
              <a:rPr lang="en-US" dirty="0">
                <a:ea typeface="+mn-lt"/>
                <a:cs typeface="+mn-lt"/>
              </a:rPr>
              <a:t>A simple system call may take few nanoseconds to provide the result, like retrieving the system date and time. A more complicated system call, such as connecting to a network device, may take a few seconds. Most operating systems launch a distinct kernel thread for each system call to avoid bottlenecks. Modern operating systems are multi-threaded, which means they can handle various system calls at the same time.</a:t>
            </a:r>
          </a:p>
          <a:p>
            <a:pPr>
              <a:buSzPct val="114999"/>
            </a:pPr>
            <a:endParaRPr lang="en-US" dirty="0"/>
          </a:p>
        </p:txBody>
      </p:sp>
    </p:spTree>
    <p:extLst>
      <p:ext uri="{BB962C8B-B14F-4D97-AF65-F5344CB8AC3E}">
        <p14:creationId xmlns:p14="http://schemas.microsoft.com/office/powerpoint/2010/main" val="3291972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electronics&#10;&#10;Description automatically generated">
            <a:extLst>
              <a:ext uri="{FF2B5EF4-FFF2-40B4-BE49-F238E27FC236}">
                <a16:creationId xmlns:a16="http://schemas.microsoft.com/office/drawing/2014/main" id="{2689ACF7-A926-7308-37E8-4B779F21247D}"/>
              </a:ext>
            </a:extLst>
          </p:cNvPr>
          <p:cNvPicPr>
            <a:picLocks noGrp="1" noChangeAspect="1"/>
          </p:cNvPicPr>
          <p:nvPr>
            <p:ph idx="1"/>
          </p:nvPr>
        </p:nvPicPr>
        <p:blipFill>
          <a:blip r:embed="rId3"/>
          <a:stretch>
            <a:fillRect/>
          </a:stretch>
        </p:blipFill>
        <p:spPr>
          <a:xfrm>
            <a:off x="1383819" y="1087258"/>
            <a:ext cx="9409980" cy="5179982"/>
          </a:xfrm>
        </p:spPr>
      </p:pic>
    </p:spTree>
    <p:extLst>
      <p:ext uri="{BB962C8B-B14F-4D97-AF65-F5344CB8AC3E}">
        <p14:creationId xmlns:p14="http://schemas.microsoft.com/office/powerpoint/2010/main" val="1978595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B592-A8E1-F482-1300-AF3972C4047D}"/>
              </a:ext>
            </a:extLst>
          </p:cNvPr>
          <p:cNvSpPr>
            <a:spLocks noGrp="1"/>
          </p:cNvSpPr>
          <p:nvPr>
            <p:ph type="title"/>
          </p:nvPr>
        </p:nvSpPr>
        <p:spPr/>
        <p:txBody>
          <a:bodyPr/>
          <a:lstStyle/>
          <a:p>
            <a:r>
              <a:rPr lang="en-US" dirty="0"/>
              <a:t>Types of System Calls</a:t>
            </a:r>
          </a:p>
        </p:txBody>
      </p:sp>
      <p:sp>
        <p:nvSpPr>
          <p:cNvPr id="3" name="Content Placeholder 2">
            <a:extLst>
              <a:ext uri="{FF2B5EF4-FFF2-40B4-BE49-F238E27FC236}">
                <a16:creationId xmlns:a16="http://schemas.microsoft.com/office/drawing/2014/main" id="{2A33EB8B-648A-9790-7AB8-86DE896DCBE1}"/>
              </a:ext>
            </a:extLst>
          </p:cNvPr>
          <p:cNvSpPr>
            <a:spLocks noGrp="1"/>
          </p:cNvSpPr>
          <p:nvPr>
            <p:ph idx="1"/>
          </p:nvPr>
        </p:nvSpPr>
        <p:spPr/>
        <p:txBody>
          <a:bodyPr>
            <a:normAutofit fontScale="85000" lnSpcReduction="20000"/>
          </a:bodyPr>
          <a:lstStyle/>
          <a:p>
            <a:pPr algn="just"/>
            <a:r>
              <a:rPr lang="en-US" dirty="0"/>
              <a:t>Process Control</a:t>
            </a:r>
          </a:p>
          <a:p>
            <a:pPr algn="just">
              <a:buSzPct val="114999"/>
            </a:pPr>
            <a:r>
              <a:rPr lang="en-US" dirty="0">
                <a:ea typeface="+mn-lt"/>
                <a:cs typeface="+mn-lt"/>
              </a:rPr>
              <a:t>Process control is the system call that is used to direct the processes. Some process control examples include creating, load, abort, end, execute, process, terminate the process, etc.</a:t>
            </a:r>
            <a:endParaRPr lang="en-US" dirty="0"/>
          </a:p>
          <a:p>
            <a:pPr algn="just">
              <a:buSzPct val="114999"/>
            </a:pPr>
            <a:r>
              <a:rPr lang="en-US" dirty="0"/>
              <a:t>File Management</a:t>
            </a:r>
            <a:endParaRPr lang="en-US"/>
          </a:p>
          <a:p>
            <a:pPr algn="just">
              <a:buSzPct val="114999"/>
            </a:pPr>
            <a:r>
              <a:rPr lang="en-US" dirty="0"/>
              <a:t>File management is a system call that is used to handle the files. Some file management examples include creating files, delete files, open, close, read, write, etc.</a:t>
            </a:r>
          </a:p>
          <a:p>
            <a:pPr algn="just">
              <a:buSzPct val="114999"/>
            </a:pPr>
            <a:r>
              <a:rPr lang="en-US" dirty="0"/>
              <a:t>Device Management</a:t>
            </a:r>
            <a:endParaRPr lang="en-US"/>
          </a:p>
          <a:p>
            <a:pPr algn="just">
              <a:buSzPct val="114999"/>
            </a:pPr>
            <a:r>
              <a:rPr lang="en-US" dirty="0"/>
              <a:t>Device management is a system call that is used to deal with devices. Some examples of device management include read, device, write, get device attributes, release device, etc.</a:t>
            </a:r>
          </a:p>
          <a:p>
            <a:pPr>
              <a:buSzPct val="114999"/>
            </a:pPr>
            <a:endParaRPr lang="en-US" dirty="0"/>
          </a:p>
        </p:txBody>
      </p:sp>
    </p:spTree>
    <p:extLst>
      <p:ext uri="{BB962C8B-B14F-4D97-AF65-F5344CB8AC3E}">
        <p14:creationId xmlns:p14="http://schemas.microsoft.com/office/powerpoint/2010/main" val="2866373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EABC-21F7-E1BE-DD46-024009F67BB4}"/>
              </a:ext>
            </a:extLst>
          </p:cNvPr>
          <p:cNvSpPr>
            <a:spLocks noGrp="1"/>
          </p:cNvSpPr>
          <p:nvPr>
            <p:ph type="title"/>
          </p:nvPr>
        </p:nvSpPr>
        <p:spPr/>
        <p:txBody>
          <a:bodyPr/>
          <a:lstStyle/>
          <a:p>
            <a:r>
              <a:rPr lang="en-US" dirty="0">
                <a:ea typeface="+mj-lt"/>
                <a:cs typeface="+mj-lt"/>
              </a:rPr>
              <a:t>Types of System Calls</a:t>
            </a:r>
          </a:p>
        </p:txBody>
      </p:sp>
      <p:sp>
        <p:nvSpPr>
          <p:cNvPr id="3" name="Content Placeholder 2">
            <a:extLst>
              <a:ext uri="{FF2B5EF4-FFF2-40B4-BE49-F238E27FC236}">
                <a16:creationId xmlns:a16="http://schemas.microsoft.com/office/drawing/2014/main" id="{D5D92CAD-7ED9-4BB8-70AC-6C268D7E5803}"/>
              </a:ext>
            </a:extLst>
          </p:cNvPr>
          <p:cNvSpPr>
            <a:spLocks noGrp="1"/>
          </p:cNvSpPr>
          <p:nvPr>
            <p:ph idx="1"/>
          </p:nvPr>
        </p:nvSpPr>
        <p:spPr/>
        <p:txBody>
          <a:bodyPr>
            <a:normAutofit/>
          </a:bodyPr>
          <a:lstStyle/>
          <a:p>
            <a:pPr algn="just">
              <a:buSzPct val="114999"/>
            </a:pPr>
            <a:r>
              <a:rPr lang="en-US" dirty="0">
                <a:ea typeface="+mn-lt"/>
                <a:cs typeface="+mn-lt"/>
              </a:rPr>
              <a:t>Information maintenance is a system call that is used to maintain information. There are some examples of information maintenance, including getting system data, set time or date, get time or date, set system data, etc.</a:t>
            </a:r>
          </a:p>
          <a:p>
            <a:pPr algn="just">
              <a:buSzPct val="114999"/>
            </a:pPr>
            <a:r>
              <a:rPr lang="en-US" dirty="0"/>
              <a:t>Communication</a:t>
            </a:r>
          </a:p>
          <a:p>
            <a:pPr algn="just">
              <a:buSzPct val="114999"/>
            </a:pPr>
            <a:r>
              <a:rPr lang="en-US" dirty="0">
                <a:ea typeface="+mn-lt"/>
                <a:cs typeface="+mn-lt"/>
              </a:rPr>
              <a:t>Communication is a system call that is used for communication. There are some examples of communication, including create, delete communication connections, send, receive messages, etc.</a:t>
            </a:r>
          </a:p>
        </p:txBody>
      </p:sp>
    </p:spTree>
    <p:extLst>
      <p:ext uri="{BB962C8B-B14F-4D97-AF65-F5344CB8AC3E}">
        <p14:creationId xmlns:p14="http://schemas.microsoft.com/office/powerpoint/2010/main" val="97413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078F-561E-6B80-C67E-4D1545E236B5}"/>
              </a:ext>
            </a:extLst>
          </p:cNvPr>
          <p:cNvSpPr>
            <a:spLocks noGrp="1"/>
          </p:cNvSpPr>
          <p:nvPr>
            <p:ph type="title"/>
          </p:nvPr>
        </p:nvSpPr>
        <p:spPr/>
        <p:txBody>
          <a:bodyPr/>
          <a:lstStyle/>
          <a:p>
            <a:r>
              <a:rPr lang="en-US" dirty="0"/>
              <a:t>Evolution of OS</a:t>
            </a:r>
          </a:p>
        </p:txBody>
      </p:sp>
      <p:sp>
        <p:nvSpPr>
          <p:cNvPr id="3" name="Content Placeholder 2">
            <a:extLst>
              <a:ext uri="{FF2B5EF4-FFF2-40B4-BE49-F238E27FC236}">
                <a16:creationId xmlns:a16="http://schemas.microsoft.com/office/drawing/2014/main" id="{00A13F24-EB69-A3FD-2BDF-ED2D3C2B873C}"/>
              </a:ext>
            </a:extLst>
          </p:cNvPr>
          <p:cNvSpPr>
            <a:spLocks noGrp="1"/>
          </p:cNvSpPr>
          <p:nvPr>
            <p:ph idx="1"/>
          </p:nvPr>
        </p:nvSpPr>
        <p:spPr/>
        <p:txBody>
          <a:bodyPr>
            <a:normAutofit fontScale="92500" lnSpcReduction="20000"/>
          </a:bodyPr>
          <a:lstStyle/>
          <a:p>
            <a:r>
              <a:rPr lang="en-US" dirty="0">
                <a:ea typeface="+mn-lt"/>
                <a:cs typeface="+mn-lt"/>
              </a:rPr>
              <a:t>Operating Systems, has evolved in past years. It went through several changes before getting its original form. These changes in the operating system are known as the </a:t>
            </a:r>
            <a:r>
              <a:rPr lang="en-US" b="1" dirty="0">
                <a:ea typeface="+mn-lt"/>
                <a:cs typeface="+mn-lt"/>
              </a:rPr>
              <a:t>evolution of operating systems</a:t>
            </a:r>
            <a:r>
              <a:rPr lang="en-US" dirty="0">
                <a:ea typeface="+mn-lt"/>
                <a:cs typeface="+mn-lt"/>
              </a:rPr>
              <a:t>. The evolution of the operating system went through four generations.</a:t>
            </a:r>
          </a:p>
          <a:p>
            <a:pPr>
              <a:buSzPct val="114999"/>
            </a:pPr>
            <a:r>
              <a:rPr lang="en-US" dirty="0">
                <a:ea typeface="+mn-lt"/>
                <a:cs typeface="+mn-lt"/>
              </a:rPr>
              <a:t>First Generation:  Type of operating system and devices used is Plug Boards.</a:t>
            </a:r>
          </a:p>
          <a:p>
            <a:pPr>
              <a:buSzPct val="114999"/>
            </a:pPr>
            <a:r>
              <a:rPr lang="en-US" dirty="0"/>
              <a:t>Second Generation: </a:t>
            </a:r>
            <a:r>
              <a:rPr lang="en-US" dirty="0">
                <a:ea typeface="+mn-lt"/>
                <a:cs typeface="+mn-lt"/>
              </a:rPr>
              <a:t>Type of operating system and devices used is Batch systems</a:t>
            </a:r>
          </a:p>
          <a:p>
            <a:pPr algn="just">
              <a:buSzPct val="114999"/>
            </a:pPr>
            <a:r>
              <a:rPr lang="en-US" dirty="0"/>
              <a:t>Third Generation: </a:t>
            </a:r>
            <a:r>
              <a:rPr lang="en-US" dirty="0">
                <a:ea typeface="+mn-lt"/>
                <a:cs typeface="+mn-lt"/>
              </a:rPr>
              <a:t>Type of operating system and devices used is Multiprogramming.</a:t>
            </a:r>
            <a:endParaRPr lang="en-US" dirty="0"/>
          </a:p>
          <a:p>
            <a:pPr algn="just">
              <a:buSzPct val="114999"/>
            </a:pPr>
            <a:r>
              <a:rPr lang="en-US" dirty="0"/>
              <a:t>Fourth Generation: </a:t>
            </a:r>
            <a:r>
              <a:rPr lang="en-US" dirty="0">
                <a:ea typeface="+mn-lt"/>
                <a:cs typeface="+mn-lt"/>
              </a:rPr>
              <a:t>Type of operating system and devices used is personal computers</a:t>
            </a:r>
            <a:endParaRPr lang="en-US" dirty="0"/>
          </a:p>
        </p:txBody>
      </p:sp>
    </p:spTree>
    <p:extLst>
      <p:ext uri="{BB962C8B-B14F-4D97-AF65-F5344CB8AC3E}">
        <p14:creationId xmlns:p14="http://schemas.microsoft.com/office/powerpoint/2010/main" val="2364188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28A43-9AEC-B56E-7B1C-8C7D3266219C}"/>
              </a:ext>
            </a:extLst>
          </p:cNvPr>
          <p:cNvSpPr>
            <a:spLocks noGrp="1"/>
          </p:cNvSpPr>
          <p:nvPr>
            <p:ph idx="1"/>
          </p:nvPr>
        </p:nvSpPr>
        <p:spPr>
          <a:xfrm>
            <a:off x="1295401" y="860404"/>
            <a:ext cx="9831233" cy="5303011"/>
          </a:xfrm>
        </p:spPr>
        <p:txBody>
          <a:bodyPr>
            <a:normAutofit fontScale="85000" lnSpcReduction="10000"/>
          </a:bodyPr>
          <a:lstStyle/>
          <a:p>
            <a:r>
              <a:rPr lang="en-US" b="1" dirty="0"/>
              <a:t>Process Control :</a:t>
            </a:r>
            <a:endParaRPr lang="en-US" dirty="0"/>
          </a:p>
          <a:p>
            <a:pPr>
              <a:buSzPct val="114999"/>
            </a:pPr>
            <a:r>
              <a:rPr lang="en-US" dirty="0">
                <a:ea typeface="+mn-lt"/>
                <a:cs typeface="+mn-lt"/>
              </a:rPr>
              <a:t>This system calls perform the task of process creation, process termination, etc.</a:t>
            </a:r>
            <a:endParaRPr lang="en-US" dirty="0"/>
          </a:p>
          <a:p>
            <a:pPr>
              <a:buSzPct val="114999"/>
            </a:pPr>
            <a:r>
              <a:rPr lang="en-US" dirty="0">
                <a:ea typeface="+mn-lt"/>
                <a:cs typeface="+mn-lt"/>
              </a:rPr>
              <a:t>The Linux System calls under this are </a:t>
            </a:r>
            <a:r>
              <a:rPr lang="en-US" b="1" dirty="0">
                <a:ea typeface="+mn-lt"/>
                <a:cs typeface="+mn-lt"/>
              </a:rPr>
              <a:t>fork()</a:t>
            </a:r>
            <a:r>
              <a:rPr lang="en-US" dirty="0">
                <a:ea typeface="+mn-lt"/>
                <a:cs typeface="+mn-lt"/>
              </a:rPr>
              <a:t> , </a:t>
            </a:r>
            <a:r>
              <a:rPr lang="en-US" b="1" dirty="0">
                <a:ea typeface="+mn-lt"/>
                <a:cs typeface="+mn-lt"/>
              </a:rPr>
              <a:t>exit() </a:t>
            </a:r>
            <a:r>
              <a:rPr lang="en-US" dirty="0">
                <a:ea typeface="+mn-lt"/>
                <a:cs typeface="+mn-lt"/>
              </a:rPr>
              <a:t>, </a:t>
            </a:r>
            <a:r>
              <a:rPr lang="en-US" b="1" dirty="0">
                <a:ea typeface="+mn-lt"/>
                <a:cs typeface="+mn-lt"/>
              </a:rPr>
              <a:t>exec().</a:t>
            </a:r>
            <a:endParaRPr lang="en-US" dirty="0"/>
          </a:p>
          <a:p>
            <a:pPr>
              <a:buSzPct val="114999"/>
            </a:pPr>
            <a:r>
              <a:rPr lang="en-US" b="1" dirty="0">
                <a:ea typeface="+mn-lt"/>
                <a:cs typeface="+mn-lt"/>
              </a:rPr>
              <a:t>fork()</a:t>
            </a:r>
            <a:endParaRPr lang="en-US" dirty="0"/>
          </a:p>
          <a:p>
            <a:pPr lvl="1">
              <a:buSzPct val="114999"/>
            </a:pPr>
            <a:r>
              <a:rPr lang="en-US" dirty="0">
                <a:ea typeface="+mn-lt"/>
                <a:cs typeface="+mn-lt"/>
              </a:rPr>
              <a:t>A new process is created by the fork() system call.</a:t>
            </a:r>
            <a:endParaRPr lang="en-US" dirty="0"/>
          </a:p>
          <a:p>
            <a:pPr lvl="1">
              <a:buSzPct val="114999"/>
            </a:pPr>
            <a:r>
              <a:rPr lang="en-US" dirty="0">
                <a:ea typeface="+mn-lt"/>
                <a:cs typeface="+mn-lt"/>
              </a:rPr>
              <a:t>A new process may be created with fork() without a new program being run-the new sub-process simply continues to execute exactly the same program that the first (parent) process was running.</a:t>
            </a:r>
            <a:endParaRPr lang="en-US" dirty="0"/>
          </a:p>
          <a:p>
            <a:pPr lvl="1">
              <a:buSzPct val="114999"/>
            </a:pPr>
            <a:r>
              <a:rPr lang="en-US" dirty="0">
                <a:ea typeface="+mn-lt"/>
                <a:cs typeface="+mn-lt"/>
              </a:rPr>
              <a:t>It is one of the most widely used system calls under process management.</a:t>
            </a:r>
            <a:endParaRPr lang="en-US" dirty="0"/>
          </a:p>
          <a:p>
            <a:pPr>
              <a:buSzPct val="114999"/>
            </a:pPr>
            <a:r>
              <a:rPr lang="en-US" b="1" dirty="0">
                <a:ea typeface="+mn-lt"/>
                <a:cs typeface="+mn-lt"/>
              </a:rPr>
              <a:t>exit()</a:t>
            </a:r>
            <a:endParaRPr lang="en-US" dirty="0"/>
          </a:p>
          <a:p>
            <a:pPr lvl="1">
              <a:buSzPct val="114999"/>
            </a:pPr>
            <a:r>
              <a:rPr lang="en-US" dirty="0">
                <a:ea typeface="+mn-lt"/>
                <a:cs typeface="+mn-lt"/>
              </a:rPr>
              <a:t>The exit() system call is used by a program to terminate its execution.</a:t>
            </a:r>
            <a:endParaRPr lang="en-US" dirty="0"/>
          </a:p>
          <a:p>
            <a:pPr lvl="1">
              <a:buSzPct val="114999"/>
            </a:pPr>
            <a:r>
              <a:rPr lang="en-US" dirty="0">
                <a:ea typeface="+mn-lt"/>
                <a:cs typeface="+mn-lt"/>
              </a:rPr>
              <a:t>The operating system reclaims resources that were used by the process after the exit() system call.</a:t>
            </a:r>
            <a:endParaRPr lang="en-US" dirty="0"/>
          </a:p>
          <a:p>
            <a:pPr>
              <a:buSzPct val="114999"/>
            </a:pPr>
            <a:r>
              <a:rPr lang="en-US" b="1" dirty="0">
                <a:ea typeface="+mn-lt"/>
                <a:cs typeface="+mn-lt"/>
              </a:rPr>
              <a:t>exec()</a:t>
            </a:r>
            <a:endParaRPr lang="en-US" dirty="0"/>
          </a:p>
          <a:p>
            <a:pPr lvl="1">
              <a:buSzPct val="114999"/>
            </a:pPr>
            <a:r>
              <a:rPr lang="en-US" dirty="0">
                <a:ea typeface="+mn-lt"/>
                <a:cs typeface="+mn-lt"/>
              </a:rPr>
              <a:t>A new program will start executing after a call to exec()</a:t>
            </a:r>
            <a:endParaRPr lang="en-US" dirty="0"/>
          </a:p>
          <a:p>
            <a:pPr>
              <a:buSzPct val="114999"/>
            </a:pPr>
            <a:endParaRPr lang="en-US" dirty="0"/>
          </a:p>
        </p:txBody>
      </p:sp>
    </p:spTree>
    <p:extLst>
      <p:ext uri="{BB962C8B-B14F-4D97-AF65-F5344CB8AC3E}">
        <p14:creationId xmlns:p14="http://schemas.microsoft.com/office/powerpoint/2010/main" val="1575585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A2DA7-8AB8-7B16-0325-C37E4F419751}"/>
              </a:ext>
            </a:extLst>
          </p:cNvPr>
          <p:cNvSpPr>
            <a:spLocks noGrp="1"/>
          </p:cNvSpPr>
          <p:nvPr>
            <p:ph idx="1"/>
          </p:nvPr>
        </p:nvSpPr>
        <p:spPr>
          <a:xfrm>
            <a:off x="950345" y="788517"/>
            <a:ext cx="9946252" cy="5993123"/>
          </a:xfrm>
        </p:spPr>
        <p:txBody>
          <a:bodyPr>
            <a:normAutofit fontScale="85000" lnSpcReduction="20000"/>
          </a:bodyPr>
          <a:lstStyle/>
          <a:p>
            <a:r>
              <a:rPr lang="en-US" b="1" dirty="0"/>
              <a:t>File Management :</a:t>
            </a:r>
            <a:endParaRPr lang="en-US" dirty="0"/>
          </a:p>
          <a:p>
            <a:pPr>
              <a:buSzPct val="114999"/>
            </a:pPr>
            <a:r>
              <a:rPr lang="en-US" dirty="0">
                <a:ea typeface="+mn-lt"/>
                <a:cs typeface="+mn-lt"/>
              </a:rPr>
              <a:t>File management system calls handle file manipulation jobs like creating a file, reading, and writing, etc. The Linux System calls under this are </a:t>
            </a:r>
            <a:r>
              <a:rPr lang="en-US" b="1" dirty="0">
                <a:ea typeface="+mn-lt"/>
                <a:cs typeface="+mn-lt"/>
              </a:rPr>
              <a:t>open(), read(), write(), close().</a:t>
            </a:r>
            <a:endParaRPr lang="en-US" dirty="0"/>
          </a:p>
          <a:p>
            <a:pPr>
              <a:buSzPct val="114999"/>
            </a:pPr>
            <a:r>
              <a:rPr lang="en-US" b="1" dirty="0">
                <a:ea typeface="+mn-lt"/>
                <a:cs typeface="+mn-lt"/>
              </a:rPr>
              <a:t>open():</a:t>
            </a:r>
            <a:endParaRPr lang="en-US" dirty="0"/>
          </a:p>
          <a:p>
            <a:pPr lvl="1">
              <a:buSzPct val="114999"/>
            </a:pPr>
            <a:r>
              <a:rPr lang="en-US" dirty="0">
                <a:ea typeface="+mn-lt"/>
                <a:cs typeface="+mn-lt"/>
              </a:rPr>
              <a:t>It is the system call to open a file.</a:t>
            </a:r>
            <a:endParaRPr lang="en-US" dirty="0"/>
          </a:p>
          <a:p>
            <a:pPr lvl="1">
              <a:buSzPct val="114999"/>
            </a:pPr>
            <a:r>
              <a:rPr lang="en-US" dirty="0">
                <a:ea typeface="+mn-lt"/>
                <a:cs typeface="+mn-lt"/>
              </a:rPr>
              <a:t>This system call just opens the file, to perform operations such as read and write, we need to execute different system call to perform the operations.</a:t>
            </a:r>
            <a:endParaRPr lang="en-US" dirty="0"/>
          </a:p>
          <a:p>
            <a:pPr>
              <a:buSzPct val="114999"/>
            </a:pPr>
            <a:r>
              <a:rPr lang="en-US" b="1" dirty="0">
                <a:ea typeface="+mn-lt"/>
                <a:cs typeface="+mn-lt"/>
              </a:rPr>
              <a:t>read():</a:t>
            </a:r>
            <a:endParaRPr lang="en-US" dirty="0"/>
          </a:p>
          <a:p>
            <a:pPr lvl="1">
              <a:buSzPct val="114999"/>
            </a:pPr>
            <a:r>
              <a:rPr lang="en-US" dirty="0">
                <a:ea typeface="+mn-lt"/>
                <a:cs typeface="+mn-lt"/>
              </a:rPr>
              <a:t>This system call opens the file in reading mode</a:t>
            </a:r>
            <a:endParaRPr lang="en-US" dirty="0"/>
          </a:p>
          <a:p>
            <a:pPr lvl="1">
              <a:buSzPct val="114999"/>
            </a:pPr>
            <a:r>
              <a:rPr lang="en-US" dirty="0">
                <a:ea typeface="+mn-lt"/>
                <a:cs typeface="+mn-lt"/>
              </a:rPr>
              <a:t>We </a:t>
            </a:r>
            <a:r>
              <a:rPr lang="en-US" dirty="0" err="1">
                <a:ea typeface="+mn-lt"/>
                <a:cs typeface="+mn-lt"/>
              </a:rPr>
              <a:t>can not</a:t>
            </a:r>
            <a:r>
              <a:rPr lang="en-US" dirty="0">
                <a:ea typeface="+mn-lt"/>
                <a:cs typeface="+mn-lt"/>
              </a:rPr>
              <a:t> edit the files with this system call.</a:t>
            </a:r>
            <a:endParaRPr lang="en-US" dirty="0"/>
          </a:p>
          <a:p>
            <a:pPr lvl="1">
              <a:buSzPct val="114999"/>
            </a:pPr>
            <a:r>
              <a:rPr lang="en-US" dirty="0">
                <a:ea typeface="+mn-lt"/>
                <a:cs typeface="+mn-lt"/>
              </a:rPr>
              <a:t>Multiple processes can execute the read() system call on the same file simultaneously.</a:t>
            </a:r>
            <a:endParaRPr lang="en-US" dirty="0"/>
          </a:p>
          <a:p>
            <a:pPr>
              <a:buSzPct val="114999"/>
            </a:pPr>
            <a:r>
              <a:rPr lang="en-US" b="1" dirty="0">
                <a:ea typeface="+mn-lt"/>
                <a:cs typeface="+mn-lt"/>
              </a:rPr>
              <a:t>write():</a:t>
            </a:r>
            <a:endParaRPr lang="en-US" dirty="0"/>
          </a:p>
          <a:p>
            <a:pPr lvl="1">
              <a:buSzPct val="114999"/>
            </a:pPr>
            <a:r>
              <a:rPr lang="en-US" dirty="0">
                <a:ea typeface="+mn-lt"/>
                <a:cs typeface="+mn-lt"/>
              </a:rPr>
              <a:t>This system call opens the file in writing mode</a:t>
            </a:r>
            <a:endParaRPr lang="en-US" dirty="0"/>
          </a:p>
          <a:p>
            <a:pPr lvl="1">
              <a:buSzPct val="114999"/>
            </a:pPr>
            <a:r>
              <a:rPr lang="en-US" dirty="0">
                <a:ea typeface="+mn-lt"/>
                <a:cs typeface="+mn-lt"/>
              </a:rPr>
              <a:t>We can edit the files with this system call.</a:t>
            </a:r>
            <a:endParaRPr lang="en-US" dirty="0"/>
          </a:p>
          <a:p>
            <a:pPr lvl="1">
              <a:buSzPct val="114999"/>
            </a:pPr>
            <a:r>
              <a:rPr lang="en-US" dirty="0">
                <a:ea typeface="+mn-lt"/>
                <a:cs typeface="+mn-lt"/>
              </a:rPr>
              <a:t>Multiple processes </a:t>
            </a:r>
            <a:r>
              <a:rPr lang="en-US" dirty="0" err="1">
                <a:ea typeface="+mn-lt"/>
                <a:cs typeface="+mn-lt"/>
              </a:rPr>
              <a:t>can not</a:t>
            </a:r>
            <a:r>
              <a:rPr lang="en-US" dirty="0">
                <a:ea typeface="+mn-lt"/>
                <a:cs typeface="+mn-lt"/>
              </a:rPr>
              <a:t> execute the write() system call on the same file simultaneously.</a:t>
            </a:r>
            <a:endParaRPr lang="en-US" dirty="0"/>
          </a:p>
          <a:p>
            <a:pPr>
              <a:buSzPct val="114999"/>
            </a:pPr>
            <a:r>
              <a:rPr lang="en-US" b="1" dirty="0">
                <a:ea typeface="+mn-lt"/>
                <a:cs typeface="+mn-lt"/>
              </a:rPr>
              <a:t>close():</a:t>
            </a:r>
            <a:endParaRPr lang="en-US" dirty="0"/>
          </a:p>
          <a:p>
            <a:pPr lvl="1">
              <a:buSzPct val="114999"/>
            </a:pPr>
            <a:r>
              <a:rPr lang="en-US" dirty="0">
                <a:ea typeface="+mn-lt"/>
                <a:cs typeface="+mn-lt"/>
              </a:rPr>
              <a:t>This system call closes the opened file.</a:t>
            </a:r>
            <a:endParaRPr lang="en-US" dirty="0"/>
          </a:p>
          <a:p>
            <a:pPr>
              <a:buSzPct val="114999"/>
            </a:pPr>
            <a:endParaRPr lang="en-US" dirty="0"/>
          </a:p>
        </p:txBody>
      </p:sp>
    </p:spTree>
    <p:extLst>
      <p:ext uri="{BB962C8B-B14F-4D97-AF65-F5344CB8AC3E}">
        <p14:creationId xmlns:p14="http://schemas.microsoft.com/office/powerpoint/2010/main" val="14602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A2DA7-8AB8-7B16-0325-C37E4F419751}"/>
              </a:ext>
            </a:extLst>
          </p:cNvPr>
          <p:cNvSpPr>
            <a:spLocks noGrp="1"/>
          </p:cNvSpPr>
          <p:nvPr>
            <p:ph idx="1"/>
          </p:nvPr>
        </p:nvSpPr>
        <p:spPr>
          <a:xfrm>
            <a:off x="1166005" y="731008"/>
            <a:ext cx="9601196" cy="5087351"/>
          </a:xfrm>
        </p:spPr>
        <p:txBody>
          <a:bodyPr/>
          <a:lstStyle/>
          <a:p>
            <a:r>
              <a:rPr lang="en-US" b="1" dirty="0"/>
              <a:t>Device Management :</a:t>
            </a:r>
            <a:endParaRPr lang="en-US" dirty="0"/>
          </a:p>
          <a:p>
            <a:pPr>
              <a:buSzPct val="114999"/>
            </a:pPr>
            <a:r>
              <a:rPr lang="en-US" dirty="0">
                <a:ea typeface="+mn-lt"/>
                <a:cs typeface="+mn-lt"/>
              </a:rPr>
              <a:t>Device management does the job of device manipulation like reading from device buffers, writing into device buffers, etc. The Linux System calls under this is</a:t>
            </a:r>
            <a:r>
              <a:rPr lang="en-US" b="1" dirty="0">
                <a:ea typeface="+mn-lt"/>
                <a:cs typeface="+mn-lt"/>
              </a:rPr>
              <a:t> </a:t>
            </a:r>
            <a:r>
              <a:rPr lang="en-US" b="1" dirty="0" err="1">
                <a:ea typeface="+mn-lt"/>
                <a:cs typeface="+mn-lt"/>
              </a:rPr>
              <a:t>ioctl</a:t>
            </a:r>
            <a:r>
              <a:rPr lang="en-US" b="1" dirty="0">
                <a:ea typeface="+mn-lt"/>
                <a:cs typeface="+mn-lt"/>
              </a:rPr>
              <a:t>().</a:t>
            </a:r>
            <a:endParaRPr lang="en-US" dirty="0"/>
          </a:p>
          <a:p>
            <a:pPr>
              <a:buSzPct val="114999"/>
            </a:pPr>
            <a:r>
              <a:rPr lang="en-US" b="1" dirty="0" err="1">
                <a:ea typeface="+mn-lt"/>
                <a:cs typeface="+mn-lt"/>
              </a:rPr>
              <a:t>ioctl</a:t>
            </a:r>
            <a:r>
              <a:rPr lang="en-US" b="1" dirty="0">
                <a:ea typeface="+mn-lt"/>
                <a:cs typeface="+mn-lt"/>
              </a:rPr>
              <a:t>():</a:t>
            </a:r>
            <a:endParaRPr lang="en-US" dirty="0"/>
          </a:p>
          <a:p>
            <a:pPr lvl="1">
              <a:buSzPct val="114999"/>
            </a:pPr>
            <a:r>
              <a:rPr lang="en-US" dirty="0" err="1">
                <a:ea typeface="+mn-lt"/>
                <a:cs typeface="+mn-lt"/>
              </a:rPr>
              <a:t>ioctl</a:t>
            </a:r>
            <a:r>
              <a:rPr lang="en-US" dirty="0">
                <a:ea typeface="+mn-lt"/>
                <a:cs typeface="+mn-lt"/>
              </a:rPr>
              <a:t>() is referred to as Input and Output Control.</a:t>
            </a:r>
            <a:endParaRPr lang="en-US" dirty="0"/>
          </a:p>
          <a:p>
            <a:pPr lvl="1">
              <a:buSzPct val="114999"/>
            </a:pPr>
            <a:r>
              <a:rPr lang="en-US" dirty="0" err="1">
                <a:ea typeface="+mn-lt"/>
                <a:cs typeface="+mn-lt"/>
              </a:rPr>
              <a:t>ioctl</a:t>
            </a:r>
            <a:r>
              <a:rPr lang="en-US" dirty="0">
                <a:ea typeface="+mn-lt"/>
                <a:cs typeface="+mn-lt"/>
              </a:rPr>
              <a:t> is a system call for device-specific input/output operations and other operations which cannot be expressed by regular system calls.</a:t>
            </a:r>
            <a:endParaRPr lang="en-US" dirty="0"/>
          </a:p>
          <a:p>
            <a:pPr>
              <a:buSzPct val="114999"/>
            </a:pPr>
            <a:endParaRPr lang="en-US" dirty="0"/>
          </a:p>
        </p:txBody>
      </p:sp>
    </p:spTree>
    <p:extLst>
      <p:ext uri="{BB962C8B-B14F-4D97-AF65-F5344CB8AC3E}">
        <p14:creationId xmlns:p14="http://schemas.microsoft.com/office/powerpoint/2010/main" val="2904577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A2DA7-8AB8-7B16-0325-C37E4F419751}"/>
              </a:ext>
            </a:extLst>
          </p:cNvPr>
          <p:cNvSpPr>
            <a:spLocks noGrp="1"/>
          </p:cNvSpPr>
          <p:nvPr>
            <p:ph idx="1"/>
          </p:nvPr>
        </p:nvSpPr>
        <p:spPr>
          <a:xfrm>
            <a:off x="1295401" y="788517"/>
            <a:ext cx="9601196" cy="5087351"/>
          </a:xfrm>
        </p:spPr>
        <p:txBody>
          <a:bodyPr>
            <a:normAutofit fontScale="85000" lnSpcReduction="20000"/>
          </a:bodyPr>
          <a:lstStyle/>
          <a:p>
            <a:r>
              <a:rPr lang="en-US" b="1" dirty="0"/>
              <a:t>Information Maintenance:</a:t>
            </a:r>
            <a:endParaRPr lang="en-US" dirty="0"/>
          </a:p>
          <a:p>
            <a:pPr>
              <a:buSzPct val="114999"/>
            </a:pPr>
            <a:r>
              <a:rPr lang="en-US" dirty="0">
                <a:ea typeface="+mn-lt"/>
                <a:cs typeface="+mn-lt"/>
              </a:rPr>
              <a:t>It handles information and its transfer between the OS and the user program. In addition, OS keeps the information about all its processes and system calls are used to access this information. The System calls under this are </a:t>
            </a:r>
            <a:r>
              <a:rPr lang="en-US" b="1" dirty="0" err="1">
                <a:ea typeface="+mn-lt"/>
                <a:cs typeface="+mn-lt"/>
              </a:rPr>
              <a:t>getpid</a:t>
            </a:r>
            <a:r>
              <a:rPr lang="en-US" b="1" dirty="0">
                <a:ea typeface="+mn-lt"/>
                <a:cs typeface="+mn-lt"/>
              </a:rPr>
              <a:t>(), alarm(), sleep().</a:t>
            </a:r>
            <a:endParaRPr lang="en-US" dirty="0"/>
          </a:p>
          <a:p>
            <a:pPr>
              <a:buSzPct val="114999"/>
            </a:pPr>
            <a:r>
              <a:rPr lang="en-US" b="1" dirty="0" err="1">
                <a:ea typeface="+mn-lt"/>
                <a:cs typeface="+mn-lt"/>
              </a:rPr>
              <a:t>getpid</a:t>
            </a:r>
            <a:r>
              <a:rPr lang="en-US" b="1" dirty="0">
                <a:ea typeface="+mn-lt"/>
                <a:cs typeface="+mn-lt"/>
              </a:rPr>
              <a:t>():</a:t>
            </a:r>
            <a:endParaRPr lang="en-US" dirty="0"/>
          </a:p>
          <a:p>
            <a:pPr lvl="1">
              <a:buSzPct val="114999"/>
            </a:pPr>
            <a:r>
              <a:rPr lang="en-US" dirty="0" err="1">
                <a:ea typeface="+mn-lt"/>
                <a:cs typeface="+mn-lt"/>
              </a:rPr>
              <a:t>getpid</a:t>
            </a:r>
            <a:r>
              <a:rPr lang="en-US" dirty="0">
                <a:ea typeface="+mn-lt"/>
                <a:cs typeface="+mn-lt"/>
              </a:rPr>
              <a:t> stands for Get the Process ID.</a:t>
            </a:r>
            <a:endParaRPr lang="en-US" dirty="0"/>
          </a:p>
          <a:p>
            <a:pPr lvl="1">
              <a:buSzPct val="114999"/>
            </a:pPr>
            <a:r>
              <a:rPr lang="en-US" dirty="0">
                <a:ea typeface="+mn-lt"/>
                <a:cs typeface="+mn-lt"/>
              </a:rPr>
              <a:t>The </a:t>
            </a:r>
            <a:r>
              <a:rPr lang="en-US" dirty="0" err="1">
                <a:ea typeface="+mn-lt"/>
                <a:cs typeface="+mn-lt"/>
              </a:rPr>
              <a:t>getpid</a:t>
            </a:r>
            <a:r>
              <a:rPr lang="en-US" dirty="0">
                <a:ea typeface="+mn-lt"/>
                <a:cs typeface="+mn-lt"/>
              </a:rPr>
              <a:t>() function shall return the process ID of the calling process.</a:t>
            </a:r>
            <a:endParaRPr lang="en-US" dirty="0"/>
          </a:p>
          <a:p>
            <a:pPr lvl="1">
              <a:buSzPct val="114999"/>
            </a:pPr>
            <a:r>
              <a:rPr lang="en-US" dirty="0">
                <a:ea typeface="+mn-lt"/>
                <a:cs typeface="+mn-lt"/>
              </a:rPr>
              <a:t>The </a:t>
            </a:r>
            <a:r>
              <a:rPr lang="en-US" dirty="0" err="1">
                <a:ea typeface="+mn-lt"/>
                <a:cs typeface="+mn-lt"/>
              </a:rPr>
              <a:t>getpid</a:t>
            </a:r>
            <a:r>
              <a:rPr lang="en-US" dirty="0">
                <a:ea typeface="+mn-lt"/>
                <a:cs typeface="+mn-lt"/>
              </a:rPr>
              <a:t>() function shall always be successful and no return value is reserved to indicate an error.</a:t>
            </a:r>
            <a:endParaRPr lang="en-US"/>
          </a:p>
          <a:p>
            <a:pPr>
              <a:buSzPct val="114999"/>
            </a:pPr>
            <a:r>
              <a:rPr lang="en-US" b="1" dirty="0">
                <a:ea typeface="+mn-lt"/>
                <a:cs typeface="+mn-lt"/>
              </a:rPr>
              <a:t>alarm():</a:t>
            </a:r>
            <a:endParaRPr lang="en-US" dirty="0"/>
          </a:p>
          <a:p>
            <a:pPr lvl="1">
              <a:buSzPct val="114999"/>
            </a:pPr>
            <a:r>
              <a:rPr lang="en-US" dirty="0">
                <a:ea typeface="+mn-lt"/>
                <a:cs typeface="+mn-lt"/>
              </a:rPr>
              <a:t>This system call sets an alarm clock for the delivery of a signal that when it has to be reached.</a:t>
            </a:r>
            <a:endParaRPr lang="en-US" dirty="0"/>
          </a:p>
          <a:p>
            <a:pPr lvl="1">
              <a:buSzPct val="114999"/>
            </a:pPr>
            <a:r>
              <a:rPr lang="en-US" dirty="0">
                <a:ea typeface="+mn-lt"/>
                <a:cs typeface="+mn-lt"/>
              </a:rPr>
              <a:t>It arranges for a signal to be delivered to the calling process.</a:t>
            </a:r>
            <a:endParaRPr lang="en-US" dirty="0"/>
          </a:p>
          <a:p>
            <a:pPr>
              <a:buSzPct val="114999"/>
            </a:pPr>
            <a:r>
              <a:rPr lang="en-US" b="1" dirty="0">
                <a:ea typeface="+mn-lt"/>
                <a:cs typeface="+mn-lt"/>
              </a:rPr>
              <a:t>sleep():</a:t>
            </a:r>
            <a:endParaRPr lang="en-US" dirty="0"/>
          </a:p>
          <a:p>
            <a:pPr lvl="1">
              <a:buSzPct val="114999"/>
            </a:pPr>
            <a:r>
              <a:rPr lang="en-US" dirty="0">
                <a:ea typeface="+mn-lt"/>
                <a:cs typeface="+mn-lt"/>
              </a:rPr>
              <a:t>This System call suspends the execution of the currently running process for some interval of time</a:t>
            </a:r>
            <a:endParaRPr lang="en-US" dirty="0"/>
          </a:p>
          <a:p>
            <a:pPr lvl="1">
              <a:buSzPct val="114999"/>
            </a:pPr>
            <a:r>
              <a:rPr lang="en-US" dirty="0">
                <a:ea typeface="+mn-lt"/>
                <a:cs typeface="+mn-lt"/>
              </a:rPr>
              <a:t>Meanwhile, during this interval, another process is given chance to execute</a:t>
            </a:r>
            <a:endParaRPr lang="en-US" dirty="0"/>
          </a:p>
          <a:p>
            <a:pPr>
              <a:buSzPct val="114999"/>
            </a:pPr>
            <a:endParaRPr lang="en-US" dirty="0"/>
          </a:p>
        </p:txBody>
      </p:sp>
    </p:spTree>
    <p:extLst>
      <p:ext uri="{BB962C8B-B14F-4D97-AF65-F5344CB8AC3E}">
        <p14:creationId xmlns:p14="http://schemas.microsoft.com/office/powerpoint/2010/main" val="3119498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A2DA7-8AB8-7B16-0325-C37E4F419751}"/>
              </a:ext>
            </a:extLst>
          </p:cNvPr>
          <p:cNvSpPr>
            <a:spLocks noGrp="1"/>
          </p:cNvSpPr>
          <p:nvPr>
            <p:ph idx="1"/>
          </p:nvPr>
        </p:nvSpPr>
        <p:spPr>
          <a:xfrm>
            <a:off x="1295401" y="788517"/>
            <a:ext cx="9601196" cy="5087351"/>
          </a:xfrm>
        </p:spPr>
        <p:txBody>
          <a:bodyPr>
            <a:normAutofit fontScale="85000" lnSpcReduction="20000"/>
          </a:bodyPr>
          <a:lstStyle/>
          <a:p>
            <a:r>
              <a:rPr lang="en-US" b="1" dirty="0"/>
              <a:t>Information Maintenance:</a:t>
            </a:r>
            <a:endParaRPr lang="en-US" dirty="0"/>
          </a:p>
          <a:p>
            <a:pPr>
              <a:buSzPct val="114999"/>
            </a:pPr>
            <a:r>
              <a:rPr lang="en-US" dirty="0">
                <a:ea typeface="+mn-lt"/>
                <a:cs typeface="+mn-lt"/>
              </a:rPr>
              <a:t>It handles information and its transfer between the OS and the user program. In addition, OS keeps the information about all its processes and system calls are used to access this information. The System calls under this are </a:t>
            </a:r>
            <a:r>
              <a:rPr lang="en-US" b="1" dirty="0" err="1">
                <a:ea typeface="+mn-lt"/>
                <a:cs typeface="+mn-lt"/>
              </a:rPr>
              <a:t>getpid</a:t>
            </a:r>
            <a:r>
              <a:rPr lang="en-US" b="1" dirty="0">
                <a:ea typeface="+mn-lt"/>
                <a:cs typeface="+mn-lt"/>
              </a:rPr>
              <a:t>(), alarm(), sleep().</a:t>
            </a:r>
            <a:endParaRPr lang="en-US" dirty="0"/>
          </a:p>
          <a:p>
            <a:pPr>
              <a:buSzPct val="114999"/>
            </a:pPr>
            <a:r>
              <a:rPr lang="en-US" b="1" dirty="0" err="1">
                <a:ea typeface="+mn-lt"/>
                <a:cs typeface="+mn-lt"/>
              </a:rPr>
              <a:t>getpid</a:t>
            </a:r>
            <a:r>
              <a:rPr lang="en-US" b="1" dirty="0">
                <a:ea typeface="+mn-lt"/>
                <a:cs typeface="+mn-lt"/>
              </a:rPr>
              <a:t>():</a:t>
            </a:r>
            <a:endParaRPr lang="en-US" dirty="0"/>
          </a:p>
          <a:p>
            <a:pPr lvl="1">
              <a:buSzPct val="114999"/>
            </a:pPr>
            <a:r>
              <a:rPr lang="en-US" dirty="0" err="1">
                <a:ea typeface="+mn-lt"/>
                <a:cs typeface="+mn-lt"/>
              </a:rPr>
              <a:t>getpid</a:t>
            </a:r>
            <a:r>
              <a:rPr lang="en-US" dirty="0">
                <a:ea typeface="+mn-lt"/>
                <a:cs typeface="+mn-lt"/>
              </a:rPr>
              <a:t> stands for Get the Process ID.</a:t>
            </a:r>
            <a:endParaRPr lang="en-US" dirty="0"/>
          </a:p>
          <a:p>
            <a:pPr lvl="1">
              <a:buSzPct val="114999"/>
            </a:pPr>
            <a:r>
              <a:rPr lang="en-US" dirty="0">
                <a:ea typeface="+mn-lt"/>
                <a:cs typeface="+mn-lt"/>
              </a:rPr>
              <a:t>The </a:t>
            </a:r>
            <a:r>
              <a:rPr lang="en-US" dirty="0" err="1">
                <a:ea typeface="+mn-lt"/>
                <a:cs typeface="+mn-lt"/>
              </a:rPr>
              <a:t>getpid</a:t>
            </a:r>
            <a:r>
              <a:rPr lang="en-US" dirty="0">
                <a:ea typeface="+mn-lt"/>
                <a:cs typeface="+mn-lt"/>
              </a:rPr>
              <a:t>() function shall return the process ID of the calling process.</a:t>
            </a:r>
            <a:endParaRPr lang="en-US" dirty="0"/>
          </a:p>
          <a:p>
            <a:pPr lvl="1">
              <a:buSzPct val="114999"/>
            </a:pPr>
            <a:r>
              <a:rPr lang="en-US" dirty="0">
                <a:ea typeface="+mn-lt"/>
                <a:cs typeface="+mn-lt"/>
              </a:rPr>
              <a:t>The </a:t>
            </a:r>
            <a:r>
              <a:rPr lang="en-US" dirty="0" err="1">
                <a:ea typeface="+mn-lt"/>
                <a:cs typeface="+mn-lt"/>
              </a:rPr>
              <a:t>getpid</a:t>
            </a:r>
            <a:r>
              <a:rPr lang="en-US" dirty="0">
                <a:ea typeface="+mn-lt"/>
                <a:cs typeface="+mn-lt"/>
              </a:rPr>
              <a:t>() function shall always be successful and no return value is reserved to indicate an error.</a:t>
            </a:r>
            <a:endParaRPr lang="en-US"/>
          </a:p>
          <a:p>
            <a:pPr>
              <a:buSzPct val="114999"/>
            </a:pPr>
            <a:r>
              <a:rPr lang="en-US" b="1" dirty="0">
                <a:ea typeface="+mn-lt"/>
                <a:cs typeface="+mn-lt"/>
              </a:rPr>
              <a:t>alarm():</a:t>
            </a:r>
            <a:endParaRPr lang="en-US" dirty="0"/>
          </a:p>
          <a:p>
            <a:pPr lvl="1">
              <a:buSzPct val="114999"/>
            </a:pPr>
            <a:r>
              <a:rPr lang="en-US" dirty="0">
                <a:ea typeface="+mn-lt"/>
                <a:cs typeface="+mn-lt"/>
              </a:rPr>
              <a:t>This system call sets an alarm clock for the delivery of a signal that when it has to be reached.</a:t>
            </a:r>
            <a:endParaRPr lang="en-US" dirty="0"/>
          </a:p>
          <a:p>
            <a:pPr lvl="1">
              <a:buSzPct val="114999"/>
            </a:pPr>
            <a:r>
              <a:rPr lang="en-US" dirty="0">
                <a:ea typeface="+mn-lt"/>
                <a:cs typeface="+mn-lt"/>
              </a:rPr>
              <a:t>It arranges for a signal to be delivered to the calling process.</a:t>
            </a:r>
            <a:endParaRPr lang="en-US" dirty="0"/>
          </a:p>
          <a:p>
            <a:pPr>
              <a:buSzPct val="114999"/>
            </a:pPr>
            <a:r>
              <a:rPr lang="en-US" b="1" dirty="0">
                <a:ea typeface="+mn-lt"/>
                <a:cs typeface="+mn-lt"/>
              </a:rPr>
              <a:t>sleep():</a:t>
            </a:r>
            <a:endParaRPr lang="en-US" dirty="0"/>
          </a:p>
          <a:p>
            <a:pPr lvl="1">
              <a:buSzPct val="114999"/>
            </a:pPr>
            <a:r>
              <a:rPr lang="en-US" dirty="0">
                <a:ea typeface="+mn-lt"/>
                <a:cs typeface="+mn-lt"/>
              </a:rPr>
              <a:t>This System call suspends the execution of the currently running process for some interval of time</a:t>
            </a:r>
            <a:endParaRPr lang="en-US" dirty="0"/>
          </a:p>
          <a:p>
            <a:pPr lvl="1">
              <a:buSzPct val="114999"/>
            </a:pPr>
            <a:r>
              <a:rPr lang="en-US" dirty="0">
                <a:ea typeface="+mn-lt"/>
                <a:cs typeface="+mn-lt"/>
              </a:rPr>
              <a:t>Meanwhile, during this interval, another process is given chance to execute</a:t>
            </a:r>
            <a:endParaRPr lang="en-US" dirty="0"/>
          </a:p>
          <a:p>
            <a:pPr>
              <a:buSzPct val="114999"/>
            </a:pPr>
            <a:endParaRPr lang="en-US" dirty="0"/>
          </a:p>
        </p:txBody>
      </p:sp>
    </p:spTree>
    <p:extLst>
      <p:ext uri="{BB962C8B-B14F-4D97-AF65-F5344CB8AC3E}">
        <p14:creationId xmlns:p14="http://schemas.microsoft.com/office/powerpoint/2010/main" val="1018465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273BA5-AD91-A1EC-D509-C36C211E7383}"/>
              </a:ext>
            </a:extLst>
          </p:cNvPr>
          <p:cNvSpPr>
            <a:spLocks noGrp="1"/>
          </p:cNvSpPr>
          <p:nvPr>
            <p:ph idx="1"/>
          </p:nvPr>
        </p:nvSpPr>
        <p:spPr>
          <a:xfrm>
            <a:off x="1295401" y="802895"/>
            <a:ext cx="9601196" cy="5346142"/>
          </a:xfrm>
        </p:spPr>
        <p:txBody>
          <a:bodyPr>
            <a:normAutofit fontScale="62500" lnSpcReduction="20000"/>
          </a:bodyPr>
          <a:lstStyle/>
          <a:p>
            <a:r>
              <a:rPr lang="en-US" b="1" dirty="0"/>
              <a:t>Communication :</a:t>
            </a:r>
            <a:endParaRPr lang="en-US" dirty="0"/>
          </a:p>
          <a:p>
            <a:pPr>
              <a:buSzPct val="114999"/>
            </a:pPr>
            <a:r>
              <a:rPr lang="en-US" dirty="0">
                <a:ea typeface="+mn-lt"/>
                <a:cs typeface="+mn-lt"/>
              </a:rPr>
              <a:t>These types of system calls are specially used for inter-process communications.</a:t>
            </a:r>
            <a:endParaRPr lang="en-US" dirty="0"/>
          </a:p>
          <a:p>
            <a:pPr>
              <a:buSzPct val="114999"/>
            </a:pPr>
            <a:r>
              <a:rPr lang="en-US" dirty="0">
                <a:ea typeface="+mn-lt"/>
                <a:cs typeface="+mn-lt"/>
              </a:rPr>
              <a:t>Two models are used for inter-process communication</a:t>
            </a:r>
            <a:endParaRPr lang="en-US" dirty="0"/>
          </a:p>
          <a:p>
            <a:r>
              <a:rPr lang="en-US" dirty="0">
                <a:ea typeface="+mn-lt"/>
                <a:cs typeface="+mn-lt"/>
              </a:rPr>
              <a:t>Message Passing(processes exchange messages with one another)</a:t>
            </a:r>
            <a:endParaRPr lang="en-US" dirty="0"/>
          </a:p>
          <a:p>
            <a:r>
              <a:rPr lang="en-US" dirty="0">
                <a:ea typeface="+mn-lt"/>
                <a:cs typeface="+mn-lt"/>
              </a:rPr>
              <a:t>Shared memory(processes share memory region to communicate)</a:t>
            </a:r>
            <a:endParaRPr lang="en-US" dirty="0"/>
          </a:p>
          <a:p>
            <a:r>
              <a:rPr lang="en-US" dirty="0">
                <a:ea typeface="+mn-lt"/>
                <a:cs typeface="+mn-lt"/>
              </a:rPr>
              <a:t>The system calls under this are </a:t>
            </a:r>
            <a:r>
              <a:rPr lang="en-US" b="1" dirty="0">
                <a:ea typeface="+mn-lt"/>
                <a:cs typeface="+mn-lt"/>
              </a:rPr>
              <a:t>pipe() , </a:t>
            </a:r>
            <a:r>
              <a:rPr lang="en-US" b="1" dirty="0" err="1">
                <a:ea typeface="+mn-lt"/>
                <a:cs typeface="+mn-lt"/>
              </a:rPr>
              <a:t>shmget</a:t>
            </a:r>
            <a:r>
              <a:rPr lang="en-US" b="1" dirty="0">
                <a:ea typeface="+mn-lt"/>
                <a:cs typeface="+mn-lt"/>
              </a:rPr>
              <a:t>() ,</a:t>
            </a:r>
            <a:r>
              <a:rPr lang="en-US" b="1" dirty="0" err="1">
                <a:ea typeface="+mn-lt"/>
                <a:cs typeface="+mn-lt"/>
              </a:rPr>
              <a:t>mmap</a:t>
            </a:r>
            <a:r>
              <a:rPr lang="en-US" b="1" dirty="0">
                <a:ea typeface="+mn-lt"/>
                <a:cs typeface="+mn-lt"/>
              </a:rPr>
              <a:t>().</a:t>
            </a:r>
            <a:endParaRPr lang="en-US" dirty="0"/>
          </a:p>
          <a:p>
            <a:pPr>
              <a:buSzPct val="114999"/>
            </a:pPr>
            <a:r>
              <a:rPr lang="en-US" b="1" dirty="0">
                <a:ea typeface="+mn-lt"/>
                <a:cs typeface="+mn-lt"/>
              </a:rPr>
              <a:t>pipe():</a:t>
            </a:r>
            <a:endParaRPr lang="en-US" dirty="0"/>
          </a:p>
          <a:p>
            <a:pPr lvl="1">
              <a:buSzPct val="114999"/>
            </a:pPr>
            <a:r>
              <a:rPr lang="en-US" dirty="0">
                <a:ea typeface="+mn-lt"/>
                <a:cs typeface="+mn-lt"/>
              </a:rPr>
              <a:t>The pipe() system call is used to communicate between different Linux processes.</a:t>
            </a:r>
            <a:endParaRPr lang="en-US" dirty="0"/>
          </a:p>
          <a:p>
            <a:pPr lvl="1">
              <a:buSzPct val="114999"/>
            </a:pPr>
            <a:r>
              <a:rPr lang="en-US" dirty="0">
                <a:ea typeface="+mn-lt"/>
                <a:cs typeface="+mn-lt"/>
              </a:rPr>
              <a:t>It is mainly used for inter-process communication.</a:t>
            </a:r>
            <a:endParaRPr lang="en-US" dirty="0"/>
          </a:p>
          <a:p>
            <a:pPr lvl="1">
              <a:buSzPct val="114999"/>
            </a:pPr>
            <a:r>
              <a:rPr lang="en-US" dirty="0">
                <a:ea typeface="+mn-lt"/>
                <a:cs typeface="+mn-lt"/>
              </a:rPr>
              <a:t>The pipe() system function is used to open file descriptors.</a:t>
            </a:r>
            <a:endParaRPr lang="en-US" dirty="0"/>
          </a:p>
          <a:p>
            <a:pPr>
              <a:buSzPct val="114999"/>
            </a:pPr>
            <a:r>
              <a:rPr lang="en-US" b="1" dirty="0" err="1">
                <a:ea typeface="+mn-lt"/>
                <a:cs typeface="+mn-lt"/>
              </a:rPr>
              <a:t>shmget</a:t>
            </a:r>
            <a:r>
              <a:rPr lang="en-US" b="1" dirty="0">
                <a:ea typeface="+mn-lt"/>
                <a:cs typeface="+mn-lt"/>
              </a:rPr>
              <a:t>():</a:t>
            </a:r>
            <a:endParaRPr lang="en-US" dirty="0"/>
          </a:p>
          <a:p>
            <a:pPr lvl="1">
              <a:buSzPct val="114999"/>
            </a:pPr>
            <a:r>
              <a:rPr lang="en-US" dirty="0" err="1">
                <a:ea typeface="+mn-lt"/>
                <a:cs typeface="+mn-lt"/>
              </a:rPr>
              <a:t>shmget</a:t>
            </a:r>
            <a:r>
              <a:rPr lang="en-US" dirty="0">
                <a:ea typeface="+mn-lt"/>
                <a:cs typeface="+mn-lt"/>
              </a:rPr>
              <a:t> stands for shared memory segment.</a:t>
            </a:r>
            <a:endParaRPr lang="en-US" dirty="0"/>
          </a:p>
          <a:p>
            <a:pPr lvl="1">
              <a:buSzPct val="114999"/>
            </a:pPr>
            <a:r>
              <a:rPr lang="en-US" dirty="0">
                <a:ea typeface="+mn-lt"/>
                <a:cs typeface="+mn-lt"/>
              </a:rPr>
              <a:t>It is mainly used for Shared memory communication.</a:t>
            </a:r>
            <a:endParaRPr lang="en-US" dirty="0"/>
          </a:p>
          <a:p>
            <a:pPr lvl="1">
              <a:buSzPct val="114999"/>
            </a:pPr>
            <a:r>
              <a:rPr lang="en-US" dirty="0">
                <a:ea typeface="+mn-lt"/>
                <a:cs typeface="+mn-lt"/>
              </a:rPr>
              <a:t>This system call is used to access the shared memory and access the messages in order to communicate with the process.</a:t>
            </a:r>
            <a:endParaRPr lang="en-US" dirty="0"/>
          </a:p>
          <a:p>
            <a:pPr>
              <a:buSzPct val="114999"/>
            </a:pPr>
            <a:r>
              <a:rPr lang="en-US" b="1" dirty="0" err="1">
                <a:ea typeface="+mn-lt"/>
                <a:cs typeface="+mn-lt"/>
              </a:rPr>
              <a:t>mmap</a:t>
            </a:r>
            <a:r>
              <a:rPr lang="en-US" b="1" dirty="0">
                <a:ea typeface="+mn-lt"/>
                <a:cs typeface="+mn-lt"/>
              </a:rPr>
              <a:t>():</a:t>
            </a:r>
            <a:endParaRPr lang="en-US" dirty="0"/>
          </a:p>
          <a:p>
            <a:pPr lvl="1">
              <a:buSzPct val="114999"/>
            </a:pPr>
            <a:r>
              <a:rPr lang="en-US" dirty="0">
                <a:ea typeface="+mn-lt"/>
                <a:cs typeface="+mn-lt"/>
              </a:rPr>
              <a:t>This function call is used to map or </a:t>
            </a:r>
            <a:r>
              <a:rPr lang="en-US" dirty="0" err="1">
                <a:ea typeface="+mn-lt"/>
                <a:cs typeface="+mn-lt"/>
              </a:rPr>
              <a:t>unmap</a:t>
            </a:r>
            <a:r>
              <a:rPr lang="en-US" dirty="0">
                <a:ea typeface="+mn-lt"/>
                <a:cs typeface="+mn-lt"/>
              </a:rPr>
              <a:t> files or devices into memory.</a:t>
            </a:r>
            <a:endParaRPr lang="en-US" dirty="0"/>
          </a:p>
          <a:p>
            <a:pPr lvl="1">
              <a:buSzPct val="114999"/>
            </a:pPr>
            <a:r>
              <a:rPr lang="en-US" dirty="0">
                <a:ea typeface="+mn-lt"/>
                <a:cs typeface="+mn-lt"/>
              </a:rPr>
              <a:t>The </a:t>
            </a:r>
            <a:r>
              <a:rPr lang="en-US" dirty="0" err="1">
                <a:ea typeface="+mn-lt"/>
                <a:cs typeface="+mn-lt"/>
              </a:rPr>
              <a:t>mmap</a:t>
            </a:r>
            <a:r>
              <a:rPr lang="en-US" dirty="0">
                <a:ea typeface="+mn-lt"/>
                <a:cs typeface="+mn-lt"/>
              </a:rPr>
              <a:t>() system call is responsible for mapping the content of the file to the virtual memory space of the process.</a:t>
            </a:r>
            <a:endParaRPr lang="en-US" dirty="0"/>
          </a:p>
          <a:p>
            <a:pPr>
              <a:buSzPct val="114999"/>
            </a:pPr>
            <a:endParaRPr lang="en-US" dirty="0"/>
          </a:p>
        </p:txBody>
      </p:sp>
    </p:spTree>
    <p:extLst>
      <p:ext uri="{BB962C8B-B14F-4D97-AF65-F5344CB8AC3E}">
        <p14:creationId xmlns:p14="http://schemas.microsoft.com/office/powerpoint/2010/main" val="2642505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CB2F-CFC0-DA6E-325C-FD37E7A3CF71}"/>
              </a:ext>
            </a:extLst>
          </p:cNvPr>
          <p:cNvSpPr>
            <a:spLocks noGrp="1"/>
          </p:cNvSpPr>
          <p:nvPr>
            <p:ph type="title"/>
          </p:nvPr>
        </p:nvSpPr>
        <p:spPr/>
        <p:txBody>
          <a:bodyPr/>
          <a:lstStyle/>
          <a:p>
            <a:r>
              <a:rPr lang="en-US" dirty="0"/>
              <a:t>Any Query??</a:t>
            </a:r>
          </a:p>
        </p:txBody>
      </p:sp>
      <p:sp>
        <p:nvSpPr>
          <p:cNvPr id="3" name="Content Placeholder 2">
            <a:extLst>
              <a:ext uri="{FF2B5EF4-FFF2-40B4-BE49-F238E27FC236}">
                <a16:creationId xmlns:a16="http://schemas.microsoft.com/office/drawing/2014/main" id="{4C13763B-82D9-A2DB-BA5D-B877EFEFC6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454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59E2-1061-CAD2-B3F0-3FC939BDB614}"/>
              </a:ext>
            </a:extLst>
          </p:cNvPr>
          <p:cNvSpPr>
            <a:spLocks noGrp="1"/>
          </p:cNvSpPr>
          <p:nvPr>
            <p:ph type="title"/>
          </p:nvPr>
        </p:nvSpPr>
        <p:spPr/>
        <p:txBody>
          <a:bodyPr/>
          <a:lstStyle/>
          <a:p>
            <a:r>
              <a:rPr lang="en-US" dirty="0">
                <a:ea typeface="+mj-lt"/>
                <a:cs typeface="+mj-lt"/>
              </a:rPr>
              <a:t>First Generation</a:t>
            </a:r>
            <a:endParaRPr lang="en-US" dirty="0"/>
          </a:p>
        </p:txBody>
      </p:sp>
      <p:sp>
        <p:nvSpPr>
          <p:cNvPr id="3" name="Content Placeholder 2">
            <a:extLst>
              <a:ext uri="{FF2B5EF4-FFF2-40B4-BE49-F238E27FC236}">
                <a16:creationId xmlns:a16="http://schemas.microsoft.com/office/drawing/2014/main" id="{CD3ABF2E-B724-A324-E128-3916BECE164B}"/>
              </a:ext>
            </a:extLst>
          </p:cNvPr>
          <p:cNvSpPr>
            <a:spLocks noGrp="1"/>
          </p:cNvSpPr>
          <p:nvPr>
            <p:ph idx="1"/>
          </p:nvPr>
        </p:nvSpPr>
        <p:spPr/>
        <p:txBody>
          <a:bodyPr>
            <a:normAutofit/>
          </a:bodyPr>
          <a:lstStyle/>
          <a:p>
            <a:pPr algn="just">
              <a:buSzPct val="114999"/>
            </a:pPr>
            <a:r>
              <a:rPr lang="en-US" dirty="0">
                <a:ea typeface="+mn-lt"/>
                <a:cs typeface="+mn-lt"/>
              </a:rPr>
              <a:t>This phase is considered from 1945-1955. It is the beginning of the development of electronic computing systems which are substitutes for mechanical computing systems. Because of the drawbacks in mechanical computing systems like, the speed of humans to calculate is limited and humans can easily make mistakes. In this generation there is no operating system, so the computer system is given instructions which must be done directly.</a:t>
            </a:r>
          </a:p>
          <a:p>
            <a:pPr>
              <a:buSzPct val="114999"/>
            </a:pPr>
            <a:endParaRPr lang="en-US" dirty="0"/>
          </a:p>
        </p:txBody>
      </p:sp>
    </p:spTree>
    <p:extLst>
      <p:ext uri="{BB962C8B-B14F-4D97-AF65-F5344CB8AC3E}">
        <p14:creationId xmlns:p14="http://schemas.microsoft.com/office/powerpoint/2010/main" val="189084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D022-24AC-5B2B-6271-9A723F5CE62F}"/>
              </a:ext>
            </a:extLst>
          </p:cNvPr>
          <p:cNvSpPr>
            <a:spLocks noGrp="1"/>
          </p:cNvSpPr>
          <p:nvPr>
            <p:ph type="title"/>
          </p:nvPr>
        </p:nvSpPr>
        <p:spPr/>
        <p:txBody>
          <a:bodyPr/>
          <a:lstStyle/>
          <a:p>
            <a:r>
              <a:rPr lang="en-US" dirty="0">
                <a:ea typeface="+mj-lt"/>
                <a:cs typeface="+mj-lt"/>
              </a:rPr>
              <a:t>Second Generation</a:t>
            </a:r>
            <a:endParaRPr lang="en-US" dirty="0"/>
          </a:p>
        </p:txBody>
      </p:sp>
      <p:sp>
        <p:nvSpPr>
          <p:cNvPr id="3" name="Content Placeholder 2">
            <a:extLst>
              <a:ext uri="{FF2B5EF4-FFF2-40B4-BE49-F238E27FC236}">
                <a16:creationId xmlns:a16="http://schemas.microsoft.com/office/drawing/2014/main" id="{F740E860-C7A3-5DFE-5C34-0905B1931432}"/>
              </a:ext>
            </a:extLst>
          </p:cNvPr>
          <p:cNvSpPr>
            <a:spLocks noGrp="1"/>
          </p:cNvSpPr>
          <p:nvPr>
            <p:ph idx="1"/>
          </p:nvPr>
        </p:nvSpPr>
        <p:spPr/>
        <p:txBody>
          <a:bodyPr/>
          <a:lstStyle/>
          <a:p>
            <a:r>
              <a:rPr lang="en-US" dirty="0">
                <a:ea typeface="+mn-lt"/>
                <a:cs typeface="+mn-lt"/>
              </a:rPr>
              <a:t>Second Generation (</a:t>
            </a:r>
            <a:r>
              <a:rPr lang="en-US" dirty="0"/>
              <a:t>1955-1965)</a:t>
            </a:r>
          </a:p>
          <a:p>
            <a:pPr algn="just">
              <a:buSzPct val="114999"/>
            </a:pPr>
            <a:r>
              <a:rPr lang="en-US" dirty="0">
                <a:ea typeface="+mn-lt"/>
                <a:cs typeface="+mn-lt"/>
              </a:rPr>
              <a:t>The Batch processing system was introduced in the second generation, where a job or a task that can be done in a series, and then executed sequentially. In this generation, the computer system is not equipped with an operating system, but several operating system functions exist like FMS</a:t>
            </a:r>
            <a:endParaRPr lang="en-US" dirty="0"/>
          </a:p>
          <a:p>
            <a:pPr>
              <a:buSzPct val="114999"/>
            </a:pPr>
            <a:endParaRPr lang="en-US" dirty="0"/>
          </a:p>
        </p:txBody>
      </p:sp>
    </p:spTree>
    <p:extLst>
      <p:ext uri="{BB962C8B-B14F-4D97-AF65-F5344CB8AC3E}">
        <p14:creationId xmlns:p14="http://schemas.microsoft.com/office/powerpoint/2010/main" val="239159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5ACA-5CA6-2D57-9F2E-476E1FC9418D}"/>
              </a:ext>
            </a:extLst>
          </p:cNvPr>
          <p:cNvSpPr>
            <a:spLocks noGrp="1"/>
          </p:cNvSpPr>
          <p:nvPr>
            <p:ph type="title"/>
          </p:nvPr>
        </p:nvSpPr>
        <p:spPr/>
        <p:txBody>
          <a:bodyPr/>
          <a:lstStyle/>
          <a:p>
            <a:r>
              <a:rPr lang="en-US" dirty="0">
                <a:ea typeface="+mj-lt"/>
                <a:cs typeface="+mj-lt"/>
              </a:rPr>
              <a:t>Third Generation</a:t>
            </a:r>
            <a:endParaRPr lang="en-US" dirty="0"/>
          </a:p>
        </p:txBody>
      </p:sp>
      <p:sp>
        <p:nvSpPr>
          <p:cNvPr id="3" name="Content Placeholder 2">
            <a:extLst>
              <a:ext uri="{FF2B5EF4-FFF2-40B4-BE49-F238E27FC236}">
                <a16:creationId xmlns:a16="http://schemas.microsoft.com/office/drawing/2014/main" id="{CD286106-13F8-946C-FC08-1F6917ECCB7F}"/>
              </a:ext>
            </a:extLst>
          </p:cNvPr>
          <p:cNvSpPr>
            <a:spLocks noGrp="1"/>
          </p:cNvSpPr>
          <p:nvPr>
            <p:ph idx="1"/>
          </p:nvPr>
        </p:nvSpPr>
        <p:spPr/>
        <p:txBody>
          <a:bodyPr/>
          <a:lstStyle/>
          <a:p>
            <a:r>
              <a:rPr lang="en-US" dirty="0"/>
              <a:t>Third Generation (1965-1980)</a:t>
            </a:r>
          </a:p>
          <a:p>
            <a:pPr algn="just">
              <a:buSzPct val="114999"/>
            </a:pPr>
            <a:r>
              <a:rPr lang="en-US" dirty="0">
                <a:ea typeface="+mn-lt"/>
                <a:cs typeface="+mn-lt"/>
              </a:rPr>
              <a:t>The development of the operating system was developed to serve multiple users at once in the third generation. Here the interactive users can communicate through an online terminal to a computer, so the operating system becomes multi-user and multiprogramming.</a:t>
            </a:r>
            <a:endParaRPr lang="en-US" dirty="0"/>
          </a:p>
          <a:p>
            <a:pPr>
              <a:buSzPct val="114999"/>
            </a:pPr>
            <a:endParaRPr lang="en-US" dirty="0"/>
          </a:p>
        </p:txBody>
      </p:sp>
    </p:spTree>
    <p:extLst>
      <p:ext uri="{BB962C8B-B14F-4D97-AF65-F5344CB8AC3E}">
        <p14:creationId xmlns:p14="http://schemas.microsoft.com/office/powerpoint/2010/main" val="731552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D644-574A-F35B-BDF6-8517E1CB4A5C}"/>
              </a:ext>
            </a:extLst>
          </p:cNvPr>
          <p:cNvSpPr>
            <a:spLocks noGrp="1"/>
          </p:cNvSpPr>
          <p:nvPr>
            <p:ph type="title"/>
          </p:nvPr>
        </p:nvSpPr>
        <p:spPr/>
        <p:txBody>
          <a:bodyPr/>
          <a:lstStyle/>
          <a:p>
            <a:r>
              <a:rPr lang="en-US" dirty="0">
                <a:ea typeface="+mj-lt"/>
                <a:cs typeface="+mj-lt"/>
              </a:rPr>
              <a:t>Fourth Generation</a:t>
            </a:r>
            <a:endParaRPr lang="en-US" dirty="0"/>
          </a:p>
        </p:txBody>
      </p:sp>
      <p:sp>
        <p:nvSpPr>
          <p:cNvPr id="3" name="Content Placeholder 2">
            <a:extLst>
              <a:ext uri="{FF2B5EF4-FFF2-40B4-BE49-F238E27FC236}">
                <a16:creationId xmlns:a16="http://schemas.microsoft.com/office/drawing/2014/main" id="{C4AE4D6F-8925-677F-E9EE-12C7DD7A116A}"/>
              </a:ext>
            </a:extLst>
          </p:cNvPr>
          <p:cNvSpPr>
            <a:spLocks noGrp="1"/>
          </p:cNvSpPr>
          <p:nvPr>
            <p:ph idx="1"/>
          </p:nvPr>
        </p:nvSpPr>
        <p:spPr/>
        <p:txBody>
          <a:bodyPr>
            <a:normAutofit/>
          </a:bodyPr>
          <a:lstStyle/>
          <a:p>
            <a:r>
              <a:rPr lang="en-US" dirty="0"/>
              <a:t>Fourth Generation (1980-Now)</a:t>
            </a:r>
          </a:p>
          <a:p>
            <a:pPr algn="just">
              <a:buSzPct val="114999"/>
            </a:pPr>
            <a:r>
              <a:rPr lang="en-US" dirty="0">
                <a:ea typeface="+mn-lt"/>
                <a:cs typeface="+mn-lt"/>
              </a:rPr>
              <a:t>In this generation the operating system is used for computer networks where users are aware of the existence of computers that are connected to one another.</a:t>
            </a:r>
            <a:endParaRPr lang="en-US" dirty="0"/>
          </a:p>
          <a:p>
            <a:pPr algn="just">
              <a:buSzPct val="114999"/>
            </a:pPr>
            <a:r>
              <a:rPr lang="en-US" dirty="0">
                <a:ea typeface="+mn-lt"/>
                <a:cs typeface="+mn-lt"/>
              </a:rPr>
              <a:t>At this generation users are also comforted with a Graphical User Interface (GUI), which is an extremely comfortable graphical computer interface, and the era of distributed computing has also begun.</a:t>
            </a:r>
            <a:endParaRPr lang="en-US" dirty="0"/>
          </a:p>
          <a:p>
            <a:pPr>
              <a:buSzPct val="114999"/>
            </a:pPr>
            <a:endParaRPr lang="en-US" dirty="0"/>
          </a:p>
        </p:txBody>
      </p:sp>
    </p:spTree>
    <p:extLst>
      <p:ext uri="{BB962C8B-B14F-4D97-AF65-F5344CB8AC3E}">
        <p14:creationId xmlns:p14="http://schemas.microsoft.com/office/powerpoint/2010/main" val="183001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5591-4A28-41C5-E0E0-7D1B8D313E87}"/>
              </a:ext>
            </a:extLst>
          </p:cNvPr>
          <p:cNvSpPr>
            <a:spLocks noGrp="1"/>
          </p:cNvSpPr>
          <p:nvPr>
            <p:ph type="title"/>
          </p:nvPr>
        </p:nvSpPr>
        <p:spPr/>
        <p:txBody>
          <a:bodyPr/>
          <a:lstStyle/>
          <a:p>
            <a:r>
              <a:rPr lang="en-US" dirty="0"/>
              <a:t>Types of OS</a:t>
            </a:r>
          </a:p>
        </p:txBody>
      </p:sp>
      <p:sp>
        <p:nvSpPr>
          <p:cNvPr id="3" name="Content Placeholder 2">
            <a:extLst>
              <a:ext uri="{FF2B5EF4-FFF2-40B4-BE49-F238E27FC236}">
                <a16:creationId xmlns:a16="http://schemas.microsoft.com/office/drawing/2014/main" id="{D4F6EABF-B87F-2650-7B83-8F9B1F755865}"/>
              </a:ext>
            </a:extLst>
          </p:cNvPr>
          <p:cNvSpPr>
            <a:spLocks noGrp="1"/>
          </p:cNvSpPr>
          <p:nvPr>
            <p:ph idx="1"/>
          </p:nvPr>
        </p:nvSpPr>
        <p:spPr/>
        <p:txBody>
          <a:bodyPr>
            <a:normAutofit lnSpcReduction="10000"/>
          </a:bodyPr>
          <a:lstStyle/>
          <a:p>
            <a:r>
              <a:rPr lang="en-US" b="1" dirty="0">
                <a:ea typeface="+mn-lt"/>
                <a:cs typeface="+mn-lt"/>
              </a:rPr>
              <a:t> Batch Operating System </a:t>
            </a:r>
          </a:p>
          <a:p>
            <a:pPr>
              <a:buSzPct val="114999"/>
            </a:pPr>
            <a:r>
              <a:rPr lang="en-US" b="1" dirty="0">
                <a:ea typeface="+mn-lt"/>
                <a:cs typeface="+mn-lt"/>
              </a:rPr>
              <a:t>Time-Sharing Operating Systems </a:t>
            </a:r>
          </a:p>
          <a:p>
            <a:pPr>
              <a:buSzPct val="114999"/>
            </a:pPr>
            <a:r>
              <a:rPr lang="en-US" b="1" dirty="0">
                <a:ea typeface="+mn-lt"/>
                <a:cs typeface="+mn-lt"/>
              </a:rPr>
              <a:t>Distributed Operating System</a:t>
            </a:r>
          </a:p>
          <a:p>
            <a:pPr>
              <a:buSzPct val="114999"/>
            </a:pPr>
            <a:r>
              <a:rPr lang="en-US" b="1" dirty="0">
                <a:ea typeface="+mn-lt"/>
                <a:cs typeface="+mn-lt"/>
              </a:rPr>
              <a:t>Network Operating System</a:t>
            </a:r>
          </a:p>
          <a:p>
            <a:pPr>
              <a:buSzPct val="114999"/>
            </a:pPr>
            <a:r>
              <a:rPr lang="en-US" b="1" dirty="0">
                <a:ea typeface="+mn-lt"/>
                <a:cs typeface="+mn-lt"/>
              </a:rPr>
              <a:t>Real-Time Operating System</a:t>
            </a:r>
          </a:p>
          <a:p>
            <a:pPr>
              <a:buSzPct val="114999"/>
            </a:pPr>
            <a:r>
              <a:rPr lang="en-US" b="1" dirty="0">
                <a:ea typeface="+mn-lt"/>
                <a:cs typeface="+mn-lt"/>
              </a:rPr>
              <a:t>Embedded Operating System</a:t>
            </a:r>
          </a:p>
          <a:p>
            <a:pPr>
              <a:buSzPct val="114999"/>
            </a:pPr>
            <a:r>
              <a:rPr lang="en-US" b="1" dirty="0">
                <a:ea typeface="+mn-lt"/>
                <a:cs typeface="+mn-lt"/>
              </a:rPr>
              <a:t>Clustered Operating system</a:t>
            </a:r>
            <a:endParaRPr lang="en-US" b="1" dirty="0"/>
          </a:p>
        </p:txBody>
      </p:sp>
    </p:spTree>
    <p:extLst>
      <p:ext uri="{BB962C8B-B14F-4D97-AF65-F5344CB8AC3E}">
        <p14:creationId xmlns:p14="http://schemas.microsoft.com/office/powerpoint/2010/main" val="245555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81FF-A7C4-59BD-9EF5-C837123A7BF4}"/>
              </a:ext>
            </a:extLst>
          </p:cNvPr>
          <p:cNvSpPr>
            <a:spLocks noGrp="1"/>
          </p:cNvSpPr>
          <p:nvPr>
            <p:ph type="title"/>
          </p:nvPr>
        </p:nvSpPr>
        <p:spPr/>
        <p:txBody>
          <a:bodyPr/>
          <a:lstStyle/>
          <a:p>
            <a:r>
              <a:rPr lang="en-US" b="1" dirty="0">
                <a:ea typeface="+mj-lt"/>
                <a:cs typeface="+mj-lt"/>
              </a:rPr>
              <a:t>Batch Operating System</a:t>
            </a:r>
            <a:endParaRPr lang="en-US" dirty="0"/>
          </a:p>
        </p:txBody>
      </p:sp>
      <p:sp>
        <p:nvSpPr>
          <p:cNvPr id="3" name="Content Placeholder 2">
            <a:extLst>
              <a:ext uri="{FF2B5EF4-FFF2-40B4-BE49-F238E27FC236}">
                <a16:creationId xmlns:a16="http://schemas.microsoft.com/office/drawing/2014/main" id="{02BBC98D-B669-850C-5CF0-DEE20CFE8DB2}"/>
              </a:ext>
            </a:extLst>
          </p:cNvPr>
          <p:cNvSpPr>
            <a:spLocks noGrp="1"/>
          </p:cNvSpPr>
          <p:nvPr>
            <p:ph idx="1"/>
          </p:nvPr>
        </p:nvSpPr>
        <p:spPr>
          <a:xfrm>
            <a:off x="6356230" y="2556932"/>
            <a:ext cx="4540367" cy="3663992"/>
          </a:xfrm>
        </p:spPr>
        <p:txBody>
          <a:bodyPr/>
          <a:lstStyle/>
          <a:p>
            <a:pPr algn="just"/>
            <a:r>
              <a:rPr lang="en-US" dirty="0">
                <a:ea typeface="+mn-lt"/>
                <a:cs typeface="+mn-lt"/>
              </a:rPr>
              <a:t>This type of operating system does not interact with the computer directly. There is an operator which takes similar jobs having the same requirement and group them into batches. It is the responsibility of the operator to sort jobs with similar needs. </a:t>
            </a:r>
            <a:endParaRPr lang="en-US" dirty="0"/>
          </a:p>
        </p:txBody>
      </p:sp>
      <p:pic>
        <p:nvPicPr>
          <p:cNvPr id="4" name="Picture 4" descr="Diagram&#10;&#10;Description automatically generated">
            <a:extLst>
              <a:ext uri="{FF2B5EF4-FFF2-40B4-BE49-F238E27FC236}">
                <a16:creationId xmlns:a16="http://schemas.microsoft.com/office/drawing/2014/main" id="{2DDDED2C-10E3-D2C5-6E26-4551B959E1FA}"/>
              </a:ext>
            </a:extLst>
          </p:cNvPr>
          <p:cNvPicPr>
            <a:picLocks noChangeAspect="1"/>
          </p:cNvPicPr>
          <p:nvPr/>
        </p:nvPicPr>
        <p:blipFill>
          <a:blip r:embed="rId2"/>
          <a:stretch>
            <a:fillRect/>
          </a:stretch>
        </p:blipFill>
        <p:spPr>
          <a:xfrm>
            <a:off x="957532" y="2652934"/>
            <a:ext cx="5345502" cy="3464319"/>
          </a:xfrm>
          <a:prstGeom prst="rect">
            <a:avLst/>
          </a:prstGeom>
        </p:spPr>
      </p:pic>
    </p:spTree>
    <p:extLst>
      <p:ext uri="{BB962C8B-B14F-4D97-AF65-F5344CB8AC3E}">
        <p14:creationId xmlns:p14="http://schemas.microsoft.com/office/powerpoint/2010/main" val="2401620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3271</Words>
  <Application>Microsoft Office PowerPoint</Application>
  <PresentationFormat>Widescreen</PresentationFormat>
  <Paragraphs>216</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Garamond</vt:lpstr>
      <vt:lpstr>inter-regular</vt:lpstr>
      <vt:lpstr>Organic</vt:lpstr>
      <vt:lpstr>Operating System</vt:lpstr>
      <vt:lpstr>Objectives</vt:lpstr>
      <vt:lpstr>Evolution of OS</vt:lpstr>
      <vt:lpstr>First Generation</vt:lpstr>
      <vt:lpstr>Second Generation</vt:lpstr>
      <vt:lpstr>Third Generation</vt:lpstr>
      <vt:lpstr>Fourth Generation</vt:lpstr>
      <vt:lpstr>Types of OS</vt:lpstr>
      <vt:lpstr>Batch Operating System</vt:lpstr>
      <vt:lpstr>Advantages and Disadvantages</vt:lpstr>
      <vt:lpstr>Time-Sharing Operating Systems</vt:lpstr>
      <vt:lpstr>Advantages and Disadvantages</vt:lpstr>
      <vt:lpstr>Distributed Operating System</vt:lpstr>
      <vt:lpstr>PowerPoint Presentation</vt:lpstr>
      <vt:lpstr>Advantages and Disadvantages</vt:lpstr>
      <vt:lpstr> Network Operating System </vt:lpstr>
      <vt:lpstr>PowerPoint Presentation</vt:lpstr>
      <vt:lpstr>Advantages and Disadvantages</vt:lpstr>
      <vt:lpstr>Real-Time Operating System</vt:lpstr>
      <vt:lpstr>Embedded Operating System</vt:lpstr>
      <vt:lpstr>Advantages and Disadvantages</vt:lpstr>
      <vt:lpstr>Clustered Operating System</vt:lpstr>
      <vt:lpstr>Clustered Operating System</vt:lpstr>
      <vt:lpstr>System Calls</vt:lpstr>
      <vt:lpstr>PowerPoint Presentation</vt:lpstr>
      <vt:lpstr>How System Calls Works?</vt:lpstr>
      <vt:lpstr>PowerPoint Presentation</vt:lpstr>
      <vt:lpstr>Types of System Calls</vt:lpstr>
      <vt:lpstr>Types of System Calls</vt:lpstr>
      <vt:lpstr>PowerPoint Presentation</vt:lpstr>
      <vt:lpstr>PowerPoint Presentation</vt:lpstr>
      <vt:lpstr>PowerPoint Presentation</vt:lpstr>
      <vt:lpstr>PowerPoint Presentation</vt:lpstr>
      <vt:lpstr>PowerPoint Presentation</vt:lpstr>
      <vt:lpstr>PowerPoint Presentation</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475</cp:revision>
  <dcterms:created xsi:type="dcterms:W3CDTF">2023-01-05T14:57:56Z</dcterms:created>
  <dcterms:modified xsi:type="dcterms:W3CDTF">2023-08-18T07:42:49Z</dcterms:modified>
</cp:coreProperties>
</file>