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57" r:id="rId3"/>
    <p:sldId id="291" r:id="rId4"/>
    <p:sldId id="292" r:id="rId5"/>
    <p:sldId id="293" r:id="rId6"/>
    <p:sldId id="294" r:id="rId7"/>
    <p:sldId id="295" r:id="rId8"/>
    <p:sldId id="296" r:id="rId9"/>
    <p:sldId id="297" r:id="rId10"/>
    <p:sldId id="299" r:id="rId11"/>
    <p:sldId id="300" r:id="rId12"/>
    <p:sldId id="301" r:id="rId13"/>
    <p:sldId id="302" r:id="rId14"/>
    <p:sldId id="298" r:id="rId15"/>
    <p:sldId id="303" r:id="rId16"/>
    <p:sldId id="304" r:id="rId17"/>
    <p:sldId id="305" r:id="rId18"/>
    <p:sldId id="306" r:id="rId19"/>
    <p:sldId id="307" r:id="rId20"/>
    <p:sldId id="29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487764-53CA-4A11-8BAB-30D276C09413}" v="1" dt="2023-01-08T10:54:34.148"/>
    <p1510:client id="{340CBE7D-D7B3-4D97-ABD6-CC37F4EDFA05}" v="4" dt="2023-01-11T15:50:42.244"/>
    <p1510:client id="{5779A649-7162-4DD1-9E24-8821379E5FB6}" v="441" dt="2023-01-11T16:35:11.988"/>
    <p1510:client id="{6C35497D-115B-4A9B-81C7-1F86E6FCF3DD}" v="284" dt="2023-01-15T10:37:22.182"/>
    <p1510:client id="{6C675B5F-7E56-49BC-B32E-B34F3BF846FA}" v="121" dt="2023-01-15T09:41:21.131"/>
    <p1510:client id="{96768945-D190-4D3C-B223-524C90010784}" v="186" dt="2023-01-12T08:50:04.946"/>
    <p1510:client id="{D87F807F-B5CE-47B2-AE3C-2FFAE13C1256}" v="1258" dt="2023-01-05T16:24:08.4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FADF21-1D66-4BB7-A779-7C7DAB81F687}" type="datetimeFigureOut">
              <a:t>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EA2AB4-BB01-4965-B949-9604BB1E3433}" type="slidenum">
              <a:t>‹#›</a:t>
            </a:fld>
            <a:endParaRPr lang="en-US"/>
          </a:p>
        </p:txBody>
      </p:sp>
    </p:spTree>
    <p:extLst>
      <p:ext uri="{BB962C8B-B14F-4D97-AF65-F5344CB8AC3E}">
        <p14:creationId xmlns:p14="http://schemas.microsoft.com/office/powerpoint/2010/main" val="4282843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1/15/2023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68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8739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294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7931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2270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452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1175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1534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579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446484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882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52639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271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196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164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151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364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1/15/2023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90249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Operating System</a:t>
            </a:r>
          </a:p>
        </p:txBody>
      </p:sp>
      <p:sp>
        <p:nvSpPr>
          <p:cNvPr id="3" name="Subtitle 2"/>
          <p:cNvSpPr>
            <a:spLocks noGrp="1"/>
          </p:cNvSpPr>
          <p:nvPr>
            <p:ph type="subTitle" idx="1"/>
          </p:nvPr>
        </p:nvSpPr>
        <p:spPr/>
        <p:txBody>
          <a:bodyPr/>
          <a:lstStyle/>
          <a:p>
            <a:r>
              <a:rPr lang="en-US" sz="3200" dirty="0"/>
              <a:t>Lecture #5</a:t>
            </a:r>
          </a:p>
          <a:p>
            <a:r>
              <a:rPr lang="en-US" sz="3200" dirty="0"/>
              <a:t>Process Management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1499-4AA7-18A0-AF2F-C8F4D9F09BAD}"/>
              </a:ext>
            </a:extLst>
          </p:cNvPr>
          <p:cNvSpPr>
            <a:spLocks noGrp="1"/>
          </p:cNvSpPr>
          <p:nvPr>
            <p:ph type="title"/>
          </p:nvPr>
        </p:nvSpPr>
        <p:spPr/>
        <p:txBody>
          <a:bodyPr/>
          <a:lstStyle/>
          <a:p>
            <a:r>
              <a:rPr lang="en-US" dirty="0"/>
              <a:t>Process States</a:t>
            </a:r>
          </a:p>
        </p:txBody>
      </p:sp>
      <p:sp>
        <p:nvSpPr>
          <p:cNvPr id="3" name="Content Placeholder 2">
            <a:extLst>
              <a:ext uri="{FF2B5EF4-FFF2-40B4-BE49-F238E27FC236}">
                <a16:creationId xmlns:a16="http://schemas.microsoft.com/office/drawing/2014/main" id="{CB4270F8-7800-EE7E-2B26-6BAC44CB3AC7}"/>
              </a:ext>
            </a:extLst>
          </p:cNvPr>
          <p:cNvSpPr>
            <a:spLocks noGrp="1"/>
          </p:cNvSpPr>
          <p:nvPr>
            <p:ph idx="1"/>
          </p:nvPr>
        </p:nvSpPr>
        <p:spPr/>
        <p:txBody>
          <a:bodyPr>
            <a:normAutofit fontScale="92500"/>
          </a:bodyPr>
          <a:lstStyle/>
          <a:p>
            <a:pPr algn="just"/>
            <a:r>
              <a:rPr lang="en-US" dirty="0">
                <a:ea typeface="+mn-lt"/>
                <a:cs typeface="+mn-lt"/>
              </a:rPr>
              <a:t>A process, from its creation to completion goes through different states. Generally, a process may be present in one of the 5 states during its execution:</a:t>
            </a:r>
          </a:p>
          <a:p>
            <a:pPr algn="just">
              <a:buSzPct val="114999"/>
            </a:pPr>
            <a:r>
              <a:rPr lang="en-US" dirty="0"/>
              <a:t>New</a:t>
            </a:r>
          </a:p>
          <a:p>
            <a:pPr algn="just">
              <a:buSzPct val="114999"/>
            </a:pPr>
            <a:r>
              <a:rPr lang="en-US" dirty="0"/>
              <a:t>Ready</a:t>
            </a:r>
          </a:p>
          <a:p>
            <a:pPr algn="just">
              <a:buSzPct val="114999"/>
            </a:pPr>
            <a:r>
              <a:rPr lang="en-US" dirty="0"/>
              <a:t>Block or waiting</a:t>
            </a:r>
          </a:p>
          <a:p>
            <a:pPr algn="just">
              <a:buSzPct val="114999"/>
            </a:pPr>
            <a:r>
              <a:rPr lang="en-US" dirty="0"/>
              <a:t>Running </a:t>
            </a:r>
          </a:p>
          <a:p>
            <a:pPr algn="just">
              <a:buSzPct val="114999"/>
            </a:pPr>
            <a:r>
              <a:rPr lang="en-US" dirty="0"/>
              <a:t>Terminated</a:t>
            </a:r>
          </a:p>
        </p:txBody>
      </p:sp>
    </p:spTree>
    <p:extLst>
      <p:ext uri="{BB962C8B-B14F-4D97-AF65-F5344CB8AC3E}">
        <p14:creationId xmlns:p14="http://schemas.microsoft.com/office/powerpoint/2010/main" val="4201269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FF201-9E06-480A-B89C-10016D2CA173}"/>
              </a:ext>
            </a:extLst>
          </p:cNvPr>
          <p:cNvSpPr>
            <a:spLocks noGrp="1"/>
          </p:cNvSpPr>
          <p:nvPr>
            <p:ph type="title"/>
          </p:nvPr>
        </p:nvSpPr>
        <p:spPr/>
        <p:txBody>
          <a:bodyPr/>
          <a:lstStyle/>
          <a:p>
            <a:r>
              <a:rPr lang="en-US" dirty="0"/>
              <a:t>Process States</a:t>
            </a:r>
          </a:p>
        </p:txBody>
      </p:sp>
      <p:pic>
        <p:nvPicPr>
          <p:cNvPr id="4" name="Picture 4" descr="Diagram&#10;&#10;Description automatically generated">
            <a:extLst>
              <a:ext uri="{FF2B5EF4-FFF2-40B4-BE49-F238E27FC236}">
                <a16:creationId xmlns:a16="http://schemas.microsoft.com/office/drawing/2014/main" id="{6464A8F3-8E05-19D1-E59F-17F6E21F61CD}"/>
              </a:ext>
            </a:extLst>
          </p:cNvPr>
          <p:cNvPicPr>
            <a:picLocks noGrp="1" noChangeAspect="1"/>
          </p:cNvPicPr>
          <p:nvPr>
            <p:ph idx="1"/>
          </p:nvPr>
        </p:nvPicPr>
        <p:blipFill rotWithShape="1">
          <a:blip r:embed="rId2"/>
          <a:srcRect r="-217" b="30303"/>
          <a:stretch/>
        </p:blipFill>
        <p:spPr>
          <a:xfrm>
            <a:off x="1610545" y="2686328"/>
            <a:ext cx="9172226" cy="3190217"/>
          </a:xfrm>
        </p:spPr>
      </p:pic>
    </p:spTree>
    <p:extLst>
      <p:ext uri="{BB962C8B-B14F-4D97-AF65-F5344CB8AC3E}">
        <p14:creationId xmlns:p14="http://schemas.microsoft.com/office/powerpoint/2010/main" val="3747332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6C57D-A925-F739-F89B-BD2A5C3A9140}"/>
              </a:ext>
            </a:extLst>
          </p:cNvPr>
          <p:cNvSpPr>
            <a:spLocks noGrp="1"/>
          </p:cNvSpPr>
          <p:nvPr>
            <p:ph type="title"/>
          </p:nvPr>
        </p:nvSpPr>
        <p:spPr/>
        <p:txBody>
          <a:bodyPr/>
          <a:lstStyle/>
          <a:p>
            <a:r>
              <a:rPr lang="en-US" dirty="0"/>
              <a:t>Process States</a:t>
            </a:r>
          </a:p>
        </p:txBody>
      </p:sp>
      <p:sp>
        <p:nvSpPr>
          <p:cNvPr id="3" name="Content Placeholder 2">
            <a:extLst>
              <a:ext uri="{FF2B5EF4-FFF2-40B4-BE49-F238E27FC236}">
                <a16:creationId xmlns:a16="http://schemas.microsoft.com/office/drawing/2014/main" id="{3B8C39EE-C286-5052-C457-3468EAFAFF35}"/>
              </a:ext>
            </a:extLst>
          </p:cNvPr>
          <p:cNvSpPr>
            <a:spLocks noGrp="1"/>
          </p:cNvSpPr>
          <p:nvPr>
            <p:ph idx="1"/>
          </p:nvPr>
        </p:nvSpPr>
        <p:spPr/>
        <p:txBody>
          <a:bodyPr>
            <a:normAutofit/>
          </a:bodyPr>
          <a:lstStyle/>
          <a:p>
            <a:pPr algn="just"/>
            <a:r>
              <a:rPr lang="en-US" b="1" dirty="0">
                <a:ea typeface="+mn-lt"/>
                <a:cs typeface="+mn-lt"/>
              </a:rPr>
              <a:t>New</a:t>
            </a:r>
            <a:r>
              <a:rPr lang="en-US" dirty="0">
                <a:ea typeface="+mn-lt"/>
                <a:cs typeface="+mn-lt"/>
              </a:rPr>
              <a:t>: This state contains the processes which are ready to be loaded by the operating system into the main memory.</a:t>
            </a:r>
            <a:endParaRPr lang="en-US" dirty="0"/>
          </a:p>
          <a:p>
            <a:pPr algn="just">
              <a:buSzPct val="114999"/>
            </a:pPr>
            <a:r>
              <a:rPr lang="en-US" b="1" dirty="0">
                <a:ea typeface="+mn-lt"/>
                <a:cs typeface="+mn-lt"/>
              </a:rPr>
              <a:t>Ready</a:t>
            </a:r>
            <a:r>
              <a:rPr lang="en-US" dirty="0">
                <a:ea typeface="+mn-lt"/>
                <a:cs typeface="+mn-lt"/>
              </a:rPr>
              <a:t>: This state contains the process which is both ready to be executed and is currently in the main memory of the system. The operating system brings the processes from secondary memory(hard disk) to main memory(RAM). As these processes are present in the main memory and are waiting to be assigned to the CPU, the state of these processes is known as Ready state.</a:t>
            </a:r>
            <a:endParaRPr lang="en-US" dirty="0"/>
          </a:p>
          <a:p>
            <a:pPr algn="just">
              <a:buSzPct val="114999"/>
            </a:pPr>
            <a:endParaRPr lang="en-US" dirty="0"/>
          </a:p>
        </p:txBody>
      </p:sp>
    </p:spTree>
    <p:extLst>
      <p:ext uri="{BB962C8B-B14F-4D97-AF65-F5344CB8AC3E}">
        <p14:creationId xmlns:p14="http://schemas.microsoft.com/office/powerpoint/2010/main" val="3579263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6C57D-A925-F739-F89B-BD2A5C3A9140}"/>
              </a:ext>
            </a:extLst>
          </p:cNvPr>
          <p:cNvSpPr>
            <a:spLocks noGrp="1"/>
          </p:cNvSpPr>
          <p:nvPr>
            <p:ph type="title"/>
          </p:nvPr>
        </p:nvSpPr>
        <p:spPr/>
        <p:txBody>
          <a:bodyPr/>
          <a:lstStyle/>
          <a:p>
            <a:r>
              <a:rPr lang="en-US" dirty="0"/>
              <a:t>Process States</a:t>
            </a:r>
          </a:p>
        </p:txBody>
      </p:sp>
      <p:sp>
        <p:nvSpPr>
          <p:cNvPr id="3" name="Content Placeholder 2">
            <a:extLst>
              <a:ext uri="{FF2B5EF4-FFF2-40B4-BE49-F238E27FC236}">
                <a16:creationId xmlns:a16="http://schemas.microsoft.com/office/drawing/2014/main" id="{3B8C39EE-C286-5052-C457-3468EAFAFF35}"/>
              </a:ext>
            </a:extLst>
          </p:cNvPr>
          <p:cNvSpPr>
            <a:spLocks noGrp="1"/>
          </p:cNvSpPr>
          <p:nvPr>
            <p:ph idx="1"/>
          </p:nvPr>
        </p:nvSpPr>
        <p:spPr/>
        <p:txBody>
          <a:bodyPr>
            <a:normAutofit fontScale="92500" lnSpcReduction="10000"/>
          </a:bodyPr>
          <a:lstStyle/>
          <a:p>
            <a:pPr algn="just">
              <a:buSzPct val="114999"/>
            </a:pPr>
            <a:r>
              <a:rPr lang="en-US" b="1" dirty="0">
                <a:ea typeface="+mn-lt"/>
                <a:cs typeface="+mn-lt"/>
              </a:rPr>
              <a:t>Running</a:t>
            </a:r>
            <a:r>
              <a:rPr lang="en-US" dirty="0">
                <a:ea typeface="+mn-lt"/>
                <a:cs typeface="+mn-lt"/>
              </a:rPr>
              <a:t>: This state contains the processes which are currently executed by the CPU in our system. If there is a total x CPU in our system, then a maximum number of running processes for a particular time is also x.</a:t>
            </a:r>
            <a:endParaRPr lang="en-US"/>
          </a:p>
          <a:p>
            <a:pPr algn="just">
              <a:buSzPct val="114999"/>
            </a:pPr>
            <a:r>
              <a:rPr lang="en-US" b="1" dirty="0">
                <a:ea typeface="+mn-lt"/>
                <a:cs typeface="+mn-lt"/>
              </a:rPr>
              <a:t>Block or wait</a:t>
            </a:r>
            <a:r>
              <a:rPr lang="en-US" dirty="0">
                <a:ea typeface="+mn-lt"/>
                <a:cs typeface="+mn-lt"/>
              </a:rPr>
              <a:t>: A process from its running state may transition to a block or wait for state depending on the scheduling algorithm or because of the internal behavior of the process (process explicitly wants to wait).</a:t>
            </a:r>
          </a:p>
          <a:p>
            <a:pPr algn="just">
              <a:buSzPct val="114999"/>
            </a:pPr>
            <a:r>
              <a:rPr lang="en-US" b="1" dirty="0">
                <a:ea typeface="+mn-lt"/>
                <a:cs typeface="+mn-lt"/>
              </a:rPr>
              <a:t>Termination</a:t>
            </a:r>
            <a:r>
              <a:rPr lang="en-US" dirty="0">
                <a:ea typeface="+mn-lt"/>
                <a:cs typeface="+mn-lt"/>
              </a:rPr>
              <a:t>: A process that completes its execution comes to its termination state. All the contents of that process(Process control block) will also be deleted by the operating system.</a:t>
            </a:r>
          </a:p>
          <a:p>
            <a:pPr algn="just">
              <a:buSzPct val="114999"/>
            </a:pPr>
            <a:endParaRPr lang="en-US" dirty="0"/>
          </a:p>
        </p:txBody>
      </p:sp>
    </p:spTree>
    <p:extLst>
      <p:ext uri="{BB962C8B-B14F-4D97-AF65-F5344CB8AC3E}">
        <p14:creationId xmlns:p14="http://schemas.microsoft.com/office/powerpoint/2010/main" val="1799546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7AB4-BC72-4170-EA2C-DC978660F24D}"/>
              </a:ext>
            </a:extLst>
          </p:cNvPr>
          <p:cNvSpPr>
            <a:spLocks noGrp="1"/>
          </p:cNvSpPr>
          <p:nvPr>
            <p:ph type="title"/>
          </p:nvPr>
        </p:nvSpPr>
        <p:spPr/>
        <p:txBody>
          <a:bodyPr/>
          <a:lstStyle/>
          <a:p>
            <a:r>
              <a:rPr lang="en-US" dirty="0"/>
              <a:t>Process Control Block</a:t>
            </a:r>
          </a:p>
        </p:txBody>
      </p:sp>
      <p:sp>
        <p:nvSpPr>
          <p:cNvPr id="3" name="Content Placeholder 2">
            <a:extLst>
              <a:ext uri="{FF2B5EF4-FFF2-40B4-BE49-F238E27FC236}">
                <a16:creationId xmlns:a16="http://schemas.microsoft.com/office/drawing/2014/main" id="{3822D26D-C415-102D-8922-9593E92DA994}"/>
              </a:ext>
            </a:extLst>
          </p:cNvPr>
          <p:cNvSpPr>
            <a:spLocks noGrp="1"/>
          </p:cNvSpPr>
          <p:nvPr>
            <p:ph idx="1"/>
          </p:nvPr>
        </p:nvSpPr>
        <p:spPr/>
        <p:txBody>
          <a:bodyPr>
            <a:normAutofit fontScale="92500"/>
          </a:bodyPr>
          <a:lstStyle/>
          <a:p>
            <a:pPr algn="just"/>
            <a:r>
              <a:rPr lang="en-US" dirty="0">
                <a:ea typeface="+mn-lt"/>
                <a:cs typeface="+mn-lt"/>
              </a:rPr>
              <a:t>Process Control Block is a data structure that contains information of the process related to it. The process control block is also known as a task control block, entry of the process table, etc.</a:t>
            </a:r>
          </a:p>
          <a:p>
            <a:pPr algn="just">
              <a:buSzPct val="114999"/>
            </a:pPr>
            <a:r>
              <a:rPr lang="en-US" dirty="0">
                <a:ea typeface="+mn-lt"/>
                <a:cs typeface="+mn-lt"/>
              </a:rPr>
              <a:t>It is very important for process management as the data structuring for processes is done in terms of the PCB. It also defines the current state of the operating system.</a:t>
            </a:r>
          </a:p>
          <a:p>
            <a:pPr algn="just">
              <a:buSzPct val="114999"/>
            </a:pPr>
            <a:r>
              <a:rPr lang="en-US" dirty="0">
                <a:ea typeface="+mn-lt"/>
                <a:cs typeface="+mn-lt"/>
              </a:rPr>
              <a:t>It’s a repository of information associated with a specific process.</a:t>
            </a:r>
          </a:p>
          <a:p>
            <a:pPr algn="just">
              <a:buSzPct val="114999"/>
            </a:pPr>
            <a:r>
              <a:rPr lang="en-US" dirty="0">
                <a:ea typeface="+mn-lt"/>
                <a:cs typeface="+mn-lt"/>
              </a:rPr>
              <a:t>PCBs are stored in specially reserved memory for the operating system known as kernel space.</a:t>
            </a:r>
            <a:endParaRPr lang="en-US" dirty="0"/>
          </a:p>
        </p:txBody>
      </p:sp>
    </p:spTree>
    <p:extLst>
      <p:ext uri="{BB962C8B-B14F-4D97-AF65-F5344CB8AC3E}">
        <p14:creationId xmlns:p14="http://schemas.microsoft.com/office/powerpoint/2010/main" val="2953365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1F01B-017E-88FB-6F73-71AEE6FF3F21}"/>
              </a:ext>
            </a:extLst>
          </p:cNvPr>
          <p:cNvSpPr>
            <a:spLocks noGrp="1"/>
          </p:cNvSpPr>
          <p:nvPr>
            <p:ph type="title"/>
          </p:nvPr>
        </p:nvSpPr>
        <p:spPr/>
        <p:txBody>
          <a:bodyPr/>
          <a:lstStyle/>
          <a:p>
            <a:r>
              <a:rPr lang="en-US" dirty="0"/>
              <a:t>Process Control Block</a:t>
            </a:r>
          </a:p>
        </p:txBody>
      </p:sp>
      <p:sp>
        <p:nvSpPr>
          <p:cNvPr id="3" name="Content Placeholder 2">
            <a:extLst>
              <a:ext uri="{FF2B5EF4-FFF2-40B4-BE49-F238E27FC236}">
                <a16:creationId xmlns:a16="http://schemas.microsoft.com/office/drawing/2014/main" id="{490FF7A7-70E5-0104-3194-6B436E6597FC}"/>
              </a:ext>
            </a:extLst>
          </p:cNvPr>
          <p:cNvSpPr>
            <a:spLocks noGrp="1"/>
          </p:cNvSpPr>
          <p:nvPr>
            <p:ph idx="1"/>
          </p:nvPr>
        </p:nvSpPr>
        <p:spPr/>
        <p:txBody>
          <a:bodyPr>
            <a:normAutofit fontScale="85000" lnSpcReduction="20000"/>
          </a:bodyPr>
          <a:lstStyle/>
          <a:p>
            <a:pPr algn="just"/>
            <a:r>
              <a:rPr lang="en-US" dirty="0">
                <a:ea typeface="+mn-lt"/>
                <a:cs typeface="+mn-lt"/>
              </a:rPr>
              <a:t>The role of the process control block arises as an identification card for each process. The Operating System doesn't know which process is which, until Operating System refers through the PCB of every process.</a:t>
            </a:r>
            <a:endParaRPr lang="en-US" dirty="0"/>
          </a:p>
          <a:p>
            <a:pPr algn="just">
              <a:buSzPct val="114999"/>
            </a:pPr>
            <a:r>
              <a:rPr lang="en-US" b="1" dirty="0">
                <a:ea typeface="+mn-lt"/>
                <a:cs typeface="+mn-lt"/>
              </a:rPr>
              <a:t>For Example:</a:t>
            </a:r>
            <a:r>
              <a:rPr lang="en-US" dirty="0">
                <a:ea typeface="+mn-lt"/>
                <a:cs typeface="+mn-lt"/>
              </a:rPr>
              <a:t>, there are MS word processes, pdf processes, printing processes, and many background processes are running currently on the CPU. How will OS identify and manage each process without knowing the identity of each process?</a:t>
            </a:r>
            <a:endParaRPr lang="en-US" dirty="0"/>
          </a:p>
          <a:p>
            <a:pPr algn="just">
              <a:buSzPct val="114999"/>
            </a:pPr>
            <a:r>
              <a:rPr lang="en-US" dirty="0">
                <a:ea typeface="+mn-lt"/>
                <a:cs typeface="+mn-lt"/>
              </a:rPr>
              <a:t>So, here PCB comes into play as a data structure to store information about each process.</a:t>
            </a:r>
            <a:endParaRPr lang="en-US" dirty="0"/>
          </a:p>
          <a:p>
            <a:pPr algn="just">
              <a:buSzPct val="114999"/>
            </a:pPr>
            <a:r>
              <a:rPr lang="en-US" dirty="0">
                <a:ea typeface="+mn-lt"/>
                <a:cs typeface="+mn-lt"/>
              </a:rPr>
              <a:t>Therefore, whenever a user triggers a process (like print command), a process control block (PCB) is created for that process in the operating system which is used by the operating system to execute and manage the processes when the operating system is free.</a:t>
            </a:r>
            <a:endParaRPr lang="en-US" dirty="0"/>
          </a:p>
          <a:p>
            <a:pPr algn="just">
              <a:buSzPct val="114999"/>
            </a:pPr>
            <a:endParaRPr lang="en-US" dirty="0"/>
          </a:p>
        </p:txBody>
      </p:sp>
    </p:spTree>
    <p:extLst>
      <p:ext uri="{BB962C8B-B14F-4D97-AF65-F5344CB8AC3E}">
        <p14:creationId xmlns:p14="http://schemas.microsoft.com/office/powerpoint/2010/main" val="2033459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1F01B-017E-88FB-6F73-71AEE6FF3F21}"/>
              </a:ext>
            </a:extLst>
          </p:cNvPr>
          <p:cNvSpPr>
            <a:spLocks noGrp="1"/>
          </p:cNvSpPr>
          <p:nvPr>
            <p:ph type="title"/>
          </p:nvPr>
        </p:nvSpPr>
        <p:spPr/>
        <p:txBody>
          <a:bodyPr/>
          <a:lstStyle/>
          <a:p>
            <a:r>
              <a:rPr lang="en-US" dirty="0"/>
              <a:t>Process Control Block</a:t>
            </a:r>
          </a:p>
        </p:txBody>
      </p:sp>
      <p:pic>
        <p:nvPicPr>
          <p:cNvPr id="6" name="Picture 6" descr="Table&#10;&#10;Description automatically generated">
            <a:extLst>
              <a:ext uri="{FF2B5EF4-FFF2-40B4-BE49-F238E27FC236}">
                <a16:creationId xmlns:a16="http://schemas.microsoft.com/office/drawing/2014/main" id="{C69982D6-D120-A0B7-B647-64BA7BBE895A}"/>
              </a:ext>
            </a:extLst>
          </p:cNvPr>
          <p:cNvPicPr>
            <a:picLocks noGrp="1" noChangeAspect="1"/>
          </p:cNvPicPr>
          <p:nvPr>
            <p:ph idx="1"/>
          </p:nvPr>
        </p:nvPicPr>
        <p:blipFill rotWithShape="1">
          <a:blip r:embed="rId2"/>
          <a:srcRect r="433" b="14719"/>
          <a:stretch/>
        </p:blipFill>
        <p:spPr>
          <a:xfrm>
            <a:off x="2783136" y="2024970"/>
            <a:ext cx="5533058" cy="4742624"/>
          </a:xfrm>
        </p:spPr>
      </p:pic>
    </p:spTree>
    <p:extLst>
      <p:ext uri="{BB962C8B-B14F-4D97-AF65-F5344CB8AC3E}">
        <p14:creationId xmlns:p14="http://schemas.microsoft.com/office/powerpoint/2010/main" val="2502296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516E-1427-3048-5930-FD51C6E2E01E}"/>
              </a:ext>
            </a:extLst>
          </p:cNvPr>
          <p:cNvSpPr>
            <a:spLocks noGrp="1"/>
          </p:cNvSpPr>
          <p:nvPr>
            <p:ph type="title"/>
          </p:nvPr>
        </p:nvSpPr>
        <p:spPr/>
        <p:txBody>
          <a:bodyPr/>
          <a:lstStyle/>
          <a:p>
            <a:r>
              <a:rPr lang="en-US" dirty="0">
                <a:ea typeface="+mj-lt"/>
                <a:cs typeface="+mj-lt"/>
              </a:rPr>
              <a:t>Process Control Block</a:t>
            </a:r>
          </a:p>
        </p:txBody>
      </p:sp>
      <p:sp>
        <p:nvSpPr>
          <p:cNvPr id="3" name="Content Placeholder 2">
            <a:extLst>
              <a:ext uri="{FF2B5EF4-FFF2-40B4-BE49-F238E27FC236}">
                <a16:creationId xmlns:a16="http://schemas.microsoft.com/office/drawing/2014/main" id="{7A25B12E-6AF0-DC26-30F4-F48387C28A0F}"/>
              </a:ext>
            </a:extLst>
          </p:cNvPr>
          <p:cNvSpPr>
            <a:spLocks noGrp="1"/>
          </p:cNvSpPr>
          <p:nvPr>
            <p:ph idx="1"/>
          </p:nvPr>
        </p:nvSpPr>
        <p:spPr/>
        <p:txBody>
          <a:bodyPr>
            <a:normAutofit fontScale="77500" lnSpcReduction="20000"/>
          </a:bodyPr>
          <a:lstStyle/>
          <a:p>
            <a:r>
              <a:rPr lang="en-US" dirty="0"/>
              <a:t>Process State</a:t>
            </a:r>
          </a:p>
          <a:p>
            <a:pPr algn="just">
              <a:buSzPct val="114999"/>
            </a:pPr>
            <a:r>
              <a:rPr lang="en-US" dirty="0">
                <a:ea typeface="+mn-lt"/>
                <a:cs typeface="+mn-lt"/>
              </a:rPr>
              <a:t>This specifies the process state i.e. new, ready, running, waiting or terminated.</a:t>
            </a:r>
            <a:endParaRPr lang="en-US" dirty="0"/>
          </a:p>
          <a:p>
            <a:pPr>
              <a:buSzPct val="114999"/>
            </a:pPr>
            <a:r>
              <a:rPr lang="en-US" dirty="0"/>
              <a:t>Process ID</a:t>
            </a:r>
          </a:p>
          <a:p>
            <a:pPr algn="just">
              <a:buSzPct val="114999"/>
            </a:pPr>
            <a:r>
              <a:rPr lang="en-US" dirty="0">
                <a:ea typeface="+mn-lt"/>
                <a:cs typeface="+mn-lt"/>
              </a:rPr>
              <a:t>This shows the number of the particular process.</a:t>
            </a:r>
            <a:endParaRPr lang="en-US" dirty="0"/>
          </a:p>
          <a:p>
            <a:pPr>
              <a:buSzPct val="114999"/>
            </a:pPr>
            <a:r>
              <a:rPr lang="en-US" dirty="0"/>
              <a:t>Program Counter</a:t>
            </a:r>
          </a:p>
          <a:p>
            <a:pPr algn="just">
              <a:buSzPct val="114999"/>
            </a:pPr>
            <a:r>
              <a:rPr lang="en-US" dirty="0">
                <a:ea typeface="+mn-lt"/>
                <a:cs typeface="+mn-lt"/>
              </a:rPr>
              <a:t>This contains the address of the next instruction that needs to be executed in the process.</a:t>
            </a:r>
            <a:endParaRPr lang="en-US" dirty="0"/>
          </a:p>
          <a:p>
            <a:pPr>
              <a:buSzPct val="114999"/>
            </a:pPr>
            <a:r>
              <a:rPr lang="en-US" dirty="0"/>
              <a:t>Registers</a:t>
            </a:r>
          </a:p>
          <a:p>
            <a:pPr algn="just">
              <a:buSzPct val="114999"/>
            </a:pPr>
            <a:r>
              <a:rPr lang="en-US" dirty="0">
                <a:ea typeface="+mn-lt"/>
                <a:cs typeface="+mn-lt"/>
              </a:rPr>
              <a:t>This specifies the registers that are used by the process. They may include accumulators, index registers, stack pointers, general purpose registers etc.</a:t>
            </a:r>
            <a:endParaRPr lang="en-US" dirty="0"/>
          </a:p>
          <a:p>
            <a:pPr>
              <a:buSzPct val="114999"/>
            </a:pPr>
            <a:endParaRPr lang="en-US"/>
          </a:p>
        </p:txBody>
      </p:sp>
    </p:spTree>
    <p:extLst>
      <p:ext uri="{BB962C8B-B14F-4D97-AF65-F5344CB8AC3E}">
        <p14:creationId xmlns:p14="http://schemas.microsoft.com/office/powerpoint/2010/main" val="147274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516E-1427-3048-5930-FD51C6E2E01E}"/>
              </a:ext>
            </a:extLst>
          </p:cNvPr>
          <p:cNvSpPr>
            <a:spLocks noGrp="1"/>
          </p:cNvSpPr>
          <p:nvPr>
            <p:ph type="title"/>
          </p:nvPr>
        </p:nvSpPr>
        <p:spPr/>
        <p:txBody>
          <a:bodyPr/>
          <a:lstStyle/>
          <a:p>
            <a:r>
              <a:rPr lang="en-US" dirty="0">
                <a:ea typeface="+mj-lt"/>
                <a:cs typeface="+mj-lt"/>
              </a:rPr>
              <a:t>Process Control Block</a:t>
            </a:r>
          </a:p>
        </p:txBody>
      </p:sp>
      <p:sp>
        <p:nvSpPr>
          <p:cNvPr id="3" name="Content Placeholder 2">
            <a:extLst>
              <a:ext uri="{FF2B5EF4-FFF2-40B4-BE49-F238E27FC236}">
                <a16:creationId xmlns:a16="http://schemas.microsoft.com/office/drawing/2014/main" id="{7A25B12E-6AF0-DC26-30F4-F48387C28A0F}"/>
              </a:ext>
            </a:extLst>
          </p:cNvPr>
          <p:cNvSpPr>
            <a:spLocks noGrp="1"/>
          </p:cNvSpPr>
          <p:nvPr>
            <p:ph idx="1"/>
          </p:nvPr>
        </p:nvSpPr>
        <p:spPr/>
        <p:txBody>
          <a:bodyPr>
            <a:normAutofit fontScale="85000" lnSpcReduction="20000"/>
          </a:bodyPr>
          <a:lstStyle/>
          <a:p>
            <a:pPr>
              <a:buSzPct val="114999"/>
            </a:pPr>
            <a:r>
              <a:rPr lang="en-US" dirty="0"/>
              <a:t>List of Open Files</a:t>
            </a:r>
          </a:p>
          <a:p>
            <a:pPr algn="just">
              <a:buSzPct val="114999"/>
            </a:pPr>
            <a:r>
              <a:rPr lang="en-US" dirty="0">
                <a:ea typeface="+mn-lt"/>
                <a:cs typeface="+mn-lt"/>
              </a:rPr>
              <a:t>These are the different files that are associated with the process</a:t>
            </a:r>
          </a:p>
          <a:p>
            <a:pPr>
              <a:buSzPct val="114999"/>
            </a:pPr>
            <a:r>
              <a:rPr lang="en-US" dirty="0"/>
              <a:t>CPU Scheduling Information</a:t>
            </a:r>
          </a:p>
          <a:p>
            <a:pPr algn="just">
              <a:buSzPct val="114999"/>
            </a:pPr>
            <a:r>
              <a:rPr lang="en-US" dirty="0">
                <a:ea typeface="+mn-lt"/>
                <a:cs typeface="+mn-lt"/>
              </a:rPr>
              <a:t>The process priority, pointers to scheduling queues etc. is the CPU scheduling information that is contained in the PCB. This may also include any other scheduling parameters.</a:t>
            </a:r>
          </a:p>
          <a:p>
            <a:pPr>
              <a:buSzPct val="114999"/>
            </a:pPr>
            <a:r>
              <a:rPr lang="en-US" dirty="0"/>
              <a:t>Memory Management Information</a:t>
            </a:r>
          </a:p>
          <a:p>
            <a:pPr algn="just">
              <a:buSzPct val="114999"/>
            </a:pPr>
            <a:r>
              <a:rPr lang="en-US" dirty="0">
                <a:ea typeface="+mn-lt"/>
                <a:cs typeface="+mn-lt"/>
              </a:rPr>
              <a:t>The memory management information includes the page tables or the segment tables depending on the memory system used. It also contains the value of the base registers, limit registers etc.</a:t>
            </a:r>
          </a:p>
          <a:p>
            <a:pPr>
              <a:buSzPct val="114999"/>
            </a:pPr>
            <a:endParaRPr lang="en-US" dirty="0"/>
          </a:p>
        </p:txBody>
      </p:sp>
    </p:spTree>
    <p:extLst>
      <p:ext uri="{BB962C8B-B14F-4D97-AF65-F5344CB8AC3E}">
        <p14:creationId xmlns:p14="http://schemas.microsoft.com/office/powerpoint/2010/main" val="2895777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516E-1427-3048-5930-FD51C6E2E01E}"/>
              </a:ext>
            </a:extLst>
          </p:cNvPr>
          <p:cNvSpPr>
            <a:spLocks noGrp="1"/>
          </p:cNvSpPr>
          <p:nvPr>
            <p:ph type="title"/>
          </p:nvPr>
        </p:nvSpPr>
        <p:spPr/>
        <p:txBody>
          <a:bodyPr/>
          <a:lstStyle/>
          <a:p>
            <a:r>
              <a:rPr lang="en-US" dirty="0">
                <a:ea typeface="+mj-lt"/>
                <a:cs typeface="+mj-lt"/>
              </a:rPr>
              <a:t>Process Control Block</a:t>
            </a:r>
          </a:p>
        </p:txBody>
      </p:sp>
      <p:sp>
        <p:nvSpPr>
          <p:cNvPr id="3" name="Content Placeholder 2">
            <a:extLst>
              <a:ext uri="{FF2B5EF4-FFF2-40B4-BE49-F238E27FC236}">
                <a16:creationId xmlns:a16="http://schemas.microsoft.com/office/drawing/2014/main" id="{7A25B12E-6AF0-DC26-30F4-F48387C28A0F}"/>
              </a:ext>
            </a:extLst>
          </p:cNvPr>
          <p:cNvSpPr>
            <a:spLocks noGrp="1"/>
          </p:cNvSpPr>
          <p:nvPr>
            <p:ph idx="1"/>
          </p:nvPr>
        </p:nvSpPr>
        <p:spPr/>
        <p:txBody>
          <a:bodyPr>
            <a:normAutofit fontScale="85000" lnSpcReduction="20000"/>
          </a:bodyPr>
          <a:lstStyle/>
          <a:p>
            <a:pPr>
              <a:buSzPct val="114999"/>
            </a:pPr>
            <a:r>
              <a:rPr lang="en-US" dirty="0">
                <a:ea typeface="+mn-lt"/>
                <a:cs typeface="+mn-lt"/>
              </a:rPr>
              <a:t>I/O Status Information</a:t>
            </a:r>
          </a:p>
          <a:p>
            <a:pPr algn="just">
              <a:buSzPct val="114999"/>
            </a:pPr>
            <a:r>
              <a:rPr lang="en-US" dirty="0">
                <a:ea typeface="+mn-lt"/>
                <a:cs typeface="+mn-lt"/>
              </a:rPr>
              <a:t>This information includes the list of I/O devices used by the process, the list of files etc.</a:t>
            </a:r>
          </a:p>
          <a:p>
            <a:pPr>
              <a:buSzPct val="114999"/>
            </a:pPr>
            <a:r>
              <a:rPr lang="en-US" dirty="0">
                <a:ea typeface="+mn-lt"/>
                <a:cs typeface="+mn-lt"/>
              </a:rPr>
              <a:t>Accounting information</a:t>
            </a:r>
          </a:p>
          <a:p>
            <a:pPr algn="just">
              <a:buSzPct val="114999"/>
            </a:pPr>
            <a:r>
              <a:rPr lang="en-US" dirty="0">
                <a:ea typeface="+mn-lt"/>
                <a:cs typeface="+mn-lt"/>
              </a:rPr>
              <a:t>The time limits, account numbers, amount of CPU used, process numbers etc. are all a part of the PCB accounting information.</a:t>
            </a:r>
          </a:p>
          <a:p>
            <a:pPr>
              <a:buSzPct val="114999"/>
            </a:pPr>
            <a:r>
              <a:rPr lang="en-US" dirty="0">
                <a:ea typeface="+mn-lt"/>
                <a:cs typeface="+mn-lt"/>
              </a:rPr>
              <a:t>Location of the Process Control Block</a:t>
            </a:r>
          </a:p>
          <a:p>
            <a:pPr algn="just">
              <a:buSzPct val="114999"/>
            </a:pPr>
            <a:r>
              <a:rPr lang="en-US" dirty="0">
                <a:ea typeface="+mn-lt"/>
                <a:cs typeface="+mn-lt"/>
              </a:rPr>
              <a:t>The process control block is kept in a memory area that is protected from the normal user access. This is done because it contains important process information. Some of the operating systems place the PCB at the beginning of the kernel stack for the process as it is a safe location.</a:t>
            </a:r>
          </a:p>
          <a:p>
            <a:pPr>
              <a:buSzPct val="114999"/>
            </a:pPr>
            <a:endParaRPr lang="en-US" dirty="0"/>
          </a:p>
        </p:txBody>
      </p:sp>
    </p:spTree>
    <p:extLst>
      <p:ext uri="{BB962C8B-B14F-4D97-AF65-F5344CB8AC3E}">
        <p14:creationId xmlns:p14="http://schemas.microsoft.com/office/powerpoint/2010/main" val="109542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D32D-2FAE-0610-50A7-EF46855222CB}"/>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5F9EAA66-0016-9085-CF89-E45757F6D780}"/>
              </a:ext>
            </a:extLst>
          </p:cNvPr>
          <p:cNvSpPr>
            <a:spLocks noGrp="1"/>
          </p:cNvSpPr>
          <p:nvPr>
            <p:ph idx="1"/>
          </p:nvPr>
        </p:nvSpPr>
        <p:spPr/>
        <p:txBody>
          <a:bodyPr/>
          <a:lstStyle/>
          <a:p>
            <a:pPr>
              <a:buSzPct val="114999"/>
            </a:pPr>
            <a:r>
              <a:rPr lang="en-US"/>
              <a:t>Concept of Process.</a:t>
            </a:r>
          </a:p>
          <a:p>
            <a:pPr>
              <a:buSzPct val="114999"/>
            </a:pPr>
            <a:r>
              <a:rPr lang="en-US"/>
              <a:t>Operations on Processes</a:t>
            </a:r>
          </a:p>
          <a:p>
            <a:pPr>
              <a:buSzPct val="114999"/>
            </a:pPr>
            <a:r>
              <a:rPr lang="en-US" dirty="0"/>
              <a:t>Process control </a:t>
            </a:r>
            <a:r>
              <a:rPr lang="en-US"/>
              <a:t>block.</a:t>
            </a:r>
          </a:p>
          <a:p>
            <a:pPr>
              <a:buSzPct val="114999"/>
            </a:pPr>
            <a:endParaRPr lang="en-US" dirty="0"/>
          </a:p>
        </p:txBody>
      </p:sp>
    </p:spTree>
    <p:extLst>
      <p:ext uri="{BB962C8B-B14F-4D97-AF65-F5344CB8AC3E}">
        <p14:creationId xmlns:p14="http://schemas.microsoft.com/office/powerpoint/2010/main" val="519534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CB2F-CFC0-DA6E-325C-FD37E7A3CF71}"/>
              </a:ext>
            </a:extLst>
          </p:cNvPr>
          <p:cNvSpPr>
            <a:spLocks noGrp="1"/>
          </p:cNvSpPr>
          <p:nvPr>
            <p:ph type="title"/>
          </p:nvPr>
        </p:nvSpPr>
        <p:spPr/>
        <p:txBody>
          <a:bodyPr/>
          <a:lstStyle/>
          <a:p>
            <a:r>
              <a:rPr lang="en-US" dirty="0"/>
              <a:t>Any Query??</a:t>
            </a:r>
          </a:p>
        </p:txBody>
      </p:sp>
      <p:sp>
        <p:nvSpPr>
          <p:cNvPr id="3" name="Content Placeholder 2">
            <a:extLst>
              <a:ext uri="{FF2B5EF4-FFF2-40B4-BE49-F238E27FC236}">
                <a16:creationId xmlns:a16="http://schemas.microsoft.com/office/drawing/2014/main" id="{4C13763B-82D9-A2DB-BA5D-B877EFEFC6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4454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63DE5-EBCA-61BF-CF96-1088504213A8}"/>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2C2A335C-05B5-19FB-4300-FCF309FE7499}"/>
              </a:ext>
            </a:extLst>
          </p:cNvPr>
          <p:cNvSpPr>
            <a:spLocks noGrp="1"/>
          </p:cNvSpPr>
          <p:nvPr>
            <p:ph idx="1"/>
          </p:nvPr>
        </p:nvSpPr>
        <p:spPr/>
        <p:txBody>
          <a:bodyPr>
            <a:normAutofit fontScale="85000" lnSpcReduction="20000"/>
          </a:bodyPr>
          <a:lstStyle/>
          <a:p>
            <a:r>
              <a:rPr lang="en-US" dirty="0">
                <a:ea typeface="+mn-lt"/>
                <a:cs typeface="+mn-lt"/>
              </a:rPr>
              <a:t>A process is an activity of executing a program. Basically, it is a program under execution. </a:t>
            </a:r>
          </a:p>
          <a:p>
            <a:pPr>
              <a:buSzPct val="114999"/>
            </a:pPr>
            <a:r>
              <a:rPr lang="en-US" dirty="0">
                <a:ea typeface="+mn-lt"/>
                <a:cs typeface="+mn-lt"/>
              </a:rPr>
              <a:t>Every process needs certain resources to complete its task.</a:t>
            </a:r>
          </a:p>
          <a:p>
            <a:pPr>
              <a:buSzPct val="114999"/>
            </a:pPr>
            <a:r>
              <a:rPr lang="en-US" dirty="0">
                <a:ea typeface="+mn-lt"/>
                <a:cs typeface="+mn-lt"/>
              </a:rPr>
              <a:t>The execution of a process is a complex activity. It involves various operations.:</a:t>
            </a:r>
          </a:p>
          <a:p>
            <a:pPr>
              <a:buSzPct val="114999"/>
            </a:pPr>
            <a:r>
              <a:rPr lang="en-US" dirty="0"/>
              <a:t>Creation.</a:t>
            </a:r>
          </a:p>
          <a:p>
            <a:pPr>
              <a:buSzPct val="114999"/>
            </a:pPr>
            <a:r>
              <a:rPr lang="en-US" dirty="0"/>
              <a:t>Schedule.</a:t>
            </a:r>
          </a:p>
          <a:p>
            <a:pPr>
              <a:buSzPct val="114999"/>
            </a:pPr>
            <a:r>
              <a:rPr lang="en-US" dirty="0" err="1"/>
              <a:t>Premption</a:t>
            </a:r>
            <a:endParaRPr lang="en-US" dirty="0"/>
          </a:p>
          <a:p>
            <a:pPr>
              <a:buSzPct val="114999"/>
            </a:pPr>
            <a:r>
              <a:rPr lang="en-US" dirty="0"/>
              <a:t>Blocking </a:t>
            </a:r>
          </a:p>
          <a:p>
            <a:pPr>
              <a:buSzPct val="114999"/>
            </a:pPr>
            <a:r>
              <a:rPr lang="en-US" dirty="0"/>
              <a:t>Termination</a:t>
            </a:r>
          </a:p>
          <a:p>
            <a:pPr>
              <a:buSzPct val="114999"/>
            </a:pPr>
            <a:endParaRPr lang="en-US" dirty="0"/>
          </a:p>
        </p:txBody>
      </p:sp>
    </p:spTree>
    <p:extLst>
      <p:ext uri="{BB962C8B-B14F-4D97-AF65-F5344CB8AC3E}">
        <p14:creationId xmlns:p14="http://schemas.microsoft.com/office/powerpoint/2010/main" val="15791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F4B9-F800-4AB6-26D4-4265F9CA5587}"/>
              </a:ext>
            </a:extLst>
          </p:cNvPr>
          <p:cNvSpPr>
            <a:spLocks noGrp="1"/>
          </p:cNvSpPr>
          <p:nvPr>
            <p:ph type="title"/>
          </p:nvPr>
        </p:nvSpPr>
        <p:spPr/>
        <p:txBody>
          <a:bodyPr/>
          <a:lstStyle/>
          <a:p>
            <a:r>
              <a:rPr lang="en-US" dirty="0"/>
              <a:t>Operations on Processes</a:t>
            </a:r>
          </a:p>
        </p:txBody>
      </p:sp>
      <p:pic>
        <p:nvPicPr>
          <p:cNvPr id="4" name="Picture 4">
            <a:extLst>
              <a:ext uri="{FF2B5EF4-FFF2-40B4-BE49-F238E27FC236}">
                <a16:creationId xmlns:a16="http://schemas.microsoft.com/office/drawing/2014/main" id="{E4617A7A-B238-C2EF-EB78-3A727A846F2F}"/>
              </a:ext>
            </a:extLst>
          </p:cNvPr>
          <p:cNvPicPr>
            <a:picLocks noGrp="1" noChangeAspect="1"/>
          </p:cNvPicPr>
          <p:nvPr>
            <p:ph idx="1"/>
          </p:nvPr>
        </p:nvPicPr>
        <p:blipFill>
          <a:blip r:embed="rId2"/>
          <a:stretch>
            <a:fillRect/>
          </a:stretch>
        </p:blipFill>
        <p:spPr>
          <a:xfrm>
            <a:off x="1446650" y="1881196"/>
            <a:ext cx="9198056" cy="4497879"/>
          </a:xfrm>
        </p:spPr>
      </p:pic>
    </p:spTree>
    <p:extLst>
      <p:ext uri="{BB962C8B-B14F-4D97-AF65-F5344CB8AC3E}">
        <p14:creationId xmlns:p14="http://schemas.microsoft.com/office/powerpoint/2010/main" val="4028196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643D-58BF-F924-0D45-723C16A5C3A7}"/>
              </a:ext>
            </a:extLst>
          </p:cNvPr>
          <p:cNvSpPr>
            <a:spLocks noGrp="1"/>
          </p:cNvSpPr>
          <p:nvPr>
            <p:ph type="title"/>
          </p:nvPr>
        </p:nvSpPr>
        <p:spPr/>
        <p:txBody>
          <a:bodyPr/>
          <a:lstStyle/>
          <a:p>
            <a:r>
              <a:rPr lang="en-US" dirty="0"/>
              <a:t>Creation</a:t>
            </a:r>
          </a:p>
        </p:txBody>
      </p:sp>
      <p:sp>
        <p:nvSpPr>
          <p:cNvPr id="3" name="Content Placeholder 2">
            <a:extLst>
              <a:ext uri="{FF2B5EF4-FFF2-40B4-BE49-F238E27FC236}">
                <a16:creationId xmlns:a16="http://schemas.microsoft.com/office/drawing/2014/main" id="{B3287CC5-80E3-D1CD-8F23-ED21C1571697}"/>
              </a:ext>
            </a:extLst>
          </p:cNvPr>
          <p:cNvSpPr>
            <a:spLocks noGrp="1"/>
          </p:cNvSpPr>
          <p:nvPr>
            <p:ph idx="1"/>
          </p:nvPr>
        </p:nvSpPr>
        <p:spPr/>
        <p:txBody>
          <a:bodyPr>
            <a:normAutofit fontScale="92500" lnSpcReduction="10000"/>
          </a:bodyPr>
          <a:lstStyle/>
          <a:p>
            <a:pPr algn="just"/>
            <a:r>
              <a:rPr lang="en-US" dirty="0">
                <a:ea typeface="+mn-lt"/>
                <a:cs typeface="+mn-lt"/>
              </a:rPr>
              <a:t> This is the initial step of process execution activity. Process creation means the construction of a new process for the execution. This might be performed by system, user or old process itself. There are several events that leads to the process creation. Some of the such events are following:</a:t>
            </a:r>
            <a:endParaRPr lang="en-US" dirty="0"/>
          </a:p>
          <a:p>
            <a:pPr algn="just">
              <a:buSzPct val="114999"/>
            </a:pPr>
            <a:r>
              <a:rPr lang="en-US" dirty="0">
                <a:ea typeface="+mn-lt"/>
                <a:cs typeface="+mn-lt"/>
              </a:rPr>
              <a:t>When we start the computer, system creates several background processes.</a:t>
            </a:r>
            <a:endParaRPr lang="en-US" dirty="0"/>
          </a:p>
          <a:p>
            <a:pPr algn="just">
              <a:buSzPct val="114999"/>
            </a:pPr>
            <a:r>
              <a:rPr lang="en-US" dirty="0">
                <a:ea typeface="+mn-lt"/>
                <a:cs typeface="+mn-lt"/>
              </a:rPr>
              <a:t>A user may request to create a new process.</a:t>
            </a:r>
            <a:endParaRPr lang="en-US" dirty="0"/>
          </a:p>
          <a:p>
            <a:pPr algn="just">
              <a:buSzPct val="114999"/>
            </a:pPr>
            <a:r>
              <a:rPr lang="en-US" dirty="0">
                <a:ea typeface="+mn-lt"/>
                <a:cs typeface="+mn-lt"/>
              </a:rPr>
              <a:t>A process can create a new process itself while executing.</a:t>
            </a:r>
            <a:endParaRPr lang="en-US" dirty="0"/>
          </a:p>
          <a:p>
            <a:pPr algn="just">
              <a:buSzPct val="114999"/>
            </a:pPr>
            <a:r>
              <a:rPr lang="en-US" dirty="0">
                <a:ea typeface="+mn-lt"/>
                <a:cs typeface="+mn-lt"/>
              </a:rPr>
              <a:t>Batch system takes initiation of a batch job.</a:t>
            </a:r>
            <a:endParaRPr lang="en-US" dirty="0"/>
          </a:p>
        </p:txBody>
      </p:sp>
    </p:spTree>
    <p:extLst>
      <p:ext uri="{BB962C8B-B14F-4D97-AF65-F5344CB8AC3E}">
        <p14:creationId xmlns:p14="http://schemas.microsoft.com/office/powerpoint/2010/main" val="194219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48D3-7AAA-0C28-C388-0705DADA9F72}"/>
              </a:ext>
            </a:extLst>
          </p:cNvPr>
          <p:cNvSpPr>
            <a:spLocks noGrp="1"/>
          </p:cNvSpPr>
          <p:nvPr>
            <p:ph type="title"/>
          </p:nvPr>
        </p:nvSpPr>
        <p:spPr/>
        <p:txBody>
          <a:bodyPr/>
          <a:lstStyle/>
          <a:p>
            <a:r>
              <a:rPr lang="en-US" b="1" dirty="0">
                <a:ea typeface="+mj-lt"/>
                <a:cs typeface="+mj-lt"/>
              </a:rPr>
              <a:t>Scheduling/Dispatching</a:t>
            </a:r>
            <a:endParaRPr lang="en-US" dirty="0"/>
          </a:p>
        </p:txBody>
      </p:sp>
      <p:sp>
        <p:nvSpPr>
          <p:cNvPr id="3" name="Content Placeholder 2">
            <a:extLst>
              <a:ext uri="{FF2B5EF4-FFF2-40B4-BE49-F238E27FC236}">
                <a16:creationId xmlns:a16="http://schemas.microsoft.com/office/drawing/2014/main" id="{86ACDC8E-6813-6AAC-9BE5-977119C77609}"/>
              </a:ext>
            </a:extLst>
          </p:cNvPr>
          <p:cNvSpPr>
            <a:spLocks noGrp="1"/>
          </p:cNvSpPr>
          <p:nvPr>
            <p:ph idx="1"/>
          </p:nvPr>
        </p:nvSpPr>
        <p:spPr/>
        <p:txBody>
          <a:bodyPr>
            <a:normAutofit/>
          </a:bodyPr>
          <a:lstStyle/>
          <a:p>
            <a:pPr algn="just"/>
            <a:r>
              <a:rPr lang="en-US" dirty="0">
                <a:ea typeface="+mn-lt"/>
                <a:cs typeface="+mn-lt"/>
              </a:rPr>
              <a:t>The event or activity in which the state of the process is changed from ready to running. </a:t>
            </a:r>
          </a:p>
          <a:p>
            <a:pPr algn="just">
              <a:buSzPct val="114999"/>
            </a:pPr>
            <a:r>
              <a:rPr lang="en-US" dirty="0">
                <a:ea typeface="+mn-lt"/>
                <a:cs typeface="+mn-lt"/>
              </a:rPr>
              <a:t>It means the operating system puts the process from ready state into the running state.</a:t>
            </a:r>
          </a:p>
          <a:p>
            <a:pPr algn="just">
              <a:buSzPct val="114999"/>
            </a:pPr>
            <a:r>
              <a:rPr lang="en-US" dirty="0">
                <a:ea typeface="+mn-lt"/>
                <a:cs typeface="+mn-lt"/>
              </a:rPr>
              <a:t> Dispatching is done by operating system when the resources are free or the process has higher priority than the ongoing process. </a:t>
            </a:r>
            <a:endParaRPr lang="en-US"/>
          </a:p>
        </p:txBody>
      </p:sp>
    </p:spTree>
    <p:extLst>
      <p:ext uri="{BB962C8B-B14F-4D97-AF65-F5344CB8AC3E}">
        <p14:creationId xmlns:p14="http://schemas.microsoft.com/office/powerpoint/2010/main" val="656282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3D39-5372-29F7-AB31-35579C3AC662}"/>
              </a:ext>
            </a:extLst>
          </p:cNvPr>
          <p:cNvSpPr>
            <a:spLocks noGrp="1"/>
          </p:cNvSpPr>
          <p:nvPr>
            <p:ph type="title"/>
          </p:nvPr>
        </p:nvSpPr>
        <p:spPr/>
        <p:txBody>
          <a:bodyPr/>
          <a:lstStyle/>
          <a:p>
            <a:r>
              <a:rPr lang="en-US" b="1" dirty="0">
                <a:ea typeface="+mj-lt"/>
                <a:cs typeface="+mj-lt"/>
              </a:rPr>
              <a:t> Blocking</a:t>
            </a:r>
            <a:endParaRPr lang="en-US" dirty="0"/>
          </a:p>
        </p:txBody>
      </p:sp>
      <p:sp>
        <p:nvSpPr>
          <p:cNvPr id="3" name="Content Placeholder 2">
            <a:extLst>
              <a:ext uri="{FF2B5EF4-FFF2-40B4-BE49-F238E27FC236}">
                <a16:creationId xmlns:a16="http://schemas.microsoft.com/office/drawing/2014/main" id="{AE4DD6B8-B6FD-8E6E-0A87-20BB9947E7C0}"/>
              </a:ext>
            </a:extLst>
          </p:cNvPr>
          <p:cNvSpPr>
            <a:spLocks noGrp="1"/>
          </p:cNvSpPr>
          <p:nvPr>
            <p:ph idx="1"/>
          </p:nvPr>
        </p:nvSpPr>
        <p:spPr/>
        <p:txBody>
          <a:bodyPr/>
          <a:lstStyle/>
          <a:p>
            <a:pPr algn="just"/>
            <a:r>
              <a:rPr lang="en-US" dirty="0">
                <a:ea typeface="+mn-lt"/>
                <a:cs typeface="+mn-lt"/>
              </a:rPr>
              <a:t>When a process invokes an input-output system call that blocks the process and operating system put in block mode. </a:t>
            </a:r>
          </a:p>
          <a:p>
            <a:pPr algn="just">
              <a:buSzPct val="114999"/>
            </a:pPr>
            <a:r>
              <a:rPr lang="en-US" dirty="0">
                <a:ea typeface="+mn-lt"/>
                <a:cs typeface="+mn-lt"/>
              </a:rPr>
              <a:t>Block mode is basically a mode where process waits for input-output. Hence on the demand of process itself, operating system blocks the process and dispatches another process to the processor.</a:t>
            </a:r>
          </a:p>
          <a:p>
            <a:pPr algn="just">
              <a:buSzPct val="114999"/>
            </a:pPr>
            <a:r>
              <a:rPr lang="en-US" dirty="0">
                <a:ea typeface="+mn-lt"/>
                <a:cs typeface="+mn-lt"/>
              </a:rPr>
              <a:t> Hence, in process blocking operation, the operating system puts the process in ‘waiting’ state.</a:t>
            </a:r>
            <a:endParaRPr lang="en-US"/>
          </a:p>
        </p:txBody>
      </p:sp>
    </p:spTree>
    <p:extLst>
      <p:ext uri="{BB962C8B-B14F-4D97-AF65-F5344CB8AC3E}">
        <p14:creationId xmlns:p14="http://schemas.microsoft.com/office/powerpoint/2010/main" val="309002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6A81C-4CF2-CF10-BE9B-B2D9945B416B}"/>
              </a:ext>
            </a:extLst>
          </p:cNvPr>
          <p:cNvSpPr>
            <a:spLocks noGrp="1"/>
          </p:cNvSpPr>
          <p:nvPr>
            <p:ph type="title"/>
          </p:nvPr>
        </p:nvSpPr>
        <p:spPr/>
        <p:txBody>
          <a:bodyPr/>
          <a:lstStyle/>
          <a:p>
            <a:r>
              <a:rPr lang="en-US" b="1" dirty="0">
                <a:ea typeface="+mj-lt"/>
                <a:cs typeface="+mj-lt"/>
              </a:rPr>
              <a:t>Preemption</a:t>
            </a:r>
            <a:endParaRPr lang="en-US" dirty="0">
              <a:ea typeface="+mj-lt"/>
              <a:cs typeface="+mj-lt"/>
            </a:endParaRPr>
          </a:p>
        </p:txBody>
      </p:sp>
      <p:sp>
        <p:nvSpPr>
          <p:cNvPr id="3" name="Content Placeholder 2">
            <a:extLst>
              <a:ext uri="{FF2B5EF4-FFF2-40B4-BE49-F238E27FC236}">
                <a16:creationId xmlns:a16="http://schemas.microsoft.com/office/drawing/2014/main" id="{390DBD44-7DDD-50CF-B98E-BDE03E75089E}"/>
              </a:ext>
            </a:extLst>
          </p:cNvPr>
          <p:cNvSpPr>
            <a:spLocks noGrp="1"/>
          </p:cNvSpPr>
          <p:nvPr>
            <p:ph idx="1"/>
          </p:nvPr>
        </p:nvSpPr>
        <p:spPr/>
        <p:txBody>
          <a:bodyPr/>
          <a:lstStyle/>
          <a:p>
            <a:pPr algn="just"/>
            <a:r>
              <a:rPr lang="en-US" dirty="0">
                <a:ea typeface="+mn-lt"/>
                <a:cs typeface="+mn-lt"/>
              </a:rPr>
              <a:t>When a timeout occurs that means the process hadn’t been terminated in the allotted time interval and next process is ready to execute, then the operating system preempts the process. </a:t>
            </a:r>
          </a:p>
          <a:p>
            <a:pPr algn="just">
              <a:buSzPct val="114999"/>
            </a:pPr>
            <a:r>
              <a:rPr lang="en-US" dirty="0">
                <a:ea typeface="+mn-lt"/>
                <a:cs typeface="+mn-lt"/>
              </a:rPr>
              <a:t>This operation is only valid where CPU scheduling supports preemption. Basically this happens in priority scheduling where on the incoming of high priority process the ongoing process is preempted. Hence, in process preemption operation, the operating system puts the process in ‘ready’ state.</a:t>
            </a:r>
            <a:endParaRPr lang="en-US"/>
          </a:p>
        </p:txBody>
      </p:sp>
    </p:spTree>
    <p:extLst>
      <p:ext uri="{BB962C8B-B14F-4D97-AF65-F5344CB8AC3E}">
        <p14:creationId xmlns:p14="http://schemas.microsoft.com/office/powerpoint/2010/main" val="180760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9383D-E118-9A5F-F3EF-8582EACF5399}"/>
              </a:ext>
            </a:extLst>
          </p:cNvPr>
          <p:cNvSpPr>
            <a:spLocks noGrp="1"/>
          </p:cNvSpPr>
          <p:nvPr>
            <p:ph type="title"/>
          </p:nvPr>
        </p:nvSpPr>
        <p:spPr/>
        <p:txBody>
          <a:bodyPr/>
          <a:lstStyle/>
          <a:p>
            <a:r>
              <a:rPr lang="en-US" b="1" dirty="0">
                <a:ea typeface="+mj-lt"/>
                <a:cs typeface="+mj-lt"/>
              </a:rPr>
              <a:t>Termination</a:t>
            </a:r>
            <a:endParaRPr lang="en-US" dirty="0"/>
          </a:p>
        </p:txBody>
      </p:sp>
      <p:sp>
        <p:nvSpPr>
          <p:cNvPr id="3" name="Content Placeholder 2">
            <a:extLst>
              <a:ext uri="{FF2B5EF4-FFF2-40B4-BE49-F238E27FC236}">
                <a16:creationId xmlns:a16="http://schemas.microsoft.com/office/drawing/2014/main" id="{ADBF41D5-6EEA-E5B7-18B0-01310BC7EC57}"/>
              </a:ext>
            </a:extLst>
          </p:cNvPr>
          <p:cNvSpPr>
            <a:spLocks noGrp="1"/>
          </p:cNvSpPr>
          <p:nvPr>
            <p:ph idx="1"/>
          </p:nvPr>
        </p:nvSpPr>
        <p:spPr/>
        <p:txBody>
          <a:bodyPr>
            <a:normAutofit fontScale="92500" lnSpcReduction="20000"/>
          </a:bodyPr>
          <a:lstStyle/>
          <a:p>
            <a:pPr algn="just"/>
            <a:r>
              <a:rPr lang="en-US" dirty="0">
                <a:ea typeface="+mn-lt"/>
                <a:cs typeface="+mn-lt"/>
              </a:rPr>
              <a:t>Process termination is the activity of ending the process. In other words, process termination is the relaxation of computer resources taken by the process for the execution. </a:t>
            </a:r>
          </a:p>
          <a:p>
            <a:pPr algn="just">
              <a:buSzPct val="114999"/>
            </a:pPr>
            <a:r>
              <a:rPr lang="en-US" dirty="0">
                <a:ea typeface="+mn-lt"/>
                <a:cs typeface="+mn-lt"/>
              </a:rPr>
              <a:t>Like creation, in termination also there may be several events that may lead to the process termination.</a:t>
            </a:r>
          </a:p>
          <a:p>
            <a:pPr>
              <a:buSzPct val="114999"/>
            </a:pPr>
            <a:r>
              <a:rPr lang="en-US" dirty="0">
                <a:ea typeface="+mn-lt"/>
                <a:cs typeface="+mn-lt"/>
              </a:rPr>
              <a:t>Process completes its execution fully and it indicates to the OS that it has finished.</a:t>
            </a:r>
            <a:endParaRPr lang="en-US" dirty="0"/>
          </a:p>
          <a:p>
            <a:pPr>
              <a:buSzPct val="114999"/>
            </a:pPr>
            <a:r>
              <a:rPr lang="en-US" dirty="0">
                <a:ea typeface="+mn-lt"/>
                <a:cs typeface="+mn-lt"/>
              </a:rPr>
              <a:t>Operating system itself terminates the process due to service errors.</a:t>
            </a:r>
            <a:endParaRPr lang="en-US" dirty="0"/>
          </a:p>
          <a:p>
            <a:pPr>
              <a:buSzPct val="114999"/>
            </a:pPr>
            <a:r>
              <a:rPr lang="en-US" dirty="0">
                <a:ea typeface="+mn-lt"/>
                <a:cs typeface="+mn-lt"/>
              </a:rPr>
              <a:t>There may be problem in hardware that terminates the process.</a:t>
            </a:r>
            <a:endParaRPr lang="en-US" dirty="0"/>
          </a:p>
          <a:p>
            <a:pPr>
              <a:buSzPct val="114999"/>
            </a:pPr>
            <a:r>
              <a:rPr lang="en-US" dirty="0">
                <a:ea typeface="+mn-lt"/>
                <a:cs typeface="+mn-lt"/>
              </a:rPr>
              <a:t>One process can be terminated by another process.</a:t>
            </a:r>
            <a:endParaRPr lang="en-US" dirty="0"/>
          </a:p>
        </p:txBody>
      </p:sp>
    </p:spTree>
    <p:extLst>
      <p:ext uri="{BB962C8B-B14F-4D97-AF65-F5344CB8AC3E}">
        <p14:creationId xmlns:p14="http://schemas.microsoft.com/office/powerpoint/2010/main" val="22788661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Organic</vt:lpstr>
      <vt:lpstr>Operating System</vt:lpstr>
      <vt:lpstr>Objectives</vt:lpstr>
      <vt:lpstr>Process</vt:lpstr>
      <vt:lpstr>Operations on Processes</vt:lpstr>
      <vt:lpstr>Creation</vt:lpstr>
      <vt:lpstr>Scheduling/Dispatching</vt:lpstr>
      <vt:lpstr> Blocking</vt:lpstr>
      <vt:lpstr>Preemption</vt:lpstr>
      <vt:lpstr>Termination</vt:lpstr>
      <vt:lpstr>Process States</vt:lpstr>
      <vt:lpstr>Process States</vt:lpstr>
      <vt:lpstr>Process States</vt:lpstr>
      <vt:lpstr>Process States</vt:lpstr>
      <vt:lpstr>Process Control Block</vt:lpstr>
      <vt:lpstr>Process Control Block</vt:lpstr>
      <vt:lpstr>Process Control Block</vt:lpstr>
      <vt:lpstr>Process Control Block</vt:lpstr>
      <vt:lpstr>Process Control Block</vt:lpstr>
      <vt:lpstr>Process Control Block</vt:lpstr>
      <vt:lpstr>Any Query??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614</cp:revision>
  <dcterms:created xsi:type="dcterms:W3CDTF">2023-01-05T14:57:56Z</dcterms:created>
  <dcterms:modified xsi:type="dcterms:W3CDTF">2023-01-15T10:45:55Z</dcterms:modified>
</cp:coreProperties>
</file>