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300" r:id="rId4"/>
    <p:sldId id="303" r:id="rId5"/>
    <p:sldId id="291" r:id="rId6"/>
    <p:sldId id="292" r:id="rId7"/>
    <p:sldId id="293" r:id="rId8"/>
    <p:sldId id="309" r:id="rId9"/>
    <p:sldId id="304" r:id="rId10"/>
    <p:sldId id="305" r:id="rId11"/>
    <p:sldId id="306" r:id="rId12"/>
    <p:sldId id="307" r:id="rId13"/>
    <p:sldId id="308" r:id="rId14"/>
    <p:sldId id="310" r:id="rId15"/>
    <p:sldId id="301" r:id="rId16"/>
    <p:sldId id="302"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7764-53CA-4A11-8BAB-30D276C09413}" v="1" dt="2023-01-08T10:54:34.148"/>
    <p1510:client id="{340CBE7D-D7B3-4D97-ABD6-CC37F4EDFA05}" v="4" dt="2023-01-11T15:50:42.244"/>
    <p1510:client id="{5779A649-7162-4DD1-9E24-8821379E5FB6}" v="441" dt="2023-01-11T16:35:11.988"/>
    <p1510:client id="{6C35497D-115B-4A9B-81C7-1F86E6FCF3DD}" v="284" dt="2023-01-15T10:37:22.182"/>
    <p1510:client id="{6C675B5F-7E56-49BC-B32E-B34F3BF846FA}" v="121" dt="2023-01-15T09:41:21.131"/>
    <p1510:client id="{89380371-5DE1-4EB9-899A-1157235A13C6}" v="167" dt="2023-01-18T15:37:56.779"/>
    <p1510:client id="{8A84A40C-9449-405D-ACFD-5E0F57286A74}" v="51" dt="2023-01-18T08:33:44.341"/>
    <p1510:client id="{96768945-D190-4D3C-B223-524C90010784}" v="186" dt="2023-01-12T08:50:04.946"/>
    <p1510:client id="{9A80398A-E606-4C53-9BBD-83998EE2BE12}" v="362" dt="2023-01-15T15:17:59.771"/>
    <p1510:client id="{D87F807F-B5CE-47B2-AE3C-2FFAE13C1256}" v="1258" dt="2023-01-05T16:24:08.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2" d="100"/>
          <a:sy n="52" d="100"/>
        </p:scale>
        <p:origin x="5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ADF21-1D66-4BB7-A779-7C7DAB81F687}" type="datetimeFigureOut">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A2AB4-BB01-4965-B949-9604BB1E3433}" type="slidenum">
              <a:t>‹#›</a:t>
            </a:fld>
            <a:endParaRPr lang="en-US"/>
          </a:p>
        </p:txBody>
      </p:sp>
    </p:spTree>
    <p:extLst>
      <p:ext uri="{BB962C8B-B14F-4D97-AF65-F5344CB8AC3E}">
        <p14:creationId xmlns:p14="http://schemas.microsoft.com/office/powerpoint/2010/main" val="42828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Lecture #6</a:t>
            </a:r>
          </a:p>
          <a:p>
            <a:r>
              <a:rPr lang="en-US" sz="3200" dirty="0"/>
              <a:t>Process Management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6006-56AC-E14C-80D9-BF1FB7831A18}"/>
              </a:ext>
            </a:extLst>
          </p:cNvPr>
          <p:cNvSpPr>
            <a:spLocks noGrp="1"/>
          </p:cNvSpPr>
          <p:nvPr>
            <p:ph type="title"/>
          </p:nvPr>
        </p:nvSpPr>
        <p:spPr/>
        <p:txBody>
          <a:bodyPr/>
          <a:lstStyle/>
          <a:p>
            <a:r>
              <a:rPr lang="en-US" b="1" dirty="0"/>
              <a:t>Direct communication</a:t>
            </a:r>
            <a:endParaRPr lang="en-US" dirty="0"/>
          </a:p>
        </p:txBody>
      </p:sp>
      <p:sp>
        <p:nvSpPr>
          <p:cNvPr id="3" name="Content Placeholder 2">
            <a:extLst>
              <a:ext uri="{FF2B5EF4-FFF2-40B4-BE49-F238E27FC236}">
                <a16:creationId xmlns:a16="http://schemas.microsoft.com/office/drawing/2014/main" id="{9207F79F-4123-B4E1-197E-8F28B568CE0E}"/>
              </a:ext>
            </a:extLst>
          </p:cNvPr>
          <p:cNvSpPr>
            <a:spLocks noGrp="1"/>
          </p:cNvSpPr>
          <p:nvPr>
            <p:ph idx="1"/>
          </p:nvPr>
        </p:nvSpPr>
        <p:spPr/>
        <p:txBody>
          <a:bodyPr>
            <a:normAutofit fontScale="92500"/>
          </a:bodyPr>
          <a:lstStyle/>
          <a:p>
            <a:r>
              <a:rPr lang="en-US" dirty="0">
                <a:ea typeface="+mn-lt"/>
                <a:cs typeface="+mn-lt"/>
              </a:rPr>
              <a:t>In direct communication, each process must explicitly name the recipient or sender of the communication.</a:t>
            </a:r>
            <a:endParaRPr lang="en-US" dirty="0"/>
          </a:p>
          <a:p>
            <a:pPr>
              <a:buSzPct val="114999"/>
            </a:pPr>
            <a:r>
              <a:rPr lang="en-US" dirty="0">
                <a:latin typeface="Consolas"/>
              </a:rPr>
              <a:t>send(P, message) – send a message to process P 
receive(Q, message) – receive a message from process Q</a:t>
            </a:r>
          </a:p>
          <a:p>
            <a:pPr>
              <a:buSzPct val="114999"/>
            </a:pPr>
            <a:r>
              <a:rPr lang="en-US" dirty="0">
                <a:ea typeface="+mn-lt"/>
                <a:cs typeface="+mn-lt"/>
              </a:rPr>
              <a:t>Link is always created between two processes.</a:t>
            </a:r>
          </a:p>
          <a:p>
            <a:pPr>
              <a:buSzPct val="114999"/>
            </a:pPr>
            <a:r>
              <a:rPr lang="en-US" dirty="0">
                <a:ea typeface="+mn-lt"/>
                <a:cs typeface="+mn-lt"/>
              </a:rPr>
              <a:t>One direct link can be used only between one pair of communicating processes. </a:t>
            </a:r>
          </a:p>
          <a:p>
            <a:pPr>
              <a:buSzPct val="114999"/>
            </a:pPr>
            <a:r>
              <a:rPr lang="en-US" dirty="0">
                <a:ea typeface="+mn-lt"/>
                <a:cs typeface="+mn-lt"/>
              </a:rPr>
              <a:t>Two processes can use only a single direct link for communication.</a:t>
            </a:r>
          </a:p>
        </p:txBody>
      </p:sp>
    </p:spTree>
    <p:extLst>
      <p:ext uri="{BB962C8B-B14F-4D97-AF65-F5344CB8AC3E}">
        <p14:creationId xmlns:p14="http://schemas.microsoft.com/office/powerpoint/2010/main" val="269971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6006-56AC-E14C-80D9-BF1FB7831A18}"/>
              </a:ext>
            </a:extLst>
          </p:cNvPr>
          <p:cNvSpPr>
            <a:spLocks noGrp="1"/>
          </p:cNvSpPr>
          <p:nvPr>
            <p:ph type="title"/>
          </p:nvPr>
        </p:nvSpPr>
        <p:spPr/>
        <p:txBody>
          <a:bodyPr/>
          <a:lstStyle/>
          <a:p>
            <a:r>
              <a:rPr lang="en-US" b="1" dirty="0"/>
              <a:t>Indirect communication</a:t>
            </a:r>
            <a:endParaRPr lang="en-US" dirty="0"/>
          </a:p>
        </p:txBody>
      </p:sp>
      <p:sp>
        <p:nvSpPr>
          <p:cNvPr id="3" name="Content Placeholder 2">
            <a:extLst>
              <a:ext uri="{FF2B5EF4-FFF2-40B4-BE49-F238E27FC236}">
                <a16:creationId xmlns:a16="http://schemas.microsoft.com/office/drawing/2014/main" id="{9207F79F-4123-B4E1-197E-8F28B568CE0E}"/>
              </a:ext>
            </a:extLst>
          </p:cNvPr>
          <p:cNvSpPr>
            <a:spLocks noGrp="1"/>
          </p:cNvSpPr>
          <p:nvPr>
            <p:ph idx="1"/>
          </p:nvPr>
        </p:nvSpPr>
        <p:spPr/>
        <p:txBody>
          <a:bodyPr>
            <a:normAutofit lnSpcReduction="10000"/>
          </a:bodyPr>
          <a:lstStyle/>
          <a:p>
            <a:pPr>
              <a:buSzPct val="114999"/>
            </a:pPr>
            <a:r>
              <a:rPr lang="en-US" dirty="0">
                <a:ea typeface="+mn-lt"/>
                <a:cs typeface="+mn-lt"/>
              </a:rPr>
              <a:t>In indirect communication, messages are sent and received through mailboxes or ports.</a:t>
            </a:r>
          </a:p>
          <a:p>
            <a:pPr>
              <a:buSzPct val="114999"/>
            </a:pPr>
            <a:r>
              <a:rPr lang="en-US" dirty="0">
                <a:latin typeface="Consolas"/>
              </a:rPr>
              <a:t>send(A, message) – send a message to mailbox A </a:t>
            </a:r>
            <a:br>
              <a:rPr lang="en-US" dirty="0">
                <a:latin typeface="Consolas"/>
              </a:rPr>
            </a:br>
            <a:r>
              <a:rPr lang="en-US" dirty="0">
                <a:latin typeface="Consolas"/>
              </a:rPr>
              <a:t>receive (A, message) – receive a message from mailbox A</a:t>
            </a:r>
            <a:endParaRPr lang="en-US" dirty="0"/>
          </a:p>
          <a:p>
            <a:pPr>
              <a:buSzPct val="114999"/>
            </a:pPr>
            <a:r>
              <a:rPr lang="en-US" dirty="0">
                <a:ea typeface="+mn-lt"/>
                <a:cs typeface="+mn-lt"/>
              </a:rPr>
              <a:t>Different pair of processes can use the same indirect link for communication.</a:t>
            </a:r>
          </a:p>
          <a:p>
            <a:pPr>
              <a:buSzPct val="114999"/>
            </a:pPr>
            <a:r>
              <a:rPr lang="en-US" dirty="0">
                <a:ea typeface="+mn-lt"/>
                <a:cs typeface="+mn-lt"/>
              </a:rPr>
              <a:t> Also, two processes can two different indirect links for communication. </a:t>
            </a:r>
          </a:p>
        </p:txBody>
      </p:sp>
    </p:spTree>
    <p:extLst>
      <p:ext uri="{BB962C8B-B14F-4D97-AF65-F5344CB8AC3E}">
        <p14:creationId xmlns:p14="http://schemas.microsoft.com/office/powerpoint/2010/main" val="254011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634D-D609-164E-0657-E84EB1C2538C}"/>
              </a:ext>
            </a:extLst>
          </p:cNvPr>
          <p:cNvSpPr>
            <a:spLocks noGrp="1"/>
          </p:cNvSpPr>
          <p:nvPr>
            <p:ph type="title"/>
          </p:nvPr>
        </p:nvSpPr>
        <p:spPr/>
        <p:txBody>
          <a:bodyPr>
            <a:normAutofit fontScale="90000"/>
          </a:bodyPr>
          <a:lstStyle/>
          <a:p>
            <a:r>
              <a:rPr lang="en-US" b="1" dirty="0">
                <a:ea typeface="+mj-lt"/>
                <a:cs typeface="+mj-lt"/>
              </a:rPr>
              <a:t>Synchronous and asynchronous communication</a:t>
            </a:r>
            <a:endParaRPr lang="en-US" dirty="0"/>
          </a:p>
        </p:txBody>
      </p:sp>
      <p:sp>
        <p:nvSpPr>
          <p:cNvPr id="3" name="Content Placeholder 2">
            <a:extLst>
              <a:ext uri="{FF2B5EF4-FFF2-40B4-BE49-F238E27FC236}">
                <a16:creationId xmlns:a16="http://schemas.microsoft.com/office/drawing/2014/main" id="{EEF3CCBF-6CF4-3683-E6D0-C13EDE127659}"/>
              </a:ext>
            </a:extLst>
          </p:cNvPr>
          <p:cNvSpPr>
            <a:spLocks noGrp="1"/>
          </p:cNvSpPr>
          <p:nvPr>
            <p:ph idx="1"/>
          </p:nvPr>
        </p:nvSpPr>
        <p:spPr/>
        <p:txBody>
          <a:bodyPr>
            <a:normAutofit fontScale="92500"/>
          </a:bodyPr>
          <a:lstStyle/>
          <a:p>
            <a:pPr>
              <a:buSzPct val="114999"/>
            </a:pPr>
            <a:r>
              <a:rPr lang="en-US" dirty="0">
                <a:ea typeface="+mn-lt"/>
                <a:cs typeface="+mn-lt"/>
              </a:rPr>
              <a:t>Message passing may be blocking (synchronous) or </a:t>
            </a:r>
            <a:r>
              <a:rPr lang="en-US" dirty="0" err="1">
                <a:ea typeface="+mn-lt"/>
                <a:cs typeface="+mn-lt"/>
              </a:rPr>
              <a:t>non blocking</a:t>
            </a:r>
            <a:r>
              <a:rPr lang="en-US" dirty="0">
                <a:ea typeface="+mn-lt"/>
                <a:cs typeface="+mn-lt"/>
              </a:rPr>
              <a:t> (non-synchronous)</a:t>
            </a:r>
            <a:endParaRPr lang="en-US" dirty="0"/>
          </a:p>
          <a:p>
            <a:pPr>
              <a:buSzPct val="114999"/>
            </a:pPr>
            <a:r>
              <a:rPr lang="en-US" dirty="0">
                <a:ea typeface="+mn-lt"/>
                <a:cs typeface="+mn-lt"/>
              </a:rPr>
              <a:t>Blocking send – blocks the sending process until the receiving process receives the message. </a:t>
            </a:r>
            <a:r>
              <a:rPr lang="en-US" dirty="0">
                <a:solidFill>
                  <a:srgbClr val="FF0000"/>
                </a:solidFill>
                <a:ea typeface="+mn-lt"/>
                <a:cs typeface="+mn-lt"/>
              </a:rPr>
              <a:t>This means that the sending process will not send data until the receiving process is also there. For example, in a class, the teacher will not speak until there are students sitting to receive.</a:t>
            </a:r>
            <a:endParaRPr lang="en-US" dirty="0">
              <a:solidFill>
                <a:srgbClr val="FF0000"/>
              </a:solidFill>
            </a:endParaRPr>
          </a:p>
          <a:p>
            <a:pPr>
              <a:buSzPct val="114999"/>
            </a:pPr>
            <a:r>
              <a:rPr lang="en-US" dirty="0" err="1">
                <a:ea typeface="+mn-lt"/>
                <a:cs typeface="+mn-lt"/>
              </a:rPr>
              <a:t>Non blocking</a:t>
            </a:r>
            <a:r>
              <a:rPr lang="en-US" dirty="0">
                <a:ea typeface="+mn-lt"/>
                <a:cs typeface="+mn-lt"/>
              </a:rPr>
              <a:t> send – the sending process sends the message and resumes operation. Hence, </a:t>
            </a:r>
            <a:r>
              <a:rPr lang="en-US" dirty="0">
                <a:solidFill>
                  <a:srgbClr val="FF0000"/>
                </a:solidFill>
                <a:ea typeface="+mn-lt"/>
                <a:cs typeface="+mn-lt"/>
              </a:rPr>
              <a:t>the sending process does not bother whether the receiver is there or not.</a:t>
            </a:r>
            <a:endParaRPr lang="en-US" dirty="0">
              <a:solidFill>
                <a:srgbClr val="FF0000"/>
              </a:solidFill>
            </a:endParaRPr>
          </a:p>
          <a:p>
            <a:pPr>
              <a:buSzPct val="114999"/>
            </a:pPr>
            <a:endParaRPr lang="en-US" dirty="0"/>
          </a:p>
        </p:txBody>
      </p:sp>
    </p:spTree>
    <p:extLst>
      <p:ext uri="{BB962C8B-B14F-4D97-AF65-F5344CB8AC3E}">
        <p14:creationId xmlns:p14="http://schemas.microsoft.com/office/powerpoint/2010/main" val="64416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634D-D609-164E-0657-E84EB1C2538C}"/>
              </a:ext>
            </a:extLst>
          </p:cNvPr>
          <p:cNvSpPr>
            <a:spLocks noGrp="1"/>
          </p:cNvSpPr>
          <p:nvPr>
            <p:ph type="title"/>
          </p:nvPr>
        </p:nvSpPr>
        <p:spPr/>
        <p:txBody>
          <a:bodyPr>
            <a:normAutofit fontScale="90000"/>
          </a:bodyPr>
          <a:lstStyle/>
          <a:p>
            <a:r>
              <a:rPr lang="en-US" b="1" dirty="0">
                <a:ea typeface="+mj-lt"/>
                <a:cs typeface="+mj-lt"/>
              </a:rPr>
              <a:t>Synchronous and asynchronous communication</a:t>
            </a:r>
            <a:endParaRPr lang="en-US" dirty="0"/>
          </a:p>
        </p:txBody>
      </p:sp>
      <p:sp>
        <p:nvSpPr>
          <p:cNvPr id="3" name="Content Placeholder 2">
            <a:extLst>
              <a:ext uri="{FF2B5EF4-FFF2-40B4-BE49-F238E27FC236}">
                <a16:creationId xmlns:a16="http://schemas.microsoft.com/office/drawing/2014/main" id="{EEF3CCBF-6CF4-3683-E6D0-C13EDE127659}"/>
              </a:ext>
            </a:extLst>
          </p:cNvPr>
          <p:cNvSpPr>
            <a:spLocks noGrp="1"/>
          </p:cNvSpPr>
          <p:nvPr>
            <p:ph idx="1"/>
          </p:nvPr>
        </p:nvSpPr>
        <p:spPr/>
        <p:txBody>
          <a:bodyPr>
            <a:normAutofit/>
          </a:bodyPr>
          <a:lstStyle/>
          <a:p>
            <a:pPr>
              <a:buSzPct val="114999"/>
            </a:pPr>
            <a:r>
              <a:rPr lang="en-US" dirty="0">
                <a:ea typeface="+mn-lt"/>
                <a:cs typeface="+mn-lt"/>
              </a:rPr>
              <a:t>Blocking receive – the receiver blocks until a message is available. This means that the receiving process will not proceed until the sending process is not there. </a:t>
            </a:r>
            <a:r>
              <a:rPr lang="en-US" dirty="0">
                <a:solidFill>
                  <a:srgbClr val="FF0000"/>
                </a:solidFill>
                <a:ea typeface="+mn-lt"/>
                <a:cs typeface="+mn-lt"/>
              </a:rPr>
              <a:t>For example, in a class, the students do not go until the teacher comes and delivers the lecture.</a:t>
            </a:r>
          </a:p>
          <a:p>
            <a:pPr>
              <a:buSzPct val="114999"/>
            </a:pPr>
            <a:r>
              <a:rPr lang="en-US" dirty="0" err="1">
                <a:ea typeface="+mn-lt"/>
                <a:cs typeface="+mn-lt"/>
              </a:rPr>
              <a:t>Non blocking</a:t>
            </a:r>
            <a:r>
              <a:rPr lang="en-US" dirty="0">
                <a:ea typeface="+mn-lt"/>
                <a:cs typeface="+mn-lt"/>
              </a:rPr>
              <a:t> receive – </a:t>
            </a:r>
            <a:r>
              <a:rPr lang="en-US" dirty="0">
                <a:solidFill>
                  <a:srgbClr val="FF0000"/>
                </a:solidFill>
                <a:ea typeface="+mn-lt"/>
                <a:cs typeface="+mn-lt"/>
              </a:rPr>
              <a:t>The receiver process does not wait for the sender to send data. Hence, the receiver retrieves either a valid message or NULL.</a:t>
            </a:r>
          </a:p>
          <a:p>
            <a:pPr>
              <a:buSzPct val="114999"/>
            </a:pPr>
            <a:endParaRPr lang="en-US" dirty="0"/>
          </a:p>
        </p:txBody>
      </p:sp>
    </p:spTree>
    <p:extLst>
      <p:ext uri="{BB962C8B-B14F-4D97-AF65-F5344CB8AC3E}">
        <p14:creationId xmlns:p14="http://schemas.microsoft.com/office/powerpoint/2010/main" val="241409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8E14-371C-5924-4EB0-E8CC2BE1CBA3}"/>
              </a:ext>
            </a:extLst>
          </p:cNvPr>
          <p:cNvSpPr>
            <a:spLocks noGrp="1"/>
          </p:cNvSpPr>
          <p:nvPr>
            <p:ph type="title"/>
          </p:nvPr>
        </p:nvSpPr>
        <p:spPr/>
        <p:txBody>
          <a:bodyPr/>
          <a:lstStyle/>
          <a:p>
            <a:r>
              <a:rPr lang="en-US" b="1" dirty="0">
                <a:ea typeface="+mj-lt"/>
                <a:cs typeface="+mj-lt"/>
              </a:rPr>
              <a:t>Buffering</a:t>
            </a:r>
            <a:endParaRPr lang="en-US" dirty="0"/>
          </a:p>
        </p:txBody>
      </p:sp>
      <p:sp>
        <p:nvSpPr>
          <p:cNvPr id="3" name="Content Placeholder 2">
            <a:extLst>
              <a:ext uri="{FF2B5EF4-FFF2-40B4-BE49-F238E27FC236}">
                <a16:creationId xmlns:a16="http://schemas.microsoft.com/office/drawing/2014/main" id="{70973D81-9131-E88D-1D0C-460368B2D31B}"/>
              </a:ext>
            </a:extLst>
          </p:cNvPr>
          <p:cNvSpPr>
            <a:spLocks noGrp="1"/>
          </p:cNvSpPr>
          <p:nvPr>
            <p:ph idx="1"/>
          </p:nvPr>
        </p:nvSpPr>
        <p:spPr/>
        <p:txBody>
          <a:bodyPr>
            <a:normAutofit fontScale="92500" lnSpcReduction="20000"/>
          </a:bodyPr>
          <a:lstStyle/>
          <a:p>
            <a:pPr>
              <a:buSzPct val="114999"/>
            </a:pPr>
            <a:r>
              <a:rPr lang="en-US" dirty="0">
                <a:ea typeface="+mn-lt"/>
                <a:cs typeface="+mn-lt"/>
              </a:rPr>
              <a:t>The speed of the sender and receiver process can be different. So, it is important to introduce some kind of temporary storage. For example, if your internet connection is slow, the video in </a:t>
            </a:r>
            <a:r>
              <a:rPr lang="en-US" dirty="0" err="1">
                <a:ea typeface="+mn-lt"/>
                <a:cs typeface="+mn-lt"/>
              </a:rPr>
              <a:t>youtube</a:t>
            </a:r>
            <a:r>
              <a:rPr lang="en-US" dirty="0">
                <a:ea typeface="+mn-lt"/>
                <a:cs typeface="+mn-lt"/>
              </a:rPr>
              <a:t> gets buffered. The messages exchanged by the communicating process reside in a temporary queue. There are three ways to implement queues.</a:t>
            </a:r>
            <a:endParaRPr lang="en-US" dirty="0"/>
          </a:p>
          <a:p>
            <a:pPr>
              <a:buSzPct val="114999"/>
            </a:pPr>
            <a:r>
              <a:rPr lang="en-US" dirty="0">
                <a:ea typeface="+mn-lt"/>
                <a:cs typeface="+mn-lt"/>
              </a:rPr>
              <a:t>Zero capacity buffer – it means that there is no buffering in the system. If the receiver is slow, then the data will be lost.</a:t>
            </a:r>
            <a:endParaRPr lang="en-US" dirty="0"/>
          </a:p>
          <a:p>
            <a:pPr>
              <a:buSzPct val="114999"/>
            </a:pPr>
            <a:r>
              <a:rPr lang="en-US" dirty="0">
                <a:ea typeface="+mn-lt"/>
                <a:cs typeface="+mn-lt"/>
              </a:rPr>
              <a:t>Bounded buffer – means that the memory used for buffering has a bound to it. Hence, you </a:t>
            </a:r>
            <a:r>
              <a:rPr lang="en-US" dirty="0" err="1">
                <a:ea typeface="+mn-lt"/>
                <a:cs typeface="+mn-lt"/>
              </a:rPr>
              <a:t>can not</a:t>
            </a:r>
            <a:r>
              <a:rPr lang="en-US" dirty="0">
                <a:ea typeface="+mn-lt"/>
                <a:cs typeface="+mn-lt"/>
              </a:rPr>
              <a:t> buffer unlimited data.</a:t>
            </a:r>
            <a:endParaRPr lang="en-US" dirty="0"/>
          </a:p>
          <a:p>
            <a:pPr>
              <a:buSzPct val="114999"/>
            </a:pPr>
            <a:r>
              <a:rPr lang="en-US" dirty="0">
                <a:ea typeface="+mn-lt"/>
                <a:cs typeface="+mn-lt"/>
              </a:rPr>
              <a:t>Unbounded buffer – if there is unlimited memory available for buffering.</a:t>
            </a:r>
            <a:endParaRPr lang="en-US" dirty="0"/>
          </a:p>
          <a:p>
            <a:pPr>
              <a:buSzPct val="114999"/>
            </a:pPr>
            <a:endParaRPr lang="en-US" dirty="0"/>
          </a:p>
        </p:txBody>
      </p:sp>
    </p:spTree>
    <p:extLst>
      <p:ext uri="{BB962C8B-B14F-4D97-AF65-F5344CB8AC3E}">
        <p14:creationId xmlns:p14="http://schemas.microsoft.com/office/powerpoint/2010/main" val="240445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6FC2-86FF-57B5-6E9E-36B079B1CD36}"/>
              </a:ext>
            </a:extLst>
          </p:cNvPr>
          <p:cNvSpPr>
            <a:spLocks noGrp="1"/>
          </p:cNvSpPr>
          <p:nvPr>
            <p:ph type="title"/>
          </p:nvPr>
        </p:nvSpPr>
        <p:spPr/>
        <p:txBody>
          <a:bodyPr/>
          <a:lstStyle/>
          <a:p>
            <a:r>
              <a:rPr lang="en-US" dirty="0"/>
              <a:t>Inter Process Communication</a:t>
            </a:r>
          </a:p>
        </p:txBody>
      </p:sp>
      <p:sp>
        <p:nvSpPr>
          <p:cNvPr id="6" name="Content Placeholder 5">
            <a:extLst>
              <a:ext uri="{FF2B5EF4-FFF2-40B4-BE49-F238E27FC236}">
                <a16:creationId xmlns:a16="http://schemas.microsoft.com/office/drawing/2014/main" id="{E69B5C79-C93F-1AD3-8A33-9A7D9B7DC2A5}"/>
              </a:ext>
            </a:extLst>
          </p:cNvPr>
          <p:cNvSpPr>
            <a:spLocks noGrp="1"/>
          </p:cNvSpPr>
          <p:nvPr>
            <p:ph idx="1"/>
          </p:nvPr>
        </p:nvSpPr>
        <p:spPr/>
        <p:txBody>
          <a:bodyPr>
            <a:normAutofit fontScale="70000" lnSpcReduction="20000"/>
          </a:bodyPr>
          <a:lstStyle/>
          <a:p>
            <a:pPr algn="just"/>
            <a:r>
              <a:rPr lang="en-US" dirty="0">
                <a:ea typeface="+mn-lt"/>
                <a:cs typeface="+mn-lt"/>
              </a:rPr>
              <a:t>The different approaches to implement </a:t>
            </a:r>
            <a:r>
              <a:rPr lang="en-US" dirty="0" err="1">
                <a:ea typeface="+mn-lt"/>
                <a:cs typeface="+mn-lt"/>
              </a:rPr>
              <a:t>interprocess</a:t>
            </a:r>
            <a:r>
              <a:rPr lang="en-US" dirty="0">
                <a:ea typeface="+mn-lt"/>
                <a:cs typeface="+mn-lt"/>
              </a:rPr>
              <a:t> communication are given as follows −</a:t>
            </a:r>
            <a:endParaRPr lang="en-US" dirty="0"/>
          </a:p>
          <a:p>
            <a:pPr>
              <a:buSzPct val="114999"/>
            </a:pPr>
            <a:r>
              <a:rPr lang="en-US" b="1" dirty="0">
                <a:ea typeface="+mn-lt"/>
                <a:cs typeface="+mn-lt"/>
              </a:rPr>
              <a:t>Pipe</a:t>
            </a:r>
            <a:endParaRPr lang="en-US" dirty="0"/>
          </a:p>
          <a:p>
            <a:pPr algn="just">
              <a:buSzPct val="114999"/>
            </a:pPr>
            <a:r>
              <a:rPr lang="en-US" dirty="0">
                <a:ea typeface="+mn-lt"/>
                <a:cs typeface="+mn-lt"/>
              </a:rPr>
              <a:t>A pipe is a data channel that is unidirectional. Two pipes can be used to create a two-way data channel between two processes. This uses standard input and output methods. </a:t>
            </a:r>
          </a:p>
          <a:p>
            <a:pPr algn="just">
              <a:buSzPct val="114999"/>
            </a:pPr>
            <a:r>
              <a:rPr lang="en-US" b="1" dirty="0">
                <a:ea typeface="+mn-lt"/>
                <a:cs typeface="+mn-lt"/>
              </a:rPr>
              <a:t>Socket</a:t>
            </a:r>
            <a:endParaRPr lang="en-US" dirty="0"/>
          </a:p>
          <a:p>
            <a:pPr algn="just">
              <a:buSzPct val="114999"/>
            </a:pPr>
            <a:r>
              <a:rPr lang="en-US" dirty="0">
                <a:ea typeface="+mn-lt"/>
                <a:cs typeface="+mn-lt"/>
              </a:rPr>
              <a:t>The socket is the endpoint for sending or receiving data in a network. This is true for data sent between processes on the same computer or data sent between different computers on the same network. Most of the operating systems use sockets for </a:t>
            </a:r>
            <a:r>
              <a:rPr lang="en-US" dirty="0" err="1">
                <a:ea typeface="+mn-lt"/>
                <a:cs typeface="+mn-lt"/>
              </a:rPr>
              <a:t>interprocess</a:t>
            </a:r>
            <a:r>
              <a:rPr lang="en-US" dirty="0">
                <a:ea typeface="+mn-lt"/>
                <a:cs typeface="+mn-lt"/>
              </a:rPr>
              <a:t> communication.</a:t>
            </a:r>
            <a:endParaRPr lang="en-US" dirty="0"/>
          </a:p>
          <a:p>
            <a:pPr>
              <a:buSzPct val="114999"/>
            </a:pPr>
            <a:r>
              <a:rPr lang="en-US" b="1" dirty="0">
                <a:ea typeface="+mn-lt"/>
                <a:cs typeface="+mn-lt"/>
              </a:rPr>
              <a:t>File</a:t>
            </a:r>
            <a:endParaRPr lang="en-US" dirty="0"/>
          </a:p>
          <a:p>
            <a:pPr algn="just">
              <a:buSzPct val="114999"/>
            </a:pPr>
            <a:r>
              <a:rPr lang="en-US" dirty="0">
                <a:ea typeface="+mn-lt"/>
                <a:cs typeface="+mn-lt"/>
              </a:rPr>
              <a:t>A file is a data record that may be stored on a disk or acquired on demand by a file server. Multiple processes can access a file as required. All operating systems use files for data storage.</a:t>
            </a:r>
            <a:endParaRPr lang="en-US" dirty="0"/>
          </a:p>
        </p:txBody>
      </p:sp>
    </p:spTree>
    <p:extLst>
      <p:ext uri="{BB962C8B-B14F-4D97-AF65-F5344CB8AC3E}">
        <p14:creationId xmlns:p14="http://schemas.microsoft.com/office/powerpoint/2010/main" val="250524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6FC2-86FF-57B5-6E9E-36B079B1CD36}"/>
              </a:ext>
            </a:extLst>
          </p:cNvPr>
          <p:cNvSpPr>
            <a:spLocks noGrp="1"/>
          </p:cNvSpPr>
          <p:nvPr>
            <p:ph type="title"/>
          </p:nvPr>
        </p:nvSpPr>
        <p:spPr/>
        <p:txBody>
          <a:bodyPr/>
          <a:lstStyle/>
          <a:p>
            <a:r>
              <a:rPr lang="en-US" dirty="0"/>
              <a:t>Inter Process Communication</a:t>
            </a:r>
          </a:p>
        </p:txBody>
      </p:sp>
      <p:sp>
        <p:nvSpPr>
          <p:cNvPr id="6" name="Content Placeholder 5">
            <a:extLst>
              <a:ext uri="{FF2B5EF4-FFF2-40B4-BE49-F238E27FC236}">
                <a16:creationId xmlns:a16="http://schemas.microsoft.com/office/drawing/2014/main" id="{E69B5C79-C93F-1AD3-8A33-9A7D9B7DC2A5}"/>
              </a:ext>
            </a:extLst>
          </p:cNvPr>
          <p:cNvSpPr>
            <a:spLocks noGrp="1"/>
          </p:cNvSpPr>
          <p:nvPr>
            <p:ph idx="1"/>
          </p:nvPr>
        </p:nvSpPr>
        <p:spPr/>
        <p:txBody>
          <a:bodyPr>
            <a:normAutofit fontScale="70000" lnSpcReduction="20000"/>
          </a:bodyPr>
          <a:lstStyle/>
          <a:p>
            <a:pPr>
              <a:buSzPct val="114999"/>
            </a:pPr>
            <a:r>
              <a:rPr lang="en-US" b="1" dirty="0">
                <a:ea typeface="+mn-lt"/>
                <a:cs typeface="+mn-lt"/>
              </a:rPr>
              <a:t>Signal</a:t>
            </a:r>
            <a:endParaRPr lang="en-US" dirty="0">
              <a:ea typeface="+mn-lt"/>
              <a:cs typeface="+mn-lt"/>
            </a:endParaRPr>
          </a:p>
          <a:p>
            <a:pPr algn="just">
              <a:buSzPct val="114999"/>
            </a:pPr>
            <a:r>
              <a:rPr lang="en-US" dirty="0">
                <a:ea typeface="+mn-lt"/>
                <a:cs typeface="+mn-lt"/>
              </a:rPr>
              <a:t>Signals are useful in </a:t>
            </a:r>
            <a:r>
              <a:rPr lang="en-US" dirty="0" err="1">
                <a:ea typeface="+mn-lt"/>
                <a:cs typeface="+mn-lt"/>
              </a:rPr>
              <a:t>interprocess</a:t>
            </a:r>
            <a:r>
              <a:rPr lang="en-US" dirty="0">
                <a:ea typeface="+mn-lt"/>
                <a:cs typeface="+mn-lt"/>
              </a:rPr>
              <a:t> communication in a limited way. They are system messages that are sent from one process to another. Normally, signals are not used to transfer data but are used for remote commands between processes.</a:t>
            </a:r>
          </a:p>
          <a:p>
            <a:pPr>
              <a:buSzPct val="114999"/>
            </a:pPr>
            <a:r>
              <a:rPr lang="en-US" b="1" dirty="0">
                <a:ea typeface="+mn-lt"/>
                <a:cs typeface="+mn-lt"/>
              </a:rPr>
              <a:t>Shared Memory</a:t>
            </a:r>
            <a:endParaRPr lang="en-US" dirty="0">
              <a:ea typeface="+mn-lt"/>
              <a:cs typeface="+mn-lt"/>
            </a:endParaRPr>
          </a:p>
          <a:p>
            <a:pPr algn="just">
              <a:buSzPct val="114999"/>
            </a:pPr>
            <a:r>
              <a:rPr lang="en-US" dirty="0">
                <a:ea typeface="+mn-lt"/>
                <a:cs typeface="+mn-lt"/>
              </a:rPr>
              <a:t>Shared memory is the memory that can be simultaneously accessed by multiple processes. This is done so that the processes can communicate with each other. </a:t>
            </a:r>
          </a:p>
          <a:p>
            <a:pPr algn="just">
              <a:buSzPct val="114999"/>
            </a:pPr>
            <a:r>
              <a:rPr lang="en-US" b="1" dirty="0">
                <a:ea typeface="+mn-lt"/>
                <a:cs typeface="+mn-lt"/>
              </a:rPr>
              <a:t>Message Queue</a:t>
            </a:r>
            <a:endParaRPr lang="en-US" dirty="0">
              <a:ea typeface="+mn-lt"/>
              <a:cs typeface="+mn-lt"/>
            </a:endParaRPr>
          </a:p>
          <a:p>
            <a:pPr algn="just">
              <a:buSzPct val="114999"/>
            </a:pPr>
            <a:r>
              <a:rPr lang="en-US" dirty="0">
                <a:ea typeface="+mn-lt"/>
                <a:cs typeface="+mn-lt"/>
              </a:rPr>
              <a:t>Multiple processes can read and write data to the message queue without being connected to each other. Messages are stored in the queue until their recipient retrieves them. Message queues are quite useful for </a:t>
            </a:r>
            <a:r>
              <a:rPr lang="en-US" dirty="0" err="1">
                <a:ea typeface="+mn-lt"/>
                <a:cs typeface="+mn-lt"/>
              </a:rPr>
              <a:t>interprocess</a:t>
            </a:r>
            <a:r>
              <a:rPr lang="en-US" dirty="0">
                <a:ea typeface="+mn-lt"/>
                <a:cs typeface="+mn-lt"/>
              </a:rPr>
              <a:t> communication and are used by most operating systems.</a:t>
            </a:r>
          </a:p>
          <a:p>
            <a:pPr>
              <a:buSzPct val="114999"/>
            </a:pPr>
            <a:endParaRPr lang="en-US" dirty="0">
              <a:ea typeface="+mn-lt"/>
              <a:cs typeface="+mn-lt"/>
            </a:endParaRPr>
          </a:p>
        </p:txBody>
      </p:sp>
    </p:spTree>
    <p:extLst>
      <p:ext uri="{BB962C8B-B14F-4D97-AF65-F5344CB8AC3E}">
        <p14:creationId xmlns:p14="http://schemas.microsoft.com/office/powerpoint/2010/main" val="3339923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CB2F-CFC0-DA6E-325C-FD37E7A3CF71}"/>
              </a:ext>
            </a:extLst>
          </p:cNvPr>
          <p:cNvSpPr>
            <a:spLocks noGrp="1"/>
          </p:cNvSpPr>
          <p:nvPr>
            <p:ph type="title"/>
          </p:nvPr>
        </p:nvSpPr>
        <p:spPr/>
        <p:txBody>
          <a:bodyPr/>
          <a:lstStyle/>
          <a:p>
            <a:r>
              <a:rPr lang="en-US" dirty="0"/>
              <a:t>Any Query??</a:t>
            </a:r>
          </a:p>
        </p:txBody>
      </p:sp>
      <p:sp>
        <p:nvSpPr>
          <p:cNvPr id="3" name="Content Placeholder 2">
            <a:extLst>
              <a:ext uri="{FF2B5EF4-FFF2-40B4-BE49-F238E27FC236}">
                <a16:creationId xmlns:a16="http://schemas.microsoft.com/office/drawing/2014/main" id="{4C13763B-82D9-A2DB-BA5D-B877EFEFC6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454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D32D-2FAE-0610-50A7-EF46855222C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F9EAA66-0016-9085-CF89-E45757F6D780}"/>
              </a:ext>
            </a:extLst>
          </p:cNvPr>
          <p:cNvSpPr>
            <a:spLocks noGrp="1"/>
          </p:cNvSpPr>
          <p:nvPr>
            <p:ph idx="1"/>
          </p:nvPr>
        </p:nvSpPr>
        <p:spPr/>
        <p:txBody>
          <a:bodyPr/>
          <a:lstStyle/>
          <a:p>
            <a:pPr>
              <a:buSzPct val="114999"/>
            </a:pPr>
            <a:r>
              <a:rPr lang="en-US" dirty="0"/>
              <a:t>Cooperating and Independent Processes</a:t>
            </a:r>
          </a:p>
          <a:p>
            <a:pPr>
              <a:buSzPct val="114999"/>
            </a:pPr>
            <a:r>
              <a:rPr lang="en-US" dirty="0"/>
              <a:t>Inter process communication</a:t>
            </a:r>
          </a:p>
          <a:p>
            <a:pPr>
              <a:buSzPct val="114999"/>
            </a:pPr>
            <a:r>
              <a:rPr lang="en-US" dirty="0"/>
              <a:t>Process Management in Unix</a:t>
            </a:r>
          </a:p>
          <a:p>
            <a:pPr>
              <a:buSzPct val="114999"/>
            </a:pPr>
            <a:r>
              <a:rPr lang="en-US" dirty="0"/>
              <a:t>Threads</a:t>
            </a:r>
          </a:p>
        </p:txBody>
      </p:sp>
    </p:spTree>
    <p:extLst>
      <p:ext uri="{BB962C8B-B14F-4D97-AF65-F5344CB8AC3E}">
        <p14:creationId xmlns:p14="http://schemas.microsoft.com/office/powerpoint/2010/main" val="51953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6FC2-86FF-57B5-6E9E-36B079B1CD36}"/>
              </a:ext>
            </a:extLst>
          </p:cNvPr>
          <p:cNvSpPr>
            <a:spLocks noGrp="1"/>
          </p:cNvSpPr>
          <p:nvPr>
            <p:ph type="title"/>
          </p:nvPr>
        </p:nvSpPr>
        <p:spPr/>
        <p:txBody>
          <a:bodyPr/>
          <a:lstStyle/>
          <a:p>
            <a:r>
              <a:rPr lang="en-US" dirty="0"/>
              <a:t>Inter Process Communication</a:t>
            </a:r>
          </a:p>
        </p:txBody>
      </p:sp>
      <p:sp>
        <p:nvSpPr>
          <p:cNvPr id="3" name="Content Placeholder 2">
            <a:extLst>
              <a:ext uri="{FF2B5EF4-FFF2-40B4-BE49-F238E27FC236}">
                <a16:creationId xmlns:a16="http://schemas.microsoft.com/office/drawing/2014/main" id="{A77733A2-B4B0-E887-B4FF-D53DD57B201F}"/>
              </a:ext>
            </a:extLst>
          </p:cNvPr>
          <p:cNvSpPr>
            <a:spLocks noGrp="1"/>
          </p:cNvSpPr>
          <p:nvPr>
            <p:ph idx="1"/>
          </p:nvPr>
        </p:nvSpPr>
        <p:spPr>
          <a:xfrm>
            <a:off x="1295401" y="2556932"/>
            <a:ext cx="9601196" cy="3318936"/>
          </a:xfrm>
        </p:spPr>
        <p:txBody>
          <a:bodyPr>
            <a:normAutofit/>
          </a:bodyPr>
          <a:lstStyle/>
          <a:p>
            <a:pPr algn="just"/>
            <a:r>
              <a:rPr lang="en-US" dirty="0" err="1">
                <a:ea typeface="+mn-lt"/>
                <a:cs typeface="+mn-lt"/>
              </a:rPr>
              <a:t>Interprocess</a:t>
            </a:r>
            <a:r>
              <a:rPr lang="en-US" dirty="0">
                <a:ea typeface="+mn-lt"/>
                <a:cs typeface="+mn-lt"/>
              </a:rPr>
              <a:t> communication is the mechanism provided by the operating system that allows processes to communicate with each other.</a:t>
            </a:r>
          </a:p>
          <a:p>
            <a:pPr algn="just">
              <a:buSzPct val="114999"/>
            </a:pPr>
            <a:endParaRPr lang="en-US" dirty="0">
              <a:ea typeface="+mn-lt"/>
              <a:cs typeface="+mn-lt"/>
            </a:endParaRPr>
          </a:p>
          <a:p>
            <a:pPr algn="just">
              <a:buSzPct val="114999"/>
            </a:pPr>
            <a:endParaRPr lang="en-US" dirty="0">
              <a:ea typeface="+mn-lt"/>
              <a:cs typeface="+mn-lt"/>
            </a:endParaRPr>
          </a:p>
          <a:p>
            <a:pPr algn="just">
              <a:buSzPct val="114999"/>
            </a:pPr>
            <a:r>
              <a:rPr lang="en-US" dirty="0">
                <a:ea typeface="+mn-lt"/>
                <a:cs typeface="+mn-lt"/>
              </a:rPr>
              <a:t>This communication could involve a process letting another process know that some event has occurred or the transferring of data from one process to another.</a:t>
            </a:r>
            <a:endParaRPr lang="en-US"/>
          </a:p>
        </p:txBody>
      </p:sp>
      <p:pic>
        <p:nvPicPr>
          <p:cNvPr id="5" name="Picture 5" descr="Diagram&#10;&#10;Description automatically generated">
            <a:extLst>
              <a:ext uri="{FF2B5EF4-FFF2-40B4-BE49-F238E27FC236}">
                <a16:creationId xmlns:a16="http://schemas.microsoft.com/office/drawing/2014/main" id="{7587A578-15BB-8CA8-7A89-F9B5934A1740}"/>
              </a:ext>
            </a:extLst>
          </p:cNvPr>
          <p:cNvPicPr>
            <a:picLocks noChangeAspect="1"/>
          </p:cNvPicPr>
          <p:nvPr/>
        </p:nvPicPr>
        <p:blipFill rotWithShape="1">
          <a:blip r:embed="rId2"/>
          <a:srcRect t="18421" r="298" b="28947"/>
          <a:stretch/>
        </p:blipFill>
        <p:spPr>
          <a:xfrm>
            <a:off x="2999118" y="3434468"/>
            <a:ext cx="5719322" cy="1072549"/>
          </a:xfrm>
          <a:prstGeom prst="rect">
            <a:avLst/>
          </a:prstGeom>
        </p:spPr>
      </p:pic>
    </p:spTree>
    <p:extLst>
      <p:ext uri="{BB962C8B-B14F-4D97-AF65-F5344CB8AC3E}">
        <p14:creationId xmlns:p14="http://schemas.microsoft.com/office/powerpoint/2010/main" val="4229875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FBDE-31C8-5114-329D-2AE7DB3B5057}"/>
              </a:ext>
            </a:extLst>
          </p:cNvPr>
          <p:cNvSpPr>
            <a:spLocks noGrp="1"/>
          </p:cNvSpPr>
          <p:nvPr>
            <p:ph type="title"/>
          </p:nvPr>
        </p:nvSpPr>
        <p:spPr/>
        <p:txBody>
          <a:bodyPr/>
          <a:lstStyle/>
          <a:p>
            <a:r>
              <a:rPr lang="en-US" dirty="0">
                <a:ea typeface="+mj-lt"/>
                <a:cs typeface="+mj-lt"/>
              </a:rPr>
              <a:t>Inter Process Communication</a:t>
            </a:r>
          </a:p>
        </p:txBody>
      </p:sp>
      <p:sp>
        <p:nvSpPr>
          <p:cNvPr id="3" name="Content Placeholder 2">
            <a:extLst>
              <a:ext uri="{FF2B5EF4-FFF2-40B4-BE49-F238E27FC236}">
                <a16:creationId xmlns:a16="http://schemas.microsoft.com/office/drawing/2014/main" id="{5207310E-F48C-1AA2-DDFD-56D1F5E80D69}"/>
              </a:ext>
            </a:extLst>
          </p:cNvPr>
          <p:cNvSpPr>
            <a:spLocks noGrp="1"/>
          </p:cNvSpPr>
          <p:nvPr>
            <p:ph idx="1"/>
          </p:nvPr>
        </p:nvSpPr>
        <p:spPr/>
        <p:txBody>
          <a:bodyPr/>
          <a:lstStyle/>
          <a:p>
            <a:r>
              <a:rPr lang="en-US" dirty="0">
                <a:ea typeface="+mn-lt"/>
                <a:cs typeface="+mn-lt"/>
              </a:rPr>
              <a:t>Processes executing concurrently in the operating system might be either </a:t>
            </a:r>
            <a:r>
              <a:rPr lang="en-US" b="1" dirty="0">
                <a:ea typeface="+mn-lt"/>
                <a:cs typeface="+mn-lt"/>
              </a:rPr>
              <a:t>independent processes</a:t>
            </a:r>
            <a:r>
              <a:rPr lang="en-US" dirty="0">
                <a:ea typeface="+mn-lt"/>
                <a:cs typeface="+mn-lt"/>
              </a:rPr>
              <a:t> or </a:t>
            </a:r>
            <a:r>
              <a:rPr lang="en-US" b="1" dirty="0">
                <a:ea typeface="+mn-lt"/>
                <a:cs typeface="+mn-lt"/>
              </a:rPr>
              <a:t>cooperating processes.</a:t>
            </a:r>
          </a:p>
          <a:p>
            <a:pPr algn="just">
              <a:buSzPct val="114999"/>
            </a:pPr>
            <a:r>
              <a:rPr lang="en-US" b="1" dirty="0">
                <a:ea typeface="+mn-lt"/>
                <a:cs typeface="+mn-lt"/>
              </a:rPr>
              <a:t>Cooperating Process</a:t>
            </a:r>
            <a:r>
              <a:rPr lang="en-US" dirty="0">
                <a:ea typeface="+mn-lt"/>
                <a:cs typeface="+mn-lt"/>
              </a:rPr>
              <a:t> in the operating system is a process that gets affected by other processes under execution or can affect any other process under execution. </a:t>
            </a:r>
          </a:p>
          <a:p>
            <a:pPr algn="just">
              <a:buSzPct val="114999"/>
            </a:pPr>
            <a:r>
              <a:rPr lang="en-US" dirty="0">
                <a:ea typeface="+mn-lt"/>
                <a:cs typeface="+mn-lt"/>
              </a:rPr>
              <a:t>An </a:t>
            </a:r>
            <a:r>
              <a:rPr lang="en-US" b="1" dirty="0">
                <a:ea typeface="+mn-lt"/>
                <a:cs typeface="+mn-lt"/>
              </a:rPr>
              <a:t>independent process</a:t>
            </a:r>
            <a:r>
              <a:rPr lang="en-US" dirty="0">
                <a:ea typeface="+mn-lt"/>
                <a:cs typeface="+mn-lt"/>
              </a:rPr>
              <a:t> in an operating system is one that does not affect or impact any other process of the system.</a:t>
            </a:r>
          </a:p>
          <a:p>
            <a:pPr>
              <a:buSzPct val="114999"/>
            </a:pPr>
            <a:endParaRPr lang="en-US" b="1" dirty="0">
              <a:ea typeface="+mn-lt"/>
              <a:cs typeface="+mn-lt"/>
            </a:endParaRPr>
          </a:p>
        </p:txBody>
      </p:sp>
    </p:spTree>
    <p:extLst>
      <p:ext uri="{BB962C8B-B14F-4D97-AF65-F5344CB8AC3E}">
        <p14:creationId xmlns:p14="http://schemas.microsoft.com/office/powerpoint/2010/main" val="188739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5314-7BCD-A311-833E-C83F7AA92E96}"/>
              </a:ext>
            </a:extLst>
          </p:cNvPr>
          <p:cNvSpPr>
            <a:spLocks noGrp="1"/>
          </p:cNvSpPr>
          <p:nvPr>
            <p:ph type="title"/>
          </p:nvPr>
        </p:nvSpPr>
        <p:spPr/>
        <p:txBody>
          <a:bodyPr/>
          <a:lstStyle/>
          <a:p>
            <a:r>
              <a:rPr lang="en-US" dirty="0"/>
              <a:t>Cooperating processes</a:t>
            </a:r>
          </a:p>
        </p:txBody>
      </p:sp>
      <p:sp>
        <p:nvSpPr>
          <p:cNvPr id="3" name="Content Placeholder 2">
            <a:extLst>
              <a:ext uri="{FF2B5EF4-FFF2-40B4-BE49-F238E27FC236}">
                <a16:creationId xmlns:a16="http://schemas.microsoft.com/office/drawing/2014/main" id="{43FDAB21-AA7F-6862-0899-19CF4FDB1109}"/>
              </a:ext>
            </a:extLst>
          </p:cNvPr>
          <p:cNvSpPr>
            <a:spLocks noGrp="1"/>
          </p:cNvSpPr>
          <p:nvPr>
            <p:ph idx="1"/>
          </p:nvPr>
        </p:nvSpPr>
        <p:spPr/>
        <p:txBody>
          <a:bodyPr>
            <a:normAutofit fontScale="92500"/>
          </a:bodyPr>
          <a:lstStyle/>
          <a:p>
            <a:pPr algn="just">
              <a:buSzPct val="114999"/>
            </a:pPr>
            <a:r>
              <a:rPr lang="en-US" dirty="0">
                <a:ea typeface="+mn-lt"/>
                <a:cs typeface="+mn-lt"/>
              </a:rPr>
              <a:t>It shares data with other processes in the system by directly sharing a memory or by sharing data through </a:t>
            </a:r>
            <a:r>
              <a:rPr lang="en-US" b="1" dirty="0">
                <a:ea typeface="+mn-lt"/>
                <a:cs typeface="+mn-lt"/>
              </a:rPr>
              <a:t>files</a:t>
            </a:r>
            <a:r>
              <a:rPr lang="en-US" dirty="0">
                <a:ea typeface="+mn-lt"/>
                <a:cs typeface="+mn-lt"/>
              </a:rPr>
              <a:t> or </a:t>
            </a:r>
            <a:r>
              <a:rPr lang="en-US" b="1" dirty="0">
                <a:ea typeface="+mn-lt"/>
                <a:cs typeface="+mn-lt"/>
              </a:rPr>
              <a:t>messages</a:t>
            </a:r>
            <a:r>
              <a:rPr lang="en-US" dirty="0">
                <a:ea typeface="+mn-lt"/>
                <a:cs typeface="+mn-lt"/>
              </a:rPr>
              <a:t>.</a:t>
            </a:r>
          </a:p>
          <a:p>
            <a:pPr algn="just">
              <a:buSzPct val="114999"/>
            </a:pPr>
            <a:r>
              <a:rPr lang="en-US" dirty="0">
                <a:ea typeface="+mn-lt"/>
                <a:cs typeface="+mn-lt"/>
              </a:rPr>
              <a:t>Cooperating processes in OS requires a communication method that will allow the processes to exchange data and information.</a:t>
            </a:r>
            <a:endParaRPr lang="en-US" dirty="0"/>
          </a:p>
          <a:p>
            <a:pPr algn="just">
              <a:buSzPct val="114999"/>
            </a:pPr>
            <a:r>
              <a:rPr lang="en-US" dirty="0">
                <a:ea typeface="+mn-lt"/>
                <a:cs typeface="+mn-lt"/>
              </a:rPr>
              <a:t>There are two methods by which cooperating process in OS can communicate:</a:t>
            </a:r>
            <a:endParaRPr lang="en-US" dirty="0"/>
          </a:p>
          <a:p>
            <a:pPr algn="just">
              <a:buSzPct val="114999"/>
            </a:pPr>
            <a:r>
              <a:rPr lang="en-US" dirty="0">
                <a:ea typeface="+mn-lt"/>
                <a:cs typeface="+mn-lt"/>
              </a:rPr>
              <a:t>Cooperation by Sharing</a:t>
            </a:r>
            <a:endParaRPr lang="en-US" dirty="0"/>
          </a:p>
          <a:p>
            <a:pPr algn="just">
              <a:buSzPct val="114999"/>
            </a:pPr>
            <a:r>
              <a:rPr lang="en-US" dirty="0">
                <a:ea typeface="+mn-lt"/>
                <a:cs typeface="+mn-lt"/>
              </a:rPr>
              <a:t>Cooperation by Message Passing</a:t>
            </a:r>
            <a:endParaRPr lang="en-US" dirty="0"/>
          </a:p>
          <a:p>
            <a:pPr algn="just">
              <a:buSzPct val="114999"/>
            </a:pPr>
            <a:endParaRPr lang="en-US" dirty="0"/>
          </a:p>
        </p:txBody>
      </p:sp>
    </p:spTree>
    <p:extLst>
      <p:ext uri="{BB962C8B-B14F-4D97-AF65-F5344CB8AC3E}">
        <p14:creationId xmlns:p14="http://schemas.microsoft.com/office/powerpoint/2010/main" val="345032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4882-018D-2391-F27D-FDF2B19BB2C0}"/>
              </a:ext>
            </a:extLst>
          </p:cNvPr>
          <p:cNvSpPr>
            <a:spLocks noGrp="1"/>
          </p:cNvSpPr>
          <p:nvPr>
            <p:ph type="title"/>
          </p:nvPr>
        </p:nvSpPr>
        <p:spPr/>
        <p:txBody>
          <a:bodyPr/>
          <a:lstStyle/>
          <a:p>
            <a:r>
              <a:rPr lang="en-US" dirty="0"/>
              <a:t>Cooperation by Sharing</a:t>
            </a:r>
          </a:p>
        </p:txBody>
      </p:sp>
      <p:sp>
        <p:nvSpPr>
          <p:cNvPr id="3" name="Content Placeholder 2">
            <a:extLst>
              <a:ext uri="{FF2B5EF4-FFF2-40B4-BE49-F238E27FC236}">
                <a16:creationId xmlns:a16="http://schemas.microsoft.com/office/drawing/2014/main" id="{70F18964-D7AC-CC8E-DBC3-F2C8D9A5811F}"/>
              </a:ext>
            </a:extLst>
          </p:cNvPr>
          <p:cNvSpPr>
            <a:spLocks noGrp="1"/>
          </p:cNvSpPr>
          <p:nvPr>
            <p:ph idx="1"/>
          </p:nvPr>
        </p:nvSpPr>
        <p:spPr>
          <a:xfrm>
            <a:off x="6011174" y="2556932"/>
            <a:ext cx="4885423" cy="3548973"/>
          </a:xfrm>
        </p:spPr>
        <p:txBody>
          <a:bodyPr>
            <a:normAutofit fontScale="92500" lnSpcReduction="20000"/>
          </a:bodyPr>
          <a:lstStyle/>
          <a:p>
            <a:pPr algn="just"/>
            <a:r>
              <a:rPr lang="en-US" dirty="0">
                <a:ea typeface="+mn-lt"/>
                <a:cs typeface="+mn-lt"/>
              </a:rPr>
              <a:t>The </a:t>
            </a:r>
            <a:r>
              <a:rPr lang="en-US" b="1" dirty="0">
                <a:ea typeface="+mn-lt"/>
                <a:cs typeface="+mn-lt"/>
              </a:rPr>
              <a:t>cooperation processes</a:t>
            </a:r>
            <a:r>
              <a:rPr lang="en-US" dirty="0">
                <a:ea typeface="+mn-lt"/>
                <a:cs typeface="+mn-lt"/>
              </a:rPr>
              <a:t> in OS can communicate with each other using the shared resource which includes </a:t>
            </a:r>
            <a:r>
              <a:rPr lang="en-US" b="1" dirty="0">
                <a:ea typeface="+mn-lt"/>
                <a:cs typeface="+mn-lt"/>
              </a:rPr>
              <a:t>data</a:t>
            </a:r>
            <a:r>
              <a:rPr lang="en-US" dirty="0">
                <a:ea typeface="+mn-lt"/>
                <a:cs typeface="+mn-lt"/>
              </a:rPr>
              <a:t>, </a:t>
            </a:r>
            <a:r>
              <a:rPr lang="en-US" b="1" dirty="0">
                <a:ea typeface="+mn-lt"/>
                <a:cs typeface="+mn-lt"/>
              </a:rPr>
              <a:t>memory</a:t>
            </a:r>
            <a:r>
              <a:rPr lang="en-US" dirty="0">
                <a:ea typeface="+mn-lt"/>
                <a:cs typeface="+mn-lt"/>
              </a:rPr>
              <a:t>, </a:t>
            </a:r>
            <a:r>
              <a:rPr lang="en-US" b="1" dirty="0">
                <a:ea typeface="+mn-lt"/>
                <a:cs typeface="+mn-lt"/>
              </a:rPr>
              <a:t>variables</a:t>
            </a:r>
            <a:r>
              <a:rPr lang="en-US" dirty="0">
                <a:ea typeface="+mn-lt"/>
                <a:cs typeface="+mn-lt"/>
              </a:rPr>
              <a:t>, </a:t>
            </a:r>
            <a:r>
              <a:rPr lang="en-US" b="1" dirty="0">
                <a:ea typeface="+mn-lt"/>
                <a:cs typeface="+mn-lt"/>
              </a:rPr>
              <a:t>files</a:t>
            </a:r>
            <a:r>
              <a:rPr lang="en-US" dirty="0">
                <a:ea typeface="+mn-lt"/>
                <a:cs typeface="+mn-lt"/>
              </a:rPr>
              <a:t>, etc.</a:t>
            </a:r>
            <a:endParaRPr lang="en-US" dirty="0"/>
          </a:p>
          <a:p>
            <a:pPr algn="just">
              <a:buSzPct val="114999"/>
            </a:pPr>
            <a:r>
              <a:rPr lang="en-US" dirty="0">
                <a:ea typeface="+mn-lt"/>
                <a:cs typeface="+mn-lt"/>
              </a:rPr>
              <a:t>Processes can then exchange the information by reading or writing data to the shared region. We can use a critical section that provides </a:t>
            </a:r>
            <a:r>
              <a:rPr lang="en-US" b="1" dirty="0">
                <a:ea typeface="+mn-lt"/>
                <a:cs typeface="+mn-lt"/>
              </a:rPr>
              <a:t>data integrity</a:t>
            </a:r>
            <a:r>
              <a:rPr lang="en-US" dirty="0">
                <a:ea typeface="+mn-lt"/>
                <a:cs typeface="+mn-lt"/>
              </a:rPr>
              <a:t> and avoids </a:t>
            </a:r>
            <a:r>
              <a:rPr lang="en-US" b="1" dirty="0">
                <a:ea typeface="+mn-lt"/>
                <a:cs typeface="+mn-lt"/>
              </a:rPr>
              <a:t>data inconsistency</a:t>
            </a:r>
            <a:r>
              <a:rPr lang="en-US" dirty="0">
                <a:ea typeface="+mn-lt"/>
                <a:cs typeface="+mn-lt"/>
              </a:rPr>
              <a:t>.</a:t>
            </a:r>
            <a:endParaRPr lang="en-US" dirty="0"/>
          </a:p>
          <a:p>
            <a:pPr algn="just">
              <a:buSzPct val="114999"/>
            </a:pPr>
            <a:endParaRPr lang="en-US" dirty="0"/>
          </a:p>
        </p:txBody>
      </p:sp>
      <p:pic>
        <p:nvPicPr>
          <p:cNvPr id="4" name="Picture 4">
            <a:extLst>
              <a:ext uri="{FF2B5EF4-FFF2-40B4-BE49-F238E27FC236}">
                <a16:creationId xmlns:a16="http://schemas.microsoft.com/office/drawing/2014/main" id="{C387C083-B7AB-054C-C401-0FA242E6C80A}"/>
              </a:ext>
            </a:extLst>
          </p:cNvPr>
          <p:cNvPicPr>
            <a:picLocks noChangeAspect="1"/>
          </p:cNvPicPr>
          <p:nvPr/>
        </p:nvPicPr>
        <p:blipFill rotWithShape="1">
          <a:blip r:embed="rId2"/>
          <a:srcRect l="36703" r="26154" b="20588"/>
          <a:stretch/>
        </p:blipFill>
        <p:spPr>
          <a:xfrm>
            <a:off x="971911" y="2041045"/>
            <a:ext cx="5376074" cy="4072610"/>
          </a:xfrm>
          <a:prstGeom prst="rect">
            <a:avLst/>
          </a:prstGeom>
        </p:spPr>
      </p:pic>
    </p:spTree>
    <p:extLst>
      <p:ext uri="{BB962C8B-B14F-4D97-AF65-F5344CB8AC3E}">
        <p14:creationId xmlns:p14="http://schemas.microsoft.com/office/powerpoint/2010/main" val="285932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4882-018D-2391-F27D-FDF2B19BB2C0}"/>
              </a:ext>
            </a:extLst>
          </p:cNvPr>
          <p:cNvSpPr>
            <a:spLocks noGrp="1"/>
          </p:cNvSpPr>
          <p:nvPr>
            <p:ph type="title"/>
          </p:nvPr>
        </p:nvSpPr>
        <p:spPr/>
        <p:txBody>
          <a:bodyPr/>
          <a:lstStyle/>
          <a:p>
            <a:r>
              <a:rPr lang="en-US" dirty="0"/>
              <a:t>Cooperation by Memory</a:t>
            </a:r>
          </a:p>
        </p:txBody>
      </p:sp>
      <p:sp>
        <p:nvSpPr>
          <p:cNvPr id="5" name="Content Placeholder 4">
            <a:extLst>
              <a:ext uri="{FF2B5EF4-FFF2-40B4-BE49-F238E27FC236}">
                <a16:creationId xmlns:a16="http://schemas.microsoft.com/office/drawing/2014/main" id="{B88B0DD3-279C-9079-4950-DCAFBDCE9D10}"/>
              </a:ext>
            </a:extLst>
          </p:cNvPr>
          <p:cNvSpPr>
            <a:spLocks noGrp="1"/>
          </p:cNvSpPr>
          <p:nvPr>
            <p:ph idx="1"/>
          </p:nvPr>
        </p:nvSpPr>
        <p:spPr>
          <a:xfrm>
            <a:off x="5867401" y="2556932"/>
            <a:ext cx="5029196" cy="3707124"/>
          </a:xfrm>
        </p:spPr>
        <p:txBody>
          <a:bodyPr>
            <a:normAutofit fontScale="92500" lnSpcReduction="10000"/>
          </a:bodyPr>
          <a:lstStyle/>
          <a:p>
            <a:r>
              <a:rPr lang="en-US" dirty="0">
                <a:ea typeface="+mn-lt"/>
                <a:cs typeface="+mn-lt"/>
              </a:rPr>
              <a:t>The cooperating processes in OS can communicate with each other with the help of message passing. The production process will send the message and the consumer process will receive the same message.</a:t>
            </a:r>
            <a:endParaRPr lang="en-US" dirty="0"/>
          </a:p>
          <a:p>
            <a:pPr>
              <a:buSzPct val="114999"/>
            </a:pPr>
            <a:r>
              <a:rPr lang="en-US" dirty="0">
                <a:ea typeface="+mn-lt"/>
                <a:cs typeface="+mn-lt"/>
              </a:rPr>
              <a:t>There is no concept of shared memory instead the producer process will first send the message to the </a:t>
            </a:r>
            <a:r>
              <a:rPr lang="en-US" b="1" dirty="0">
                <a:ea typeface="+mn-lt"/>
                <a:cs typeface="+mn-lt"/>
              </a:rPr>
              <a:t>kernel</a:t>
            </a:r>
            <a:r>
              <a:rPr lang="en-US" dirty="0">
                <a:ea typeface="+mn-lt"/>
                <a:cs typeface="+mn-lt"/>
              </a:rPr>
              <a:t> and then the </a:t>
            </a:r>
            <a:r>
              <a:rPr lang="en-US" b="1" dirty="0">
                <a:ea typeface="+mn-lt"/>
                <a:cs typeface="+mn-lt"/>
              </a:rPr>
              <a:t>kernel</a:t>
            </a:r>
            <a:r>
              <a:rPr lang="en-US" dirty="0">
                <a:ea typeface="+mn-lt"/>
                <a:cs typeface="+mn-lt"/>
              </a:rPr>
              <a:t> sends that message to the consumer process.</a:t>
            </a:r>
            <a:endParaRPr lang="en-US" dirty="0"/>
          </a:p>
          <a:p>
            <a:pPr>
              <a:buSzPct val="114999"/>
            </a:pPr>
            <a:endParaRPr lang="en-US" dirty="0"/>
          </a:p>
        </p:txBody>
      </p:sp>
      <p:pic>
        <p:nvPicPr>
          <p:cNvPr id="7" name="Picture 7" descr="A picture containing graphical user interface&#10;&#10;Description automatically generated">
            <a:extLst>
              <a:ext uri="{FF2B5EF4-FFF2-40B4-BE49-F238E27FC236}">
                <a16:creationId xmlns:a16="http://schemas.microsoft.com/office/drawing/2014/main" id="{B6957EC7-2713-442E-2AF5-D0D76D514CB6}"/>
              </a:ext>
            </a:extLst>
          </p:cNvPr>
          <p:cNvPicPr>
            <a:picLocks noChangeAspect="1"/>
          </p:cNvPicPr>
          <p:nvPr/>
        </p:nvPicPr>
        <p:blipFill rotWithShape="1">
          <a:blip r:embed="rId2"/>
          <a:srcRect l="36059" t="10406" r="28826" b="20811"/>
          <a:stretch/>
        </p:blipFill>
        <p:spPr>
          <a:xfrm>
            <a:off x="1072551" y="1955170"/>
            <a:ext cx="4245449" cy="4922918"/>
          </a:xfrm>
          <a:prstGeom prst="rect">
            <a:avLst/>
          </a:prstGeom>
        </p:spPr>
      </p:pic>
    </p:spTree>
    <p:extLst>
      <p:ext uri="{BB962C8B-B14F-4D97-AF65-F5344CB8AC3E}">
        <p14:creationId xmlns:p14="http://schemas.microsoft.com/office/powerpoint/2010/main" val="56101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DC13-5B4E-AFCD-91B0-B02A2BB7B476}"/>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0E8BBADC-CA6C-8E6A-1C62-61B959F19BC2}"/>
              </a:ext>
            </a:extLst>
          </p:cNvPr>
          <p:cNvSpPr>
            <a:spLocks noGrp="1"/>
          </p:cNvSpPr>
          <p:nvPr>
            <p:ph idx="1"/>
          </p:nvPr>
        </p:nvSpPr>
        <p:spPr/>
        <p:txBody>
          <a:bodyPr/>
          <a:lstStyle/>
          <a:p>
            <a:r>
              <a:rPr lang="en-US" dirty="0"/>
              <a:t>Explore the difference of Message passing and shared memory.</a:t>
            </a:r>
          </a:p>
        </p:txBody>
      </p:sp>
    </p:spTree>
    <p:extLst>
      <p:ext uri="{BB962C8B-B14F-4D97-AF65-F5344CB8AC3E}">
        <p14:creationId xmlns:p14="http://schemas.microsoft.com/office/powerpoint/2010/main" val="284638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6FC2-86FF-57B5-6E9E-36B079B1CD36}"/>
              </a:ext>
            </a:extLst>
          </p:cNvPr>
          <p:cNvSpPr>
            <a:spLocks noGrp="1"/>
          </p:cNvSpPr>
          <p:nvPr>
            <p:ph type="title"/>
          </p:nvPr>
        </p:nvSpPr>
        <p:spPr/>
        <p:txBody>
          <a:bodyPr/>
          <a:lstStyle/>
          <a:p>
            <a:r>
              <a:rPr lang="en-US" dirty="0"/>
              <a:t>Inter Process Communication</a:t>
            </a:r>
          </a:p>
        </p:txBody>
      </p:sp>
      <p:sp>
        <p:nvSpPr>
          <p:cNvPr id="6" name="Content Placeholder 5">
            <a:extLst>
              <a:ext uri="{FF2B5EF4-FFF2-40B4-BE49-F238E27FC236}">
                <a16:creationId xmlns:a16="http://schemas.microsoft.com/office/drawing/2014/main" id="{E69B5C79-C93F-1AD3-8A33-9A7D9B7DC2A5}"/>
              </a:ext>
            </a:extLst>
          </p:cNvPr>
          <p:cNvSpPr>
            <a:spLocks noGrp="1"/>
          </p:cNvSpPr>
          <p:nvPr>
            <p:ph idx="1"/>
          </p:nvPr>
        </p:nvSpPr>
        <p:spPr/>
        <p:txBody>
          <a:bodyPr>
            <a:normAutofit/>
          </a:bodyPr>
          <a:lstStyle/>
          <a:p>
            <a:pPr algn="just">
              <a:buSzPct val="114999"/>
            </a:pPr>
            <a:r>
              <a:rPr lang="en-US" dirty="0">
                <a:ea typeface="+mn-lt"/>
                <a:cs typeface="+mn-lt"/>
              </a:rPr>
              <a:t>To send and receive messages in message passing, a communication link is required between two processes. There are various ways to implement a communication link.</a:t>
            </a:r>
          </a:p>
          <a:p>
            <a:pPr algn="just"/>
            <a:r>
              <a:rPr lang="en-US" dirty="0">
                <a:ea typeface="+mn-lt"/>
                <a:cs typeface="+mn-lt"/>
              </a:rPr>
              <a:t>Direct and indirect communication</a:t>
            </a:r>
            <a:endParaRPr lang="en-US" dirty="0"/>
          </a:p>
          <a:p>
            <a:pPr algn="just"/>
            <a:r>
              <a:rPr lang="en-US" dirty="0">
                <a:ea typeface="+mn-lt"/>
                <a:cs typeface="+mn-lt"/>
              </a:rPr>
              <a:t>Synchronous and asynchronous communication</a:t>
            </a:r>
            <a:endParaRPr lang="en-US" dirty="0"/>
          </a:p>
          <a:p>
            <a:pPr algn="just"/>
            <a:r>
              <a:rPr lang="en-US" dirty="0">
                <a:ea typeface="+mn-lt"/>
                <a:cs typeface="+mn-lt"/>
              </a:rPr>
              <a:t>Buffering</a:t>
            </a:r>
            <a:endParaRPr lang="en-US" dirty="0"/>
          </a:p>
          <a:p>
            <a:pPr algn="just">
              <a:buSzPct val="114999"/>
            </a:pPr>
            <a:endParaRPr lang="en-US" dirty="0">
              <a:ea typeface="+mn-lt"/>
              <a:cs typeface="+mn-lt"/>
            </a:endParaRPr>
          </a:p>
        </p:txBody>
      </p:sp>
    </p:spTree>
    <p:extLst>
      <p:ext uri="{BB962C8B-B14F-4D97-AF65-F5344CB8AC3E}">
        <p14:creationId xmlns:p14="http://schemas.microsoft.com/office/powerpoint/2010/main" val="14836007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TotalTime>
  <Words>1105</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Garamond</vt:lpstr>
      <vt:lpstr>Organic</vt:lpstr>
      <vt:lpstr>Operating System</vt:lpstr>
      <vt:lpstr>Objectives</vt:lpstr>
      <vt:lpstr>Inter Process Communication</vt:lpstr>
      <vt:lpstr>Inter Process Communication</vt:lpstr>
      <vt:lpstr>Cooperating processes</vt:lpstr>
      <vt:lpstr>Cooperation by Sharing</vt:lpstr>
      <vt:lpstr>Cooperation by Memory</vt:lpstr>
      <vt:lpstr>Task</vt:lpstr>
      <vt:lpstr>Inter Process Communication</vt:lpstr>
      <vt:lpstr>Direct communication</vt:lpstr>
      <vt:lpstr>Indirect communication</vt:lpstr>
      <vt:lpstr>Synchronous and asynchronous communication</vt:lpstr>
      <vt:lpstr>Synchronous and asynchronous communication</vt:lpstr>
      <vt:lpstr>Buffering</vt:lpstr>
      <vt:lpstr>Inter Process Communication</vt:lpstr>
      <vt:lpstr>Inter Process Communication</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839</cp:revision>
  <dcterms:created xsi:type="dcterms:W3CDTF">2023-01-05T14:57:56Z</dcterms:created>
  <dcterms:modified xsi:type="dcterms:W3CDTF">2023-08-16T03:28:27Z</dcterms:modified>
</cp:coreProperties>
</file>