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9" r:id="rId1"/>
  </p:sldMasterIdLst>
  <p:sldIdLst>
    <p:sldId id="256" r:id="rId2"/>
    <p:sldId id="282" r:id="rId3"/>
    <p:sldId id="278" r:id="rId4"/>
    <p:sldId id="281" r:id="rId5"/>
    <p:sldId id="283" r:id="rId6"/>
    <p:sldId id="280" r:id="rId7"/>
    <p:sldId id="279" r:id="rId8"/>
    <p:sldId id="284" r:id="rId9"/>
    <p:sldId id="285" r:id="rId10"/>
    <p:sldId id="286" r:id="rId11"/>
    <p:sldId id="287" r:id="rId12"/>
    <p:sldId id="288" r:id="rId13"/>
    <p:sldId id="290" r:id="rId14"/>
    <p:sldId id="289"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9" r:id="rId33"/>
    <p:sldId id="308"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257" r:id="rId48"/>
    <p:sldId id="258" r:id="rId49"/>
    <p:sldId id="259" r:id="rId50"/>
    <p:sldId id="260" r:id="rId51"/>
    <p:sldId id="261" r:id="rId52"/>
    <p:sldId id="262" r:id="rId53"/>
    <p:sldId id="263" r:id="rId54"/>
    <p:sldId id="264" r:id="rId55"/>
    <p:sldId id="266" r:id="rId56"/>
    <p:sldId id="265" r:id="rId57"/>
    <p:sldId id="267" r:id="rId58"/>
    <p:sldId id="268" r:id="rId59"/>
    <p:sldId id="269" r:id="rId60"/>
    <p:sldId id="270" r:id="rId61"/>
    <p:sldId id="271" r:id="rId62"/>
    <p:sldId id="272" r:id="rId63"/>
    <p:sldId id="273" r:id="rId64"/>
    <p:sldId id="274" r:id="rId65"/>
    <p:sldId id="275" r:id="rId66"/>
    <p:sldId id="276" r:id="rId67"/>
    <p:sldId id="277" r:id="rId68"/>
    <p:sldId id="323"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712434F-B0C2-4966-8FFE-C526AA877692}" type="datetimeFigureOut">
              <a:rPr lang="en-IN" smtClean="0"/>
              <a:t>10-02-2023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410E77C-A675-45D8-A297-1E1F45782F7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70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12434F-B0C2-4966-8FFE-C526AA877692}"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0E77C-A675-45D8-A297-1E1F45782F77}" type="slidenum">
              <a:rPr lang="en-IN" smtClean="0"/>
              <a:t>‹#›</a:t>
            </a:fld>
            <a:endParaRPr lang="en-IN"/>
          </a:p>
        </p:txBody>
      </p:sp>
    </p:spTree>
    <p:extLst>
      <p:ext uri="{BB962C8B-B14F-4D97-AF65-F5344CB8AC3E}">
        <p14:creationId xmlns:p14="http://schemas.microsoft.com/office/powerpoint/2010/main" val="1089600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12434F-B0C2-4966-8FFE-C526AA877692}"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0E77C-A675-45D8-A297-1E1F45782F7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9760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12434F-B0C2-4966-8FFE-C526AA877692}"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0E77C-A675-45D8-A297-1E1F45782F7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8103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12434F-B0C2-4966-8FFE-C526AA877692}"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0E77C-A675-45D8-A297-1E1F45782F77}" type="slidenum">
              <a:rPr lang="en-IN" smtClean="0"/>
              <a:t>‹#›</a:t>
            </a:fld>
            <a:endParaRPr lang="en-IN"/>
          </a:p>
        </p:txBody>
      </p:sp>
    </p:spTree>
    <p:extLst>
      <p:ext uri="{BB962C8B-B14F-4D97-AF65-F5344CB8AC3E}">
        <p14:creationId xmlns:p14="http://schemas.microsoft.com/office/powerpoint/2010/main" val="630654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12434F-B0C2-4966-8FFE-C526AA877692}"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0E77C-A675-45D8-A297-1E1F45782F7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2628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12434F-B0C2-4966-8FFE-C526AA877692}"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0E77C-A675-45D8-A297-1E1F45782F7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3344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2434F-B0C2-4966-8FFE-C526AA877692}"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0E77C-A675-45D8-A297-1E1F45782F7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4362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2434F-B0C2-4966-8FFE-C526AA877692}"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0E77C-A675-45D8-A297-1E1F45782F7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62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2434F-B0C2-4966-8FFE-C526AA877692}"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0E77C-A675-45D8-A297-1E1F45782F77}" type="slidenum">
              <a:rPr lang="en-IN" smtClean="0"/>
              <a:t>‹#›</a:t>
            </a:fld>
            <a:endParaRPr lang="en-IN"/>
          </a:p>
        </p:txBody>
      </p:sp>
    </p:spTree>
    <p:extLst>
      <p:ext uri="{BB962C8B-B14F-4D97-AF65-F5344CB8AC3E}">
        <p14:creationId xmlns:p14="http://schemas.microsoft.com/office/powerpoint/2010/main" val="85064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12434F-B0C2-4966-8FFE-C526AA877692}"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0E77C-A675-45D8-A297-1E1F45782F7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1724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12434F-B0C2-4966-8FFE-C526AA877692}"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0E77C-A675-45D8-A297-1E1F45782F77}" type="slidenum">
              <a:rPr lang="en-IN" smtClean="0"/>
              <a:t>‹#›</a:t>
            </a:fld>
            <a:endParaRPr lang="en-IN"/>
          </a:p>
        </p:txBody>
      </p:sp>
    </p:spTree>
    <p:extLst>
      <p:ext uri="{BB962C8B-B14F-4D97-AF65-F5344CB8AC3E}">
        <p14:creationId xmlns:p14="http://schemas.microsoft.com/office/powerpoint/2010/main" val="329189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12434F-B0C2-4966-8FFE-C526AA877692}"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10E77C-A675-45D8-A297-1E1F45782F7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341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12434F-B0C2-4966-8FFE-C526AA877692}" type="datetimeFigureOut">
              <a:rPr lang="en-IN" smtClean="0"/>
              <a:t>10-02-2023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10E77C-A675-45D8-A297-1E1F45782F7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620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2434F-B0C2-4966-8FFE-C526AA877692}" type="datetimeFigureOut">
              <a:rPr lang="en-IN" smtClean="0"/>
              <a:t>10-02-2023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10E77C-A675-45D8-A297-1E1F45782F77}" type="slidenum">
              <a:rPr lang="en-IN" smtClean="0"/>
              <a:t>‹#›</a:t>
            </a:fld>
            <a:endParaRPr lang="en-IN"/>
          </a:p>
        </p:txBody>
      </p:sp>
    </p:spTree>
    <p:extLst>
      <p:ext uri="{BB962C8B-B14F-4D97-AF65-F5344CB8AC3E}">
        <p14:creationId xmlns:p14="http://schemas.microsoft.com/office/powerpoint/2010/main" val="282317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12434F-B0C2-4966-8FFE-C526AA877692}"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0E77C-A675-45D8-A297-1E1F45782F7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926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12434F-B0C2-4966-8FFE-C526AA877692}"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0E77C-A675-45D8-A297-1E1F45782F77}" type="slidenum">
              <a:rPr lang="en-IN" smtClean="0"/>
              <a:t>‹#›</a:t>
            </a:fld>
            <a:endParaRPr lang="en-IN"/>
          </a:p>
        </p:txBody>
      </p:sp>
    </p:spTree>
    <p:extLst>
      <p:ext uri="{BB962C8B-B14F-4D97-AF65-F5344CB8AC3E}">
        <p14:creationId xmlns:p14="http://schemas.microsoft.com/office/powerpoint/2010/main" val="1914560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12434F-B0C2-4966-8FFE-C526AA877692}" type="datetimeFigureOut">
              <a:rPr lang="en-IN" smtClean="0"/>
              <a:t>10-02-2023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10E77C-A675-45D8-A297-1E1F45782F77}" type="slidenum">
              <a:rPr lang="en-IN" smtClean="0"/>
              <a:t>‹#›</a:t>
            </a:fld>
            <a:endParaRPr lang="en-IN"/>
          </a:p>
        </p:txBody>
      </p:sp>
    </p:spTree>
    <p:extLst>
      <p:ext uri="{BB962C8B-B14F-4D97-AF65-F5344CB8AC3E}">
        <p14:creationId xmlns:p14="http://schemas.microsoft.com/office/powerpoint/2010/main" val="1792616260"/>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 id="2147484162" r:id="rId13"/>
    <p:sldLayoutId id="2147484163" r:id="rId14"/>
    <p:sldLayoutId id="2147484164" r:id="rId15"/>
    <p:sldLayoutId id="2147484165" r:id="rId16"/>
    <p:sldLayoutId id="214748416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C7C7-C171-898E-29FB-49AD826946BC}"/>
              </a:ext>
            </a:extLst>
          </p:cNvPr>
          <p:cNvSpPr>
            <a:spLocks noGrp="1"/>
          </p:cNvSpPr>
          <p:nvPr>
            <p:ph type="ctrTitle"/>
          </p:nvPr>
        </p:nvSpPr>
        <p:spPr/>
        <p:txBody>
          <a:bodyPr/>
          <a:lstStyle/>
          <a:p>
            <a:r>
              <a:rPr lang="en-IN" dirty="0"/>
              <a:t>UNIT-2</a:t>
            </a:r>
          </a:p>
        </p:txBody>
      </p:sp>
      <p:sp>
        <p:nvSpPr>
          <p:cNvPr id="3" name="Subtitle 2">
            <a:extLst>
              <a:ext uri="{FF2B5EF4-FFF2-40B4-BE49-F238E27FC236}">
                <a16:creationId xmlns:a16="http://schemas.microsoft.com/office/drawing/2014/main" id="{842C1994-28BC-FA74-E908-10A9DD14D513}"/>
              </a:ext>
            </a:extLst>
          </p:cNvPr>
          <p:cNvSpPr>
            <a:spLocks noGrp="1"/>
          </p:cNvSpPr>
          <p:nvPr>
            <p:ph type="subTitle" idx="1"/>
          </p:nvPr>
        </p:nvSpPr>
        <p:spPr/>
        <p:txBody>
          <a:bodyPr>
            <a:normAutofit/>
          </a:bodyPr>
          <a:lstStyle/>
          <a:p>
            <a:r>
              <a:rPr lang="en-IN" sz="4800" dirty="0"/>
              <a:t>CPU SCHEDULING</a:t>
            </a:r>
          </a:p>
        </p:txBody>
      </p:sp>
    </p:spTree>
    <p:extLst>
      <p:ext uri="{BB962C8B-B14F-4D97-AF65-F5344CB8AC3E}">
        <p14:creationId xmlns:p14="http://schemas.microsoft.com/office/powerpoint/2010/main" val="2555949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6D65-BF60-01CE-C7C5-AE588915FBD5}"/>
              </a:ext>
            </a:extLst>
          </p:cNvPr>
          <p:cNvSpPr>
            <a:spLocks noGrp="1"/>
          </p:cNvSpPr>
          <p:nvPr>
            <p:ph type="title"/>
          </p:nvPr>
        </p:nvSpPr>
        <p:spPr/>
        <p:txBody>
          <a:bodyPr/>
          <a:lstStyle/>
          <a:p>
            <a:r>
              <a:rPr lang="en-US" b="1" i="0" dirty="0">
                <a:solidFill>
                  <a:srgbClr val="273239"/>
                </a:solidFill>
                <a:effectLst/>
                <a:latin typeface="urw-din"/>
              </a:rPr>
              <a:t>Medium-term scheduler:</a:t>
            </a:r>
            <a:r>
              <a:rPr lang="en-US" b="0" i="0" dirty="0">
                <a:solidFill>
                  <a:srgbClr val="273239"/>
                </a:solidFill>
                <a:effectLst/>
                <a:latin typeface="urw-din"/>
              </a:rPr>
              <a:t> </a:t>
            </a:r>
            <a:endParaRPr lang="en-IN" dirty="0"/>
          </a:p>
        </p:txBody>
      </p:sp>
      <p:sp>
        <p:nvSpPr>
          <p:cNvPr id="3" name="Content Placeholder 2">
            <a:extLst>
              <a:ext uri="{FF2B5EF4-FFF2-40B4-BE49-F238E27FC236}">
                <a16:creationId xmlns:a16="http://schemas.microsoft.com/office/drawing/2014/main" id="{478F2BC3-7F25-9BF4-4E82-9844D65E597E}"/>
              </a:ext>
            </a:extLst>
          </p:cNvPr>
          <p:cNvSpPr>
            <a:spLocks noGrp="1"/>
          </p:cNvSpPr>
          <p:nvPr>
            <p:ph idx="1"/>
          </p:nvPr>
        </p:nvSpPr>
        <p:spPr/>
        <p:txBody>
          <a:bodyPr>
            <a:normAutofit fontScale="92500" lnSpcReduction="20000"/>
          </a:bodyPr>
          <a:lstStyle/>
          <a:p>
            <a:pPr algn="just"/>
            <a:br>
              <a:rPr lang="en-US" b="0" i="0" dirty="0">
                <a:solidFill>
                  <a:srgbClr val="273239"/>
                </a:solidFill>
                <a:effectLst/>
                <a:latin typeface="urw-din"/>
              </a:rPr>
            </a:br>
            <a:r>
              <a:rPr lang="en-US" sz="3000" b="0" i="0" dirty="0">
                <a:solidFill>
                  <a:srgbClr val="273239"/>
                </a:solidFill>
                <a:effectLst/>
                <a:latin typeface="urw-din"/>
              </a:rPr>
              <a:t>It is responsible for suspending and resuming the process. It mainly does swapping (moving processes from main memory to disk and vice versa). Swapping may be necessary to improve the process mix or because a change in memory requirements has overcommitted available memory, requiring memory to be freed up. It is helpful in maintaining a perfect balance between the I/O bound and the CPU bound. It reduces the degree of multiprogramming.</a:t>
            </a:r>
          </a:p>
          <a:p>
            <a:endParaRPr lang="en-IN" dirty="0"/>
          </a:p>
        </p:txBody>
      </p:sp>
    </p:spTree>
    <p:extLst>
      <p:ext uri="{BB962C8B-B14F-4D97-AF65-F5344CB8AC3E}">
        <p14:creationId xmlns:p14="http://schemas.microsoft.com/office/powerpoint/2010/main" val="1377298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6A9E-5ABC-6811-830D-D868CAD39754}"/>
              </a:ext>
            </a:extLst>
          </p:cNvPr>
          <p:cNvSpPr>
            <a:spLocks noGrp="1"/>
          </p:cNvSpPr>
          <p:nvPr>
            <p:ph type="title"/>
          </p:nvPr>
        </p:nvSpPr>
        <p:spPr/>
        <p:txBody>
          <a:bodyPr/>
          <a:lstStyle/>
          <a:p>
            <a:r>
              <a:rPr lang="en-IN" dirty="0"/>
              <a:t>FIRST COME FIRST SERVE</a:t>
            </a:r>
          </a:p>
        </p:txBody>
      </p:sp>
      <p:sp>
        <p:nvSpPr>
          <p:cNvPr id="3" name="Content Placeholder 2">
            <a:extLst>
              <a:ext uri="{FF2B5EF4-FFF2-40B4-BE49-F238E27FC236}">
                <a16:creationId xmlns:a16="http://schemas.microsoft.com/office/drawing/2014/main" id="{EB1F5677-94B9-E427-C51E-677924944F88}"/>
              </a:ext>
            </a:extLst>
          </p:cNvPr>
          <p:cNvSpPr>
            <a:spLocks noGrp="1"/>
          </p:cNvSpPr>
          <p:nvPr>
            <p:ph idx="1"/>
          </p:nvPr>
        </p:nvSpPr>
        <p:spPr/>
        <p:txBody>
          <a:bodyPr/>
          <a:lstStyle/>
          <a:p>
            <a:r>
              <a:rPr lang="en-US" b="1" i="0" dirty="0">
                <a:solidFill>
                  <a:srgbClr val="333333"/>
                </a:solidFill>
                <a:effectLst/>
                <a:latin typeface="inter-bold"/>
              </a:rPr>
              <a:t>First come first serve</a:t>
            </a:r>
            <a:r>
              <a:rPr lang="en-US" b="0" i="0" dirty="0">
                <a:solidFill>
                  <a:srgbClr val="333333"/>
                </a:solidFill>
                <a:effectLst/>
                <a:latin typeface="inter-regular"/>
              </a:rPr>
              <a:t> (FCFS) scheduling algorithm simply schedules the jobs according to their arrival time. The job which comes first in the ready queue will get the CPU first. The lesser the arrival time of the job, the sooner will the job get the CPU. FCFS scheduling may cause the problem of starvation if the burst time of the first process is the longest among all the jobs.</a:t>
            </a:r>
            <a:endParaRPr lang="en-IN" dirty="0"/>
          </a:p>
        </p:txBody>
      </p:sp>
    </p:spTree>
    <p:extLst>
      <p:ext uri="{BB962C8B-B14F-4D97-AF65-F5344CB8AC3E}">
        <p14:creationId xmlns:p14="http://schemas.microsoft.com/office/powerpoint/2010/main" val="378351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7CCCFD-B38C-FE43-4AC8-83E43C7860CF}"/>
              </a:ext>
            </a:extLst>
          </p:cNvPr>
          <p:cNvSpPr>
            <a:spLocks noGrp="1"/>
          </p:cNvSpPr>
          <p:nvPr>
            <p:ph idx="1"/>
          </p:nvPr>
        </p:nvSpPr>
        <p:spPr>
          <a:xfrm>
            <a:off x="702527" y="546410"/>
            <a:ext cx="11195824" cy="5231455"/>
          </a:xfrm>
        </p:spPr>
        <p:txBody>
          <a:bodyPr>
            <a:normAutofit/>
          </a:bodyPr>
          <a:lstStyle/>
          <a:p>
            <a:pPr algn="just"/>
            <a:r>
              <a:rPr lang="en-US" sz="2500" b="0" i="0" dirty="0">
                <a:solidFill>
                  <a:srgbClr val="610B38"/>
                </a:solidFill>
                <a:effectLst/>
                <a:latin typeface="erdana"/>
              </a:rPr>
              <a:t>Advantages of FCFS</a:t>
            </a:r>
          </a:p>
          <a:p>
            <a:pPr algn="just">
              <a:buFont typeface="Arial" panose="020B0604020202020204" pitchFamily="34" charset="0"/>
              <a:buChar char="•"/>
            </a:pPr>
            <a:r>
              <a:rPr lang="en-US" sz="2500" b="0" i="0" dirty="0">
                <a:solidFill>
                  <a:srgbClr val="000000"/>
                </a:solidFill>
                <a:effectLst/>
                <a:latin typeface="inter-regular"/>
              </a:rPr>
              <a:t>Simple</a:t>
            </a:r>
          </a:p>
          <a:p>
            <a:pPr algn="just">
              <a:buFont typeface="Arial" panose="020B0604020202020204" pitchFamily="34" charset="0"/>
              <a:buChar char="•"/>
            </a:pPr>
            <a:r>
              <a:rPr lang="en-US" sz="2500" b="0" i="0" dirty="0">
                <a:solidFill>
                  <a:srgbClr val="000000"/>
                </a:solidFill>
                <a:effectLst/>
                <a:latin typeface="inter-regular"/>
              </a:rPr>
              <a:t>Easy</a:t>
            </a:r>
          </a:p>
          <a:p>
            <a:pPr algn="just">
              <a:buFont typeface="Arial" panose="020B0604020202020204" pitchFamily="34" charset="0"/>
              <a:buChar char="•"/>
            </a:pPr>
            <a:r>
              <a:rPr lang="en-US" sz="2500" b="0" i="0" dirty="0">
                <a:solidFill>
                  <a:srgbClr val="000000"/>
                </a:solidFill>
                <a:effectLst/>
                <a:latin typeface="inter-regular"/>
              </a:rPr>
              <a:t>First come, First serve</a:t>
            </a:r>
          </a:p>
          <a:p>
            <a:pPr algn="just"/>
            <a:r>
              <a:rPr lang="en-US" sz="2500" b="0" i="0" dirty="0">
                <a:solidFill>
                  <a:srgbClr val="610B38"/>
                </a:solidFill>
                <a:effectLst/>
                <a:latin typeface="erdana"/>
              </a:rPr>
              <a:t>Disadvantages of FCFS</a:t>
            </a:r>
          </a:p>
          <a:p>
            <a:pPr algn="just"/>
            <a:r>
              <a:rPr lang="en-US" sz="2500" b="0" i="0" dirty="0">
                <a:solidFill>
                  <a:srgbClr val="000000"/>
                </a:solidFill>
                <a:effectLst/>
                <a:latin typeface="inter-regular"/>
              </a:rPr>
              <a:t>Due to the non-preemptive nature of the algorithm, the problem of starvation may occur.</a:t>
            </a:r>
          </a:p>
          <a:p>
            <a:pPr algn="just"/>
            <a:r>
              <a:rPr lang="en-US" sz="2500" b="0" i="0" dirty="0">
                <a:solidFill>
                  <a:srgbClr val="000000"/>
                </a:solidFill>
                <a:effectLst/>
                <a:latin typeface="inter-regular"/>
              </a:rPr>
              <a:t>Although it is easy to implement, but it is poor in performance since the average waiting time is higher as compare to other scheduling algorithms.</a:t>
            </a:r>
          </a:p>
          <a:p>
            <a:endParaRPr lang="en-IN" dirty="0"/>
          </a:p>
        </p:txBody>
      </p:sp>
    </p:spTree>
    <p:extLst>
      <p:ext uri="{BB962C8B-B14F-4D97-AF65-F5344CB8AC3E}">
        <p14:creationId xmlns:p14="http://schemas.microsoft.com/office/powerpoint/2010/main" val="1861368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C90B-0E23-FAB5-E5E9-3908D4E0398B}"/>
              </a:ext>
            </a:extLst>
          </p:cNvPr>
          <p:cNvSpPr>
            <a:spLocks noGrp="1"/>
          </p:cNvSpPr>
          <p:nvPr>
            <p:ph type="title"/>
          </p:nvPr>
        </p:nvSpPr>
        <p:spPr/>
        <p:txBody>
          <a:bodyPr>
            <a:normAutofit fontScale="90000"/>
          </a:bodyPr>
          <a:lstStyle/>
          <a:p>
            <a:r>
              <a:rPr lang="en-US" dirty="0"/>
              <a:t>FIRST COME FIRST SERVE –EXAMPLE 1</a:t>
            </a:r>
            <a:endParaRPr lang="en-IN" dirty="0"/>
          </a:p>
        </p:txBody>
      </p:sp>
      <p:graphicFrame>
        <p:nvGraphicFramePr>
          <p:cNvPr id="9" name="Content Placeholder 8">
            <a:extLst>
              <a:ext uri="{FF2B5EF4-FFF2-40B4-BE49-F238E27FC236}">
                <a16:creationId xmlns:a16="http://schemas.microsoft.com/office/drawing/2014/main" id="{3C4A6EBA-FB90-AF3A-3971-CEFCB70BFFC2}"/>
              </a:ext>
            </a:extLst>
          </p:cNvPr>
          <p:cNvGraphicFramePr>
            <a:graphicFrameLocks noGrp="1"/>
          </p:cNvGraphicFramePr>
          <p:nvPr>
            <p:ph idx="1"/>
            <p:extLst>
              <p:ext uri="{D42A27DB-BD31-4B8C-83A1-F6EECF244321}">
                <p14:modId xmlns:p14="http://schemas.microsoft.com/office/powerpoint/2010/main" val="4093503403"/>
              </p:ext>
            </p:extLst>
          </p:nvPr>
        </p:nvGraphicFramePr>
        <p:xfrm>
          <a:off x="1516566" y="2804001"/>
          <a:ext cx="7928517" cy="3210560"/>
        </p:xfrm>
        <a:graphic>
          <a:graphicData uri="http://schemas.openxmlformats.org/drawingml/2006/table">
            <a:tbl>
              <a:tblPr/>
              <a:tblGrid>
                <a:gridCol w="2642839">
                  <a:extLst>
                    <a:ext uri="{9D8B030D-6E8A-4147-A177-3AD203B41FA5}">
                      <a16:colId xmlns:a16="http://schemas.microsoft.com/office/drawing/2014/main" val="1813285870"/>
                    </a:ext>
                  </a:extLst>
                </a:gridCol>
                <a:gridCol w="2642839">
                  <a:extLst>
                    <a:ext uri="{9D8B030D-6E8A-4147-A177-3AD203B41FA5}">
                      <a16:colId xmlns:a16="http://schemas.microsoft.com/office/drawing/2014/main" val="2565903202"/>
                    </a:ext>
                  </a:extLst>
                </a:gridCol>
                <a:gridCol w="2642839">
                  <a:extLst>
                    <a:ext uri="{9D8B030D-6E8A-4147-A177-3AD203B41FA5}">
                      <a16:colId xmlns:a16="http://schemas.microsoft.com/office/drawing/2014/main" val="3597606671"/>
                    </a:ext>
                  </a:extLst>
                </a:gridCol>
              </a:tblGrid>
              <a:tr h="0">
                <a:tc>
                  <a:txBody>
                    <a:bodyPr/>
                    <a:lstStyle/>
                    <a:p>
                      <a:pPr algn="ctr" fontAlgn="base"/>
                      <a:r>
                        <a:rPr lang="en-IN" sz="2400" b="1">
                          <a:effectLst/>
                        </a:rPr>
                        <a:t>Processes       </a:t>
                      </a: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400" b="1">
                          <a:effectLst/>
                        </a:rPr>
                        <a:t>Arrival Time     </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400" b="1">
                          <a:effectLst/>
                        </a:rPr>
                        <a:t>Burst Time      </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97184341"/>
                  </a:ext>
                </a:extLst>
              </a:tr>
              <a:tr h="0">
                <a:tc>
                  <a:txBody>
                    <a:bodyPr/>
                    <a:lstStyle/>
                    <a:p>
                      <a:pPr algn="l" fontAlgn="base"/>
                      <a:r>
                        <a:rPr lang="en-IN" sz="2400" b="0">
                          <a:effectLst/>
                        </a:rPr>
                        <a:t>P1</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400" b="0">
                          <a:effectLst/>
                        </a:rPr>
                        <a:t>0</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400" b="0">
                          <a:effectLst/>
                        </a:rPr>
                        <a:t>4</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10116068"/>
                  </a:ext>
                </a:extLst>
              </a:tr>
              <a:tr h="0">
                <a:tc>
                  <a:txBody>
                    <a:bodyPr/>
                    <a:lstStyle/>
                    <a:p>
                      <a:pPr algn="l" fontAlgn="base"/>
                      <a:r>
                        <a:rPr lang="en-IN" sz="2400" b="0">
                          <a:effectLst/>
                        </a:rPr>
                        <a:t>P2</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400" b="0">
                          <a:effectLst/>
                        </a:rPr>
                        <a:t>1</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400" b="0">
                          <a:effectLst/>
                        </a:rPr>
                        <a:t>3</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3030687"/>
                  </a:ext>
                </a:extLst>
              </a:tr>
              <a:tr h="0">
                <a:tc>
                  <a:txBody>
                    <a:bodyPr/>
                    <a:lstStyle/>
                    <a:p>
                      <a:pPr algn="l" fontAlgn="base"/>
                      <a:r>
                        <a:rPr lang="en-IN" sz="2400" b="0">
                          <a:effectLst/>
                        </a:rPr>
                        <a:t>P3</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400" b="0" dirty="0">
                          <a:effectLst/>
                        </a:rPr>
                        <a:t>2</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400" b="0">
                          <a:effectLst/>
                        </a:rPr>
                        <a:t>1</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01222421"/>
                  </a:ext>
                </a:extLst>
              </a:tr>
              <a:tr h="0">
                <a:tc>
                  <a:txBody>
                    <a:bodyPr/>
                    <a:lstStyle/>
                    <a:p>
                      <a:pPr algn="l" fontAlgn="base"/>
                      <a:r>
                        <a:rPr lang="en-IN" sz="2400" b="0">
                          <a:effectLst/>
                        </a:rPr>
                        <a:t>P4</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400" b="0">
                          <a:effectLst/>
                        </a:rPr>
                        <a:t>3</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400" b="0">
                          <a:effectLst/>
                        </a:rPr>
                        <a:t>2</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03328383"/>
                  </a:ext>
                </a:extLst>
              </a:tr>
              <a:tr h="0">
                <a:tc>
                  <a:txBody>
                    <a:bodyPr/>
                    <a:lstStyle/>
                    <a:p>
                      <a:pPr algn="l" fontAlgn="base"/>
                      <a:r>
                        <a:rPr lang="en-IN" sz="2400" b="0">
                          <a:effectLst/>
                        </a:rPr>
                        <a:t>P5</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400" b="0">
                          <a:effectLst/>
                        </a:rPr>
                        <a:t>4</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400" b="0" dirty="0">
                          <a:effectLst/>
                        </a:rPr>
                        <a:t>5</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32779450"/>
                  </a:ext>
                </a:extLst>
              </a:tr>
            </a:tbl>
          </a:graphicData>
        </a:graphic>
      </p:graphicFrame>
      <p:sp>
        <p:nvSpPr>
          <p:cNvPr id="5" name="Rectangle 1">
            <a:extLst>
              <a:ext uri="{FF2B5EF4-FFF2-40B4-BE49-F238E27FC236}">
                <a16:creationId xmlns:a16="http://schemas.microsoft.com/office/drawing/2014/main" id="{C66E9687-3851-0C39-B276-5E23381E10F8}"/>
              </a:ext>
            </a:extLst>
          </p:cNvPr>
          <p:cNvSpPr>
            <a:spLocks noChangeArrowheads="1"/>
          </p:cNvSpPr>
          <p:nvPr/>
        </p:nvSpPr>
        <p:spPr bwMode="auto">
          <a:xfrm>
            <a:off x="-2641583" y="-323165"/>
            <a:ext cx="16635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698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81581C2-1C44-77DB-1828-D60555CB6D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8883" y="2129885"/>
            <a:ext cx="10754234" cy="2010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272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319F-B2DF-9CC6-8DCA-EB19601D5CD5}"/>
              </a:ext>
            </a:extLst>
          </p:cNvPr>
          <p:cNvSpPr>
            <a:spLocks noGrp="1"/>
          </p:cNvSpPr>
          <p:nvPr>
            <p:ph type="title"/>
          </p:nvPr>
        </p:nvSpPr>
        <p:spPr/>
        <p:txBody>
          <a:bodyPr/>
          <a:lstStyle/>
          <a:p>
            <a:r>
              <a:rPr lang="en-US" dirty="0"/>
              <a:t>FCFS-EXAMPLE 2</a:t>
            </a:r>
            <a:endParaRPr lang="en-IN" dirty="0"/>
          </a:p>
        </p:txBody>
      </p:sp>
      <p:graphicFrame>
        <p:nvGraphicFramePr>
          <p:cNvPr id="4" name="Content Placeholder 3">
            <a:extLst>
              <a:ext uri="{FF2B5EF4-FFF2-40B4-BE49-F238E27FC236}">
                <a16:creationId xmlns:a16="http://schemas.microsoft.com/office/drawing/2014/main" id="{934A47DE-2ADC-15DD-BDC8-88ED84836B71}"/>
              </a:ext>
            </a:extLst>
          </p:cNvPr>
          <p:cNvGraphicFramePr>
            <a:graphicFrameLocks noGrp="1"/>
          </p:cNvGraphicFramePr>
          <p:nvPr>
            <p:ph idx="1"/>
            <p:extLst>
              <p:ext uri="{D42A27DB-BD31-4B8C-83A1-F6EECF244321}">
                <p14:modId xmlns:p14="http://schemas.microsoft.com/office/powerpoint/2010/main" val="185664167"/>
              </p:ext>
            </p:extLst>
          </p:nvPr>
        </p:nvGraphicFramePr>
        <p:xfrm>
          <a:off x="1929161" y="1851102"/>
          <a:ext cx="8062333" cy="3858322"/>
        </p:xfrm>
        <a:graphic>
          <a:graphicData uri="http://schemas.openxmlformats.org/drawingml/2006/table">
            <a:tbl>
              <a:tblPr/>
              <a:tblGrid>
                <a:gridCol w="2687393">
                  <a:extLst>
                    <a:ext uri="{9D8B030D-6E8A-4147-A177-3AD203B41FA5}">
                      <a16:colId xmlns:a16="http://schemas.microsoft.com/office/drawing/2014/main" val="1818426632"/>
                    </a:ext>
                  </a:extLst>
                </a:gridCol>
                <a:gridCol w="2687393">
                  <a:extLst>
                    <a:ext uri="{9D8B030D-6E8A-4147-A177-3AD203B41FA5}">
                      <a16:colId xmlns:a16="http://schemas.microsoft.com/office/drawing/2014/main" val="1430897304"/>
                    </a:ext>
                  </a:extLst>
                </a:gridCol>
                <a:gridCol w="2687547">
                  <a:extLst>
                    <a:ext uri="{9D8B030D-6E8A-4147-A177-3AD203B41FA5}">
                      <a16:colId xmlns:a16="http://schemas.microsoft.com/office/drawing/2014/main" val="3893117681"/>
                    </a:ext>
                  </a:extLst>
                </a:gridCol>
              </a:tblGrid>
              <a:tr h="507197">
                <a:tc>
                  <a:txBody>
                    <a:bodyPr/>
                    <a:lstStyle/>
                    <a:p>
                      <a:pPr algn="ctr"/>
                      <a:r>
                        <a:rPr lang="en-IN" sz="1200" b="1">
                          <a:effectLst/>
                        </a:rPr>
                        <a:t>Process Id</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Arrival time</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Burst time</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623758822"/>
                  </a:ext>
                </a:extLst>
              </a:tr>
              <a:tr h="670225">
                <a:tc>
                  <a:txBody>
                    <a:bodyPr/>
                    <a:lstStyle/>
                    <a:p>
                      <a:pPr algn="ctr"/>
                      <a:r>
                        <a:rPr lang="en-IN">
                          <a:effectLst/>
                        </a:rPr>
                        <a:t>P1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3</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896762356"/>
                  </a:ext>
                </a:extLst>
              </a:tr>
              <a:tr h="670225">
                <a:tc>
                  <a:txBody>
                    <a:bodyPr/>
                    <a:lstStyle/>
                    <a:p>
                      <a:pPr algn="ctr"/>
                      <a:r>
                        <a:rPr lang="en-IN">
                          <a:effectLst/>
                        </a:rPr>
                        <a:t>P2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5</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3</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050826641"/>
                  </a:ext>
                </a:extLst>
              </a:tr>
              <a:tr h="670225">
                <a:tc>
                  <a:txBody>
                    <a:bodyPr/>
                    <a:lstStyle/>
                    <a:p>
                      <a:pPr algn="ctr"/>
                      <a:r>
                        <a:rPr lang="en-IN">
                          <a:effectLst/>
                        </a:rPr>
                        <a:t>P3</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756340445"/>
                  </a:ext>
                </a:extLst>
              </a:tr>
              <a:tr h="670225">
                <a:tc>
                  <a:txBody>
                    <a:bodyPr/>
                    <a:lstStyle/>
                    <a:p>
                      <a:pPr algn="ctr"/>
                      <a:r>
                        <a:rPr lang="en-IN">
                          <a:effectLst/>
                        </a:rPr>
                        <a:t>P4</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5</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043732510"/>
                  </a:ext>
                </a:extLst>
              </a:tr>
              <a:tr h="670225">
                <a:tc>
                  <a:txBody>
                    <a:bodyPr/>
                    <a:lstStyle/>
                    <a:p>
                      <a:pPr algn="ctr"/>
                      <a:r>
                        <a:rPr lang="en-IN">
                          <a:effectLst/>
                        </a:rPr>
                        <a:t>P5</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3</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479172753"/>
                  </a:ext>
                </a:extLst>
              </a:tr>
            </a:tbl>
          </a:graphicData>
        </a:graphic>
      </p:graphicFrame>
    </p:spTree>
    <p:extLst>
      <p:ext uri="{BB962C8B-B14F-4D97-AF65-F5344CB8AC3E}">
        <p14:creationId xmlns:p14="http://schemas.microsoft.com/office/powerpoint/2010/main" val="938932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148B9-1EFE-FFB2-AC1D-7DEEC939196E}"/>
              </a:ext>
            </a:extLst>
          </p:cNvPr>
          <p:cNvSpPr>
            <a:spLocks noGrp="1"/>
          </p:cNvSpPr>
          <p:nvPr>
            <p:ph type="title"/>
          </p:nvPr>
        </p:nvSpPr>
        <p:spPr/>
        <p:txBody>
          <a:bodyPr/>
          <a:lstStyle/>
          <a:p>
            <a:r>
              <a:rPr lang="en-US" dirty="0"/>
              <a:t>FCFS-EXAMPLE2</a:t>
            </a:r>
            <a:endParaRPr lang="en-IN" dirty="0"/>
          </a:p>
        </p:txBody>
      </p:sp>
      <p:pic>
        <p:nvPicPr>
          <p:cNvPr id="4098" name="Picture 2">
            <a:extLst>
              <a:ext uri="{FF2B5EF4-FFF2-40B4-BE49-F238E27FC236}">
                <a16:creationId xmlns:a16="http://schemas.microsoft.com/office/drawing/2014/main" id="{7A34622C-9383-1DCF-4AF3-85486975D6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50388" y="2854714"/>
            <a:ext cx="7491223" cy="203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971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172B-9288-27D7-8AB8-515C08AD1553}"/>
              </a:ext>
            </a:extLst>
          </p:cNvPr>
          <p:cNvSpPr>
            <a:spLocks noGrp="1"/>
          </p:cNvSpPr>
          <p:nvPr>
            <p:ph type="title"/>
          </p:nvPr>
        </p:nvSpPr>
        <p:spPr/>
        <p:txBody>
          <a:bodyPr/>
          <a:lstStyle/>
          <a:p>
            <a:r>
              <a:rPr lang="en-US" dirty="0"/>
              <a:t>CONVOY EFFECT</a:t>
            </a:r>
            <a:endParaRPr lang="en-IN" dirty="0"/>
          </a:p>
        </p:txBody>
      </p:sp>
      <p:sp>
        <p:nvSpPr>
          <p:cNvPr id="3" name="Content Placeholder 2">
            <a:extLst>
              <a:ext uri="{FF2B5EF4-FFF2-40B4-BE49-F238E27FC236}">
                <a16:creationId xmlns:a16="http://schemas.microsoft.com/office/drawing/2014/main" id="{05F149D5-C0D3-51F9-3F3D-69F73DA4925A}"/>
              </a:ext>
            </a:extLst>
          </p:cNvPr>
          <p:cNvSpPr>
            <a:spLocks noGrp="1"/>
          </p:cNvSpPr>
          <p:nvPr>
            <p:ph idx="1"/>
          </p:nvPr>
        </p:nvSpPr>
        <p:spPr/>
        <p:txBody>
          <a:bodyPr/>
          <a:lstStyle/>
          <a:p>
            <a:r>
              <a:rPr lang="en-US" b="0" i="0" dirty="0">
                <a:solidFill>
                  <a:srgbClr val="273239"/>
                </a:solidFill>
                <a:effectLst/>
                <a:latin typeface="urw-din"/>
              </a:rPr>
              <a:t>FCFS algorithm is non-preemptive in nature, that is, once CPU time has been allocated to a process, other processes can get CPU time only after the current process has finished. This property of FCFS scheduling leads to the situation called Convoy Effect</a:t>
            </a:r>
          </a:p>
          <a:p>
            <a:endParaRPr lang="en-IN" dirty="0"/>
          </a:p>
        </p:txBody>
      </p:sp>
    </p:spTree>
    <p:extLst>
      <p:ext uri="{BB962C8B-B14F-4D97-AF65-F5344CB8AC3E}">
        <p14:creationId xmlns:p14="http://schemas.microsoft.com/office/powerpoint/2010/main" val="250528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366F-CE9E-5F88-3358-FBB561D5B580}"/>
              </a:ext>
            </a:extLst>
          </p:cNvPr>
          <p:cNvSpPr>
            <a:spLocks noGrp="1"/>
          </p:cNvSpPr>
          <p:nvPr>
            <p:ph type="title"/>
          </p:nvPr>
        </p:nvSpPr>
        <p:spPr/>
        <p:txBody>
          <a:bodyPr/>
          <a:lstStyle/>
          <a:p>
            <a:r>
              <a:rPr lang="en-US" dirty="0"/>
              <a:t>CONVOY EFFECT </a:t>
            </a:r>
            <a:endParaRPr lang="en-IN" dirty="0"/>
          </a:p>
        </p:txBody>
      </p:sp>
      <p:graphicFrame>
        <p:nvGraphicFramePr>
          <p:cNvPr id="8" name="Content Placeholder 7">
            <a:extLst>
              <a:ext uri="{FF2B5EF4-FFF2-40B4-BE49-F238E27FC236}">
                <a16:creationId xmlns:a16="http://schemas.microsoft.com/office/drawing/2014/main" id="{96CFE50F-F951-D5E3-4C27-C64F05D2D253}"/>
              </a:ext>
            </a:extLst>
          </p:cNvPr>
          <p:cNvGraphicFramePr>
            <a:graphicFrameLocks noGrp="1"/>
          </p:cNvGraphicFramePr>
          <p:nvPr>
            <p:ph idx="1"/>
            <p:extLst>
              <p:ext uri="{D42A27DB-BD31-4B8C-83A1-F6EECF244321}">
                <p14:modId xmlns:p14="http://schemas.microsoft.com/office/powerpoint/2010/main" val="1588360659"/>
              </p:ext>
            </p:extLst>
          </p:nvPr>
        </p:nvGraphicFramePr>
        <p:xfrm>
          <a:off x="2129883" y="2185639"/>
          <a:ext cx="7359810" cy="3880625"/>
        </p:xfrm>
        <a:graphic>
          <a:graphicData uri="http://schemas.openxmlformats.org/drawingml/2006/table">
            <a:tbl>
              <a:tblPr/>
              <a:tblGrid>
                <a:gridCol w="1226635">
                  <a:extLst>
                    <a:ext uri="{9D8B030D-6E8A-4147-A177-3AD203B41FA5}">
                      <a16:colId xmlns:a16="http://schemas.microsoft.com/office/drawing/2014/main" val="1287212300"/>
                    </a:ext>
                  </a:extLst>
                </a:gridCol>
                <a:gridCol w="1226635">
                  <a:extLst>
                    <a:ext uri="{9D8B030D-6E8A-4147-A177-3AD203B41FA5}">
                      <a16:colId xmlns:a16="http://schemas.microsoft.com/office/drawing/2014/main" val="672988068"/>
                    </a:ext>
                  </a:extLst>
                </a:gridCol>
                <a:gridCol w="1226635">
                  <a:extLst>
                    <a:ext uri="{9D8B030D-6E8A-4147-A177-3AD203B41FA5}">
                      <a16:colId xmlns:a16="http://schemas.microsoft.com/office/drawing/2014/main" val="1488122455"/>
                    </a:ext>
                  </a:extLst>
                </a:gridCol>
                <a:gridCol w="1226635">
                  <a:extLst>
                    <a:ext uri="{9D8B030D-6E8A-4147-A177-3AD203B41FA5}">
                      <a16:colId xmlns:a16="http://schemas.microsoft.com/office/drawing/2014/main" val="4067347859"/>
                    </a:ext>
                  </a:extLst>
                </a:gridCol>
                <a:gridCol w="1226635">
                  <a:extLst>
                    <a:ext uri="{9D8B030D-6E8A-4147-A177-3AD203B41FA5}">
                      <a16:colId xmlns:a16="http://schemas.microsoft.com/office/drawing/2014/main" val="2715961633"/>
                    </a:ext>
                  </a:extLst>
                </a:gridCol>
                <a:gridCol w="1226635">
                  <a:extLst>
                    <a:ext uri="{9D8B030D-6E8A-4147-A177-3AD203B41FA5}">
                      <a16:colId xmlns:a16="http://schemas.microsoft.com/office/drawing/2014/main" val="3144407787"/>
                    </a:ext>
                  </a:extLst>
                </a:gridCol>
              </a:tblGrid>
              <a:tr h="1956548">
                <a:tc>
                  <a:txBody>
                    <a:bodyPr/>
                    <a:lstStyle/>
                    <a:p>
                      <a:pPr algn="ctr" fontAlgn="t"/>
                      <a:r>
                        <a:rPr lang="en-IN" b="1">
                          <a:solidFill>
                            <a:srgbClr val="000000"/>
                          </a:solidFill>
                          <a:effectLst/>
                        </a:rPr>
                        <a:t>Process ID</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EF8D22"/>
                    </a:solidFill>
                  </a:tcPr>
                </a:tc>
                <a:tc>
                  <a:txBody>
                    <a:bodyPr/>
                    <a:lstStyle/>
                    <a:p>
                      <a:pPr algn="ctr" fontAlgn="t"/>
                      <a:r>
                        <a:rPr lang="en-IN" b="1">
                          <a:solidFill>
                            <a:srgbClr val="000000"/>
                          </a:solidFill>
                          <a:effectLst/>
                        </a:rPr>
                        <a:t>Arrival Time</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EF8D22"/>
                    </a:solidFill>
                  </a:tcPr>
                </a:tc>
                <a:tc>
                  <a:txBody>
                    <a:bodyPr/>
                    <a:lstStyle/>
                    <a:p>
                      <a:pPr algn="ctr" fontAlgn="t"/>
                      <a:r>
                        <a:rPr lang="en-IN" b="1">
                          <a:solidFill>
                            <a:srgbClr val="000000"/>
                          </a:solidFill>
                          <a:effectLst/>
                        </a:rPr>
                        <a:t>Burst Time</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EF8D22"/>
                    </a:solidFill>
                  </a:tcPr>
                </a:tc>
                <a:tc>
                  <a:txBody>
                    <a:bodyPr/>
                    <a:lstStyle/>
                    <a:p>
                      <a:pPr algn="ctr" fontAlgn="t"/>
                      <a:r>
                        <a:rPr lang="en-IN" b="1">
                          <a:solidFill>
                            <a:srgbClr val="000000"/>
                          </a:solidFill>
                          <a:effectLst/>
                        </a:rPr>
                        <a:t>Completion Time</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EF8D22"/>
                    </a:solidFill>
                  </a:tcPr>
                </a:tc>
                <a:tc>
                  <a:txBody>
                    <a:bodyPr/>
                    <a:lstStyle/>
                    <a:p>
                      <a:pPr algn="ctr" fontAlgn="t"/>
                      <a:r>
                        <a:rPr lang="en-IN" b="1">
                          <a:solidFill>
                            <a:srgbClr val="000000"/>
                          </a:solidFill>
                          <a:effectLst/>
                        </a:rPr>
                        <a:t>Turn Around Time</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EF8D22"/>
                    </a:solidFill>
                  </a:tcPr>
                </a:tc>
                <a:tc>
                  <a:txBody>
                    <a:bodyPr/>
                    <a:lstStyle/>
                    <a:p>
                      <a:pPr algn="ctr" fontAlgn="t"/>
                      <a:r>
                        <a:rPr lang="en-IN" b="1">
                          <a:solidFill>
                            <a:srgbClr val="000000"/>
                          </a:solidFill>
                          <a:effectLst/>
                        </a:rPr>
                        <a:t>Waiting Time</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EF8D22"/>
                    </a:solidFill>
                  </a:tcPr>
                </a:tc>
                <a:extLst>
                  <a:ext uri="{0D108BD9-81ED-4DB2-BD59-A6C34878D82A}">
                    <a16:rowId xmlns:a16="http://schemas.microsoft.com/office/drawing/2014/main" val="157493856"/>
                  </a:ext>
                </a:extLst>
              </a:tr>
              <a:tr h="641359">
                <a:tc>
                  <a:txBody>
                    <a:bodyPr/>
                    <a:lstStyle/>
                    <a:p>
                      <a:pPr algn="ctr" fontAlgn="t"/>
                      <a:r>
                        <a:rPr lang="en-IN" b="1">
                          <a:solidFill>
                            <a:srgbClr val="000000"/>
                          </a:solidFill>
                          <a:effectLst/>
                        </a:rPr>
                        <a:t>P1</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FFFFFF"/>
                    </a:solidFill>
                  </a:tcPr>
                </a:tc>
                <a:tc>
                  <a:txBody>
                    <a:bodyPr/>
                    <a:lstStyle/>
                    <a:p>
                      <a:pPr algn="ctr" fontAlgn="t"/>
                      <a:r>
                        <a:rPr lang="en-IN" b="1">
                          <a:solidFill>
                            <a:srgbClr val="000000"/>
                          </a:solidFill>
                          <a:effectLst/>
                        </a:rPr>
                        <a:t>0</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FFFFFF"/>
                    </a:solidFill>
                  </a:tcPr>
                </a:tc>
                <a:tc>
                  <a:txBody>
                    <a:bodyPr/>
                    <a:lstStyle/>
                    <a:p>
                      <a:pPr algn="ctr" fontAlgn="t"/>
                      <a:r>
                        <a:rPr lang="en-IN" b="1">
                          <a:solidFill>
                            <a:srgbClr val="000000"/>
                          </a:solidFill>
                          <a:effectLst/>
                        </a:rPr>
                        <a:t>50</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FFFFFF"/>
                    </a:solidFill>
                  </a:tcPr>
                </a:tc>
                <a:tc>
                  <a:txBody>
                    <a:bodyPr/>
                    <a:lstStyle/>
                    <a:p>
                      <a:pPr algn="ctr" fontAlgn="t"/>
                      <a:r>
                        <a:rPr lang="en-IN" b="1">
                          <a:solidFill>
                            <a:srgbClr val="000000"/>
                          </a:solidFill>
                          <a:effectLst/>
                        </a:rPr>
                        <a:t>50</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FFFFFF"/>
                    </a:solidFill>
                  </a:tcPr>
                </a:tc>
                <a:tc>
                  <a:txBody>
                    <a:bodyPr/>
                    <a:lstStyle/>
                    <a:p>
                      <a:pPr algn="ctr" fontAlgn="t"/>
                      <a:r>
                        <a:rPr lang="en-IN" b="1">
                          <a:solidFill>
                            <a:srgbClr val="000000"/>
                          </a:solidFill>
                          <a:effectLst/>
                        </a:rPr>
                        <a:t>50</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FFFFFF"/>
                    </a:solidFill>
                  </a:tcPr>
                </a:tc>
                <a:tc>
                  <a:txBody>
                    <a:bodyPr/>
                    <a:lstStyle/>
                    <a:p>
                      <a:pPr algn="ctr" fontAlgn="t"/>
                      <a:r>
                        <a:rPr lang="en-IN" b="1">
                          <a:solidFill>
                            <a:srgbClr val="000000"/>
                          </a:solidFill>
                          <a:effectLst/>
                        </a:rPr>
                        <a:t>0</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FFFFFF"/>
                    </a:solidFill>
                  </a:tcPr>
                </a:tc>
                <a:extLst>
                  <a:ext uri="{0D108BD9-81ED-4DB2-BD59-A6C34878D82A}">
                    <a16:rowId xmlns:a16="http://schemas.microsoft.com/office/drawing/2014/main" val="3569826256"/>
                  </a:ext>
                </a:extLst>
              </a:tr>
              <a:tr h="641359">
                <a:tc>
                  <a:txBody>
                    <a:bodyPr/>
                    <a:lstStyle/>
                    <a:p>
                      <a:pPr algn="ctr" fontAlgn="t"/>
                      <a:r>
                        <a:rPr lang="en-IN" b="1">
                          <a:solidFill>
                            <a:srgbClr val="000000"/>
                          </a:solidFill>
                          <a:effectLst/>
                        </a:rPr>
                        <a:t>P2</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FFFFFF"/>
                    </a:solidFill>
                  </a:tcPr>
                </a:tc>
                <a:tc>
                  <a:txBody>
                    <a:bodyPr/>
                    <a:lstStyle/>
                    <a:p>
                      <a:pPr algn="ctr" fontAlgn="t"/>
                      <a:r>
                        <a:rPr lang="en-IN" b="1">
                          <a:solidFill>
                            <a:srgbClr val="000000"/>
                          </a:solidFill>
                          <a:effectLst/>
                        </a:rPr>
                        <a:t>1</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FFFFFF"/>
                    </a:solidFill>
                  </a:tcPr>
                </a:tc>
                <a:tc>
                  <a:txBody>
                    <a:bodyPr/>
                    <a:lstStyle/>
                    <a:p>
                      <a:pPr algn="ctr" fontAlgn="t"/>
                      <a:r>
                        <a:rPr lang="en-IN" b="1">
                          <a:solidFill>
                            <a:srgbClr val="000000"/>
                          </a:solidFill>
                          <a:effectLst/>
                        </a:rPr>
                        <a:t>1</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FFFFFF"/>
                    </a:solidFill>
                  </a:tcPr>
                </a:tc>
                <a:tc>
                  <a:txBody>
                    <a:bodyPr/>
                    <a:lstStyle/>
                    <a:p>
                      <a:pPr algn="ctr" fontAlgn="t"/>
                      <a:r>
                        <a:rPr lang="en-IN" b="1">
                          <a:solidFill>
                            <a:srgbClr val="000000"/>
                          </a:solidFill>
                          <a:effectLst/>
                        </a:rPr>
                        <a:t>51</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FFFFFF"/>
                    </a:solidFill>
                  </a:tcPr>
                </a:tc>
                <a:tc>
                  <a:txBody>
                    <a:bodyPr/>
                    <a:lstStyle/>
                    <a:p>
                      <a:pPr algn="ctr" fontAlgn="t"/>
                      <a:r>
                        <a:rPr lang="en-IN" b="1">
                          <a:solidFill>
                            <a:srgbClr val="000000"/>
                          </a:solidFill>
                          <a:effectLst/>
                        </a:rPr>
                        <a:t>50</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FFFFFF"/>
                    </a:solidFill>
                  </a:tcPr>
                </a:tc>
                <a:tc>
                  <a:txBody>
                    <a:bodyPr/>
                    <a:lstStyle/>
                    <a:p>
                      <a:pPr algn="ctr" fontAlgn="t"/>
                      <a:r>
                        <a:rPr lang="en-IN" b="1">
                          <a:solidFill>
                            <a:srgbClr val="000000"/>
                          </a:solidFill>
                          <a:effectLst/>
                        </a:rPr>
                        <a:t>49</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FFFFFF"/>
                    </a:solidFill>
                  </a:tcPr>
                </a:tc>
                <a:extLst>
                  <a:ext uri="{0D108BD9-81ED-4DB2-BD59-A6C34878D82A}">
                    <a16:rowId xmlns:a16="http://schemas.microsoft.com/office/drawing/2014/main" val="1506672270"/>
                  </a:ext>
                </a:extLst>
              </a:tr>
              <a:tr h="641359">
                <a:tc>
                  <a:txBody>
                    <a:bodyPr/>
                    <a:lstStyle/>
                    <a:p>
                      <a:pPr algn="ctr" fontAlgn="t"/>
                      <a:r>
                        <a:rPr lang="en-IN" b="1">
                          <a:solidFill>
                            <a:srgbClr val="000000"/>
                          </a:solidFill>
                          <a:effectLst/>
                        </a:rPr>
                        <a:t>P3</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FFFFFF"/>
                    </a:solidFill>
                  </a:tcPr>
                </a:tc>
                <a:tc>
                  <a:txBody>
                    <a:bodyPr/>
                    <a:lstStyle/>
                    <a:p>
                      <a:pPr algn="ctr" fontAlgn="t"/>
                      <a:r>
                        <a:rPr lang="en-IN" b="1">
                          <a:solidFill>
                            <a:srgbClr val="000000"/>
                          </a:solidFill>
                          <a:effectLst/>
                        </a:rPr>
                        <a:t>1</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FFFFFF"/>
                    </a:solidFill>
                  </a:tcPr>
                </a:tc>
                <a:tc>
                  <a:txBody>
                    <a:bodyPr/>
                    <a:lstStyle/>
                    <a:p>
                      <a:pPr algn="ctr" fontAlgn="t"/>
                      <a:r>
                        <a:rPr lang="en-IN" b="1">
                          <a:solidFill>
                            <a:srgbClr val="000000"/>
                          </a:solidFill>
                          <a:effectLst/>
                        </a:rPr>
                        <a:t>2</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FFFFFF"/>
                    </a:solidFill>
                  </a:tcPr>
                </a:tc>
                <a:tc>
                  <a:txBody>
                    <a:bodyPr/>
                    <a:lstStyle/>
                    <a:p>
                      <a:pPr algn="ctr" fontAlgn="t"/>
                      <a:r>
                        <a:rPr lang="en-IN" b="1">
                          <a:solidFill>
                            <a:srgbClr val="000000"/>
                          </a:solidFill>
                          <a:effectLst/>
                        </a:rPr>
                        <a:t>53</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FFFFFF"/>
                    </a:solidFill>
                  </a:tcPr>
                </a:tc>
                <a:tc>
                  <a:txBody>
                    <a:bodyPr/>
                    <a:lstStyle/>
                    <a:p>
                      <a:pPr algn="ctr" fontAlgn="t"/>
                      <a:r>
                        <a:rPr lang="en-IN" b="1">
                          <a:solidFill>
                            <a:srgbClr val="000000"/>
                          </a:solidFill>
                          <a:effectLst/>
                        </a:rPr>
                        <a:t>52</a:t>
                      </a:r>
                      <a:endParaRPr lang="en-IN" b="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FFFFFF"/>
                    </a:solidFill>
                  </a:tcPr>
                </a:tc>
                <a:tc>
                  <a:txBody>
                    <a:bodyPr/>
                    <a:lstStyle/>
                    <a:p>
                      <a:pPr algn="ctr" fontAlgn="t"/>
                      <a:r>
                        <a:rPr lang="en-IN" b="1" dirty="0">
                          <a:solidFill>
                            <a:srgbClr val="000000"/>
                          </a:solidFill>
                          <a:effectLst/>
                        </a:rPr>
                        <a:t>50</a:t>
                      </a:r>
                      <a:endParaRPr lang="en-IN" b="0" dirty="0">
                        <a:effectLst/>
                      </a:endParaRPr>
                    </a:p>
                  </a:txBody>
                  <a:tcPr marL="63500" marR="63500" marT="63500" marB="63500">
                    <a:lnL w="28575" cap="flat" cmpd="sng" algn="ctr">
                      <a:solidFill>
                        <a:srgbClr val="EF8D22"/>
                      </a:solidFill>
                      <a:prstDash val="solid"/>
                      <a:round/>
                      <a:headEnd type="none" w="med" len="med"/>
                      <a:tailEnd type="none" w="med" len="med"/>
                    </a:lnL>
                    <a:lnR w="28575" cap="flat" cmpd="sng" algn="ctr">
                      <a:solidFill>
                        <a:srgbClr val="EF8D22"/>
                      </a:solidFill>
                      <a:prstDash val="solid"/>
                      <a:round/>
                      <a:headEnd type="none" w="med" len="med"/>
                      <a:tailEnd type="none" w="med" len="med"/>
                    </a:lnR>
                    <a:lnT w="28575" cap="flat" cmpd="sng" algn="ctr">
                      <a:solidFill>
                        <a:srgbClr val="EF8D22"/>
                      </a:solidFill>
                      <a:prstDash val="solid"/>
                      <a:round/>
                      <a:headEnd type="none" w="med" len="med"/>
                      <a:tailEnd type="none" w="med" len="med"/>
                    </a:lnT>
                    <a:lnB w="28575" cap="flat" cmpd="sng" algn="ctr">
                      <a:solidFill>
                        <a:srgbClr val="EF8D22"/>
                      </a:solidFill>
                      <a:prstDash val="solid"/>
                      <a:round/>
                      <a:headEnd type="none" w="med" len="med"/>
                      <a:tailEnd type="none" w="med" len="med"/>
                    </a:lnB>
                    <a:solidFill>
                      <a:srgbClr val="FFFFFF"/>
                    </a:solidFill>
                  </a:tcPr>
                </a:tc>
                <a:extLst>
                  <a:ext uri="{0D108BD9-81ED-4DB2-BD59-A6C34878D82A}">
                    <a16:rowId xmlns:a16="http://schemas.microsoft.com/office/drawing/2014/main" val="3743131948"/>
                  </a:ext>
                </a:extLst>
              </a:tr>
            </a:tbl>
          </a:graphicData>
        </a:graphic>
      </p:graphicFrame>
    </p:spTree>
    <p:extLst>
      <p:ext uri="{BB962C8B-B14F-4D97-AF65-F5344CB8AC3E}">
        <p14:creationId xmlns:p14="http://schemas.microsoft.com/office/powerpoint/2010/main" val="3807650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07B3-AB00-B99F-284C-8A1B30F4216C}"/>
              </a:ext>
            </a:extLst>
          </p:cNvPr>
          <p:cNvSpPr>
            <a:spLocks noGrp="1"/>
          </p:cNvSpPr>
          <p:nvPr>
            <p:ph type="title"/>
          </p:nvPr>
        </p:nvSpPr>
        <p:spPr/>
        <p:txBody>
          <a:bodyPr/>
          <a:lstStyle/>
          <a:p>
            <a:r>
              <a:rPr lang="en-US" dirty="0"/>
              <a:t>CONVOY EFFECT</a:t>
            </a:r>
            <a:endParaRPr lang="en-IN" dirty="0"/>
          </a:p>
        </p:txBody>
      </p:sp>
      <p:sp>
        <p:nvSpPr>
          <p:cNvPr id="3" name="Content Placeholder 2">
            <a:extLst>
              <a:ext uri="{FF2B5EF4-FFF2-40B4-BE49-F238E27FC236}">
                <a16:creationId xmlns:a16="http://schemas.microsoft.com/office/drawing/2014/main" id="{15277167-1D4D-1ED1-F1AF-5E769AFDAD56}"/>
              </a:ext>
            </a:extLst>
          </p:cNvPr>
          <p:cNvSpPr>
            <a:spLocks noGrp="1"/>
          </p:cNvSpPr>
          <p:nvPr>
            <p:ph idx="1"/>
          </p:nvPr>
        </p:nvSpPr>
        <p:spPr/>
        <p:txBody>
          <a:bodyPr>
            <a:normAutofit/>
          </a:bodyPr>
          <a:lstStyle/>
          <a:p>
            <a:r>
              <a:rPr lang="en-US" sz="3000" dirty="0"/>
              <a:t>Here in this example, Process P1 will keep on executing until it finishes its execution time, so that other smaller processes that are P2 and P3 will have to wait for P1 termination. In this state, P2 and P3 will have to starve for a very long duration. This leads to convoy effect.</a:t>
            </a:r>
            <a:endParaRPr lang="en-IN" sz="3000" dirty="0"/>
          </a:p>
        </p:txBody>
      </p:sp>
    </p:spTree>
    <p:extLst>
      <p:ext uri="{BB962C8B-B14F-4D97-AF65-F5344CB8AC3E}">
        <p14:creationId xmlns:p14="http://schemas.microsoft.com/office/powerpoint/2010/main" val="409225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562C-2338-2423-626B-AB698849DD66}"/>
              </a:ext>
            </a:extLst>
          </p:cNvPr>
          <p:cNvSpPr>
            <a:spLocks noGrp="1"/>
          </p:cNvSpPr>
          <p:nvPr>
            <p:ph type="title"/>
          </p:nvPr>
        </p:nvSpPr>
        <p:spPr/>
        <p:txBody>
          <a:bodyPr/>
          <a:lstStyle/>
          <a:p>
            <a:r>
              <a:rPr lang="en-IN" dirty="0"/>
              <a:t>What is CPU Scheduling?</a:t>
            </a:r>
          </a:p>
        </p:txBody>
      </p:sp>
      <p:sp>
        <p:nvSpPr>
          <p:cNvPr id="3" name="Content Placeholder 2">
            <a:extLst>
              <a:ext uri="{FF2B5EF4-FFF2-40B4-BE49-F238E27FC236}">
                <a16:creationId xmlns:a16="http://schemas.microsoft.com/office/drawing/2014/main" id="{0210CA59-0B4F-33D9-6741-7EE374CFEF76}"/>
              </a:ext>
            </a:extLst>
          </p:cNvPr>
          <p:cNvSpPr>
            <a:spLocks noGrp="1"/>
          </p:cNvSpPr>
          <p:nvPr>
            <p:ph idx="1"/>
          </p:nvPr>
        </p:nvSpPr>
        <p:spPr/>
        <p:txBody>
          <a:bodyPr/>
          <a:lstStyle/>
          <a:p>
            <a:r>
              <a:rPr lang="en-US" b="1" i="0" dirty="0">
                <a:solidFill>
                  <a:srgbClr val="222222"/>
                </a:solidFill>
                <a:effectLst/>
                <a:latin typeface="Source Sans Pro" panose="020B0503030403020204" pitchFamily="34" charset="0"/>
              </a:rPr>
              <a:t>CPU Scheduling</a:t>
            </a:r>
            <a:r>
              <a:rPr lang="en-US" b="0" i="0" dirty="0">
                <a:solidFill>
                  <a:srgbClr val="222222"/>
                </a:solidFill>
                <a:effectLst/>
                <a:latin typeface="Source Sans Pro" panose="020B0503030403020204" pitchFamily="34" charset="0"/>
              </a:rPr>
              <a:t> is a process of determining which process will own CPU for execution while another process is on hold. The main task of CPU scheduling is to make sure that whenever the CPU remains idle, the OS at least select one of the processes available in the ready queue for execution. The selection process will be carried out by the CPU scheduler. It selects one of the processes in memory that are ready for execution.</a:t>
            </a:r>
            <a:endParaRPr lang="en-IN" dirty="0"/>
          </a:p>
        </p:txBody>
      </p:sp>
    </p:spTree>
    <p:extLst>
      <p:ext uri="{BB962C8B-B14F-4D97-AF65-F5344CB8AC3E}">
        <p14:creationId xmlns:p14="http://schemas.microsoft.com/office/powerpoint/2010/main" val="1646671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8E2C-B6AB-3DA2-AA79-7F1744C2CC7D}"/>
              </a:ext>
            </a:extLst>
          </p:cNvPr>
          <p:cNvSpPr>
            <a:spLocks noGrp="1"/>
          </p:cNvSpPr>
          <p:nvPr>
            <p:ph type="title"/>
          </p:nvPr>
        </p:nvSpPr>
        <p:spPr/>
        <p:txBody>
          <a:bodyPr/>
          <a:lstStyle/>
          <a:p>
            <a:r>
              <a:rPr lang="en-US" dirty="0"/>
              <a:t>SHORTEST JOB FIRST</a:t>
            </a:r>
            <a:endParaRPr lang="en-IN" dirty="0"/>
          </a:p>
        </p:txBody>
      </p:sp>
      <p:sp>
        <p:nvSpPr>
          <p:cNvPr id="3" name="Content Placeholder 2">
            <a:extLst>
              <a:ext uri="{FF2B5EF4-FFF2-40B4-BE49-F238E27FC236}">
                <a16:creationId xmlns:a16="http://schemas.microsoft.com/office/drawing/2014/main" id="{7CAF7058-47C2-2710-F74D-437DE59E7B28}"/>
              </a:ext>
            </a:extLst>
          </p:cNvPr>
          <p:cNvSpPr>
            <a:spLocks noGrp="1"/>
          </p:cNvSpPr>
          <p:nvPr>
            <p:ph idx="1"/>
          </p:nvPr>
        </p:nvSpPr>
        <p:spPr/>
        <p:txBody>
          <a:bodyPr>
            <a:normAutofit/>
          </a:bodyPr>
          <a:lstStyle/>
          <a:p>
            <a:pPr algn="just"/>
            <a:r>
              <a:rPr lang="en-US" sz="3000" b="1" i="0" dirty="0">
                <a:solidFill>
                  <a:srgbClr val="222222"/>
                </a:solidFill>
                <a:effectLst/>
                <a:latin typeface="Source Sans Pro" panose="020B0503030403020204" pitchFamily="34" charset="0"/>
              </a:rPr>
              <a:t>Shortest Job First (SJF)</a:t>
            </a:r>
            <a:r>
              <a:rPr lang="en-US" sz="3000" b="0" i="0" dirty="0">
                <a:solidFill>
                  <a:srgbClr val="222222"/>
                </a:solidFill>
                <a:effectLst/>
                <a:latin typeface="Source Sans Pro" panose="020B0503030403020204" pitchFamily="34" charset="0"/>
              </a:rPr>
              <a:t> is an algorithm in which the process having the smallest execution time is chosen for the next execution. This scheduling method can be preemptive or non-preemptive. It significantly reduces the average waiting time for other processes awaiting execution. The full form of SJF is Shortest Job First</a:t>
            </a:r>
          </a:p>
          <a:p>
            <a:pPr algn="just"/>
            <a:endParaRPr lang="en-IN" sz="3000" dirty="0"/>
          </a:p>
        </p:txBody>
      </p:sp>
    </p:spTree>
    <p:extLst>
      <p:ext uri="{BB962C8B-B14F-4D97-AF65-F5344CB8AC3E}">
        <p14:creationId xmlns:p14="http://schemas.microsoft.com/office/powerpoint/2010/main" val="2384886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5E32-96E2-A023-036F-CE6026B30810}"/>
              </a:ext>
            </a:extLst>
          </p:cNvPr>
          <p:cNvSpPr>
            <a:spLocks noGrp="1"/>
          </p:cNvSpPr>
          <p:nvPr>
            <p:ph type="title"/>
          </p:nvPr>
        </p:nvSpPr>
        <p:spPr/>
        <p:txBody>
          <a:bodyPr/>
          <a:lstStyle/>
          <a:p>
            <a:r>
              <a:rPr lang="en-US" dirty="0"/>
              <a:t>SJF –SHORTEST JOB FIRST</a:t>
            </a:r>
            <a:endParaRPr lang="en-IN" dirty="0"/>
          </a:p>
        </p:txBody>
      </p:sp>
      <p:sp>
        <p:nvSpPr>
          <p:cNvPr id="3" name="Content Placeholder 2">
            <a:extLst>
              <a:ext uri="{FF2B5EF4-FFF2-40B4-BE49-F238E27FC236}">
                <a16:creationId xmlns:a16="http://schemas.microsoft.com/office/drawing/2014/main" id="{CC8D534A-8861-D02E-A249-911BE971E2F4}"/>
              </a:ext>
            </a:extLst>
          </p:cNvPr>
          <p:cNvSpPr>
            <a:spLocks noGrp="1"/>
          </p:cNvSpPr>
          <p:nvPr>
            <p:ph idx="1"/>
          </p:nvPr>
        </p:nvSpPr>
        <p:spPr/>
        <p:txBody>
          <a:bodyPr>
            <a:normAutofit lnSpcReduction="10000"/>
          </a:bodyPr>
          <a:lstStyle/>
          <a:p>
            <a:pPr algn="just"/>
            <a:r>
              <a:rPr lang="en-US" b="0" i="0" dirty="0">
                <a:solidFill>
                  <a:srgbClr val="610B38"/>
                </a:solidFill>
                <a:effectLst/>
                <a:latin typeface="erdana"/>
              </a:rPr>
              <a:t>Advantages of SJF</a:t>
            </a:r>
          </a:p>
          <a:p>
            <a:pPr algn="just">
              <a:buFont typeface="+mj-lt"/>
              <a:buAutoNum type="arabicPeriod"/>
            </a:pPr>
            <a:r>
              <a:rPr lang="en-US" b="0" i="0" dirty="0">
                <a:solidFill>
                  <a:srgbClr val="000000"/>
                </a:solidFill>
                <a:effectLst/>
                <a:latin typeface="inter-regular"/>
              </a:rPr>
              <a:t>Maximum throughput</a:t>
            </a:r>
          </a:p>
          <a:p>
            <a:pPr algn="just">
              <a:buFont typeface="+mj-lt"/>
              <a:buAutoNum type="arabicPeriod"/>
            </a:pPr>
            <a:r>
              <a:rPr lang="en-US" b="0" i="0" dirty="0">
                <a:solidFill>
                  <a:srgbClr val="000000"/>
                </a:solidFill>
                <a:effectLst/>
                <a:latin typeface="inter-regular"/>
              </a:rPr>
              <a:t>Minimum average waiting and turnaround time</a:t>
            </a:r>
          </a:p>
          <a:p>
            <a:pPr algn="just"/>
            <a:r>
              <a:rPr lang="en-US" b="0" i="0" dirty="0">
                <a:solidFill>
                  <a:srgbClr val="610B38"/>
                </a:solidFill>
                <a:effectLst/>
                <a:latin typeface="erdana"/>
              </a:rPr>
              <a:t>Disadvantages of SJF</a:t>
            </a:r>
          </a:p>
          <a:p>
            <a:pPr algn="just">
              <a:buFont typeface="+mj-lt"/>
              <a:buAutoNum type="arabicPeriod"/>
            </a:pPr>
            <a:r>
              <a:rPr lang="en-US" b="0" i="0" dirty="0">
                <a:solidFill>
                  <a:srgbClr val="000000"/>
                </a:solidFill>
                <a:effectLst/>
                <a:latin typeface="inter-regular"/>
              </a:rPr>
              <a:t>May suffer with the problem of starvation</a:t>
            </a:r>
          </a:p>
          <a:p>
            <a:pPr algn="just">
              <a:buFont typeface="+mj-lt"/>
              <a:buAutoNum type="arabicPeriod"/>
            </a:pPr>
            <a:r>
              <a:rPr lang="en-US" b="0" i="0" dirty="0">
                <a:solidFill>
                  <a:srgbClr val="000000"/>
                </a:solidFill>
                <a:effectLst/>
                <a:latin typeface="inter-regular"/>
              </a:rPr>
              <a:t>It is not implementable because the exact Burst time for a process can't be known in advance.</a:t>
            </a:r>
          </a:p>
          <a:p>
            <a:endParaRPr lang="en-IN" dirty="0"/>
          </a:p>
        </p:txBody>
      </p:sp>
    </p:spTree>
    <p:extLst>
      <p:ext uri="{BB962C8B-B14F-4D97-AF65-F5344CB8AC3E}">
        <p14:creationId xmlns:p14="http://schemas.microsoft.com/office/powerpoint/2010/main" val="556566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8E32-7514-424B-1E78-FA8B1611DB86}"/>
              </a:ext>
            </a:extLst>
          </p:cNvPr>
          <p:cNvSpPr>
            <a:spLocks noGrp="1"/>
          </p:cNvSpPr>
          <p:nvPr>
            <p:ph type="title"/>
          </p:nvPr>
        </p:nvSpPr>
        <p:spPr/>
        <p:txBody>
          <a:bodyPr/>
          <a:lstStyle/>
          <a:p>
            <a:r>
              <a:rPr lang="en-US" dirty="0"/>
              <a:t>SJF WITH NON-PREEMPTION</a:t>
            </a:r>
            <a:endParaRPr lang="en-IN" dirty="0"/>
          </a:p>
        </p:txBody>
      </p:sp>
      <p:graphicFrame>
        <p:nvGraphicFramePr>
          <p:cNvPr id="8" name="Content Placeholder 7">
            <a:extLst>
              <a:ext uri="{FF2B5EF4-FFF2-40B4-BE49-F238E27FC236}">
                <a16:creationId xmlns:a16="http://schemas.microsoft.com/office/drawing/2014/main" id="{1A6BA69B-032F-87B7-4E70-C50E7298577D}"/>
              </a:ext>
            </a:extLst>
          </p:cNvPr>
          <p:cNvGraphicFramePr>
            <a:graphicFrameLocks noGrp="1"/>
          </p:cNvGraphicFramePr>
          <p:nvPr>
            <p:ph idx="1"/>
            <p:extLst>
              <p:ext uri="{D42A27DB-BD31-4B8C-83A1-F6EECF244321}">
                <p14:modId xmlns:p14="http://schemas.microsoft.com/office/powerpoint/2010/main" val="1331879289"/>
              </p:ext>
            </p:extLst>
          </p:nvPr>
        </p:nvGraphicFramePr>
        <p:xfrm>
          <a:off x="2107580" y="2475571"/>
          <a:ext cx="6997815" cy="3601842"/>
        </p:xfrm>
        <a:graphic>
          <a:graphicData uri="http://schemas.openxmlformats.org/drawingml/2006/table">
            <a:tbl>
              <a:tblPr/>
              <a:tblGrid>
                <a:gridCol w="2332560">
                  <a:extLst>
                    <a:ext uri="{9D8B030D-6E8A-4147-A177-3AD203B41FA5}">
                      <a16:colId xmlns:a16="http://schemas.microsoft.com/office/drawing/2014/main" val="1497510326"/>
                    </a:ext>
                  </a:extLst>
                </a:gridCol>
                <a:gridCol w="2332560">
                  <a:extLst>
                    <a:ext uri="{9D8B030D-6E8A-4147-A177-3AD203B41FA5}">
                      <a16:colId xmlns:a16="http://schemas.microsoft.com/office/drawing/2014/main" val="4252280175"/>
                    </a:ext>
                  </a:extLst>
                </a:gridCol>
                <a:gridCol w="2332695">
                  <a:extLst>
                    <a:ext uri="{9D8B030D-6E8A-4147-A177-3AD203B41FA5}">
                      <a16:colId xmlns:a16="http://schemas.microsoft.com/office/drawing/2014/main" val="2910339982"/>
                    </a:ext>
                  </a:extLst>
                </a:gridCol>
              </a:tblGrid>
              <a:tr h="473482">
                <a:tc>
                  <a:txBody>
                    <a:bodyPr/>
                    <a:lstStyle/>
                    <a:p>
                      <a:pPr algn="ctr"/>
                      <a:r>
                        <a:rPr lang="en-IN" sz="1200" b="1">
                          <a:effectLst/>
                        </a:rPr>
                        <a:t>Process Id</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Arrival time</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Burst time</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61220960"/>
                  </a:ext>
                </a:extLst>
              </a:tr>
              <a:tr h="625672">
                <a:tc>
                  <a:txBody>
                    <a:bodyPr/>
                    <a:lstStyle/>
                    <a:p>
                      <a:pPr algn="ctr"/>
                      <a:r>
                        <a:rPr lang="en-IN">
                          <a:effectLst/>
                        </a:rPr>
                        <a:t>P1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3</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234293806"/>
                  </a:ext>
                </a:extLst>
              </a:tr>
              <a:tr h="625672">
                <a:tc>
                  <a:txBody>
                    <a:bodyPr/>
                    <a:lstStyle/>
                    <a:p>
                      <a:pPr algn="ctr"/>
                      <a:r>
                        <a:rPr lang="en-IN">
                          <a:effectLst/>
                        </a:rPr>
                        <a:t>P2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49773327"/>
                  </a:ext>
                </a:extLst>
              </a:tr>
              <a:tr h="625672">
                <a:tc>
                  <a:txBody>
                    <a:bodyPr/>
                    <a:lstStyle/>
                    <a:p>
                      <a:pPr algn="ctr"/>
                      <a:r>
                        <a:rPr lang="en-IN">
                          <a:effectLst/>
                        </a:rPr>
                        <a:t>P3</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4</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326253528"/>
                  </a:ext>
                </a:extLst>
              </a:tr>
              <a:tr h="625672">
                <a:tc>
                  <a:txBody>
                    <a:bodyPr/>
                    <a:lstStyle/>
                    <a:p>
                      <a:pPr algn="ctr"/>
                      <a:r>
                        <a:rPr lang="en-IN">
                          <a:effectLst/>
                        </a:rPr>
                        <a:t>P4</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6</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73262315"/>
                  </a:ext>
                </a:extLst>
              </a:tr>
              <a:tr h="625672">
                <a:tc>
                  <a:txBody>
                    <a:bodyPr/>
                    <a:lstStyle/>
                    <a:p>
                      <a:pPr algn="ctr"/>
                      <a:r>
                        <a:rPr lang="en-IN">
                          <a:effectLst/>
                        </a:rPr>
                        <a:t>P5</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3</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990014632"/>
                  </a:ext>
                </a:extLst>
              </a:tr>
            </a:tbl>
          </a:graphicData>
        </a:graphic>
      </p:graphicFrame>
    </p:spTree>
    <p:extLst>
      <p:ext uri="{BB962C8B-B14F-4D97-AF65-F5344CB8AC3E}">
        <p14:creationId xmlns:p14="http://schemas.microsoft.com/office/powerpoint/2010/main" val="1470691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B2F9-EBDC-450E-751F-8C51F0480A53}"/>
              </a:ext>
            </a:extLst>
          </p:cNvPr>
          <p:cNvSpPr>
            <a:spLocks noGrp="1"/>
          </p:cNvSpPr>
          <p:nvPr>
            <p:ph type="title"/>
          </p:nvPr>
        </p:nvSpPr>
        <p:spPr/>
        <p:txBody>
          <a:bodyPr/>
          <a:lstStyle/>
          <a:p>
            <a:r>
              <a:rPr lang="en-US" dirty="0"/>
              <a:t>SJF-NON PREEMPTION</a:t>
            </a:r>
            <a:endParaRPr lang="en-IN" dirty="0"/>
          </a:p>
        </p:txBody>
      </p:sp>
      <p:pic>
        <p:nvPicPr>
          <p:cNvPr id="8196" name="Picture 4">
            <a:extLst>
              <a:ext uri="{FF2B5EF4-FFF2-40B4-BE49-F238E27FC236}">
                <a16:creationId xmlns:a16="http://schemas.microsoft.com/office/drawing/2014/main" id="{A8CFE9E6-828C-1CF9-71E7-061C187474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16928" y="3602038"/>
            <a:ext cx="8987882"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56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E695-44E6-1A78-147E-A19ED5F26180}"/>
              </a:ext>
            </a:extLst>
          </p:cNvPr>
          <p:cNvSpPr>
            <a:spLocks noGrp="1"/>
          </p:cNvSpPr>
          <p:nvPr>
            <p:ph type="title"/>
          </p:nvPr>
        </p:nvSpPr>
        <p:spPr/>
        <p:txBody>
          <a:bodyPr/>
          <a:lstStyle/>
          <a:p>
            <a:r>
              <a:rPr lang="en-US" dirty="0"/>
              <a:t>SJF-NON PREEMPTION</a:t>
            </a:r>
            <a:endParaRPr lang="en-IN" dirty="0"/>
          </a:p>
        </p:txBody>
      </p:sp>
      <p:graphicFrame>
        <p:nvGraphicFramePr>
          <p:cNvPr id="4" name="Table 4">
            <a:extLst>
              <a:ext uri="{FF2B5EF4-FFF2-40B4-BE49-F238E27FC236}">
                <a16:creationId xmlns:a16="http://schemas.microsoft.com/office/drawing/2014/main" id="{8D47F255-2514-B3C4-702C-C2F5D4B0B330}"/>
              </a:ext>
            </a:extLst>
          </p:cNvPr>
          <p:cNvGraphicFramePr>
            <a:graphicFrameLocks noGrp="1"/>
          </p:cNvGraphicFramePr>
          <p:nvPr>
            <p:ph idx="1"/>
            <p:extLst>
              <p:ext uri="{D42A27DB-BD31-4B8C-83A1-F6EECF244321}">
                <p14:modId xmlns:p14="http://schemas.microsoft.com/office/powerpoint/2010/main" val="922449762"/>
              </p:ext>
            </p:extLst>
          </p:nvPr>
        </p:nvGraphicFramePr>
        <p:xfrm>
          <a:off x="1024128" y="2548129"/>
          <a:ext cx="9720258" cy="2225040"/>
        </p:xfrm>
        <a:graphic>
          <a:graphicData uri="http://schemas.openxmlformats.org/drawingml/2006/table">
            <a:tbl>
              <a:tblPr firstRow="1" bandRow="1">
                <a:tableStyleId>{5C22544A-7EE6-4342-B048-85BDC9FD1C3A}</a:tableStyleId>
              </a:tblPr>
              <a:tblGrid>
                <a:gridCol w="1620043">
                  <a:extLst>
                    <a:ext uri="{9D8B030D-6E8A-4147-A177-3AD203B41FA5}">
                      <a16:colId xmlns:a16="http://schemas.microsoft.com/office/drawing/2014/main" val="3495386549"/>
                    </a:ext>
                  </a:extLst>
                </a:gridCol>
                <a:gridCol w="1620043">
                  <a:extLst>
                    <a:ext uri="{9D8B030D-6E8A-4147-A177-3AD203B41FA5}">
                      <a16:colId xmlns:a16="http://schemas.microsoft.com/office/drawing/2014/main" val="1002984931"/>
                    </a:ext>
                  </a:extLst>
                </a:gridCol>
                <a:gridCol w="1620043">
                  <a:extLst>
                    <a:ext uri="{9D8B030D-6E8A-4147-A177-3AD203B41FA5}">
                      <a16:colId xmlns:a16="http://schemas.microsoft.com/office/drawing/2014/main" val="1378721549"/>
                    </a:ext>
                  </a:extLst>
                </a:gridCol>
                <a:gridCol w="1620043">
                  <a:extLst>
                    <a:ext uri="{9D8B030D-6E8A-4147-A177-3AD203B41FA5}">
                      <a16:colId xmlns:a16="http://schemas.microsoft.com/office/drawing/2014/main" val="2343901076"/>
                    </a:ext>
                  </a:extLst>
                </a:gridCol>
                <a:gridCol w="1620043">
                  <a:extLst>
                    <a:ext uri="{9D8B030D-6E8A-4147-A177-3AD203B41FA5}">
                      <a16:colId xmlns:a16="http://schemas.microsoft.com/office/drawing/2014/main" val="293560953"/>
                    </a:ext>
                  </a:extLst>
                </a:gridCol>
                <a:gridCol w="1620043">
                  <a:extLst>
                    <a:ext uri="{9D8B030D-6E8A-4147-A177-3AD203B41FA5}">
                      <a16:colId xmlns:a16="http://schemas.microsoft.com/office/drawing/2014/main" val="2983375662"/>
                    </a:ext>
                  </a:extLst>
                </a:gridCol>
              </a:tblGrid>
              <a:tr h="370840">
                <a:tc>
                  <a:txBody>
                    <a:bodyPr/>
                    <a:lstStyle/>
                    <a:p>
                      <a:r>
                        <a:rPr lang="en-US" dirty="0"/>
                        <a:t>PROCESSES</a:t>
                      </a:r>
                      <a:endParaRPr lang="en-IN" dirty="0"/>
                    </a:p>
                  </a:txBody>
                  <a:tcPr/>
                </a:tc>
                <a:tc>
                  <a:txBody>
                    <a:bodyPr/>
                    <a:lstStyle/>
                    <a:p>
                      <a:r>
                        <a:rPr lang="en-US" dirty="0"/>
                        <a:t>AT</a:t>
                      </a:r>
                      <a:endParaRPr lang="en-IN" dirty="0"/>
                    </a:p>
                  </a:txBody>
                  <a:tcPr/>
                </a:tc>
                <a:tc>
                  <a:txBody>
                    <a:bodyPr/>
                    <a:lstStyle/>
                    <a:p>
                      <a:r>
                        <a:rPr lang="en-US" dirty="0"/>
                        <a:t>BT</a:t>
                      </a:r>
                      <a:endParaRPr lang="en-IN" dirty="0"/>
                    </a:p>
                  </a:txBody>
                  <a:tcPr/>
                </a:tc>
                <a:tc>
                  <a:txBody>
                    <a:bodyPr/>
                    <a:lstStyle/>
                    <a:p>
                      <a:r>
                        <a:rPr lang="en-US" dirty="0"/>
                        <a:t>CT</a:t>
                      </a:r>
                      <a:endParaRPr lang="en-IN" dirty="0"/>
                    </a:p>
                  </a:txBody>
                  <a:tcPr/>
                </a:tc>
                <a:tc>
                  <a:txBody>
                    <a:bodyPr/>
                    <a:lstStyle/>
                    <a:p>
                      <a:r>
                        <a:rPr lang="en-US" dirty="0"/>
                        <a:t>TAT</a:t>
                      </a:r>
                      <a:endParaRPr lang="en-IN" dirty="0"/>
                    </a:p>
                  </a:txBody>
                  <a:tcPr/>
                </a:tc>
                <a:tc>
                  <a:txBody>
                    <a:bodyPr/>
                    <a:lstStyle/>
                    <a:p>
                      <a:r>
                        <a:rPr lang="en-US" dirty="0"/>
                        <a:t>BT</a:t>
                      </a:r>
                      <a:endParaRPr lang="en-IN" dirty="0"/>
                    </a:p>
                  </a:txBody>
                  <a:tcPr/>
                </a:tc>
                <a:extLst>
                  <a:ext uri="{0D108BD9-81ED-4DB2-BD59-A6C34878D82A}">
                    <a16:rowId xmlns:a16="http://schemas.microsoft.com/office/drawing/2014/main" val="4030950189"/>
                  </a:ext>
                </a:extLst>
              </a:tr>
              <a:tr h="370840">
                <a:tc>
                  <a:txBody>
                    <a:bodyPr/>
                    <a:lstStyle/>
                    <a:p>
                      <a:r>
                        <a:rPr lang="en-US" dirty="0"/>
                        <a:t>P1</a:t>
                      </a:r>
                      <a:endParaRPr lang="en-IN" dirty="0"/>
                    </a:p>
                  </a:txBody>
                  <a:tcPr/>
                </a:tc>
                <a:tc>
                  <a:txBody>
                    <a:bodyPr/>
                    <a:lstStyle/>
                    <a:p>
                      <a:r>
                        <a:rPr lang="en-US" dirty="0"/>
                        <a:t>3</a:t>
                      </a:r>
                      <a:endParaRPr lang="en-IN" dirty="0"/>
                    </a:p>
                  </a:txBody>
                  <a:tcPr/>
                </a:tc>
                <a:tc>
                  <a:txBody>
                    <a:bodyPr/>
                    <a:lstStyle/>
                    <a:p>
                      <a:r>
                        <a:rPr lang="en-US" dirty="0"/>
                        <a:t>1</a:t>
                      </a:r>
                      <a:endParaRPr lang="en-IN" dirty="0"/>
                    </a:p>
                  </a:txBody>
                  <a:tcPr/>
                </a:tc>
                <a:tc>
                  <a:txBody>
                    <a:bodyPr/>
                    <a:lstStyle/>
                    <a:p>
                      <a:r>
                        <a:rPr lang="en-US" dirty="0"/>
                        <a:t>7</a:t>
                      </a:r>
                      <a:endParaRPr lang="en-IN" dirty="0"/>
                    </a:p>
                  </a:txBody>
                  <a:tcPr/>
                </a:tc>
                <a:tc>
                  <a:txBody>
                    <a:bodyPr/>
                    <a:lstStyle/>
                    <a:p>
                      <a:r>
                        <a:rPr lang="en-US" dirty="0"/>
                        <a:t>4</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678169632"/>
                  </a:ext>
                </a:extLst>
              </a:tr>
              <a:tr h="370840">
                <a:tc>
                  <a:txBody>
                    <a:bodyPr/>
                    <a:lstStyle/>
                    <a:p>
                      <a:r>
                        <a:rPr lang="en-US" dirty="0"/>
                        <a:t>P2</a:t>
                      </a:r>
                      <a:endParaRPr lang="en-IN" dirty="0"/>
                    </a:p>
                  </a:txBody>
                  <a:tcPr/>
                </a:tc>
                <a:tc>
                  <a:txBody>
                    <a:bodyPr/>
                    <a:lstStyle/>
                    <a:p>
                      <a:r>
                        <a:rPr lang="en-US" dirty="0"/>
                        <a:t>1</a:t>
                      </a:r>
                      <a:endParaRPr lang="en-IN" dirty="0"/>
                    </a:p>
                  </a:txBody>
                  <a:tcPr/>
                </a:tc>
                <a:tc>
                  <a:txBody>
                    <a:bodyPr/>
                    <a:lstStyle/>
                    <a:p>
                      <a:r>
                        <a:rPr lang="en-US" dirty="0"/>
                        <a:t>4</a:t>
                      </a:r>
                      <a:endParaRPr lang="en-IN" dirty="0"/>
                    </a:p>
                  </a:txBody>
                  <a:tcPr/>
                </a:tc>
                <a:tc>
                  <a:txBody>
                    <a:bodyPr/>
                    <a:lstStyle/>
                    <a:p>
                      <a:r>
                        <a:rPr lang="en-US" dirty="0"/>
                        <a:t>16</a:t>
                      </a:r>
                      <a:endParaRPr lang="en-IN" dirty="0"/>
                    </a:p>
                  </a:txBody>
                  <a:tcPr/>
                </a:tc>
                <a:tc>
                  <a:txBody>
                    <a:bodyPr/>
                    <a:lstStyle/>
                    <a:p>
                      <a:r>
                        <a:rPr lang="en-US" dirty="0"/>
                        <a:t>15</a:t>
                      </a:r>
                      <a:endParaRPr lang="en-IN" dirty="0"/>
                    </a:p>
                  </a:txBody>
                  <a:tcPr/>
                </a:tc>
                <a:tc>
                  <a:txBody>
                    <a:bodyPr/>
                    <a:lstStyle/>
                    <a:p>
                      <a:r>
                        <a:rPr lang="en-US" dirty="0"/>
                        <a:t>11</a:t>
                      </a:r>
                      <a:endParaRPr lang="en-IN" dirty="0"/>
                    </a:p>
                  </a:txBody>
                  <a:tcPr/>
                </a:tc>
                <a:extLst>
                  <a:ext uri="{0D108BD9-81ED-4DB2-BD59-A6C34878D82A}">
                    <a16:rowId xmlns:a16="http://schemas.microsoft.com/office/drawing/2014/main" val="3648047007"/>
                  </a:ext>
                </a:extLst>
              </a:tr>
              <a:tr h="370840">
                <a:tc>
                  <a:txBody>
                    <a:bodyPr/>
                    <a:lstStyle/>
                    <a:p>
                      <a:r>
                        <a:rPr lang="en-US" dirty="0"/>
                        <a:t>P3</a:t>
                      </a:r>
                      <a:endParaRPr lang="en-IN" dirty="0"/>
                    </a:p>
                  </a:txBody>
                  <a:tcPr/>
                </a:tc>
                <a:tc>
                  <a:txBody>
                    <a:bodyPr/>
                    <a:lstStyle/>
                    <a:p>
                      <a:r>
                        <a:rPr lang="en-US" dirty="0"/>
                        <a:t>4</a:t>
                      </a:r>
                      <a:endParaRPr lang="en-IN" dirty="0"/>
                    </a:p>
                  </a:txBody>
                  <a:tcPr/>
                </a:tc>
                <a:tc>
                  <a:txBody>
                    <a:bodyPr/>
                    <a:lstStyle/>
                    <a:p>
                      <a:r>
                        <a:rPr lang="en-US" dirty="0"/>
                        <a:t>2</a:t>
                      </a:r>
                      <a:endParaRPr lang="en-IN" dirty="0"/>
                    </a:p>
                  </a:txBody>
                  <a:tcPr/>
                </a:tc>
                <a:tc>
                  <a:txBody>
                    <a:bodyPr/>
                    <a:lstStyle/>
                    <a:p>
                      <a:r>
                        <a:rPr lang="en-US" dirty="0"/>
                        <a:t>9</a:t>
                      </a:r>
                      <a:endParaRPr lang="en-IN" dirty="0"/>
                    </a:p>
                  </a:txBody>
                  <a:tcPr/>
                </a:tc>
                <a:tc>
                  <a:txBody>
                    <a:bodyPr/>
                    <a:lstStyle/>
                    <a:p>
                      <a:r>
                        <a:rPr lang="en-US" dirty="0"/>
                        <a:t>5</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2201022541"/>
                  </a:ext>
                </a:extLst>
              </a:tr>
              <a:tr h="370840">
                <a:tc>
                  <a:txBody>
                    <a:bodyPr/>
                    <a:lstStyle/>
                    <a:p>
                      <a:r>
                        <a:rPr lang="en-US" dirty="0"/>
                        <a:t>P4</a:t>
                      </a:r>
                      <a:endParaRPr lang="en-IN" dirty="0"/>
                    </a:p>
                  </a:txBody>
                  <a:tcPr/>
                </a:tc>
                <a:tc>
                  <a:txBody>
                    <a:bodyPr/>
                    <a:lstStyle/>
                    <a:p>
                      <a:r>
                        <a:rPr lang="en-US" dirty="0"/>
                        <a:t>0</a:t>
                      </a:r>
                      <a:endParaRPr lang="en-IN" dirty="0"/>
                    </a:p>
                  </a:txBody>
                  <a:tcPr/>
                </a:tc>
                <a:tc>
                  <a:txBody>
                    <a:bodyPr/>
                    <a:lstStyle/>
                    <a:p>
                      <a:r>
                        <a:rPr lang="en-US" dirty="0"/>
                        <a:t>6</a:t>
                      </a:r>
                      <a:endParaRPr lang="en-IN" dirty="0"/>
                    </a:p>
                  </a:txBody>
                  <a:tcPr/>
                </a:tc>
                <a:tc>
                  <a:txBody>
                    <a:bodyPr/>
                    <a:lstStyle/>
                    <a:p>
                      <a:r>
                        <a:rPr lang="en-US" dirty="0"/>
                        <a:t>6</a:t>
                      </a:r>
                      <a:endParaRPr lang="en-IN" dirty="0"/>
                    </a:p>
                  </a:txBody>
                  <a:tcPr/>
                </a:tc>
                <a:tc>
                  <a:txBody>
                    <a:bodyPr/>
                    <a:lstStyle/>
                    <a:p>
                      <a:r>
                        <a:rPr lang="en-US" dirty="0"/>
                        <a:t>6</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361606764"/>
                  </a:ext>
                </a:extLst>
              </a:tr>
              <a:tr h="370840">
                <a:tc>
                  <a:txBody>
                    <a:bodyPr/>
                    <a:lstStyle/>
                    <a:p>
                      <a:r>
                        <a:rPr lang="en-US" dirty="0"/>
                        <a:t>P5</a:t>
                      </a:r>
                      <a:endParaRPr lang="en-IN" dirty="0"/>
                    </a:p>
                  </a:txBody>
                  <a:tcPr/>
                </a:tc>
                <a:tc>
                  <a:txBody>
                    <a:bodyPr/>
                    <a:lstStyle/>
                    <a:p>
                      <a:r>
                        <a:rPr lang="en-US" dirty="0"/>
                        <a:t>2</a:t>
                      </a:r>
                      <a:endParaRPr lang="en-IN" dirty="0"/>
                    </a:p>
                  </a:txBody>
                  <a:tcPr/>
                </a:tc>
                <a:tc>
                  <a:txBody>
                    <a:bodyPr/>
                    <a:lstStyle/>
                    <a:p>
                      <a:r>
                        <a:rPr lang="en-US" dirty="0"/>
                        <a:t>3</a:t>
                      </a:r>
                      <a:endParaRPr lang="en-IN" dirty="0"/>
                    </a:p>
                  </a:txBody>
                  <a:tcPr/>
                </a:tc>
                <a:tc>
                  <a:txBody>
                    <a:bodyPr/>
                    <a:lstStyle/>
                    <a:p>
                      <a:r>
                        <a:rPr lang="en-US" dirty="0"/>
                        <a:t>12</a:t>
                      </a:r>
                      <a:endParaRPr lang="en-IN" dirty="0"/>
                    </a:p>
                  </a:txBody>
                  <a:tcPr/>
                </a:tc>
                <a:tc>
                  <a:txBody>
                    <a:bodyPr/>
                    <a:lstStyle/>
                    <a:p>
                      <a:r>
                        <a:rPr lang="en-US" dirty="0"/>
                        <a:t>10</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669132077"/>
                  </a:ext>
                </a:extLst>
              </a:tr>
            </a:tbl>
          </a:graphicData>
        </a:graphic>
      </p:graphicFrame>
    </p:spTree>
    <p:extLst>
      <p:ext uri="{BB962C8B-B14F-4D97-AF65-F5344CB8AC3E}">
        <p14:creationId xmlns:p14="http://schemas.microsoft.com/office/powerpoint/2010/main" val="4057227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08339-1AF2-E295-76E3-BBCC1194084A}"/>
              </a:ext>
            </a:extLst>
          </p:cNvPr>
          <p:cNvSpPr>
            <a:spLocks noGrp="1"/>
          </p:cNvSpPr>
          <p:nvPr>
            <p:ph type="title"/>
          </p:nvPr>
        </p:nvSpPr>
        <p:spPr/>
        <p:txBody>
          <a:bodyPr>
            <a:normAutofit fontScale="90000"/>
          </a:bodyPr>
          <a:lstStyle/>
          <a:p>
            <a:r>
              <a:rPr lang="en-US" dirty="0"/>
              <a:t>EXAMPLE2 –SJF WITH NON-PREEMPTION</a:t>
            </a:r>
            <a:endParaRPr lang="en-IN" dirty="0"/>
          </a:p>
        </p:txBody>
      </p:sp>
      <p:graphicFrame>
        <p:nvGraphicFramePr>
          <p:cNvPr id="5" name="Table 5">
            <a:extLst>
              <a:ext uri="{FF2B5EF4-FFF2-40B4-BE49-F238E27FC236}">
                <a16:creationId xmlns:a16="http://schemas.microsoft.com/office/drawing/2014/main" id="{4C34AFCA-28E9-8A44-699C-6853ED1D9F9B}"/>
              </a:ext>
            </a:extLst>
          </p:cNvPr>
          <p:cNvGraphicFramePr>
            <a:graphicFrameLocks noGrp="1"/>
          </p:cNvGraphicFramePr>
          <p:nvPr>
            <p:ph idx="1"/>
            <p:extLst>
              <p:ext uri="{D42A27DB-BD31-4B8C-83A1-F6EECF244321}">
                <p14:modId xmlns:p14="http://schemas.microsoft.com/office/powerpoint/2010/main" val="2325389096"/>
              </p:ext>
            </p:extLst>
          </p:nvPr>
        </p:nvGraphicFramePr>
        <p:xfrm>
          <a:off x="1295400" y="2557463"/>
          <a:ext cx="9601197" cy="2225040"/>
        </p:xfrm>
        <a:graphic>
          <a:graphicData uri="http://schemas.openxmlformats.org/drawingml/2006/table">
            <a:tbl>
              <a:tblPr firstRow="1" bandRow="1">
                <a:tableStyleId>{5C22544A-7EE6-4342-B048-85BDC9FD1C3A}</a:tableStyleId>
              </a:tblPr>
              <a:tblGrid>
                <a:gridCol w="3200399">
                  <a:extLst>
                    <a:ext uri="{9D8B030D-6E8A-4147-A177-3AD203B41FA5}">
                      <a16:colId xmlns:a16="http://schemas.microsoft.com/office/drawing/2014/main" val="2366746157"/>
                    </a:ext>
                  </a:extLst>
                </a:gridCol>
                <a:gridCol w="3200399">
                  <a:extLst>
                    <a:ext uri="{9D8B030D-6E8A-4147-A177-3AD203B41FA5}">
                      <a16:colId xmlns:a16="http://schemas.microsoft.com/office/drawing/2014/main" val="1006020075"/>
                    </a:ext>
                  </a:extLst>
                </a:gridCol>
                <a:gridCol w="3200399">
                  <a:extLst>
                    <a:ext uri="{9D8B030D-6E8A-4147-A177-3AD203B41FA5}">
                      <a16:colId xmlns:a16="http://schemas.microsoft.com/office/drawing/2014/main" val="2493706797"/>
                    </a:ext>
                  </a:extLst>
                </a:gridCol>
              </a:tblGrid>
              <a:tr h="370840">
                <a:tc>
                  <a:txBody>
                    <a:bodyPr/>
                    <a:lstStyle/>
                    <a:p>
                      <a:r>
                        <a:rPr lang="en-US" dirty="0"/>
                        <a:t>PROCESS </a:t>
                      </a:r>
                      <a:endParaRPr lang="en-IN" dirty="0"/>
                    </a:p>
                  </a:txBody>
                  <a:tcPr marL="90320" marR="90320"/>
                </a:tc>
                <a:tc>
                  <a:txBody>
                    <a:bodyPr/>
                    <a:lstStyle/>
                    <a:p>
                      <a:r>
                        <a:rPr lang="en-US" dirty="0"/>
                        <a:t>AT</a:t>
                      </a:r>
                      <a:endParaRPr lang="en-IN" dirty="0"/>
                    </a:p>
                  </a:txBody>
                  <a:tcPr marL="90320" marR="90320"/>
                </a:tc>
                <a:tc>
                  <a:txBody>
                    <a:bodyPr/>
                    <a:lstStyle/>
                    <a:p>
                      <a:r>
                        <a:rPr lang="en-US" dirty="0"/>
                        <a:t>BT</a:t>
                      </a:r>
                      <a:endParaRPr lang="en-IN" dirty="0"/>
                    </a:p>
                  </a:txBody>
                  <a:tcPr marL="90320" marR="90320"/>
                </a:tc>
                <a:extLst>
                  <a:ext uri="{0D108BD9-81ED-4DB2-BD59-A6C34878D82A}">
                    <a16:rowId xmlns:a16="http://schemas.microsoft.com/office/drawing/2014/main" val="745642485"/>
                  </a:ext>
                </a:extLst>
              </a:tr>
              <a:tr h="370840">
                <a:tc>
                  <a:txBody>
                    <a:bodyPr/>
                    <a:lstStyle/>
                    <a:p>
                      <a:r>
                        <a:rPr lang="en-US" dirty="0"/>
                        <a:t>P1</a:t>
                      </a:r>
                      <a:endParaRPr lang="en-IN" dirty="0"/>
                    </a:p>
                  </a:txBody>
                  <a:tcPr marL="90320" marR="90320"/>
                </a:tc>
                <a:tc>
                  <a:txBody>
                    <a:bodyPr/>
                    <a:lstStyle/>
                    <a:p>
                      <a:r>
                        <a:rPr lang="en-US" dirty="0"/>
                        <a:t>2</a:t>
                      </a:r>
                      <a:endParaRPr lang="en-IN" dirty="0"/>
                    </a:p>
                  </a:txBody>
                  <a:tcPr marL="90320" marR="90320"/>
                </a:tc>
                <a:tc>
                  <a:txBody>
                    <a:bodyPr/>
                    <a:lstStyle/>
                    <a:p>
                      <a:r>
                        <a:rPr lang="en-US" dirty="0"/>
                        <a:t>1</a:t>
                      </a:r>
                      <a:endParaRPr lang="en-IN" dirty="0"/>
                    </a:p>
                  </a:txBody>
                  <a:tcPr marL="90320" marR="90320"/>
                </a:tc>
                <a:extLst>
                  <a:ext uri="{0D108BD9-81ED-4DB2-BD59-A6C34878D82A}">
                    <a16:rowId xmlns:a16="http://schemas.microsoft.com/office/drawing/2014/main" val="2908851734"/>
                  </a:ext>
                </a:extLst>
              </a:tr>
              <a:tr h="370840">
                <a:tc>
                  <a:txBody>
                    <a:bodyPr/>
                    <a:lstStyle/>
                    <a:p>
                      <a:r>
                        <a:rPr lang="en-US" dirty="0"/>
                        <a:t>P2</a:t>
                      </a:r>
                      <a:endParaRPr lang="en-IN" dirty="0"/>
                    </a:p>
                  </a:txBody>
                  <a:tcPr marL="90320" marR="90320"/>
                </a:tc>
                <a:tc>
                  <a:txBody>
                    <a:bodyPr/>
                    <a:lstStyle/>
                    <a:p>
                      <a:r>
                        <a:rPr lang="en-US" dirty="0"/>
                        <a:t>1</a:t>
                      </a:r>
                      <a:endParaRPr lang="en-IN" dirty="0"/>
                    </a:p>
                  </a:txBody>
                  <a:tcPr marL="90320" marR="90320"/>
                </a:tc>
                <a:tc>
                  <a:txBody>
                    <a:bodyPr/>
                    <a:lstStyle/>
                    <a:p>
                      <a:r>
                        <a:rPr lang="en-US" dirty="0"/>
                        <a:t>5</a:t>
                      </a:r>
                      <a:endParaRPr lang="en-IN" dirty="0"/>
                    </a:p>
                  </a:txBody>
                  <a:tcPr marL="90320" marR="90320"/>
                </a:tc>
                <a:extLst>
                  <a:ext uri="{0D108BD9-81ED-4DB2-BD59-A6C34878D82A}">
                    <a16:rowId xmlns:a16="http://schemas.microsoft.com/office/drawing/2014/main" val="2560610699"/>
                  </a:ext>
                </a:extLst>
              </a:tr>
              <a:tr h="370840">
                <a:tc>
                  <a:txBody>
                    <a:bodyPr/>
                    <a:lstStyle/>
                    <a:p>
                      <a:r>
                        <a:rPr lang="en-US" dirty="0"/>
                        <a:t>P3</a:t>
                      </a:r>
                      <a:endParaRPr lang="en-IN" dirty="0"/>
                    </a:p>
                  </a:txBody>
                  <a:tcPr marL="90320" marR="90320"/>
                </a:tc>
                <a:tc>
                  <a:txBody>
                    <a:bodyPr/>
                    <a:lstStyle/>
                    <a:p>
                      <a:r>
                        <a:rPr lang="en-US" dirty="0"/>
                        <a:t>4</a:t>
                      </a:r>
                      <a:endParaRPr lang="en-IN" dirty="0"/>
                    </a:p>
                  </a:txBody>
                  <a:tcPr marL="90320" marR="90320"/>
                </a:tc>
                <a:tc>
                  <a:txBody>
                    <a:bodyPr/>
                    <a:lstStyle/>
                    <a:p>
                      <a:r>
                        <a:rPr lang="en-US" dirty="0"/>
                        <a:t>1</a:t>
                      </a:r>
                      <a:endParaRPr lang="en-IN" dirty="0"/>
                    </a:p>
                  </a:txBody>
                  <a:tcPr marL="90320" marR="90320"/>
                </a:tc>
                <a:extLst>
                  <a:ext uri="{0D108BD9-81ED-4DB2-BD59-A6C34878D82A}">
                    <a16:rowId xmlns:a16="http://schemas.microsoft.com/office/drawing/2014/main" val="3276283585"/>
                  </a:ext>
                </a:extLst>
              </a:tr>
              <a:tr h="370840">
                <a:tc>
                  <a:txBody>
                    <a:bodyPr/>
                    <a:lstStyle/>
                    <a:p>
                      <a:r>
                        <a:rPr lang="en-US" dirty="0"/>
                        <a:t>P4</a:t>
                      </a:r>
                      <a:endParaRPr lang="en-IN" dirty="0"/>
                    </a:p>
                  </a:txBody>
                  <a:tcPr marL="90320" marR="90320"/>
                </a:tc>
                <a:tc>
                  <a:txBody>
                    <a:bodyPr/>
                    <a:lstStyle/>
                    <a:p>
                      <a:r>
                        <a:rPr lang="en-US" dirty="0"/>
                        <a:t>0</a:t>
                      </a:r>
                      <a:endParaRPr lang="en-IN" dirty="0"/>
                    </a:p>
                  </a:txBody>
                  <a:tcPr marL="90320" marR="90320"/>
                </a:tc>
                <a:tc>
                  <a:txBody>
                    <a:bodyPr/>
                    <a:lstStyle/>
                    <a:p>
                      <a:r>
                        <a:rPr lang="en-US" dirty="0"/>
                        <a:t>6</a:t>
                      </a:r>
                      <a:endParaRPr lang="en-IN" dirty="0"/>
                    </a:p>
                  </a:txBody>
                  <a:tcPr marL="90320" marR="90320"/>
                </a:tc>
                <a:extLst>
                  <a:ext uri="{0D108BD9-81ED-4DB2-BD59-A6C34878D82A}">
                    <a16:rowId xmlns:a16="http://schemas.microsoft.com/office/drawing/2014/main" val="290189030"/>
                  </a:ext>
                </a:extLst>
              </a:tr>
              <a:tr h="370840">
                <a:tc>
                  <a:txBody>
                    <a:bodyPr/>
                    <a:lstStyle/>
                    <a:p>
                      <a:r>
                        <a:rPr lang="en-US" dirty="0"/>
                        <a:t>P5</a:t>
                      </a:r>
                      <a:endParaRPr lang="en-IN" dirty="0"/>
                    </a:p>
                  </a:txBody>
                  <a:tcPr marL="90320" marR="90320"/>
                </a:tc>
                <a:tc>
                  <a:txBody>
                    <a:bodyPr/>
                    <a:lstStyle/>
                    <a:p>
                      <a:r>
                        <a:rPr lang="en-US" dirty="0"/>
                        <a:t>2</a:t>
                      </a:r>
                      <a:endParaRPr lang="en-IN" dirty="0"/>
                    </a:p>
                  </a:txBody>
                  <a:tcPr marL="90320" marR="90320"/>
                </a:tc>
                <a:tc>
                  <a:txBody>
                    <a:bodyPr/>
                    <a:lstStyle/>
                    <a:p>
                      <a:r>
                        <a:rPr lang="en-US" dirty="0"/>
                        <a:t>3</a:t>
                      </a:r>
                      <a:endParaRPr lang="en-IN" dirty="0"/>
                    </a:p>
                  </a:txBody>
                  <a:tcPr marL="90320" marR="90320"/>
                </a:tc>
                <a:extLst>
                  <a:ext uri="{0D108BD9-81ED-4DB2-BD59-A6C34878D82A}">
                    <a16:rowId xmlns:a16="http://schemas.microsoft.com/office/drawing/2014/main" val="2194911599"/>
                  </a:ext>
                </a:extLst>
              </a:tr>
            </a:tbl>
          </a:graphicData>
        </a:graphic>
      </p:graphicFrame>
    </p:spTree>
    <p:extLst>
      <p:ext uri="{BB962C8B-B14F-4D97-AF65-F5344CB8AC3E}">
        <p14:creationId xmlns:p14="http://schemas.microsoft.com/office/powerpoint/2010/main" val="188617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2545D-44B2-98E2-3ECA-0B653944F4FE}"/>
              </a:ext>
            </a:extLst>
          </p:cNvPr>
          <p:cNvSpPr>
            <a:spLocks noGrp="1"/>
          </p:cNvSpPr>
          <p:nvPr>
            <p:ph type="title"/>
          </p:nvPr>
        </p:nvSpPr>
        <p:spPr/>
        <p:txBody>
          <a:bodyPr/>
          <a:lstStyle/>
          <a:p>
            <a:r>
              <a:rPr lang="en-US" dirty="0"/>
              <a:t>SJF-NON PREEMPTION</a:t>
            </a:r>
            <a:endParaRPr lang="en-IN" dirty="0"/>
          </a:p>
        </p:txBody>
      </p:sp>
      <p:sp>
        <p:nvSpPr>
          <p:cNvPr id="3" name="Content Placeholder 2">
            <a:extLst>
              <a:ext uri="{FF2B5EF4-FFF2-40B4-BE49-F238E27FC236}">
                <a16:creationId xmlns:a16="http://schemas.microsoft.com/office/drawing/2014/main" id="{13F97946-8FC3-F0BD-D8DE-1C5A20EED021}"/>
              </a:ext>
            </a:extLst>
          </p:cNvPr>
          <p:cNvSpPr>
            <a:spLocks noGrp="1"/>
          </p:cNvSpPr>
          <p:nvPr>
            <p:ph idx="1"/>
          </p:nvPr>
        </p:nvSpPr>
        <p:spPr/>
        <p:txBody>
          <a:bodyPr>
            <a:normAutofit fontScale="85000" lnSpcReduction="20000"/>
          </a:bodyPr>
          <a:lstStyle/>
          <a:p>
            <a:r>
              <a:rPr lang="en-US" dirty="0"/>
              <a:t>Here in this at 0 time, only P4 has arrived so we have to execute P4 as this is non preemptive scheduling so it will get executed completely.</a:t>
            </a:r>
          </a:p>
          <a:p>
            <a:endParaRPr lang="en-US" dirty="0"/>
          </a:p>
          <a:p>
            <a:r>
              <a:rPr lang="en-US" dirty="0"/>
              <a:t>Now we have to check any other process has arrived between 0-6, P1,P2,P3,P5 all will come to the ready queue.</a:t>
            </a:r>
          </a:p>
          <a:p>
            <a:r>
              <a:rPr lang="en-US" dirty="0"/>
              <a:t>So now we have to check depending upon their shortest times. Now from p1 and p3 is having same burst times, so now apply </a:t>
            </a:r>
            <a:r>
              <a:rPr lang="en-US" dirty="0" err="1"/>
              <a:t>fcfs</a:t>
            </a:r>
            <a:r>
              <a:rPr lang="en-US" dirty="0"/>
              <a:t> and allocate </a:t>
            </a:r>
            <a:r>
              <a:rPr lang="en-US" dirty="0" err="1"/>
              <a:t>cpu</a:t>
            </a:r>
            <a:r>
              <a:rPr lang="en-US" dirty="0"/>
              <a:t> to p1.</a:t>
            </a:r>
          </a:p>
          <a:p>
            <a:r>
              <a:rPr lang="en-US" dirty="0"/>
              <a:t>Now in ready queue p2,p3,p5 will come, and p3 is minimum, we will pick p3.</a:t>
            </a:r>
          </a:p>
          <a:p>
            <a:r>
              <a:rPr lang="en-US" dirty="0"/>
              <a:t>Now from p5 and p2, p5 is having shortest time, so we will pick p5. Then finally we will execute p2</a:t>
            </a:r>
            <a:endParaRPr lang="en-IN" dirty="0"/>
          </a:p>
        </p:txBody>
      </p:sp>
    </p:spTree>
    <p:extLst>
      <p:ext uri="{BB962C8B-B14F-4D97-AF65-F5344CB8AC3E}">
        <p14:creationId xmlns:p14="http://schemas.microsoft.com/office/powerpoint/2010/main" val="4211307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F372A-280E-BB56-0C9F-86D61170C42E}"/>
              </a:ext>
            </a:extLst>
          </p:cNvPr>
          <p:cNvSpPr>
            <a:spLocks noGrp="1"/>
          </p:cNvSpPr>
          <p:nvPr>
            <p:ph type="title"/>
          </p:nvPr>
        </p:nvSpPr>
        <p:spPr/>
        <p:txBody>
          <a:bodyPr/>
          <a:lstStyle/>
          <a:p>
            <a:r>
              <a:rPr lang="en-US" dirty="0"/>
              <a:t>SJF-NON PREEMPTION</a:t>
            </a:r>
            <a:endParaRPr lang="en-IN" dirty="0"/>
          </a:p>
        </p:txBody>
      </p:sp>
      <p:graphicFrame>
        <p:nvGraphicFramePr>
          <p:cNvPr id="4" name="Table 4">
            <a:extLst>
              <a:ext uri="{FF2B5EF4-FFF2-40B4-BE49-F238E27FC236}">
                <a16:creationId xmlns:a16="http://schemas.microsoft.com/office/drawing/2014/main" id="{BFB69D33-30C0-7804-62CA-34F26A3C1496}"/>
              </a:ext>
            </a:extLst>
          </p:cNvPr>
          <p:cNvGraphicFramePr>
            <a:graphicFrameLocks noGrp="1"/>
          </p:cNvGraphicFramePr>
          <p:nvPr>
            <p:ph idx="1"/>
            <p:extLst>
              <p:ext uri="{D42A27DB-BD31-4B8C-83A1-F6EECF244321}">
                <p14:modId xmlns:p14="http://schemas.microsoft.com/office/powerpoint/2010/main" val="397240878"/>
              </p:ext>
            </p:extLst>
          </p:nvPr>
        </p:nvGraphicFramePr>
        <p:xfrm>
          <a:off x="1295400" y="2557463"/>
          <a:ext cx="9601200" cy="25958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1157709975"/>
                    </a:ext>
                  </a:extLst>
                </a:gridCol>
                <a:gridCol w="1371600">
                  <a:extLst>
                    <a:ext uri="{9D8B030D-6E8A-4147-A177-3AD203B41FA5}">
                      <a16:colId xmlns:a16="http://schemas.microsoft.com/office/drawing/2014/main" val="360508804"/>
                    </a:ext>
                  </a:extLst>
                </a:gridCol>
                <a:gridCol w="1371600">
                  <a:extLst>
                    <a:ext uri="{9D8B030D-6E8A-4147-A177-3AD203B41FA5}">
                      <a16:colId xmlns:a16="http://schemas.microsoft.com/office/drawing/2014/main" val="723135657"/>
                    </a:ext>
                  </a:extLst>
                </a:gridCol>
                <a:gridCol w="1371600">
                  <a:extLst>
                    <a:ext uri="{9D8B030D-6E8A-4147-A177-3AD203B41FA5}">
                      <a16:colId xmlns:a16="http://schemas.microsoft.com/office/drawing/2014/main" val="3822045389"/>
                    </a:ext>
                  </a:extLst>
                </a:gridCol>
                <a:gridCol w="1371600">
                  <a:extLst>
                    <a:ext uri="{9D8B030D-6E8A-4147-A177-3AD203B41FA5}">
                      <a16:colId xmlns:a16="http://schemas.microsoft.com/office/drawing/2014/main" val="2057485533"/>
                    </a:ext>
                  </a:extLst>
                </a:gridCol>
                <a:gridCol w="1371600">
                  <a:extLst>
                    <a:ext uri="{9D8B030D-6E8A-4147-A177-3AD203B41FA5}">
                      <a16:colId xmlns:a16="http://schemas.microsoft.com/office/drawing/2014/main" val="3590698743"/>
                    </a:ext>
                  </a:extLst>
                </a:gridCol>
                <a:gridCol w="1371600">
                  <a:extLst>
                    <a:ext uri="{9D8B030D-6E8A-4147-A177-3AD203B41FA5}">
                      <a16:colId xmlns:a16="http://schemas.microsoft.com/office/drawing/2014/main" val="2868611918"/>
                    </a:ext>
                  </a:extLst>
                </a:gridCol>
              </a:tblGrid>
              <a:tr h="370840">
                <a:tc>
                  <a:txBody>
                    <a:bodyPr/>
                    <a:lstStyle/>
                    <a:p>
                      <a:r>
                        <a:rPr lang="en-US" dirty="0"/>
                        <a:t>process</a:t>
                      </a:r>
                      <a:endParaRPr lang="en-IN" dirty="0"/>
                    </a:p>
                  </a:txBody>
                  <a:tcPr marL="90320" marR="90320"/>
                </a:tc>
                <a:tc>
                  <a:txBody>
                    <a:bodyPr/>
                    <a:lstStyle/>
                    <a:p>
                      <a:r>
                        <a:rPr lang="en-US" dirty="0"/>
                        <a:t>AT</a:t>
                      </a:r>
                      <a:endParaRPr lang="en-IN" dirty="0"/>
                    </a:p>
                  </a:txBody>
                  <a:tcPr marL="90320" marR="90320"/>
                </a:tc>
                <a:tc>
                  <a:txBody>
                    <a:bodyPr/>
                    <a:lstStyle/>
                    <a:p>
                      <a:r>
                        <a:rPr lang="en-US" dirty="0"/>
                        <a:t>BT</a:t>
                      </a:r>
                      <a:endParaRPr lang="en-IN" dirty="0"/>
                    </a:p>
                  </a:txBody>
                  <a:tcPr marL="90320" marR="90320"/>
                </a:tc>
                <a:tc>
                  <a:txBody>
                    <a:bodyPr/>
                    <a:lstStyle/>
                    <a:p>
                      <a:r>
                        <a:rPr lang="en-US" dirty="0"/>
                        <a:t>CT</a:t>
                      </a:r>
                      <a:endParaRPr lang="en-IN" dirty="0"/>
                    </a:p>
                  </a:txBody>
                  <a:tcPr marL="90320" marR="90320"/>
                </a:tc>
                <a:tc>
                  <a:txBody>
                    <a:bodyPr/>
                    <a:lstStyle/>
                    <a:p>
                      <a:r>
                        <a:rPr lang="en-US" dirty="0"/>
                        <a:t>TAT</a:t>
                      </a:r>
                      <a:endParaRPr lang="en-IN" dirty="0"/>
                    </a:p>
                  </a:txBody>
                  <a:tcPr marL="90320" marR="90320"/>
                </a:tc>
                <a:tc>
                  <a:txBody>
                    <a:bodyPr/>
                    <a:lstStyle/>
                    <a:p>
                      <a:r>
                        <a:rPr lang="en-US" dirty="0"/>
                        <a:t>WT</a:t>
                      </a:r>
                      <a:endParaRPr lang="en-IN" dirty="0"/>
                    </a:p>
                  </a:txBody>
                  <a:tcPr marL="90320" marR="90320"/>
                </a:tc>
                <a:tc>
                  <a:txBody>
                    <a:bodyPr/>
                    <a:lstStyle/>
                    <a:p>
                      <a:r>
                        <a:rPr lang="en-US" dirty="0"/>
                        <a:t>RT</a:t>
                      </a:r>
                      <a:endParaRPr lang="en-IN" dirty="0"/>
                    </a:p>
                  </a:txBody>
                  <a:tcPr marL="90320" marR="90320"/>
                </a:tc>
                <a:extLst>
                  <a:ext uri="{0D108BD9-81ED-4DB2-BD59-A6C34878D82A}">
                    <a16:rowId xmlns:a16="http://schemas.microsoft.com/office/drawing/2014/main" val="4001656200"/>
                  </a:ext>
                </a:extLst>
              </a:tr>
              <a:tr h="370840">
                <a:tc>
                  <a:txBody>
                    <a:bodyPr/>
                    <a:lstStyle/>
                    <a:p>
                      <a:r>
                        <a:rPr lang="en-US" dirty="0"/>
                        <a:t>P1</a:t>
                      </a:r>
                      <a:endParaRPr lang="en-IN" dirty="0"/>
                    </a:p>
                  </a:txBody>
                  <a:tcPr marL="90320" marR="90320"/>
                </a:tc>
                <a:tc>
                  <a:txBody>
                    <a:bodyPr/>
                    <a:lstStyle/>
                    <a:p>
                      <a:r>
                        <a:rPr lang="en-US" dirty="0"/>
                        <a:t>2</a:t>
                      </a:r>
                      <a:endParaRPr lang="en-IN" dirty="0"/>
                    </a:p>
                  </a:txBody>
                  <a:tcPr marL="90320" marR="90320"/>
                </a:tc>
                <a:tc>
                  <a:txBody>
                    <a:bodyPr/>
                    <a:lstStyle/>
                    <a:p>
                      <a:r>
                        <a:rPr lang="en-US" dirty="0"/>
                        <a:t>1</a:t>
                      </a:r>
                      <a:endParaRPr lang="en-IN" dirty="0"/>
                    </a:p>
                  </a:txBody>
                  <a:tcPr marL="90320" marR="90320"/>
                </a:tc>
                <a:tc>
                  <a:txBody>
                    <a:bodyPr/>
                    <a:lstStyle/>
                    <a:p>
                      <a:r>
                        <a:rPr lang="en-US" dirty="0"/>
                        <a:t>7</a:t>
                      </a:r>
                      <a:endParaRPr lang="en-IN" dirty="0"/>
                    </a:p>
                  </a:txBody>
                  <a:tcPr marL="90320" marR="90320"/>
                </a:tc>
                <a:tc>
                  <a:txBody>
                    <a:bodyPr/>
                    <a:lstStyle/>
                    <a:p>
                      <a:r>
                        <a:rPr lang="en-US" dirty="0"/>
                        <a:t>5</a:t>
                      </a:r>
                      <a:endParaRPr lang="en-IN" dirty="0"/>
                    </a:p>
                  </a:txBody>
                  <a:tcPr marL="90320" marR="90320"/>
                </a:tc>
                <a:tc>
                  <a:txBody>
                    <a:bodyPr/>
                    <a:lstStyle/>
                    <a:p>
                      <a:r>
                        <a:rPr lang="en-US" dirty="0"/>
                        <a:t>4</a:t>
                      </a:r>
                      <a:endParaRPr lang="en-IN" dirty="0"/>
                    </a:p>
                  </a:txBody>
                  <a:tcPr marL="90320" marR="90320"/>
                </a:tc>
                <a:tc>
                  <a:txBody>
                    <a:bodyPr/>
                    <a:lstStyle/>
                    <a:p>
                      <a:r>
                        <a:rPr lang="en-US" dirty="0"/>
                        <a:t>6-2=4</a:t>
                      </a:r>
                      <a:endParaRPr lang="en-IN" dirty="0"/>
                    </a:p>
                  </a:txBody>
                  <a:tcPr marL="90320" marR="90320"/>
                </a:tc>
                <a:extLst>
                  <a:ext uri="{0D108BD9-81ED-4DB2-BD59-A6C34878D82A}">
                    <a16:rowId xmlns:a16="http://schemas.microsoft.com/office/drawing/2014/main" val="680372568"/>
                  </a:ext>
                </a:extLst>
              </a:tr>
              <a:tr h="370840">
                <a:tc>
                  <a:txBody>
                    <a:bodyPr/>
                    <a:lstStyle/>
                    <a:p>
                      <a:r>
                        <a:rPr lang="en-US" dirty="0"/>
                        <a:t>P2</a:t>
                      </a:r>
                      <a:endParaRPr lang="en-IN" dirty="0"/>
                    </a:p>
                  </a:txBody>
                  <a:tcPr marL="90320" marR="90320"/>
                </a:tc>
                <a:tc>
                  <a:txBody>
                    <a:bodyPr/>
                    <a:lstStyle/>
                    <a:p>
                      <a:r>
                        <a:rPr lang="en-US" dirty="0"/>
                        <a:t>1</a:t>
                      </a:r>
                      <a:endParaRPr lang="en-IN" dirty="0"/>
                    </a:p>
                  </a:txBody>
                  <a:tcPr marL="90320" marR="90320"/>
                </a:tc>
                <a:tc>
                  <a:txBody>
                    <a:bodyPr/>
                    <a:lstStyle/>
                    <a:p>
                      <a:r>
                        <a:rPr lang="en-US" dirty="0"/>
                        <a:t>5</a:t>
                      </a:r>
                      <a:endParaRPr lang="en-IN" dirty="0"/>
                    </a:p>
                  </a:txBody>
                  <a:tcPr marL="90320" marR="90320"/>
                </a:tc>
                <a:tc>
                  <a:txBody>
                    <a:bodyPr/>
                    <a:lstStyle/>
                    <a:p>
                      <a:r>
                        <a:rPr lang="en-US" dirty="0"/>
                        <a:t>16</a:t>
                      </a:r>
                      <a:endParaRPr lang="en-IN" dirty="0"/>
                    </a:p>
                  </a:txBody>
                  <a:tcPr marL="90320" marR="90320"/>
                </a:tc>
                <a:tc>
                  <a:txBody>
                    <a:bodyPr/>
                    <a:lstStyle/>
                    <a:p>
                      <a:r>
                        <a:rPr lang="en-US" dirty="0"/>
                        <a:t>15</a:t>
                      </a:r>
                      <a:endParaRPr lang="en-IN" dirty="0"/>
                    </a:p>
                  </a:txBody>
                  <a:tcPr marL="90320" marR="90320"/>
                </a:tc>
                <a:tc>
                  <a:txBody>
                    <a:bodyPr/>
                    <a:lstStyle/>
                    <a:p>
                      <a:r>
                        <a:rPr lang="en-US" dirty="0"/>
                        <a:t>10</a:t>
                      </a:r>
                      <a:endParaRPr lang="en-IN" dirty="0"/>
                    </a:p>
                  </a:txBody>
                  <a:tcPr marL="90320" marR="90320"/>
                </a:tc>
                <a:tc>
                  <a:txBody>
                    <a:bodyPr/>
                    <a:lstStyle/>
                    <a:p>
                      <a:r>
                        <a:rPr lang="en-US" dirty="0"/>
                        <a:t>11-1=10</a:t>
                      </a:r>
                      <a:endParaRPr lang="en-IN" dirty="0"/>
                    </a:p>
                  </a:txBody>
                  <a:tcPr marL="90320" marR="90320"/>
                </a:tc>
                <a:extLst>
                  <a:ext uri="{0D108BD9-81ED-4DB2-BD59-A6C34878D82A}">
                    <a16:rowId xmlns:a16="http://schemas.microsoft.com/office/drawing/2014/main" val="527241967"/>
                  </a:ext>
                </a:extLst>
              </a:tr>
              <a:tr h="370840">
                <a:tc>
                  <a:txBody>
                    <a:bodyPr/>
                    <a:lstStyle/>
                    <a:p>
                      <a:r>
                        <a:rPr lang="en-US" dirty="0"/>
                        <a:t>P3</a:t>
                      </a:r>
                      <a:endParaRPr lang="en-IN" dirty="0"/>
                    </a:p>
                  </a:txBody>
                  <a:tcPr marL="90320" marR="90320"/>
                </a:tc>
                <a:tc>
                  <a:txBody>
                    <a:bodyPr/>
                    <a:lstStyle/>
                    <a:p>
                      <a:r>
                        <a:rPr lang="en-US" dirty="0"/>
                        <a:t>4</a:t>
                      </a:r>
                      <a:endParaRPr lang="en-IN" dirty="0"/>
                    </a:p>
                  </a:txBody>
                  <a:tcPr marL="90320" marR="90320"/>
                </a:tc>
                <a:tc>
                  <a:txBody>
                    <a:bodyPr/>
                    <a:lstStyle/>
                    <a:p>
                      <a:r>
                        <a:rPr lang="en-US" dirty="0"/>
                        <a:t>1</a:t>
                      </a:r>
                      <a:endParaRPr lang="en-IN" dirty="0"/>
                    </a:p>
                  </a:txBody>
                  <a:tcPr marL="90320" marR="90320"/>
                </a:tc>
                <a:tc>
                  <a:txBody>
                    <a:bodyPr/>
                    <a:lstStyle/>
                    <a:p>
                      <a:r>
                        <a:rPr lang="en-US" dirty="0"/>
                        <a:t>8</a:t>
                      </a:r>
                      <a:endParaRPr lang="en-IN" dirty="0"/>
                    </a:p>
                  </a:txBody>
                  <a:tcPr marL="90320" marR="90320"/>
                </a:tc>
                <a:tc>
                  <a:txBody>
                    <a:bodyPr/>
                    <a:lstStyle/>
                    <a:p>
                      <a:r>
                        <a:rPr lang="en-US" dirty="0"/>
                        <a:t>4</a:t>
                      </a:r>
                      <a:endParaRPr lang="en-IN" dirty="0"/>
                    </a:p>
                  </a:txBody>
                  <a:tcPr marL="90320" marR="90320"/>
                </a:tc>
                <a:tc>
                  <a:txBody>
                    <a:bodyPr/>
                    <a:lstStyle/>
                    <a:p>
                      <a:r>
                        <a:rPr lang="en-US" dirty="0"/>
                        <a:t>3</a:t>
                      </a:r>
                      <a:endParaRPr lang="en-IN" dirty="0"/>
                    </a:p>
                  </a:txBody>
                  <a:tcPr marL="90320" marR="90320"/>
                </a:tc>
                <a:tc>
                  <a:txBody>
                    <a:bodyPr/>
                    <a:lstStyle/>
                    <a:p>
                      <a:r>
                        <a:rPr lang="en-US" dirty="0"/>
                        <a:t>7-4=3</a:t>
                      </a:r>
                      <a:endParaRPr lang="en-IN" dirty="0"/>
                    </a:p>
                  </a:txBody>
                  <a:tcPr marL="90320" marR="90320"/>
                </a:tc>
                <a:extLst>
                  <a:ext uri="{0D108BD9-81ED-4DB2-BD59-A6C34878D82A}">
                    <a16:rowId xmlns:a16="http://schemas.microsoft.com/office/drawing/2014/main" val="2584046793"/>
                  </a:ext>
                </a:extLst>
              </a:tr>
              <a:tr h="370840">
                <a:tc>
                  <a:txBody>
                    <a:bodyPr/>
                    <a:lstStyle/>
                    <a:p>
                      <a:r>
                        <a:rPr lang="en-US" dirty="0"/>
                        <a:t>P4</a:t>
                      </a:r>
                      <a:endParaRPr lang="en-IN" dirty="0"/>
                    </a:p>
                  </a:txBody>
                  <a:tcPr marL="90320" marR="90320"/>
                </a:tc>
                <a:tc>
                  <a:txBody>
                    <a:bodyPr/>
                    <a:lstStyle/>
                    <a:p>
                      <a:r>
                        <a:rPr lang="en-US" dirty="0"/>
                        <a:t>0</a:t>
                      </a:r>
                      <a:endParaRPr lang="en-IN" dirty="0"/>
                    </a:p>
                  </a:txBody>
                  <a:tcPr marL="90320" marR="90320"/>
                </a:tc>
                <a:tc>
                  <a:txBody>
                    <a:bodyPr/>
                    <a:lstStyle/>
                    <a:p>
                      <a:r>
                        <a:rPr lang="en-US" dirty="0"/>
                        <a:t>6</a:t>
                      </a:r>
                      <a:endParaRPr lang="en-IN" dirty="0"/>
                    </a:p>
                  </a:txBody>
                  <a:tcPr marL="90320" marR="90320"/>
                </a:tc>
                <a:tc>
                  <a:txBody>
                    <a:bodyPr/>
                    <a:lstStyle/>
                    <a:p>
                      <a:r>
                        <a:rPr lang="en-US" dirty="0"/>
                        <a:t>6</a:t>
                      </a:r>
                      <a:endParaRPr lang="en-IN" dirty="0"/>
                    </a:p>
                  </a:txBody>
                  <a:tcPr marL="90320" marR="90320"/>
                </a:tc>
                <a:tc>
                  <a:txBody>
                    <a:bodyPr/>
                    <a:lstStyle/>
                    <a:p>
                      <a:r>
                        <a:rPr lang="en-US" dirty="0"/>
                        <a:t>6</a:t>
                      </a:r>
                      <a:endParaRPr lang="en-IN" dirty="0"/>
                    </a:p>
                  </a:txBody>
                  <a:tcPr marL="90320" marR="90320"/>
                </a:tc>
                <a:tc>
                  <a:txBody>
                    <a:bodyPr/>
                    <a:lstStyle/>
                    <a:p>
                      <a:r>
                        <a:rPr lang="en-US" dirty="0"/>
                        <a:t>0</a:t>
                      </a:r>
                      <a:endParaRPr lang="en-IN" dirty="0"/>
                    </a:p>
                  </a:txBody>
                  <a:tcPr marL="90320" marR="90320"/>
                </a:tc>
                <a:tc>
                  <a:txBody>
                    <a:bodyPr/>
                    <a:lstStyle/>
                    <a:p>
                      <a:r>
                        <a:rPr lang="en-US" dirty="0"/>
                        <a:t>0-0=0</a:t>
                      </a:r>
                      <a:endParaRPr lang="en-IN" dirty="0"/>
                    </a:p>
                  </a:txBody>
                  <a:tcPr marL="90320" marR="90320"/>
                </a:tc>
                <a:extLst>
                  <a:ext uri="{0D108BD9-81ED-4DB2-BD59-A6C34878D82A}">
                    <a16:rowId xmlns:a16="http://schemas.microsoft.com/office/drawing/2014/main" val="3723986863"/>
                  </a:ext>
                </a:extLst>
              </a:tr>
              <a:tr h="370840">
                <a:tc>
                  <a:txBody>
                    <a:bodyPr/>
                    <a:lstStyle/>
                    <a:p>
                      <a:r>
                        <a:rPr lang="en-US" dirty="0"/>
                        <a:t>P5</a:t>
                      </a:r>
                      <a:endParaRPr lang="en-IN" dirty="0"/>
                    </a:p>
                  </a:txBody>
                  <a:tcPr marL="90320" marR="90320"/>
                </a:tc>
                <a:tc>
                  <a:txBody>
                    <a:bodyPr/>
                    <a:lstStyle/>
                    <a:p>
                      <a:r>
                        <a:rPr lang="en-US" dirty="0"/>
                        <a:t>2</a:t>
                      </a:r>
                      <a:endParaRPr lang="en-IN" dirty="0"/>
                    </a:p>
                  </a:txBody>
                  <a:tcPr marL="90320" marR="90320"/>
                </a:tc>
                <a:tc>
                  <a:txBody>
                    <a:bodyPr/>
                    <a:lstStyle/>
                    <a:p>
                      <a:r>
                        <a:rPr lang="en-US" dirty="0"/>
                        <a:t>3</a:t>
                      </a:r>
                      <a:endParaRPr lang="en-IN" dirty="0"/>
                    </a:p>
                  </a:txBody>
                  <a:tcPr marL="90320" marR="90320"/>
                </a:tc>
                <a:tc>
                  <a:txBody>
                    <a:bodyPr/>
                    <a:lstStyle/>
                    <a:p>
                      <a:r>
                        <a:rPr lang="en-US" dirty="0"/>
                        <a:t>11</a:t>
                      </a:r>
                      <a:endParaRPr lang="en-IN" dirty="0"/>
                    </a:p>
                  </a:txBody>
                  <a:tcPr marL="90320" marR="90320"/>
                </a:tc>
                <a:tc>
                  <a:txBody>
                    <a:bodyPr/>
                    <a:lstStyle/>
                    <a:p>
                      <a:r>
                        <a:rPr lang="en-US" dirty="0"/>
                        <a:t>9</a:t>
                      </a:r>
                      <a:endParaRPr lang="en-IN" dirty="0"/>
                    </a:p>
                  </a:txBody>
                  <a:tcPr marL="90320" marR="90320"/>
                </a:tc>
                <a:tc>
                  <a:txBody>
                    <a:bodyPr/>
                    <a:lstStyle/>
                    <a:p>
                      <a:r>
                        <a:rPr lang="en-US" dirty="0"/>
                        <a:t>6</a:t>
                      </a:r>
                      <a:endParaRPr lang="en-IN" dirty="0"/>
                    </a:p>
                  </a:txBody>
                  <a:tcPr marL="90320" marR="90320"/>
                </a:tc>
                <a:tc>
                  <a:txBody>
                    <a:bodyPr/>
                    <a:lstStyle/>
                    <a:p>
                      <a:r>
                        <a:rPr lang="en-US" dirty="0"/>
                        <a:t>8-2=6S</a:t>
                      </a:r>
                      <a:endParaRPr lang="en-IN" dirty="0"/>
                    </a:p>
                  </a:txBody>
                  <a:tcPr marL="90320" marR="90320"/>
                </a:tc>
                <a:extLst>
                  <a:ext uri="{0D108BD9-81ED-4DB2-BD59-A6C34878D82A}">
                    <a16:rowId xmlns:a16="http://schemas.microsoft.com/office/drawing/2014/main" val="3574601132"/>
                  </a:ext>
                </a:extLst>
              </a:tr>
              <a:tr h="370840">
                <a:tc>
                  <a:txBody>
                    <a:bodyPr/>
                    <a:lstStyle/>
                    <a:p>
                      <a:endParaRPr lang="en-IN"/>
                    </a:p>
                  </a:txBody>
                  <a:tcPr marL="90320" marR="90320"/>
                </a:tc>
                <a:tc>
                  <a:txBody>
                    <a:bodyPr/>
                    <a:lstStyle/>
                    <a:p>
                      <a:endParaRPr lang="en-IN"/>
                    </a:p>
                  </a:txBody>
                  <a:tcPr marL="90320" marR="90320"/>
                </a:tc>
                <a:tc>
                  <a:txBody>
                    <a:bodyPr/>
                    <a:lstStyle/>
                    <a:p>
                      <a:endParaRPr lang="en-IN"/>
                    </a:p>
                  </a:txBody>
                  <a:tcPr marL="90320" marR="90320"/>
                </a:tc>
                <a:tc>
                  <a:txBody>
                    <a:bodyPr/>
                    <a:lstStyle/>
                    <a:p>
                      <a:endParaRPr lang="en-IN"/>
                    </a:p>
                  </a:txBody>
                  <a:tcPr marL="90320" marR="90320"/>
                </a:tc>
                <a:tc>
                  <a:txBody>
                    <a:bodyPr/>
                    <a:lstStyle/>
                    <a:p>
                      <a:endParaRPr lang="en-IN"/>
                    </a:p>
                  </a:txBody>
                  <a:tcPr marL="90320" marR="90320"/>
                </a:tc>
                <a:tc>
                  <a:txBody>
                    <a:bodyPr/>
                    <a:lstStyle/>
                    <a:p>
                      <a:endParaRPr lang="en-IN"/>
                    </a:p>
                  </a:txBody>
                  <a:tcPr marL="90320" marR="90320"/>
                </a:tc>
                <a:tc>
                  <a:txBody>
                    <a:bodyPr/>
                    <a:lstStyle/>
                    <a:p>
                      <a:endParaRPr lang="en-IN" dirty="0"/>
                    </a:p>
                  </a:txBody>
                  <a:tcPr marL="90320" marR="90320"/>
                </a:tc>
                <a:extLst>
                  <a:ext uri="{0D108BD9-81ED-4DB2-BD59-A6C34878D82A}">
                    <a16:rowId xmlns:a16="http://schemas.microsoft.com/office/drawing/2014/main" val="3637525176"/>
                  </a:ext>
                </a:extLst>
              </a:tr>
            </a:tbl>
          </a:graphicData>
        </a:graphic>
      </p:graphicFrame>
    </p:spTree>
    <p:extLst>
      <p:ext uri="{BB962C8B-B14F-4D97-AF65-F5344CB8AC3E}">
        <p14:creationId xmlns:p14="http://schemas.microsoft.com/office/powerpoint/2010/main" val="157598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28A7-6144-71C9-7CA0-5E78DF9CC5B0}"/>
              </a:ext>
            </a:extLst>
          </p:cNvPr>
          <p:cNvSpPr>
            <a:spLocks noGrp="1"/>
          </p:cNvSpPr>
          <p:nvPr>
            <p:ph type="title"/>
          </p:nvPr>
        </p:nvSpPr>
        <p:spPr/>
        <p:txBody>
          <a:bodyPr>
            <a:normAutofit fontScale="90000"/>
          </a:bodyPr>
          <a:lstStyle/>
          <a:p>
            <a:r>
              <a:rPr lang="en-US" dirty="0"/>
              <a:t>SHORTEST REMAINING TIME FIRST/SJF WITH PREEMPTION</a:t>
            </a:r>
            <a:endParaRPr lang="en-IN" dirty="0"/>
          </a:p>
        </p:txBody>
      </p:sp>
      <p:sp>
        <p:nvSpPr>
          <p:cNvPr id="3" name="Content Placeholder 2">
            <a:extLst>
              <a:ext uri="{FF2B5EF4-FFF2-40B4-BE49-F238E27FC236}">
                <a16:creationId xmlns:a16="http://schemas.microsoft.com/office/drawing/2014/main" id="{CC37CDF3-E78C-E68C-879A-FFDA1841794D}"/>
              </a:ext>
            </a:extLst>
          </p:cNvPr>
          <p:cNvSpPr>
            <a:spLocks noGrp="1"/>
          </p:cNvSpPr>
          <p:nvPr>
            <p:ph idx="1"/>
          </p:nvPr>
        </p:nvSpPr>
        <p:spPr/>
        <p:txBody>
          <a:bodyPr>
            <a:normAutofit fontScale="92500" lnSpcReduction="20000"/>
          </a:bodyPr>
          <a:lstStyle/>
          <a:p>
            <a:pPr algn="just"/>
            <a:r>
              <a:rPr lang="en-US" b="0" i="0" dirty="0">
                <a:solidFill>
                  <a:srgbClr val="333333"/>
                </a:solidFill>
                <a:effectLst/>
                <a:latin typeface="inter-regular"/>
              </a:rPr>
              <a:t>This Algorithm is the </a:t>
            </a:r>
            <a:r>
              <a:rPr lang="en-US" b="1" i="0" dirty="0">
                <a:solidFill>
                  <a:srgbClr val="333333"/>
                </a:solidFill>
                <a:effectLst/>
                <a:latin typeface="inter-bold"/>
              </a:rPr>
              <a:t>preemptive version</a:t>
            </a:r>
            <a:r>
              <a:rPr lang="en-US" b="0" i="0" dirty="0">
                <a:solidFill>
                  <a:srgbClr val="333333"/>
                </a:solidFill>
                <a:effectLst/>
                <a:latin typeface="inter-regular"/>
              </a:rPr>
              <a:t> of </a:t>
            </a:r>
            <a:r>
              <a:rPr lang="en-US" b="1" i="0" dirty="0">
                <a:solidFill>
                  <a:srgbClr val="333333"/>
                </a:solidFill>
                <a:effectLst/>
                <a:latin typeface="inter-bold"/>
              </a:rPr>
              <a:t>SJF scheduling</a:t>
            </a:r>
            <a:r>
              <a:rPr lang="en-US" b="0" i="0" dirty="0">
                <a:solidFill>
                  <a:srgbClr val="333333"/>
                </a:solidFill>
                <a:effectLst/>
                <a:latin typeface="inter-regular"/>
              </a:rPr>
              <a:t>. In SRTF, the execution of the process can be stopped after certain amount of time. At the arrival of every process, the short term scheduler schedules the process with the least remaining burst time among the list of available processes and the running process.</a:t>
            </a:r>
          </a:p>
          <a:p>
            <a:pPr algn="just"/>
            <a:r>
              <a:rPr lang="en-US" b="0" i="0" dirty="0">
                <a:solidFill>
                  <a:srgbClr val="333333"/>
                </a:solidFill>
                <a:effectLst/>
                <a:latin typeface="inter-regular"/>
              </a:rPr>
              <a:t>Once all the processes are available in the </a:t>
            </a:r>
            <a:r>
              <a:rPr lang="en-US" b="1" i="0" dirty="0">
                <a:solidFill>
                  <a:srgbClr val="333333"/>
                </a:solidFill>
                <a:effectLst/>
                <a:latin typeface="inter-bold"/>
              </a:rPr>
              <a:t>ready queue</a:t>
            </a:r>
            <a:r>
              <a:rPr lang="en-US" b="0" i="0" dirty="0">
                <a:solidFill>
                  <a:srgbClr val="333333"/>
                </a:solidFill>
                <a:effectLst/>
                <a:latin typeface="inter-regular"/>
              </a:rPr>
              <a:t>, No preemption will be done and the algorithm will work as </a:t>
            </a:r>
            <a:r>
              <a:rPr lang="en-US" b="1" i="0" dirty="0">
                <a:solidFill>
                  <a:srgbClr val="333333"/>
                </a:solidFill>
                <a:effectLst/>
                <a:latin typeface="inter-bold"/>
              </a:rPr>
              <a:t>SJF scheduling</a:t>
            </a:r>
            <a:r>
              <a:rPr lang="en-US" b="0" i="0" dirty="0">
                <a:solidFill>
                  <a:srgbClr val="333333"/>
                </a:solidFill>
                <a:effectLst/>
                <a:latin typeface="inter-regular"/>
              </a:rPr>
              <a:t>. The context of the process is saved in the </a:t>
            </a:r>
            <a:r>
              <a:rPr lang="en-US" b="1" i="0" dirty="0">
                <a:solidFill>
                  <a:srgbClr val="333333"/>
                </a:solidFill>
                <a:effectLst/>
                <a:latin typeface="inter-bold"/>
              </a:rPr>
              <a:t>Process Control Block</a:t>
            </a:r>
            <a:r>
              <a:rPr lang="en-US" b="0" i="0" dirty="0">
                <a:solidFill>
                  <a:srgbClr val="333333"/>
                </a:solidFill>
                <a:effectLst/>
                <a:latin typeface="inter-regular"/>
              </a:rPr>
              <a:t> when the process is removed from the execution and the next process is scheduled. This PCB is accessed on the </a:t>
            </a:r>
            <a:r>
              <a:rPr lang="en-US" b="1" i="0" dirty="0">
                <a:solidFill>
                  <a:srgbClr val="333333"/>
                </a:solidFill>
                <a:effectLst/>
                <a:latin typeface="inter-bold"/>
              </a:rPr>
              <a:t>next execution</a:t>
            </a:r>
            <a:r>
              <a:rPr lang="en-US" b="0" i="0" dirty="0">
                <a:solidFill>
                  <a:srgbClr val="333333"/>
                </a:solidFill>
                <a:effectLst/>
                <a:latin typeface="inter-regular"/>
              </a:rPr>
              <a:t> of this process.</a:t>
            </a:r>
          </a:p>
          <a:p>
            <a:endParaRPr lang="en-IN" dirty="0"/>
          </a:p>
        </p:txBody>
      </p:sp>
    </p:spTree>
    <p:extLst>
      <p:ext uri="{BB962C8B-B14F-4D97-AF65-F5344CB8AC3E}">
        <p14:creationId xmlns:p14="http://schemas.microsoft.com/office/powerpoint/2010/main" val="1693426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D00A8D4-9FED-F533-3078-C16DC778DC8A}"/>
              </a:ext>
            </a:extLst>
          </p:cNvPr>
          <p:cNvGraphicFramePr>
            <a:graphicFrameLocks noGrp="1"/>
          </p:cNvGraphicFramePr>
          <p:nvPr>
            <p:ph idx="1"/>
            <p:extLst>
              <p:ext uri="{D42A27DB-BD31-4B8C-83A1-F6EECF244321}">
                <p14:modId xmlns:p14="http://schemas.microsoft.com/office/powerpoint/2010/main" val="3766288749"/>
              </p:ext>
            </p:extLst>
          </p:nvPr>
        </p:nvGraphicFramePr>
        <p:xfrm>
          <a:off x="1023938" y="1650380"/>
          <a:ext cx="9720261" cy="4270918"/>
        </p:xfrm>
        <a:graphic>
          <a:graphicData uri="http://schemas.openxmlformats.org/drawingml/2006/table">
            <a:tbl>
              <a:tblPr/>
              <a:tblGrid>
                <a:gridCol w="3240087">
                  <a:extLst>
                    <a:ext uri="{9D8B030D-6E8A-4147-A177-3AD203B41FA5}">
                      <a16:colId xmlns:a16="http://schemas.microsoft.com/office/drawing/2014/main" val="1862283558"/>
                    </a:ext>
                  </a:extLst>
                </a:gridCol>
                <a:gridCol w="3240087">
                  <a:extLst>
                    <a:ext uri="{9D8B030D-6E8A-4147-A177-3AD203B41FA5}">
                      <a16:colId xmlns:a16="http://schemas.microsoft.com/office/drawing/2014/main" val="435982287"/>
                    </a:ext>
                  </a:extLst>
                </a:gridCol>
                <a:gridCol w="3240087">
                  <a:extLst>
                    <a:ext uri="{9D8B030D-6E8A-4147-A177-3AD203B41FA5}">
                      <a16:colId xmlns:a16="http://schemas.microsoft.com/office/drawing/2014/main" val="2528640844"/>
                    </a:ext>
                  </a:extLst>
                </a:gridCol>
              </a:tblGrid>
              <a:tr h="666243">
                <a:tc>
                  <a:txBody>
                    <a:bodyPr/>
                    <a:lstStyle/>
                    <a:p>
                      <a:pPr algn="ctr" fontAlgn="base"/>
                      <a:r>
                        <a:rPr lang="en-IN" sz="2000" b="1">
                          <a:effectLst/>
                        </a:rPr>
                        <a:t>Process</a:t>
                      </a: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000" b="1">
                          <a:effectLst/>
                        </a:rPr>
                        <a:t>Burst Time</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000" b="1">
                          <a:effectLst/>
                        </a:rPr>
                        <a:t>Arrival Time</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92671632"/>
                  </a:ext>
                </a:extLst>
              </a:tr>
              <a:tr h="720935">
                <a:tc>
                  <a:txBody>
                    <a:bodyPr/>
                    <a:lstStyle/>
                    <a:p>
                      <a:pPr algn="l" fontAlgn="base"/>
                      <a:r>
                        <a:rPr lang="en-IN" sz="2000" b="0" dirty="0">
                          <a:effectLst/>
                        </a:rPr>
                        <a:t> P1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000" b="0">
                          <a:effectLst/>
                        </a:rPr>
                        <a:t> 6 ms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000" b="0">
                          <a:effectLst/>
                        </a:rPr>
                        <a:t>2 ms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07407428"/>
                  </a:ext>
                </a:extLst>
              </a:tr>
              <a:tr h="720935">
                <a:tc>
                  <a:txBody>
                    <a:bodyPr/>
                    <a:lstStyle/>
                    <a:p>
                      <a:pPr algn="l" fontAlgn="base"/>
                      <a:r>
                        <a:rPr lang="en-IN" sz="2000" b="0">
                          <a:effectLst/>
                        </a:rPr>
                        <a:t> P2</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000" b="0">
                          <a:effectLst/>
                        </a:rPr>
                        <a:t> 2 ms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000" b="0">
                          <a:effectLst/>
                        </a:rPr>
                        <a:t>5 ms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55022536"/>
                  </a:ext>
                </a:extLst>
              </a:tr>
              <a:tr h="720935">
                <a:tc>
                  <a:txBody>
                    <a:bodyPr/>
                    <a:lstStyle/>
                    <a:p>
                      <a:pPr algn="l" fontAlgn="base"/>
                      <a:r>
                        <a:rPr lang="en-IN" sz="2000" b="0">
                          <a:effectLst/>
                        </a:rPr>
                        <a:t> P3</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000" b="0">
                          <a:effectLst/>
                        </a:rPr>
                        <a:t> 8 ms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000" b="0">
                          <a:effectLst/>
                        </a:rPr>
                        <a:t>1 ms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33406989"/>
                  </a:ext>
                </a:extLst>
              </a:tr>
              <a:tr h="720935">
                <a:tc>
                  <a:txBody>
                    <a:bodyPr/>
                    <a:lstStyle/>
                    <a:p>
                      <a:pPr algn="l" fontAlgn="base"/>
                      <a:r>
                        <a:rPr lang="en-IN" sz="2000" b="0">
                          <a:effectLst/>
                        </a:rPr>
                        <a:t> P4</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000" b="0" dirty="0">
                          <a:effectLst/>
                        </a:rPr>
                        <a:t> 3 </a:t>
                      </a:r>
                      <a:r>
                        <a:rPr lang="en-IN" sz="2000" b="0" dirty="0" err="1">
                          <a:effectLst/>
                        </a:rPr>
                        <a:t>ms</a:t>
                      </a:r>
                      <a:endParaRPr lang="en-IN" sz="200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000" b="0">
                          <a:effectLst/>
                        </a:rPr>
                        <a:t>0 ms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35566556"/>
                  </a:ext>
                </a:extLst>
              </a:tr>
              <a:tr h="720935">
                <a:tc>
                  <a:txBody>
                    <a:bodyPr/>
                    <a:lstStyle/>
                    <a:p>
                      <a:pPr algn="l" fontAlgn="base"/>
                      <a:r>
                        <a:rPr lang="en-IN" sz="2000" b="0">
                          <a:effectLst/>
                        </a:rPr>
                        <a:t> P5</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000" b="0" dirty="0">
                          <a:effectLst/>
                        </a:rPr>
                        <a:t> 4 </a:t>
                      </a:r>
                      <a:r>
                        <a:rPr lang="en-IN" sz="2000" b="0" dirty="0" err="1">
                          <a:effectLst/>
                        </a:rPr>
                        <a:t>ms</a:t>
                      </a:r>
                      <a:endParaRPr lang="en-IN" sz="200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2000" b="0" dirty="0">
                          <a:effectLst/>
                        </a:rPr>
                        <a:t>4 </a:t>
                      </a:r>
                      <a:r>
                        <a:rPr lang="en-IN" sz="2000" b="0" dirty="0" err="1">
                          <a:effectLst/>
                        </a:rPr>
                        <a:t>ms</a:t>
                      </a:r>
                      <a:endParaRPr lang="en-IN" sz="200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59311138"/>
                  </a:ext>
                </a:extLst>
              </a:tr>
            </a:tbl>
          </a:graphicData>
        </a:graphic>
      </p:graphicFrame>
    </p:spTree>
    <p:extLst>
      <p:ext uri="{BB962C8B-B14F-4D97-AF65-F5344CB8AC3E}">
        <p14:creationId xmlns:p14="http://schemas.microsoft.com/office/powerpoint/2010/main" val="1030061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DF55-A25C-4175-D8EC-E726DDF80452}"/>
              </a:ext>
            </a:extLst>
          </p:cNvPr>
          <p:cNvSpPr>
            <a:spLocks noGrp="1"/>
          </p:cNvSpPr>
          <p:nvPr>
            <p:ph type="title"/>
          </p:nvPr>
        </p:nvSpPr>
        <p:spPr/>
        <p:txBody>
          <a:bodyPr/>
          <a:lstStyle/>
          <a:p>
            <a:r>
              <a:rPr lang="en-IN" dirty="0"/>
              <a:t>Need of Scheduling</a:t>
            </a:r>
          </a:p>
        </p:txBody>
      </p:sp>
      <p:sp>
        <p:nvSpPr>
          <p:cNvPr id="3" name="Content Placeholder 2">
            <a:extLst>
              <a:ext uri="{FF2B5EF4-FFF2-40B4-BE49-F238E27FC236}">
                <a16:creationId xmlns:a16="http://schemas.microsoft.com/office/drawing/2014/main" id="{57965603-7AC2-A9FB-669D-5585224CD78A}"/>
              </a:ext>
            </a:extLst>
          </p:cNvPr>
          <p:cNvSpPr>
            <a:spLocks noGrp="1"/>
          </p:cNvSpPr>
          <p:nvPr>
            <p:ph idx="1"/>
          </p:nvPr>
        </p:nvSpPr>
        <p:spPr/>
        <p:txBody>
          <a:bodyPr>
            <a:normAutofit fontScale="92500" lnSpcReduction="20000"/>
          </a:bodyPr>
          <a:lstStyle/>
          <a:p>
            <a:pPr algn="just"/>
            <a:r>
              <a:rPr lang="en-US" b="1" i="0" dirty="0">
                <a:solidFill>
                  <a:srgbClr val="333333"/>
                </a:solidFill>
                <a:effectLst/>
                <a:latin typeface="inter-bold"/>
              </a:rPr>
              <a:t>In the </a:t>
            </a:r>
            <a:r>
              <a:rPr lang="en-US" b="1" i="0" dirty="0" err="1">
                <a:solidFill>
                  <a:srgbClr val="333333"/>
                </a:solidFill>
                <a:effectLst/>
                <a:latin typeface="inter-bold"/>
              </a:rPr>
              <a:t>uniprogrammming</a:t>
            </a:r>
            <a:r>
              <a:rPr lang="en-US" b="1" i="0" dirty="0">
                <a:solidFill>
                  <a:srgbClr val="333333"/>
                </a:solidFill>
                <a:effectLst/>
                <a:latin typeface="inter-bold"/>
              </a:rPr>
              <a:t> systems</a:t>
            </a:r>
            <a:r>
              <a:rPr lang="en-US" b="0" i="0" dirty="0">
                <a:solidFill>
                  <a:srgbClr val="333333"/>
                </a:solidFill>
                <a:effectLst/>
                <a:latin typeface="inter-regular"/>
              </a:rPr>
              <a:t> like MS DOS, when a process waits for any I/O operation to be done, the CPU remains idol. This is an overhead since it wastes the time and causes the problem of starvation. However, In Multiprogramming systems, the CPU doesn't remain idle during the waiting time of the Process and it starts executing other processes. Operating System has to define which process the CPU will be given.</a:t>
            </a:r>
          </a:p>
          <a:p>
            <a:pPr algn="just"/>
            <a:r>
              <a:rPr lang="en-US" b="1" i="0" dirty="0">
                <a:solidFill>
                  <a:srgbClr val="333333"/>
                </a:solidFill>
                <a:effectLst/>
                <a:latin typeface="inter-bold"/>
              </a:rPr>
              <a:t>In Multiprogramming systems</a:t>
            </a:r>
            <a:r>
              <a:rPr lang="en-US" b="0" i="0" dirty="0">
                <a:solidFill>
                  <a:srgbClr val="333333"/>
                </a:solidFill>
                <a:effectLst/>
                <a:latin typeface="inter-regular"/>
              </a:rPr>
              <a:t>, the Operating system schedules the processes on the CPU to have the maximum utilization of it and this procedure is called </a:t>
            </a:r>
            <a:r>
              <a:rPr lang="en-US" b="1" i="0" dirty="0">
                <a:solidFill>
                  <a:srgbClr val="333333"/>
                </a:solidFill>
                <a:effectLst/>
                <a:latin typeface="inter-bold"/>
              </a:rPr>
              <a:t>CPU scheduling</a:t>
            </a:r>
            <a:r>
              <a:rPr lang="en-US" b="0" i="0" dirty="0">
                <a:solidFill>
                  <a:srgbClr val="333333"/>
                </a:solidFill>
                <a:effectLst/>
                <a:latin typeface="inter-regular"/>
              </a:rPr>
              <a:t>. The Operating System uses various scheduling algorithm to schedule the processes.</a:t>
            </a:r>
          </a:p>
          <a:p>
            <a:endParaRPr lang="en-IN" dirty="0"/>
          </a:p>
        </p:txBody>
      </p:sp>
    </p:spTree>
    <p:extLst>
      <p:ext uri="{BB962C8B-B14F-4D97-AF65-F5344CB8AC3E}">
        <p14:creationId xmlns:p14="http://schemas.microsoft.com/office/powerpoint/2010/main" val="2576787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166B-19F4-799C-8020-5CA873E5AEC9}"/>
              </a:ext>
            </a:extLst>
          </p:cNvPr>
          <p:cNvSpPr>
            <a:spLocks noGrp="1"/>
          </p:cNvSpPr>
          <p:nvPr>
            <p:ph type="title"/>
          </p:nvPr>
        </p:nvSpPr>
        <p:spPr/>
        <p:txBody>
          <a:bodyPr/>
          <a:lstStyle/>
          <a:p>
            <a:r>
              <a:rPr lang="en-US" dirty="0"/>
              <a:t>SJF WITH PREEMPTION</a:t>
            </a:r>
            <a:endParaRPr lang="en-IN" dirty="0"/>
          </a:p>
        </p:txBody>
      </p:sp>
      <p:pic>
        <p:nvPicPr>
          <p:cNvPr id="10242" name="Picture 2" descr="Lightbox">
            <a:extLst>
              <a:ext uri="{FF2B5EF4-FFF2-40B4-BE49-F238E27FC236}">
                <a16:creationId xmlns:a16="http://schemas.microsoft.com/office/drawing/2014/main" id="{932A8ABF-D7B0-EF96-6B32-D826F072F7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91181" y="3241146"/>
            <a:ext cx="9341611" cy="976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81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10125-05A1-81B9-06F8-4CC05526A8BA}"/>
              </a:ext>
            </a:extLst>
          </p:cNvPr>
          <p:cNvSpPr>
            <a:spLocks noGrp="1"/>
          </p:cNvSpPr>
          <p:nvPr>
            <p:ph type="title"/>
          </p:nvPr>
        </p:nvSpPr>
        <p:spPr/>
        <p:txBody>
          <a:bodyPr>
            <a:normAutofit fontScale="90000"/>
          </a:bodyPr>
          <a:lstStyle/>
          <a:p>
            <a:r>
              <a:rPr lang="en-US" dirty="0"/>
              <a:t>EXAMPLE 2- SJF WITH PREEMPTION/SRTF</a:t>
            </a:r>
            <a:endParaRPr lang="en-IN" dirty="0"/>
          </a:p>
        </p:txBody>
      </p:sp>
      <p:graphicFrame>
        <p:nvGraphicFramePr>
          <p:cNvPr id="4" name="Content Placeholder 3">
            <a:extLst>
              <a:ext uri="{FF2B5EF4-FFF2-40B4-BE49-F238E27FC236}">
                <a16:creationId xmlns:a16="http://schemas.microsoft.com/office/drawing/2014/main" id="{3C39D792-5001-070E-FFB1-ABC17B6889CB}"/>
              </a:ext>
            </a:extLst>
          </p:cNvPr>
          <p:cNvGraphicFramePr>
            <a:graphicFrameLocks noGrp="1"/>
          </p:cNvGraphicFramePr>
          <p:nvPr>
            <p:ph idx="1"/>
            <p:extLst>
              <p:ext uri="{D42A27DB-BD31-4B8C-83A1-F6EECF244321}">
                <p14:modId xmlns:p14="http://schemas.microsoft.com/office/powerpoint/2010/main" val="338921353"/>
              </p:ext>
            </p:extLst>
          </p:nvPr>
        </p:nvGraphicFramePr>
        <p:xfrm>
          <a:off x="2386360" y="2665140"/>
          <a:ext cx="7839306" cy="3010834"/>
        </p:xfrm>
        <a:graphic>
          <a:graphicData uri="http://schemas.openxmlformats.org/drawingml/2006/table">
            <a:tbl>
              <a:tblPr/>
              <a:tblGrid>
                <a:gridCol w="2613102">
                  <a:extLst>
                    <a:ext uri="{9D8B030D-6E8A-4147-A177-3AD203B41FA5}">
                      <a16:colId xmlns:a16="http://schemas.microsoft.com/office/drawing/2014/main" val="4175285158"/>
                    </a:ext>
                  </a:extLst>
                </a:gridCol>
                <a:gridCol w="2613102">
                  <a:extLst>
                    <a:ext uri="{9D8B030D-6E8A-4147-A177-3AD203B41FA5}">
                      <a16:colId xmlns:a16="http://schemas.microsoft.com/office/drawing/2014/main" val="31607424"/>
                    </a:ext>
                  </a:extLst>
                </a:gridCol>
                <a:gridCol w="2613102">
                  <a:extLst>
                    <a:ext uri="{9D8B030D-6E8A-4147-A177-3AD203B41FA5}">
                      <a16:colId xmlns:a16="http://schemas.microsoft.com/office/drawing/2014/main" val="2551325067"/>
                    </a:ext>
                  </a:extLst>
                </a:gridCol>
              </a:tblGrid>
              <a:tr h="478996">
                <a:tc>
                  <a:txBody>
                    <a:bodyPr/>
                    <a:lstStyle/>
                    <a:p>
                      <a:pPr algn="l" fontAlgn="t"/>
                      <a:r>
                        <a:rPr lang="en-IN">
                          <a:solidFill>
                            <a:srgbClr val="000000"/>
                          </a:solidFill>
                          <a:effectLst/>
                          <a:latin typeface="times new roman" panose="02020603050405020304" pitchFamily="18" charset="0"/>
                        </a:rPr>
                        <a:t>Process ID</a:t>
                      </a:r>
                    </a:p>
                  </a:txBody>
                  <a:tcPr marL="76200" marR="76200" marT="76200" marB="76200">
                    <a:lnL w="6350" cap="flat" cmpd="sng" algn="ctr">
                      <a:solidFill>
                        <a:srgbClr val="50924F"/>
                      </a:solidFill>
                      <a:prstDash val="solid"/>
                      <a:round/>
                      <a:headEnd type="none" w="med" len="med"/>
                      <a:tailEnd type="none" w="med" len="med"/>
                    </a:lnL>
                    <a:lnR w="6350" cap="flat" cmpd="sng" algn="ctr">
                      <a:solidFill>
                        <a:srgbClr val="50924F"/>
                      </a:solidFill>
                      <a:prstDash val="solid"/>
                      <a:round/>
                      <a:headEnd type="none" w="med" len="med"/>
                      <a:tailEnd type="none" w="med" len="med"/>
                    </a:lnR>
                    <a:lnT w="6350" cap="flat" cmpd="sng" algn="ctr">
                      <a:solidFill>
                        <a:srgbClr val="50924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Arrival Time</a:t>
                      </a:r>
                    </a:p>
                  </a:txBody>
                  <a:tcPr marL="76200" marR="76200" marT="76200" marB="76200">
                    <a:lnL w="6350" cap="flat" cmpd="sng" algn="ctr">
                      <a:solidFill>
                        <a:srgbClr val="50924F"/>
                      </a:solidFill>
                      <a:prstDash val="solid"/>
                      <a:round/>
                      <a:headEnd type="none" w="med" len="med"/>
                      <a:tailEnd type="none" w="med" len="med"/>
                    </a:lnL>
                    <a:lnR w="6350" cap="flat" cmpd="sng" algn="ctr">
                      <a:solidFill>
                        <a:srgbClr val="50924F"/>
                      </a:solidFill>
                      <a:prstDash val="solid"/>
                      <a:round/>
                      <a:headEnd type="none" w="med" len="med"/>
                      <a:tailEnd type="none" w="med" len="med"/>
                    </a:lnR>
                    <a:lnT w="6350" cap="flat" cmpd="sng" algn="ctr">
                      <a:solidFill>
                        <a:srgbClr val="50924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Burst Time</a:t>
                      </a:r>
                    </a:p>
                  </a:txBody>
                  <a:tcPr marL="76200" marR="76200" marT="76200" marB="76200">
                    <a:lnL w="6350" cap="flat" cmpd="sng" algn="ctr">
                      <a:solidFill>
                        <a:srgbClr val="50924F"/>
                      </a:solidFill>
                      <a:prstDash val="solid"/>
                      <a:round/>
                      <a:headEnd type="none" w="med" len="med"/>
                      <a:tailEnd type="none" w="med" len="med"/>
                    </a:lnL>
                    <a:lnR w="6350" cap="flat" cmpd="sng" algn="ctr">
                      <a:solidFill>
                        <a:srgbClr val="50924F"/>
                      </a:solidFill>
                      <a:prstDash val="solid"/>
                      <a:round/>
                      <a:headEnd type="none" w="med" len="med"/>
                      <a:tailEnd type="none" w="med" len="med"/>
                    </a:lnR>
                    <a:lnT w="6350" cap="flat" cmpd="sng" algn="ctr">
                      <a:solidFill>
                        <a:srgbClr val="50924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889218836"/>
                  </a:ext>
                </a:extLst>
              </a:tr>
              <a:tr h="421973">
                <a:tc>
                  <a:txBody>
                    <a:bodyPr/>
                    <a:lstStyle/>
                    <a:p>
                      <a:pPr algn="just" fontAlgn="t"/>
                      <a:r>
                        <a:rPr lang="en-IN">
                          <a:solidFill>
                            <a:srgbClr val="333333"/>
                          </a:solidFill>
                          <a:effectLst/>
                          <a:latin typeface="inter-regular"/>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8</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02753942"/>
                  </a:ext>
                </a:extLst>
              </a:tr>
              <a:tr h="421973">
                <a:tc>
                  <a:txBody>
                    <a:bodyPr/>
                    <a:lstStyle/>
                    <a:p>
                      <a:pPr algn="just" fontAlgn="t"/>
                      <a:r>
                        <a:rPr lang="en-IN" dirty="0">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93768421"/>
                  </a:ext>
                </a:extLst>
              </a:tr>
              <a:tr h="421973">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75898816"/>
                  </a:ext>
                </a:extLst>
              </a:tr>
              <a:tr h="421973">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31828648"/>
                  </a:ext>
                </a:extLst>
              </a:tr>
              <a:tr h="421973">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76466447"/>
                  </a:ext>
                </a:extLst>
              </a:tr>
              <a:tr h="421973">
                <a:tc>
                  <a:txBody>
                    <a:bodyPr/>
                    <a:lstStyle/>
                    <a:p>
                      <a:pPr algn="just" fontAlgn="t"/>
                      <a:r>
                        <a:rPr lang="en-IN">
                          <a:solidFill>
                            <a:srgbClr val="333333"/>
                          </a:solidFill>
                          <a:effectLst/>
                          <a:latin typeface="inter-regular"/>
                        </a:rPr>
                        <a:t>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7590978"/>
                  </a:ext>
                </a:extLst>
              </a:tr>
            </a:tbl>
          </a:graphicData>
        </a:graphic>
      </p:graphicFrame>
    </p:spTree>
    <p:extLst>
      <p:ext uri="{BB962C8B-B14F-4D97-AF65-F5344CB8AC3E}">
        <p14:creationId xmlns:p14="http://schemas.microsoft.com/office/powerpoint/2010/main" val="3864564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F92BE-8003-FB67-0B30-2ECE35DEABFB}"/>
              </a:ext>
            </a:extLst>
          </p:cNvPr>
          <p:cNvSpPr>
            <a:spLocks noGrp="1"/>
          </p:cNvSpPr>
          <p:nvPr>
            <p:ph type="title"/>
          </p:nvPr>
        </p:nvSpPr>
        <p:spPr/>
        <p:txBody>
          <a:bodyPr>
            <a:normAutofit fontScale="90000"/>
          </a:bodyPr>
          <a:lstStyle/>
          <a:p>
            <a:r>
              <a:rPr lang="en-US" dirty="0"/>
              <a:t>SRTF/SJF WITH PREEMPTION-GANTT CHART</a:t>
            </a:r>
            <a:endParaRPr lang="en-IN" dirty="0"/>
          </a:p>
        </p:txBody>
      </p:sp>
      <p:pic>
        <p:nvPicPr>
          <p:cNvPr id="13314" name="Picture 2" descr="os srtf scheduling algorithm">
            <a:extLst>
              <a:ext uri="{FF2B5EF4-FFF2-40B4-BE49-F238E27FC236}">
                <a16:creationId xmlns:a16="http://schemas.microsoft.com/office/drawing/2014/main" id="{1647986D-CD80-2BA5-A2BF-002C0CA788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744" y="2509518"/>
            <a:ext cx="10165596" cy="226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19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8496-7055-C248-2F82-62D7413EE2AA}"/>
              </a:ext>
            </a:extLst>
          </p:cNvPr>
          <p:cNvSpPr>
            <a:spLocks noGrp="1"/>
          </p:cNvSpPr>
          <p:nvPr>
            <p:ph type="title"/>
          </p:nvPr>
        </p:nvSpPr>
        <p:spPr/>
        <p:txBody>
          <a:bodyPr>
            <a:normAutofit fontScale="90000"/>
          </a:bodyPr>
          <a:lstStyle/>
          <a:p>
            <a:r>
              <a:rPr lang="en-US" dirty="0"/>
              <a:t>SJF WITH PREEMPTION-CONTINUED</a:t>
            </a:r>
            <a:endParaRPr lang="en-IN" dirty="0"/>
          </a:p>
        </p:txBody>
      </p:sp>
      <p:sp>
        <p:nvSpPr>
          <p:cNvPr id="3" name="Content Placeholder 2">
            <a:extLst>
              <a:ext uri="{FF2B5EF4-FFF2-40B4-BE49-F238E27FC236}">
                <a16:creationId xmlns:a16="http://schemas.microsoft.com/office/drawing/2014/main" id="{816697EF-CEFD-A6E9-E67B-DFC1F0983C12}"/>
              </a:ext>
            </a:extLst>
          </p:cNvPr>
          <p:cNvSpPr>
            <a:spLocks noGrp="1"/>
          </p:cNvSpPr>
          <p:nvPr>
            <p:ph idx="1"/>
          </p:nvPr>
        </p:nvSpPr>
        <p:spPr/>
        <p:txBody>
          <a:bodyPr/>
          <a:lstStyle/>
          <a:p>
            <a:endParaRPr lang="en-IN" sz="1800" b="0" i="0" u="none" strike="noStrike" dirty="0">
              <a:effectLst/>
              <a:latin typeface="Arial" panose="020B0604020202020204" pitchFamily="34" charset="0"/>
            </a:endParaRPr>
          </a:p>
          <a:p>
            <a:endParaRPr lang="en-IN" dirty="0"/>
          </a:p>
        </p:txBody>
      </p:sp>
      <p:graphicFrame>
        <p:nvGraphicFramePr>
          <p:cNvPr id="4" name="Table 3">
            <a:extLst>
              <a:ext uri="{FF2B5EF4-FFF2-40B4-BE49-F238E27FC236}">
                <a16:creationId xmlns:a16="http://schemas.microsoft.com/office/drawing/2014/main" id="{E0CF40AC-FB8C-C9D4-95CA-C818FA1B5DAD}"/>
              </a:ext>
            </a:extLst>
          </p:cNvPr>
          <p:cNvGraphicFramePr>
            <a:graphicFrameLocks noGrp="1"/>
          </p:cNvGraphicFramePr>
          <p:nvPr>
            <p:extLst>
              <p:ext uri="{D42A27DB-BD31-4B8C-83A1-F6EECF244321}">
                <p14:modId xmlns:p14="http://schemas.microsoft.com/office/powerpoint/2010/main" val="3310543545"/>
              </p:ext>
            </p:extLst>
          </p:nvPr>
        </p:nvGraphicFramePr>
        <p:xfrm>
          <a:off x="2118731" y="2544762"/>
          <a:ext cx="8129238" cy="2956560"/>
        </p:xfrm>
        <a:graphic>
          <a:graphicData uri="http://schemas.openxmlformats.org/drawingml/2006/table">
            <a:tbl>
              <a:tblPr/>
              <a:tblGrid>
                <a:gridCol w="1354873">
                  <a:extLst>
                    <a:ext uri="{9D8B030D-6E8A-4147-A177-3AD203B41FA5}">
                      <a16:colId xmlns:a16="http://schemas.microsoft.com/office/drawing/2014/main" val="920560373"/>
                    </a:ext>
                  </a:extLst>
                </a:gridCol>
                <a:gridCol w="1354873">
                  <a:extLst>
                    <a:ext uri="{9D8B030D-6E8A-4147-A177-3AD203B41FA5}">
                      <a16:colId xmlns:a16="http://schemas.microsoft.com/office/drawing/2014/main" val="3192237129"/>
                    </a:ext>
                  </a:extLst>
                </a:gridCol>
                <a:gridCol w="1354873">
                  <a:extLst>
                    <a:ext uri="{9D8B030D-6E8A-4147-A177-3AD203B41FA5}">
                      <a16:colId xmlns:a16="http://schemas.microsoft.com/office/drawing/2014/main" val="807799009"/>
                    </a:ext>
                  </a:extLst>
                </a:gridCol>
                <a:gridCol w="1354873">
                  <a:extLst>
                    <a:ext uri="{9D8B030D-6E8A-4147-A177-3AD203B41FA5}">
                      <a16:colId xmlns:a16="http://schemas.microsoft.com/office/drawing/2014/main" val="1664608638"/>
                    </a:ext>
                  </a:extLst>
                </a:gridCol>
                <a:gridCol w="1354873">
                  <a:extLst>
                    <a:ext uri="{9D8B030D-6E8A-4147-A177-3AD203B41FA5}">
                      <a16:colId xmlns:a16="http://schemas.microsoft.com/office/drawing/2014/main" val="2593992402"/>
                    </a:ext>
                  </a:extLst>
                </a:gridCol>
                <a:gridCol w="1354873">
                  <a:extLst>
                    <a:ext uri="{9D8B030D-6E8A-4147-A177-3AD203B41FA5}">
                      <a16:colId xmlns:a16="http://schemas.microsoft.com/office/drawing/2014/main" val="1865490232"/>
                    </a:ext>
                  </a:extLst>
                </a:gridCol>
              </a:tblGrid>
              <a:tr h="0">
                <a:tc>
                  <a:txBody>
                    <a:bodyPr/>
                    <a:lstStyle/>
                    <a:p>
                      <a:pPr algn="l" fontAlgn="t"/>
                      <a:r>
                        <a:rPr lang="en-IN">
                          <a:solidFill>
                            <a:srgbClr val="000000"/>
                          </a:solidFill>
                          <a:effectLst/>
                          <a:latin typeface="times new roman" panose="02020603050405020304" pitchFamily="18" charset="0"/>
                        </a:rPr>
                        <a:t>Process ID</a:t>
                      </a:r>
                    </a:p>
                  </a:txBody>
                  <a:tcPr marL="76200" marR="76200" marT="76200" marB="76200">
                    <a:lnL w="6350" cap="flat" cmpd="sng" algn="ctr">
                      <a:solidFill>
                        <a:srgbClr val="C06B3F"/>
                      </a:solidFill>
                      <a:prstDash val="solid"/>
                      <a:round/>
                      <a:headEnd type="none" w="med" len="med"/>
                      <a:tailEnd type="none" w="med" len="med"/>
                    </a:lnL>
                    <a:lnR w="6350" cap="flat" cmpd="sng" algn="ctr">
                      <a:solidFill>
                        <a:srgbClr val="C06B3F"/>
                      </a:solidFill>
                      <a:prstDash val="solid"/>
                      <a:round/>
                      <a:headEnd type="none" w="med" len="med"/>
                      <a:tailEnd type="none" w="med" len="med"/>
                    </a:lnR>
                    <a:lnT w="6350" cap="flat" cmpd="sng" algn="ctr">
                      <a:solidFill>
                        <a:srgbClr val="C06B3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Arrival Time</a:t>
                      </a:r>
                    </a:p>
                  </a:txBody>
                  <a:tcPr marL="76200" marR="76200" marT="76200" marB="76200">
                    <a:lnL w="6350" cap="flat" cmpd="sng" algn="ctr">
                      <a:solidFill>
                        <a:srgbClr val="C06B3F"/>
                      </a:solidFill>
                      <a:prstDash val="solid"/>
                      <a:round/>
                      <a:headEnd type="none" w="med" len="med"/>
                      <a:tailEnd type="none" w="med" len="med"/>
                    </a:lnL>
                    <a:lnR w="6350" cap="flat" cmpd="sng" algn="ctr">
                      <a:solidFill>
                        <a:srgbClr val="C06B3F"/>
                      </a:solidFill>
                      <a:prstDash val="solid"/>
                      <a:round/>
                      <a:headEnd type="none" w="med" len="med"/>
                      <a:tailEnd type="none" w="med" len="med"/>
                    </a:lnR>
                    <a:lnT w="6350" cap="flat" cmpd="sng" algn="ctr">
                      <a:solidFill>
                        <a:srgbClr val="C06B3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Burst Time</a:t>
                      </a:r>
                    </a:p>
                  </a:txBody>
                  <a:tcPr marL="76200" marR="76200" marT="76200" marB="76200">
                    <a:lnL w="6350" cap="flat" cmpd="sng" algn="ctr">
                      <a:solidFill>
                        <a:srgbClr val="C06B3F"/>
                      </a:solidFill>
                      <a:prstDash val="solid"/>
                      <a:round/>
                      <a:headEnd type="none" w="med" len="med"/>
                      <a:tailEnd type="none" w="med" len="med"/>
                    </a:lnL>
                    <a:lnR w="6350" cap="flat" cmpd="sng" algn="ctr">
                      <a:solidFill>
                        <a:srgbClr val="C06B3F"/>
                      </a:solidFill>
                      <a:prstDash val="solid"/>
                      <a:round/>
                      <a:headEnd type="none" w="med" len="med"/>
                      <a:tailEnd type="none" w="med" len="med"/>
                    </a:lnR>
                    <a:lnT w="6350" cap="flat" cmpd="sng" algn="ctr">
                      <a:solidFill>
                        <a:srgbClr val="C06B3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Completion Time</a:t>
                      </a:r>
                    </a:p>
                  </a:txBody>
                  <a:tcPr marL="76200" marR="76200" marT="76200" marB="76200">
                    <a:lnL w="6350" cap="flat" cmpd="sng" algn="ctr">
                      <a:solidFill>
                        <a:srgbClr val="C06B3F"/>
                      </a:solidFill>
                      <a:prstDash val="solid"/>
                      <a:round/>
                      <a:headEnd type="none" w="med" len="med"/>
                      <a:tailEnd type="none" w="med" len="med"/>
                    </a:lnL>
                    <a:lnR w="6350" cap="flat" cmpd="sng" algn="ctr">
                      <a:solidFill>
                        <a:srgbClr val="C06B3F"/>
                      </a:solidFill>
                      <a:prstDash val="solid"/>
                      <a:round/>
                      <a:headEnd type="none" w="med" len="med"/>
                      <a:tailEnd type="none" w="med" len="med"/>
                    </a:lnR>
                    <a:lnT w="6350" cap="flat" cmpd="sng" algn="ctr">
                      <a:solidFill>
                        <a:srgbClr val="C06B3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Turn Around Time</a:t>
                      </a:r>
                    </a:p>
                  </a:txBody>
                  <a:tcPr marL="76200" marR="76200" marT="76200" marB="76200">
                    <a:lnL w="6350" cap="flat" cmpd="sng" algn="ctr">
                      <a:solidFill>
                        <a:srgbClr val="C06B3F"/>
                      </a:solidFill>
                      <a:prstDash val="solid"/>
                      <a:round/>
                      <a:headEnd type="none" w="med" len="med"/>
                      <a:tailEnd type="none" w="med" len="med"/>
                    </a:lnL>
                    <a:lnR w="6350" cap="flat" cmpd="sng" algn="ctr">
                      <a:solidFill>
                        <a:srgbClr val="C06B3F"/>
                      </a:solidFill>
                      <a:prstDash val="solid"/>
                      <a:round/>
                      <a:headEnd type="none" w="med" len="med"/>
                      <a:tailEnd type="none" w="med" len="med"/>
                    </a:lnR>
                    <a:lnT w="6350" cap="flat" cmpd="sng" algn="ctr">
                      <a:solidFill>
                        <a:srgbClr val="C06B3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Waiting Time</a:t>
                      </a:r>
                    </a:p>
                  </a:txBody>
                  <a:tcPr marL="76200" marR="76200" marT="76200" marB="76200">
                    <a:lnL w="6350" cap="flat" cmpd="sng" algn="ctr">
                      <a:solidFill>
                        <a:srgbClr val="C06B3F"/>
                      </a:solidFill>
                      <a:prstDash val="solid"/>
                      <a:round/>
                      <a:headEnd type="none" w="med" len="med"/>
                      <a:tailEnd type="none" w="med" len="med"/>
                    </a:lnL>
                    <a:lnR w="6350" cap="flat" cmpd="sng" algn="ctr">
                      <a:solidFill>
                        <a:srgbClr val="C06B3F"/>
                      </a:solidFill>
                      <a:prstDash val="solid"/>
                      <a:round/>
                      <a:headEnd type="none" w="med" len="med"/>
                      <a:tailEnd type="none" w="med" len="med"/>
                    </a:lnR>
                    <a:lnT w="6350" cap="flat" cmpd="sng" algn="ctr">
                      <a:solidFill>
                        <a:srgbClr val="C06B3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4188735"/>
                  </a:ext>
                </a:extLst>
              </a:tr>
              <a:tr h="0">
                <a:tc>
                  <a:txBody>
                    <a:bodyPr/>
                    <a:lstStyle/>
                    <a:p>
                      <a:pPr algn="just" fontAlgn="t"/>
                      <a:r>
                        <a:rPr lang="en-IN">
                          <a:solidFill>
                            <a:srgbClr val="333333"/>
                          </a:solidFill>
                          <a:effectLst/>
                          <a:latin typeface="inter-regular"/>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8</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55695255"/>
                  </a:ext>
                </a:extLst>
              </a:tr>
              <a:tr h="0">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98829152"/>
                  </a:ext>
                </a:extLst>
              </a:tr>
              <a:tr h="0">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668217"/>
                  </a:ext>
                </a:extLst>
              </a:tr>
              <a:tr h="0">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62904444"/>
                  </a:ext>
                </a:extLst>
              </a:tr>
              <a:tr h="0">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88752525"/>
                  </a:ext>
                </a:extLst>
              </a:tr>
              <a:tr h="0">
                <a:tc>
                  <a:txBody>
                    <a:bodyPr/>
                    <a:lstStyle/>
                    <a:p>
                      <a:pPr algn="just" fontAlgn="t"/>
                      <a:r>
                        <a:rPr lang="en-IN">
                          <a:solidFill>
                            <a:srgbClr val="333333"/>
                          </a:solidFill>
                          <a:effectLst/>
                          <a:latin typeface="inter-regular"/>
                        </a:rPr>
                        <a:t>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7</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46830452"/>
                  </a:ext>
                </a:extLst>
              </a:tr>
            </a:tbl>
          </a:graphicData>
        </a:graphic>
      </p:graphicFrame>
    </p:spTree>
    <p:extLst>
      <p:ext uri="{BB962C8B-B14F-4D97-AF65-F5344CB8AC3E}">
        <p14:creationId xmlns:p14="http://schemas.microsoft.com/office/powerpoint/2010/main" val="1916884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C832-68B6-D598-830C-C99CB620421D}"/>
              </a:ext>
            </a:extLst>
          </p:cNvPr>
          <p:cNvSpPr>
            <a:spLocks noGrp="1"/>
          </p:cNvSpPr>
          <p:nvPr>
            <p:ph type="title"/>
          </p:nvPr>
        </p:nvSpPr>
        <p:spPr/>
        <p:txBody>
          <a:bodyPr/>
          <a:lstStyle/>
          <a:p>
            <a:r>
              <a:rPr lang="en-US" dirty="0"/>
              <a:t>ROUND ROBIN SCHEDULING </a:t>
            </a:r>
            <a:endParaRPr lang="en-IN" dirty="0"/>
          </a:p>
        </p:txBody>
      </p:sp>
      <p:sp>
        <p:nvSpPr>
          <p:cNvPr id="3" name="Content Placeholder 2">
            <a:extLst>
              <a:ext uri="{FF2B5EF4-FFF2-40B4-BE49-F238E27FC236}">
                <a16:creationId xmlns:a16="http://schemas.microsoft.com/office/drawing/2014/main" id="{F72DE343-7AC9-1CBA-48B3-011A02BD2654}"/>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Round robin is a pre-emptive algorithm</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 CPU is shifted to the next process after fixed interval time, which is called time quantum/time slice.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 process that is preempted is added to the end of the queue.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Round robin is a hybrid model which is clock-driven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Time slice should be minimum, which is assigned for a specific task that needs to be processed. However, it may differ OS to OS.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a real time algorithm which responds to the event within a specific time limit.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Round robin is one of the oldest, fairest, and easiest algorithm.</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Widely used scheduling method in traditional OS.</a:t>
            </a:r>
          </a:p>
          <a:p>
            <a:endParaRPr lang="en-IN" dirty="0"/>
          </a:p>
        </p:txBody>
      </p:sp>
    </p:spTree>
    <p:extLst>
      <p:ext uri="{BB962C8B-B14F-4D97-AF65-F5344CB8AC3E}">
        <p14:creationId xmlns:p14="http://schemas.microsoft.com/office/powerpoint/2010/main" val="1108879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23B8-F783-1B17-E554-64BD0CB84A00}"/>
              </a:ext>
            </a:extLst>
          </p:cNvPr>
          <p:cNvSpPr>
            <a:spLocks noGrp="1"/>
          </p:cNvSpPr>
          <p:nvPr>
            <p:ph type="title"/>
          </p:nvPr>
        </p:nvSpPr>
        <p:spPr/>
        <p:txBody>
          <a:bodyPr/>
          <a:lstStyle/>
          <a:p>
            <a:r>
              <a:rPr lang="en-US" dirty="0"/>
              <a:t>ROUND ROBIN EXAMPLE</a:t>
            </a:r>
            <a:endParaRPr lang="en-IN" dirty="0"/>
          </a:p>
        </p:txBody>
      </p:sp>
      <p:graphicFrame>
        <p:nvGraphicFramePr>
          <p:cNvPr id="4" name="Content Placeholder 3">
            <a:extLst>
              <a:ext uri="{FF2B5EF4-FFF2-40B4-BE49-F238E27FC236}">
                <a16:creationId xmlns:a16="http://schemas.microsoft.com/office/drawing/2014/main" id="{AFA57302-A003-7E1F-939F-53747398FDA8}"/>
              </a:ext>
            </a:extLst>
          </p:cNvPr>
          <p:cNvGraphicFramePr>
            <a:graphicFrameLocks noGrp="1"/>
          </p:cNvGraphicFramePr>
          <p:nvPr>
            <p:ph idx="1"/>
            <p:extLst>
              <p:ext uri="{D42A27DB-BD31-4B8C-83A1-F6EECF244321}">
                <p14:modId xmlns:p14="http://schemas.microsoft.com/office/powerpoint/2010/main" val="1971173227"/>
              </p:ext>
            </p:extLst>
          </p:nvPr>
        </p:nvGraphicFramePr>
        <p:xfrm>
          <a:off x="2196790" y="2375210"/>
          <a:ext cx="7426713" cy="3263275"/>
        </p:xfrm>
        <a:graphic>
          <a:graphicData uri="http://schemas.openxmlformats.org/drawingml/2006/table">
            <a:tbl>
              <a:tblPr/>
              <a:tblGrid>
                <a:gridCol w="2475571">
                  <a:extLst>
                    <a:ext uri="{9D8B030D-6E8A-4147-A177-3AD203B41FA5}">
                      <a16:colId xmlns:a16="http://schemas.microsoft.com/office/drawing/2014/main" val="308481237"/>
                    </a:ext>
                  </a:extLst>
                </a:gridCol>
                <a:gridCol w="2475571">
                  <a:extLst>
                    <a:ext uri="{9D8B030D-6E8A-4147-A177-3AD203B41FA5}">
                      <a16:colId xmlns:a16="http://schemas.microsoft.com/office/drawing/2014/main" val="1837476063"/>
                    </a:ext>
                  </a:extLst>
                </a:gridCol>
                <a:gridCol w="2475571">
                  <a:extLst>
                    <a:ext uri="{9D8B030D-6E8A-4147-A177-3AD203B41FA5}">
                      <a16:colId xmlns:a16="http://schemas.microsoft.com/office/drawing/2014/main" val="3973562284"/>
                    </a:ext>
                  </a:extLst>
                </a:gridCol>
              </a:tblGrid>
              <a:tr h="519157">
                <a:tc>
                  <a:txBody>
                    <a:bodyPr/>
                    <a:lstStyle/>
                    <a:p>
                      <a:pPr algn="l" fontAlgn="t"/>
                      <a:r>
                        <a:rPr lang="en-IN">
                          <a:solidFill>
                            <a:srgbClr val="000000"/>
                          </a:solidFill>
                          <a:effectLst/>
                          <a:latin typeface="times new roman" panose="02020603050405020304" pitchFamily="18" charset="0"/>
                        </a:rPr>
                        <a:t>Process ID</a:t>
                      </a:r>
                    </a:p>
                  </a:txBody>
                  <a:tcPr marL="76200" marR="76200" marT="76200" marB="76200">
                    <a:lnL w="6350" cap="flat" cmpd="sng" algn="ctr">
                      <a:solidFill>
                        <a:srgbClr val="A0205B"/>
                      </a:solidFill>
                      <a:prstDash val="solid"/>
                      <a:round/>
                      <a:headEnd type="none" w="med" len="med"/>
                      <a:tailEnd type="none" w="med" len="med"/>
                    </a:lnL>
                    <a:lnR w="6350" cap="flat" cmpd="sng" algn="ctr">
                      <a:solidFill>
                        <a:srgbClr val="A0205B"/>
                      </a:solidFill>
                      <a:prstDash val="solid"/>
                      <a:round/>
                      <a:headEnd type="none" w="med" len="med"/>
                      <a:tailEnd type="none" w="med" len="med"/>
                    </a:lnR>
                    <a:lnT w="6350" cap="flat" cmpd="sng" algn="ctr">
                      <a:solidFill>
                        <a:srgbClr val="A0205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Arrival Time</a:t>
                      </a:r>
                    </a:p>
                  </a:txBody>
                  <a:tcPr marL="76200" marR="76200" marT="76200" marB="76200">
                    <a:lnL w="6350" cap="flat" cmpd="sng" algn="ctr">
                      <a:solidFill>
                        <a:srgbClr val="A0205B"/>
                      </a:solidFill>
                      <a:prstDash val="solid"/>
                      <a:round/>
                      <a:headEnd type="none" w="med" len="med"/>
                      <a:tailEnd type="none" w="med" len="med"/>
                    </a:lnL>
                    <a:lnR w="6350" cap="flat" cmpd="sng" algn="ctr">
                      <a:solidFill>
                        <a:srgbClr val="A0205B"/>
                      </a:solidFill>
                      <a:prstDash val="solid"/>
                      <a:round/>
                      <a:headEnd type="none" w="med" len="med"/>
                      <a:tailEnd type="none" w="med" len="med"/>
                    </a:lnR>
                    <a:lnT w="6350" cap="flat" cmpd="sng" algn="ctr">
                      <a:solidFill>
                        <a:srgbClr val="A0205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Burst Time</a:t>
                      </a:r>
                    </a:p>
                  </a:txBody>
                  <a:tcPr marL="76200" marR="76200" marT="76200" marB="76200">
                    <a:lnL w="6350" cap="flat" cmpd="sng" algn="ctr">
                      <a:solidFill>
                        <a:srgbClr val="A0205B"/>
                      </a:solidFill>
                      <a:prstDash val="solid"/>
                      <a:round/>
                      <a:headEnd type="none" w="med" len="med"/>
                      <a:tailEnd type="none" w="med" len="med"/>
                    </a:lnL>
                    <a:lnR w="6350" cap="flat" cmpd="sng" algn="ctr">
                      <a:solidFill>
                        <a:srgbClr val="A0205B"/>
                      </a:solidFill>
                      <a:prstDash val="solid"/>
                      <a:round/>
                      <a:headEnd type="none" w="med" len="med"/>
                      <a:tailEnd type="none" w="med" len="med"/>
                    </a:lnR>
                    <a:lnT w="6350" cap="flat" cmpd="sng" algn="ctr">
                      <a:solidFill>
                        <a:srgbClr val="A0205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76688432"/>
                  </a:ext>
                </a:extLst>
              </a:tr>
              <a:tr h="457353">
                <a:tc>
                  <a:txBody>
                    <a:bodyPr/>
                    <a:lstStyle/>
                    <a:p>
                      <a:pPr algn="just" fontAlgn="t"/>
                      <a:r>
                        <a:rPr lang="en-IN">
                          <a:solidFill>
                            <a:srgbClr val="333333"/>
                          </a:solidFill>
                          <a:effectLst/>
                          <a:latin typeface="inter-regular"/>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59183362"/>
                  </a:ext>
                </a:extLst>
              </a:tr>
              <a:tr h="457353">
                <a:tc>
                  <a:txBody>
                    <a:bodyPr/>
                    <a:lstStyle/>
                    <a:p>
                      <a:pPr algn="just" fontAlgn="t"/>
                      <a:r>
                        <a:rPr lang="en-IN" dirty="0">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79430748"/>
                  </a:ext>
                </a:extLst>
              </a:tr>
              <a:tr h="457353">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8173388"/>
                  </a:ext>
                </a:extLst>
              </a:tr>
              <a:tr h="457353">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20654430"/>
                  </a:ext>
                </a:extLst>
              </a:tr>
              <a:tr h="457353">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20212941"/>
                  </a:ext>
                </a:extLst>
              </a:tr>
              <a:tr h="457353">
                <a:tc>
                  <a:txBody>
                    <a:bodyPr/>
                    <a:lstStyle/>
                    <a:p>
                      <a:pPr algn="just" fontAlgn="t"/>
                      <a:r>
                        <a:rPr lang="en-IN">
                          <a:solidFill>
                            <a:srgbClr val="333333"/>
                          </a:solidFill>
                          <a:effectLst/>
                          <a:latin typeface="inter-regular"/>
                        </a:rPr>
                        <a:t>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58225336"/>
                  </a:ext>
                </a:extLst>
              </a:tr>
            </a:tbl>
          </a:graphicData>
        </a:graphic>
      </p:graphicFrame>
    </p:spTree>
    <p:extLst>
      <p:ext uri="{BB962C8B-B14F-4D97-AF65-F5344CB8AC3E}">
        <p14:creationId xmlns:p14="http://schemas.microsoft.com/office/powerpoint/2010/main" val="1188873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F9E59-7B22-2F59-5987-763CCB349067}"/>
              </a:ext>
            </a:extLst>
          </p:cNvPr>
          <p:cNvSpPr>
            <a:spLocks noGrp="1"/>
          </p:cNvSpPr>
          <p:nvPr>
            <p:ph type="title"/>
          </p:nvPr>
        </p:nvSpPr>
        <p:spPr/>
        <p:txBody>
          <a:bodyPr>
            <a:normAutofit fontScale="90000"/>
          </a:bodyPr>
          <a:lstStyle/>
          <a:p>
            <a:r>
              <a:rPr lang="en-US" dirty="0"/>
              <a:t>ROUND ROBIN EXAMPLE-GANTT CHART</a:t>
            </a:r>
            <a:endParaRPr lang="en-IN" dirty="0"/>
          </a:p>
        </p:txBody>
      </p:sp>
      <p:pic>
        <p:nvPicPr>
          <p:cNvPr id="15362" name="Picture 2" descr="os RR Scheduling Example GANTT chart 8">
            <a:extLst>
              <a:ext uri="{FF2B5EF4-FFF2-40B4-BE49-F238E27FC236}">
                <a16:creationId xmlns:a16="http://schemas.microsoft.com/office/drawing/2014/main" id="{AAE7A1BF-8B08-4192-4801-F8C58153A3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2014" y="2893089"/>
            <a:ext cx="10080432" cy="188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234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CC0D0-D240-B35C-803E-A7D82EB34F12}"/>
              </a:ext>
            </a:extLst>
          </p:cNvPr>
          <p:cNvSpPr>
            <a:spLocks noGrp="1"/>
          </p:cNvSpPr>
          <p:nvPr>
            <p:ph type="title"/>
          </p:nvPr>
        </p:nvSpPr>
        <p:spPr/>
        <p:txBody>
          <a:bodyPr>
            <a:normAutofit fontScale="90000"/>
          </a:bodyPr>
          <a:lstStyle/>
          <a:p>
            <a:r>
              <a:rPr lang="en-US" sz="3000" dirty="0"/>
              <a:t>ROUND ROBIN EXAMPLE CONTINUED-FIND THE AVERAGE WAITING TIME, AVERAGE TURNAROUND TIME AND RESPONSE TIME</a:t>
            </a:r>
            <a:br>
              <a:rPr lang="en-IN" sz="3000" dirty="0"/>
            </a:br>
            <a:endParaRPr lang="en-IN" sz="3000" dirty="0"/>
          </a:p>
        </p:txBody>
      </p:sp>
      <p:graphicFrame>
        <p:nvGraphicFramePr>
          <p:cNvPr id="4" name="Content Placeholder 3">
            <a:extLst>
              <a:ext uri="{FF2B5EF4-FFF2-40B4-BE49-F238E27FC236}">
                <a16:creationId xmlns:a16="http://schemas.microsoft.com/office/drawing/2014/main" id="{B0374D34-6142-10F1-DC5B-31AA7B2D3A77}"/>
              </a:ext>
            </a:extLst>
          </p:cNvPr>
          <p:cNvGraphicFramePr>
            <a:graphicFrameLocks noGrp="1"/>
          </p:cNvGraphicFramePr>
          <p:nvPr>
            <p:ph idx="1"/>
            <p:extLst>
              <p:ext uri="{D42A27DB-BD31-4B8C-83A1-F6EECF244321}">
                <p14:modId xmlns:p14="http://schemas.microsoft.com/office/powerpoint/2010/main" val="294639411"/>
              </p:ext>
            </p:extLst>
          </p:nvPr>
        </p:nvGraphicFramePr>
        <p:xfrm>
          <a:off x="2096429" y="2681922"/>
          <a:ext cx="8519532" cy="2956560"/>
        </p:xfrm>
        <a:graphic>
          <a:graphicData uri="http://schemas.openxmlformats.org/drawingml/2006/table">
            <a:tbl>
              <a:tblPr/>
              <a:tblGrid>
                <a:gridCol w="1419922">
                  <a:extLst>
                    <a:ext uri="{9D8B030D-6E8A-4147-A177-3AD203B41FA5}">
                      <a16:colId xmlns:a16="http://schemas.microsoft.com/office/drawing/2014/main" val="2650811285"/>
                    </a:ext>
                  </a:extLst>
                </a:gridCol>
                <a:gridCol w="1419922">
                  <a:extLst>
                    <a:ext uri="{9D8B030D-6E8A-4147-A177-3AD203B41FA5}">
                      <a16:colId xmlns:a16="http://schemas.microsoft.com/office/drawing/2014/main" val="1350538602"/>
                    </a:ext>
                  </a:extLst>
                </a:gridCol>
                <a:gridCol w="1419922">
                  <a:extLst>
                    <a:ext uri="{9D8B030D-6E8A-4147-A177-3AD203B41FA5}">
                      <a16:colId xmlns:a16="http://schemas.microsoft.com/office/drawing/2014/main" val="801933713"/>
                    </a:ext>
                  </a:extLst>
                </a:gridCol>
                <a:gridCol w="1419922">
                  <a:extLst>
                    <a:ext uri="{9D8B030D-6E8A-4147-A177-3AD203B41FA5}">
                      <a16:colId xmlns:a16="http://schemas.microsoft.com/office/drawing/2014/main" val="2746081050"/>
                    </a:ext>
                  </a:extLst>
                </a:gridCol>
                <a:gridCol w="1419922">
                  <a:extLst>
                    <a:ext uri="{9D8B030D-6E8A-4147-A177-3AD203B41FA5}">
                      <a16:colId xmlns:a16="http://schemas.microsoft.com/office/drawing/2014/main" val="1074495636"/>
                    </a:ext>
                  </a:extLst>
                </a:gridCol>
                <a:gridCol w="1419922">
                  <a:extLst>
                    <a:ext uri="{9D8B030D-6E8A-4147-A177-3AD203B41FA5}">
                      <a16:colId xmlns:a16="http://schemas.microsoft.com/office/drawing/2014/main" val="2088024943"/>
                    </a:ext>
                  </a:extLst>
                </a:gridCol>
              </a:tblGrid>
              <a:tr h="0">
                <a:tc>
                  <a:txBody>
                    <a:bodyPr/>
                    <a:lstStyle/>
                    <a:p>
                      <a:pPr algn="l" fontAlgn="t"/>
                      <a:r>
                        <a:rPr lang="en-IN">
                          <a:solidFill>
                            <a:srgbClr val="000000"/>
                          </a:solidFill>
                          <a:effectLst/>
                          <a:latin typeface="times new roman" panose="02020603050405020304" pitchFamily="18" charset="0"/>
                        </a:rPr>
                        <a:t>Process ID</a:t>
                      </a:r>
                    </a:p>
                  </a:txBody>
                  <a:tcPr marL="76200" marR="76200" marT="76200" marB="76200">
                    <a:lnL w="6350" cap="flat" cmpd="sng" algn="ctr">
                      <a:solidFill>
                        <a:srgbClr val="B0F3CB"/>
                      </a:solidFill>
                      <a:prstDash val="solid"/>
                      <a:round/>
                      <a:headEnd type="none" w="med" len="med"/>
                      <a:tailEnd type="none" w="med" len="med"/>
                    </a:lnL>
                    <a:lnR w="6350" cap="flat" cmpd="sng" algn="ctr">
                      <a:solidFill>
                        <a:srgbClr val="B0F3CB"/>
                      </a:solidFill>
                      <a:prstDash val="solid"/>
                      <a:round/>
                      <a:headEnd type="none" w="med" len="med"/>
                      <a:tailEnd type="none" w="med" len="med"/>
                    </a:lnR>
                    <a:lnT w="6350" cap="flat" cmpd="sng" algn="ctr">
                      <a:solidFill>
                        <a:srgbClr val="B0F3C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Arrival Time</a:t>
                      </a:r>
                    </a:p>
                  </a:txBody>
                  <a:tcPr marL="76200" marR="76200" marT="76200" marB="76200">
                    <a:lnL w="6350" cap="flat" cmpd="sng" algn="ctr">
                      <a:solidFill>
                        <a:srgbClr val="B0F3CB"/>
                      </a:solidFill>
                      <a:prstDash val="solid"/>
                      <a:round/>
                      <a:headEnd type="none" w="med" len="med"/>
                      <a:tailEnd type="none" w="med" len="med"/>
                    </a:lnL>
                    <a:lnR w="6350" cap="flat" cmpd="sng" algn="ctr">
                      <a:solidFill>
                        <a:srgbClr val="B0F3CB"/>
                      </a:solidFill>
                      <a:prstDash val="solid"/>
                      <a:round/>
                      <a:headEnd type="none" w="med" len="med"/>
                      <a:tailEnd type="none" w="med" len="med"/>
                    </a:lnR>
                    <a:lnT w="6350" cap="flat" cmpd="sng" algn="ctr">
                      <a:solidFill>
                        <a:srgbClr val="B0F3C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Burst Time</a:t>
                      </a:r>
                    </a:p>
                  </a:txBody>
                  <a:tcPr marL="76200" marR="76200" marT="76200" marB="76200">
                    <a:lnL w="6350" cap="flat" cmpd="sng" algn="ctr">
                      <a:solidFill>
                        <a:srgbClr val="B0F3CB"/>
                      </a:solidFill>
                      <a:prstDash val="solid"/>
                      <a:round/>
                      <a:headEnd type="none" w="med" len="med"/>
                      <a:tailEnd type="none" w="med" len="med"/>
                    </a:lnL>
                    <a:lnR w="6350" cap="flat" cmpd="sng" algn="ctr">
                      <a:solidFill>
                        <a:srgbClr val="B0F3CB"/>
                      </a:solidFill>
                      <a:prstDash val="solid"/>
                      <a:round/>
                      <a:headEnd type="none" w="med" len="med"/>
                      <a:tailEnd type="none" w="med" len="med"/>
                    </a:lnR>
                    <a:lnT w="6350" cap="flat" cmpd="sng" algn="ctr">
                      <a:solidFill>
                        <a:srgbClr val="B0F3C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Completion Time</a:t>
                      </a:r>
                    </a:p>
                  </a:txBody>
                  <a:tcPr marL="76200" marR="76200" marT="76200" marB="76200">
                    <a:lnL w="6350" cap="flat" cmpd="sng" algn="ctr">
                      <a:solidFill>
                        <a:srgbClr val="B0F3CB"/>
                      </a:solidFill>
                      <a:prstDash val="solid"/>
                      <a:round/>
                      <a:headEnd type="none" w="med" len="med"/>
                      <a:tailEnd type="none" w="med" len="med"/>
                    </a:lnL>
                    <a:lnR w="6350" cap="flat" cmpd="sng" algn="ctr">
                      <a:solidFill>
                        <a:srgbClr val="B0F3CB"/>
                      </a:solidFill>
                      <a:prstDash val="solid"/>
                      <a:round/>
                      <a:headEnd type="none" w="med" len="med"/>
                      <a:tailEnd type="none" w="med" len="med"/>
                    </a:lnR>
                    <a:lnT w="6350" cap="flat" cmpd="sng" algn="ctr">
                      <a:solidFill>
                        <a:srgbClr val="B0F3C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Turn Around Time</a:t>
                      </a:r>
                    </a:p>
                  </a:txBody>
                  <a:tcPr marL="76200" marR="76200" marT="76200" marB="76200">
                    <a:lnL w="6350" cap="flat" cmpd="sng" algn="ctr">
                      <a:solidFill>
                        <a:srgbClr val="B0F3CB"/>
                      </a:solidFill>
                      <a:prstDash val="solid"/>
                      <a:round/>
                      <a:headEnd type="none" w="med" len="med"/>
                      <a:tailEnd type="none" w="med" len="med"/>
                    </a:lnL>
                    <a:lnR w="6350" cap="flat" cmpd="sng" algn="ctr">
                      <a:solidFill>
                        <a:srgbClr val="B0F3CB"/>
                      </a:solidFill>
                      <a:prstDash val="solid"/>
                      <a:round/>
                      <a:headEnd type="none" w="med" len="med"/>
                      <a:tailEnd type="none" w="med" len="med"/>
                    </a:lnR>
                    <a:lnT w="6350" cap="flat" cmpd="sng" algn="ctr">
                      <a:solidFill>
                        <a:srgbClr val="B0F3C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Waiting Time</a:t>
                      </a:r>
                    </a:p>
                  </a:txBody>
                  <a:tcPr marL="76200" marR="76200" marT="76200" marB="76200">
                    <a:lnL w="6350" cap="flat" cmpd="sng" algn="ctr">
                      <a:solidFill>
                        <a:srgbClr val="B0F3CB"/>
                      </a:solidFill>
                      <a:prstDash val="solid"/>
                      <a:round/>
                      <a:headEnd type="none" w="med" len="med"/>
                      <a:tailEnd type="none" w="med" len="med"/>
                    </a:lnL>
                    <a:lnR w="6350" cap="flat" cmpd="sng" algn="ctr">
                      <a:solidFill>
                        <a:srgbClr val="B0F3CB"/>
                      </a:solidFill>
                      <a:prstDash val="solid"/>
                      <a:round/>
                      <a:headEnd type="none" w="med" len="med"/>
                      <a:tailEnd type="none" w="med" len="med"/>
                    </a:lnR>
                    <a:lnT w="6350" cap="flat" cmpd="sng" algn="ctr">
                      <a:solidFill>
                        <a:srgbClr val="B0F3C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24762807"/>
                  </a:ext>
                </a:extLst>
              </a:tr>
              <a:tr h="0">
                <a:tc>
                  <a:txBody>
                    <a:bodyPr/>
                    <a:lstStyle/>
                    <a:p>
                      <a:pPr algn="just" fontAlgn="t"/>
                      <a:r>
                        <a:rPr lang="en-IN">
                          <a:solidFill>
                            <a:srgbClr val="333333"/>
                          </a:solidFill>
                          <a:effectLst/>
                          <a:latin typeface="inter-regular"/>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17</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17</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61370052"/>
                  </a:ext>
                </a:extLst>
              </a:tr>
              <a:tr h="0">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8410611"/>
                  </a:ext>
                </a:extLst>
              </a:tr>
              <a:tr h="0">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83395416"/>
                  </a:ext>
                </a:extLst>
              </a:tr>
              <a:tr h="0">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8</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60351782"/>
                  </a:ext>
                </a:extLst>
              </a:tr>
              <a:tr h="0">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51714380"/>
                  </a:ext>
                </a:extLst>
              </a:tr>
              <a:tr h="0">
                <a:tc>
                  <a:txBody>
                    <a:bodyPr/>
                    <a:lstStyle/>
                    <a:p>
                      <a:pPr algn="just" fontAlgn="t"/>
                      <a:r>
                        <a:rPr lang="en-IN">
                          <a:solidFill>
                            <a:srgbClr val="333333"/>
                          </a:solidFill>
                          <a:effectLst/>
                          <a:latin typeface="inter-regular"/>
                        </a:rPr>
                        <a:t>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11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4804604"/>
                  </a:ext>
                </a:extLst>
              </a:tr>
            </a:tbl>
          </a:graphicData>
        </a:graphic>
      </p:graphicFrame>
    </p:spTree>
    <p:extLst>
      <p:ext uri="{BB962C8B-B14F-4D97-AF65-F5344CB8AC3E}">
        <p14:creationId xmlns:p14="http://schemas.microsoft.com/office/powerpoint/2010/main" val="3514351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6288-98F9-D8DE-B107-4AC1A924A770}"/>
              </a:ext>
            </a:extLst>
          </p:cNvPr>
          <p:cNvSpPr>
            <a:spLocks noGrp="1"/>
          </p:cNvSpPr>
          <p:nvPr>
            <p:ph type="title"/>
          </p:nvPr>
        </p:nvSpPr>
        <p:spPr/>
        <p:txBody>
          <a:bodyPr/>
          <a:lstStyle/>
          <a:p>
            <a:r>
              <a:rPr lang="en-US" dirty="0"/>
              <a:t>EXAMPLE2- ROUND ROBIN </a:t>
            </a:r>
            <a:endParaRPr lang="en-IN" dirty="0"/>
          </a:p>
        </p:txBody>
      </p:sp>
      <p:graphicFrame>
        <p:nvGraphicFramePr>
          <p:cNvPr id="4" name="Content Placeholder 3">
            <a:extLst>
              <a:ext uri="{FF2B5EF4-FFF2-40B4-BE49-F238E27FC236}">
                <a16:creationId xmlns:a16="http://schemas.microsoft.com/office/drawing/2014/main" id="{67B545D9-6DE7-3C27-95DF-ECFB736DAE5C}"/>
              </a:ext>
            </a:extLst>
          </p:cNvPr>
          <p:cNvGraphicFramePr>
            <a:graphicFrameLocks noGrp="1"/>
          </p:cNvGraphicFramePr>
          <p:nvPr>
            <p:ph idx="1"/>
            <p:extLst>
              <p:ext uri="{D42A27DB-BD31-4B8C-83A1-F6EECF244321}">
                <p14:modId xmlns:p14="http://schemas.microsoft.com/office/powerpoint/2010/main" val="2417734174"/>
              </p:ext>
            </p:extLst>
          </p:nvPr>
        </p:nvGraphicFramePr>
        <p:xfrm>
          <a:off x="1817649" y="2084832"/>
          <a:ext cx="7259443" cy="3825311"/>
        </p:xfrm>
        <a:graphic>
          <a:graphicData uri="http://schemas.openxmlformats.org/drawingml/2006/table">
            <a:tbl>
              <a:tblPr/>
              <a:tblGrid>
                <a:gridCol w="2419768">
                  <a:extLst>
                    <a:ext uri="{9D8B030D-6E8A-4147-A177-3AD203B41FA5}">
                      <a16:colId xmlns:a16="http://schemas.microsoft.com/office/drawing/2014/main" val="2078435949"/>
                    </a:ext>
                  </a:extLst>
                </a:gridCol>
                <a:gridCol w="2419768">
                  <a:extLst>
                    <a:ext uri="{9D8B030D-6E8A-4147-A177-3AD203B41FA5}">
                      <a16:colId xmlns:a16="http://schemas.microsoft.com/office/drawing/2014/main" val="3555691859"/>
                    </a:ext>
                  </a:extLst>
                </a:gridCol>
                <a:gridCol w="2419907">
                  <a:extLst>
                    <a:ext uri="{9D8B030D-6E8A-4147-A177-3AD203B41FA5}">
                      <a16:colId xmlns:a16="http://schemas.microsoft.com/office/drawing/2014/main" val="4150734529"/>
                    </a:ext>
                  </a:extLst>
                </a:gridCol>
              </a:tblGrid>
              <a:tr h="428435">
                <a:tc>
                  <a:txBody>
                    <a:bodyPr/>
                    <a:lstStyle/>
                    <a:p>
                      <a:pPr algn="ctr"/>
                      <a:r>
                        <a:rPr lang="en-IN" sz="1200" b="1">
                          <a:effectLst/>
                        </a:rPr>
                        <a:t>Process Id</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dirty="0">
                          <a:effectLst/>
                        </a:rPr>
                        <a:t>Arrival time</a:t>
                      </a:r>
                      <a:endParaRPr lang="en-IN" dirty="0">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Burst time</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65368845"/>
                  </a:ext>
                </a:extLst>
              </a:tr>
              <a:tr h="566146">
                <a:tc>
                  <a:txBody>
                    <a:bodyPr/>
                    <a:lstStyle/>
                    <a:p>
                      <a:pPr algn="ctr"/>
                      <a:r>
                        <a:rPr lang="en-IN">
                          <a:effectLst/>
                        </a:rPr>
                        <a:t>P1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843337420"/>
                  </a:ext>
                </a:extLst>
              </a:tr>
              <a:tr h="566146">
                <a:tc>
                  <a:txBody>
                    <a:bodyPr/>
                    <a:lstStyle/>
                    <a:p>
                      <a:pPr algn="ctr"/>
                      <a:r>
                        <a:rPr lang="en-IN">
                          <a:effectLst/>
                        </a:rPr>
                        <a:t>P2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5</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375804224"/>
                  </a:ext>
                </a:extLst>
              </a:tr>
              <a:tr h="566146">
                <a:tc>
                  <a:txBody>
                    <a:bodyPr/>
                    <a:lstStyle/>
                    <a:p>
                      <a:pPr algn="ctr"/>
                      <a:r>
                        <a:rPr lang="en-IN">
                          <a:effectLst/>
                        </a:rPr>
                        <a:t>P3</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129656090"/>
                  </a:ext>
                </a:extLst>
              </a:tr>
              <a:tr h="566146">
                <a:tc>
                  <a:txBody>
                    <a:bodyPr/>
                    <a:lstStyle/>
                    <a:p>
                      <a:pPr algn="ctr"/>
                      <a:r>
                        <a:rPr lang="en-IN">
                          <a:effectLst/>
                        </a:rPr>
                        <a:t>P4</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3</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525690331"/>
                  </a:ext>
                </a:extLst>
              </a:tr>
              <a:tr h="566146">
                <a:tc>
                  <a:txBody>
                    <a:bodyPr/>
                    <a:lstStyle/>
                    <a:p>
                      <a:pPr algn="ctr"/>
                      <a:r>
                        <a:rPr lang="en-IN">
                          <a:effectLst/>
                        </a:rPr>
                        <a:t>P5</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6</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20335254"/>
                  </a:ext>
                </a:extLst>
              </a:tr>
              <a:tr h="566146">
                <a:tc>
                  <a:txBody>
                    <a:bodyPr/>
                    <a:lstStyle/>
                    <a:p>
                      <a:pPr algn="ctr"/>
                      <a:r>
                        <a:rPr lang="en-IN">
                          <a:effectLst/>
                        </a:rPr>
                        <a:t>P6</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6</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3</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133838358"/>
                  </a:ext>
                </a:extLst>
              </a:tr>
            </a:tbl>
          </a:graphicData>
        </a:graphic>
      </p:graphicFrame>
    </p:spTree>
    <p:extLst>
      <p:ext uri="{BB962C8B-B14F-4D97-AF65-F5344CB8AC3E}">
        <p14:creationId xmlns:p14="http://schemas.microsoft.com/office/powerpoint/2010/main" val="1111459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5744-3FE2-AD9C-E568-0F567B644A11}"/>
              </a:ext>
            </a:extLst>
          </p:cNvPr>
          <p:cNvSpPr>
            <a:spLocks noGrp="1"/>
          </p:cNvSpPr>
          <p:nvPr>
            <p:ph type="title"/>
          </p:nvPr>
        </p:nvSpPr>
        <p:spPr/>
        <p:txBody>
          <a:bodyPr>
            <a:normAutofit fontScale="90000"/>
          </a:bodyPr>
          <a:lstStyle/>
          <a:p>
            <a:r>
              <a:rPr lang="en-US" dirty="0"/>
              <a:t>ROUND ROBIN SCHEDULING CONTINUED</a:t>
            </a:r>
            <a:endParaRPr lang="en-IN" dirty="0"/>
          </a:p>
        </p:txBody>
      </p:sp>
      <p:pic>
        <p:nvPicPr>
          <p:cNvPr id="18434" name="Picture 2">
            <a:extLst>
              <a:ext uri="{FF2B5EF4-FFF2-40B4-BE49-F238E27FC236}">
                <a16:creationId xmlns:a16="http://schemas.microsoft.com/office/drawing/2014/main" id="{9C85F579-CCFE-CBBA-2A5C-FCC2D6FA6A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9418" y="2457479"/>
            <a:ext cx="9247695" cy="302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77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DA97F-A588-A852-6AB1-22BA440D4BBB}"/>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Preemptive Scheduling</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33725F66-25F6-0DB5-3918-AF3467A41E40}"/>
              </a:ext>
            </a:extLst>
          </p:cNvPr>
          <p:cNvSpPr>
            <a:spLocks noGrp="1"/>
          </p:cNvSpPr>
          <p:nvPr>
            <p:ph idx="1"/>
          </p:nvPr>
        </p:nvSpPr>
        <p:spPr>
          <a:xfrm>
            <a:off x="581722" y="1870230"/>
            <a:ext cx="10515600" cy="4351338"/>
          </a:xfrm>
        </p:spPr>
        <p:txBody>
          <a:bodyPr>
            <a:normAutofit/>
          </a:bodyPr>
          <a:lstStyle/>
          <a:p>
            <a:pPr algn="just"/>
            <a:r>
              <a:rPr lang="en-US" sz="3600" b="0" i="0" dirty="0">
                <a:solidFill>
                  <a:srgbClr val="222222"/>
                </a:solidFill>
                <a:effectLst/>
                <a:latin typeface="Source Sans Pro" panose="020B0503030403020204" pitchFamily="34" charset="0"/>
              </a:rPr>
              <a:t>In Preemptive Scheduling, the tasks are mostly assigned with their priorities. Sometimes it is important to run a task with a higher priority before another lower priority task, even if the lower priority task is still running. The lower priority task holds for some time and resumes when the higher priority task finishes its execution.</a:t>
            </a:r>
          </a:p>
          <a:p>
            <a:pPr algn="just"/>
            <a:endParaRPr lang="en-IN" sz="3600" dirty="0"/>
          </a:p>
        </p:txBody>
      </p:sp>
    </p:spTree>
    <p:extLst>
      <p:ext uri="{BB962C8B-B14F-4D97-AF65-F5344CB8AC3E}">
        <p14:creationId xmlns:p14="http://schemas.microsoft.com/office/powerpoint/2010/main" val="721195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F0CC-8408-F8A6-31EA-565CEC239C19}"/>
              </a:ext>
            </a:extLst>
          </p:cNvPr>
          <p:cNvSpPr>
            <a:spLocks noGrp="1"/>
          </p:cNvSpPr>
          <p:nvPr>
            <p:ph type="title"/>
          </p:nvPr>
        </p:nvSpPr>
        <p:spPr/>
        <p:txBody>
          <a:bodyPr>
            <a:normAutofit fontScale="90000"/>
          </a:bodyPr>
          <a:lstStyle/>
          <a:p>
            <a:r>
              <a:rPr lang="en-US" dirty="0"/>
              <a:t>ROUND ROBIN EXAMPLE 2 CONTINUED</a:t>
            </a:r>
            <a:endParaRPr lang="en-IN" dirty="0"/>
          </a:p>
        </p:txBody>
      </p:sp>
      <p:graphicFrame>
        <p:nvGraphicFramePr>
          <p:cNvPr id="4" name="Content Placeholder 3">
            <a:extLst>
              <a:ext uri="{FF2B5EF4-FFF2-40B4-BE49-F238E27FC236}">
                <a16:creationId xmlns:a16="http://schemas.microsoft.com/office/drawing/2014/main" id="{4F3DCAA1-F682-D1DD-9CAA-D2173A0CEE01}"/>
              </a:ext>
            </a:extLst>
          </p:cNvPr>
          <p:cNvGraphicFramePr>
            <a:graphicFrameLocks noGrp="1"/>
          </p:cNvGraphicFramePr>
          <p:nvPr>
            <p:ph idx="1"/>
            <p:extLst>
              <p:ext uri="{D42A27DB-BD31-4B8C-83A1-F6EECF244321}">
                <p14:modId xmlns:p14="http://schemas.microsoft.com/office/powerpoint/2010/main" val="1142306271"/>
              </p:ext>
            </p:extLst>
          </p:nvPr>
        </p:nvGraphicFramePr>
        <p:xfrm>
          <a:off x="1479432" y="2173984"/>
          <a:ext cx="9348402" cy="3803070"/>
        </p:xfrm>
        <a:graphic>
          <a:graphicData uri="http://schemas.openxmlformats.org/drawingml/2006/table">
            <a:tbl>
              <a:tblPr/>
              <a:tblGrid>
                <a:gridCol w="1717478">
                  <a:extLst>
                    <a:ext uri="{9D8B030D-6E8A-4147-A177-3AD203B41FA5}">
                      <a16:colId xmlns:a16="http://schemas.microsoft.com/office/drawing/2014/main" val="2216600366"/>
                    </a:ext>
                  </a:extLst>
                </a:gridCol>
                <a:gridCol w="1839117">
                  <a:extLst>
                    <a:ext uri="{9D8B030D-6E8A-4147-A177-3AD203B41FA5}">
                      <a16:colId xmlns:a16="http://schemas.microsoft.com/office/drawing/2014/main" val="168678534"/>
                    </a:ext>
                  </a:extLst>
                </a:gridCol>
                <a:gridCol w="2614806">
                  <a:extLst>
                    <a:ext uri="{9D8B030D-6E8A-4147-A177-3AD203B41FA5}">
                      <a16:colId xmlns:a16="http://schemas.microsoft.com/office/drawing/2014/main" val="693240415"/>
                    </a:ext>
                  </a:extLst>
                </a:gridCol>
                <a:gridCol w="3177001">
                  <a:extLst>
                    <a:ext uri="{9D8B030D-6E8A-4147-A177-3AD203B41FA5}">
                      <a16:colId xmlns:a16="http://schemas.microsoft.com/office/drawing/2014/main" val="2145241825"/>
                    </a:ext>
                  </a:extLst>
                </a:gridCol>
              </a:tblGrid>
              <a:tr h="360359">
                <a:tc>
                  <a:txBody>
                    <a:bodyPr/>
                    <a:lstStyle/>
                    <a:p>
                      <a:pPr algn="ctr"/>
                      <a:r>
                        <a:rPr lang="en-IN" sz="1200" b="1">
                          <a:effectLst/>
                        </a:rPr>
                        <a:t>Process Id</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dirty="0">
                          <a:effectLst/>
                        </a:rPr>
                        <a:t>CT</a:t>
                      </a:r>
                      <a:endParaRPr lang="en-IN" dirty="0">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Turn Around time</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Waiting time</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16547064"/>
                  </a:ext>
                </a:extLst>
              </a:tr>
              <a:tr h="476188">
                <a:tc>
                  <a:txBody>
                    <a:bodyPr/>
                    <a:lstStyle/>
                    <a:p>
                      <a:pPr algn="ctr"/>
                      <a:r>
                        <a:rPr lang="en-IN" dirty="0">
                          <a:effectLst/>
                        </a:rPr>
                        <a:t>P1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8</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8 – 0 = 8</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8 – 4 = 4</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132768564"/>
                  </a:ext>
                </a:extLst>
              </a:tr>
              <a:tr h="476188">
                <a:tc>
                  <a:txBody>
                    <a:bodyPr/>
                    <a:lstStyle/>
                    <a:p>
                      <a:pPr algn="ctr"/>
                      <a:r>
                        <a:rPr lang="en-IN">
                          <a:effectLst/>
                        </a:rPr>
                        <a:t>P2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18</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18 – 1 = 17</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17 – 5 = 12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83791288"/>
                  </a:ext>
                </a:extLst>
              </a:tr>
              <a:tr h="476188">
                <a:tc>
                  <a:txBody>
                    <a:bodyPr/>
                    <a:lstStyle/>
                    <a:p>
                      <a:pPr algn="ctr"/>
                      <a:r>
                        <a:rPr lang="en-IN">
                          <a:effectLst/>
                        </a:rPr>
                        <a:t>P3</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6</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6 – 2 = 4</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 – 2 = 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666919241"/>
                  </a:ext>
                </a:extLst>
              </a:tr>
              <a:tr h="476188">
                <a:tc>
                  <a:txBody>
                    <a:bodyPr/>
                    <a:lstStyle/>
                    <a:p>
                      <a:pPr algn="ctr"/>
                      <a:r>
                        <a:rPr lang="en-IN">
                          <a:effectLst/>
                        </a:rPr>
                        <a:t>P4</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9</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9 – 3 = 6</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6 – 1 = 5</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40900640"/>
                  </a:ext>
                </a:extLst>
              </a:tr>
              <a:tr h="476188">
                <a:tc>
                  <a:txBody>
                    <a:bodyPr/>
                    <a:lstStyle/>
                    <a:p>
                      <a:pPr algn="ctr"/>
                      <a:r>
                        <a:rPr lang="en-IN">
                          <a:effectLst/>
                        </a:rPr>
                        <a:t>P5</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21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21 – 4 = 17</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17 – 6 = 11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255092999"/>
                  </a:ext>
                </a:extLst>
              </a:tr>
              <a:tr h="1061771">
                <a:tc>
                  <a:txBody>
                    <a:bodyPr/>
                    <a:lstStyle/>
                    <a:p>
                      <a:pPr algn="ctr"/>
                      <a:r>
                        <a:rPr lang="en-IN" dirty="0">
                          <a:effectLst/>
                        </a:rPr>
                        <a:t>P6</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19</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19 – 6 = 13</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13 – 3 = 10</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675183947"/>
                  </a:ext>
                </a:extLst>
              </a:tr>
            </a:tbl>
          </a:graphicData>
        </a:graphic>
      </p:graphicFrame>
    </p:spTree>
    <p:extLst>
      <p:ext uri="{BB962C8B-B14F-4D97-AF65-F5344CB8AC3E}">
        <p14:creationId xmlns:p14="http://schemas.microsoft.com/office/powerpoint/2010/main" val="4177160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BAE8-EF62-8B41-2314-1AABECE8F717}"/>
              </a:ext>
            </a:extLst>
          </p:cNvPr>
          <p:cNvSpPr>
            <a:spLocks noGrp="1"/>
          </p:cNvSpPr>
          <p:nvPr>
            <p:ph type="title"/>
          </p:nvPr>
        </p:nvSpPr>
        <p:spPr/>
        <p:txBody>
          <a:bodyPr/>
          <a:lstStyle/>
          <a:p>
            <a:r>
              <a:rPr lang="en-US" dirty="0"/>
              <a:t>PRIORITY SCHEDULING</a:t>
            </a:r>
            <a:endParaRPr lang="en-IN" dirty="0"/>
          </a:p>
        </p:txBody>
      </p:sp>
      <p:sp>
        <p:nvSpPr>
          <p:cNvPr id="3" name="Content Placeholder 2">
            <a:extLst>
              <a:ext uri="{FF2B5EF4-FFF2-40B4-BE49-F238E27FC236}">
                <a16:creationId xmlns:a16="http://schemas.microsoft.com/office/drawing/2014/main" id="{8EBA6D01-91DC-5B26-2128-A7FC1FB4018F}"/>
              </a:ext>
            </a:extLst>
          </p:cNvPr>
          <p:cNvSpPr>
            <a:spLocks noGrp="1"/>
          </p:cNvSpPr>
          <p:nvPr>
            <p:ph idx="1"/>
          </p:nvPr>
        </p:nvSpPr>
        <p:spPr/>
        <p:txBody>
          <a:bodyPr>
            <a:normAutofit fontScale="85000" lnSpcReduction="20000"/>
          </a:bodyPr>
          <a:lstStyle/>
          <a:p>
            <a:pPr algn="l"/>
            <a:r>
              <a:rPr lang="en-US" b="1" i="0" dirty="0">
                <a:solidFill>
                  <a:srgbClr val="222222"/>
                </a:solidFill>
                <a:effectLst/>
                <a:latin typeface="Source Sans Pro" panose="020B0503030403020204" pitchFamily="34" charset="0"/>
              </a:rPr>
              <a:t>Preemptive Scheduling</a:t>
            </a:r>
          </a:p>
          <a:p>
            <a:pPr algn="l"/>
            <a:r>
              <a:rPr lang="en-US" b="0" i="0" dirty="0">
                <a:solidFill>
                  <a:srgbClr val="222222"/>
                </a:solidFill>
                <a:effectLst/>
                <a:latin typeface="Source Sans Pro" panose="020B0503030403020204" pitchFamily="34" charset="0"/>
              </a:rPr>
              <a:t>In Preemptive Scheduling, the tasks are mostly assigned with their priorities. Sometimes it is important to run a task with a higher priority before another lower priority task, even if the lower priority task is still running. The lower priority task holds for some time and resumes when the higher priority task finishes its execution.</a:t>
            </a:r>
          </a:p>
          <a:p>
            <a:pPr algn="l"/>
            <a:r>
              <a:rPr lang="en-US" b="1" i="0" dirty="0">
                <a:solidFill>
                  <a:srgbClr val="222222"/>
                </a:solidFill>
                <a:effectLst/>
                <a:latin typeface="Source Sans Pro" panose="020B0503030403020204" pitchFamily="34" charset="0"/>
              </a:rPr>
              <a:t>Non-Preemptive Scheduling</a:t>
            </a:r>
          </a:p>
          <a:p>
            <a:pPr algn="l"/>
            <a:r>
              <a:rPr lang="en-US" b="0" i="0" dirty="0">
                <a:solidFill>
                  <a:srgbClr val="222222"/>
                </a:solidFill>
                <a:effectLst/>
                <a:latin typeface="Source Sans Pro" panose="020B0503030403020204" pitchFamily="34" charset="0"/>
              </a:rPr>
              <a:t>In this type of scheduling method, the CPU has been allocated to a specific process. The process that keeps the CPU busy, will release the CPU either by switching context or terminating. It is the only method that can be used for various hardware platforms. That’s because it doesn’t need special hardware (for example, a timer) like preemptive scheduling.</a:t>
            </a:r>
          </a:p>
          <a:p>
            <a:endParaRPr lang="en-IN" dirty="0"/>
          </a:p>
        </p:txBody>
      </p:sp>
    </p:spTree>
    <p:extLst>
      <p:ext uri="{BB962C8B-B14F-4D97-AF65-F5344CB8AC3E}">
        <p14:creationId xmlns:p14="http://schemas.microsoft.com/office/powerpoint/2010/main" val="841306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44338-B2BA-9C34-6AC9-15CC1114334B}"/>
              </a:ext>
            </a:extLst>
          </p:cNvPr>
          <p:cNvSpPr>
            <a:spLocks noGrp="1"/>
          </p:cNvSpPr>
          <p:nvPr>
            <p:ph type="title"/>
          </p:nvPr>
        </p:nvSpPr>
        <p:spPr/>
        <p:txBody>
          <a:bodyPr>
            <a:normAutofit fontScale="90000"/>
          </a:bodyPr>
          <a:lstStyle/>
          <a:p>
            <a:r>
              <a:rPr lang="en-US" dirty="0"/>
              <a:t>NON PREEMPTIVE PRIORITY SCHEDULING EXAMPLE</a:t>
            </a:r>
            <a:endParaRPr lang="en-IN" dirty="0"/>
          </a:p>
        </p:txBody>
      </p:sp>
      <p:graphicFrame>
        <p:nvGraphicFramePr>
          <p:cNvPr id="4" name="Content Placeholder 3">
            <a:extLst>
              <a:ext uri="{FF2B5EF4-FFF2-40B4-BE49-F238E27FC236}">
                <a16:creationId xmlns:a16="http://schemas.microsoft.com/office/drawing/2014/main" id="{7DE6928E-2811-2314-7D10-D03EF83B36D2}"/>
              </a:ext>
            </a:extLst>
          </p:cNvPr>
          <p:cNvGraphicFramePr>
            <a:graphicFrameLocks noGrp="1"/>
          </p:cNvGraphicFramePr>
          <p:nvPr>
            <p:ph idx="1"/>
            <p:extLst>
              <p:ext uri="{D42A27DB-BD31-4B8C-83A1-F6EECF244321}">
                <p14:modId xmlns:p14="http://schemas.microsoft.com/office/powerpoint/2010/main" val="2627269425"/>
              </p:ext>
            </p:extLst>
          </p:nvPr>
        </p:nvGraphicFramePr>
        <p:xfrm>
          <a:off x="1817649" y="2631122"/>
          <a:ext cx="7883912" cy="3058160"/>
        </p:xfrm>
        <a:graphic>
          <a:graphicData uri="http://schemas.openxmlformats.org/drawingml/2006/table">
            <a:tbl>
              <a:tblPr/>
              <a:tblGrid>
                <a:gridCol w="1970978">
                  <a:extLst>
                    <a:ext uri="{9D8B030D-6E8A-4147-A177-3AD203B41FA5}">
                      <a16:colId xmlns:a16="http://schemas.microsoft.com/office/drawing/2014/main" val="626108473"/>
                    </a:ext>
                  </a:extLst>
                </a:gridCol>
                <a:gridCol w="1970978">
                  <a:extLst>
                    <a:ext uri="{9D8B030D-6E8A-4147-A177-3AD203B41FA5}">
                      <a16:colId xmlns:a16="http://schemas.microsoft.com/office/drawing/2014/main" val="2904192583"/>
                    </a:ext>
                  </a:extLst>
                </a:gridCol>
                <a:gridCol w="1970978">
                  <a:extLst>
                    <a:ext uri="{9D8B030D-6E8A-4147-A177-3AD203B41FA5}">
                      <a16:colId xmlns:a16="http://schemas.microsoft.com/office/drawing/2014/main" val="125850393"/>
                    </a:ext>
                  </a:extLst>
                </a:gridCol>
                <a:gridCol w="1970978">
                  <a:extLst>
                    <a:ext uri="{9D8B030D-6E8A-4147-A177-3AD203B41FA5}">
                      <a16:colId xmlns:a16="http://schemas.microsoft.com/office/drawing/2014/main" val="1478786543"/>
                    </a:ext>
                  </a:extLst>
                </a:gridCol>
              </a:tblGrid>
              <a:tr h="0">
                <a:tc>
                  <a:txBody>
                    <a:bodyPr/>
                    <a:lstStyle/>
                    <a:p>
                      <a:pPr algn="l" fontAlgn="t"/>
                      <a:r>
                        <a:rPr lang="en-IN">
                          <a:solidFill>
                            <a:srgbClr val="000000"/>
                          </a:solidFill>
                          <a:effectLst/>
                          <a:latin typeface="times new roman" panose="02020603050405020304" pitchFamily="18" charset="0"/>
                        </a:rPr>
                        <a:t>Process ID</a:t>
                      </a:r>
                    </a:p>
                  </a:txBody>
                  <a:tcPr marL="76200" marR="76200" marT="76200" marB="76200">
                    <a:lnL w="6350" cap="flat" cmpd="sng" algn="ctr">
                      <a:solidFill>
                        <a:srgbClr val="C06AA5"/>
                      </a:solidFill>
                      <a:prstDash val="solid"/>
                      <a:round/>
                      <a:headEnd type="none" w="med" len="med"/>
                      <a:tailEnd type="none" w="med" len="med"/>
                    </a:lnL>
                    <a:lnR w="6350" cap="flat" cmpd="sng" algn="ctr">
                      <a:solidFill>
                        <a:srgbClr val="C06AA5"/>
                      </a:solidFill>
                      <a:prstDash val="solid"/>
                      <a:round/>
                      <a:headEnd type="none" w="med" len="med"/>
                      <a:tailEnd type="none" w="med" len="med"/>
                    </a:lnR>
                    <a:lnT w="6350" cap="flat" cmpd="sng" algn="ctr">
                      <a:solidFill>
                        <a:srgbClr val="C06AA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Priority</a:t>
                      </a:r>
                    </a:p>
                  </a:txBody>
                  <a:tcPr marL="76200" marR="76200" marT="76200" marB="76200">
                    <a:lnL w="6350" cap="flat" cmpd="sng" algn="ctr">
                      <a:solidFill>
                        <a:srgbClr val="C06AA5"/>
                      </a:solidFill>
                      <a:prstDash val="solid"/>
                      <a:round/>
                      <a:headEnd type="none" w="med" len="med"/>
                      <a:tailEnd type="none" w="med" len="med"/>
                    </a:lnL>
                    <a:lnR w="6350" cap="flat" cmpd="sng" algn="ctr">
                      <a:solidFill>
                        <a:srgbClr val="C06AA5"/>
                      </a:solidFill>
                      <a:prstDash val="solid"/>
                      <a:round/>
                      <a:headEnd type="none" w="med" len="med"/>
                      <a:tailEnd type="none" w="med" len="med"/>
                    </a:lnR>
                    <a:lnT w="6350" cap="flat" cmpd="sng" algn="ctr">
                      <a:solidFill>
                        <a:srgbClr val="C06AA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Arrival Time</a:t>
                      </a:r>
                    </a:p>
                  </a:txBody>
                  <a:tcPr marL="76200" marR="76200" marT="76200" marB="76200">
                    <a:lnL w="6350" cap="flat" cmpd="sng" algn="ctr">
                      <a:solidFill>
                        <a:srgbClr val="C06AA5"/>
                      </a:solidFill>
                      <a:prstDash val="solid"/>
                      <a:round/>
                      <a:headEnd type="none" w="med" len="med"/>
                      <a:tailEnd type="none" w="med" len="med"/>
                    </a:lnL>
                    <a:lnR w="6350" cap="flat" cmpd="sng" algn="ctr">
                      <a:solidFill>
                        <a:srgbClr val="C06AA5"/>
                      </a:solidFill>
                      <a:prstDash val="solid"/>
                      <a:round/>
                      <a:headEnd type="none" w="med" len="med"/>
                      <a:tailEnd type="none" w="med" len="med"/>
                    </a:lnR>
                    <a:lnT w="6350" cap="flat" cmpd="sng" algn="ctr">
                      <a:solidFill>
                        <a:srgbClr val="C06AA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Burst Time</a:t>
                      </a:r>
                    </a:p>
                  </a:txBody>
                  <a:tcPr marL="76200" marR="76200" marT="76200" marB="76200">
                    <a:lnL w="6350" cap="flat" cmpd="sng" algn="ctr">
                      <a:solidFill>
                        <a:srgbClr val="C06AA5"/>
                      </a:solidFill>
                      <a:prstDash val="solid"/>
                      <a:round/>
                      <a:headEnd type="none" w="med" len="med"/>
                      <a:tailEnd type="none" w="med" len="med"/>
                    </a:lnL>
                    <a:lnR w="6350" cap="flat" cmpd="sng" algn="ctr">
                      <a:solidFill>
                        <a:srgbClr val="C06AA5"/>
                      </a:solidFill>
                      <a:prstDash val="solid"/>
                      <a:round/>
                      <a:headEnd type="none" w="med" len="med"/>
                      <a:tailEnd type="none" w="med" len="med"/>
                    </a:lnR>
                    <a:lnT w="6350" cap="flat" cmpd="sng" algn="ctr">
                      <a:solidFill>
                        <a:srgbClr val="C06AA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197975647"/>
                  </a:ext>
                </a:extLst>
              </a:tr>
              <a:tr h="0">
                <a:tc>
                  <a:txBody>
                    <a:bodyPr/>
                    <a:lstStyle/>
                    <a:p>
                      <a:pPr algn="just" fontAlgn="t"/>
                      <a:r>
                        <a:rPr lang="en-IN">
                          <a:solidFill>
                            <a:srgbClr val="333333"/>
                          </a:solidFill>
                          <a:effectLst/>
                          <a:latin typeface="inter-regular"/>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75254992"/>
                  </a:ext>
                </a:extLst>
              </a:tr>
              <a:tr h="0">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92091120"/>
                  </a:ext>
                </a:extLst>
              </a:tr>
              <a:tr h="0">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28947398"/>
                  </a:ext>
                </a:extLst>
              </a:tr>
              <a:tr h="0">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52315204"/>
                  </a:ext>
                </a:extLst>
              </a:tr>
              <a:tr h="0">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7</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74499193"/>
                  </a:ext>
                </a:extLst>
              </a:tr>
              <a:tr h="0">
                <a:tc>
                  <a:txBody>
                    <a:bodyPr/>
                    <a:lstStyle/>
                    <a:p>
                      <a:pPr algn="just" fontAlgn="t"/>
                      <a:r>
                        <a:rPr lang="en-IN">
                          <a:solidFill>
                            <a:srgbClr val="333333"/>
                          </a:solidFill>
                          <a:effectLst/>
                          <a:latin typeface="inter-regular"/>
                        </a:rPr>
                        <a:t>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61610824"/>
                  </a:ext>
                </a:extLst>
              </a:tr>
              <a:tr h="0">
                <a:tc>
                  <a:txBody>
                    <a:bodyPr/>
                    <a:lstStyle/>
                    <a:p>
                      <a:pPr algn="just" fontAlgn="t"/>
                      <a:r>
                        <a:rPr lang="en-IN">
                          <a:solidFill>
                            <a:srgbClr val="333333"/>
                          </a:solidFill>
                          <a:effectLst/>
                          <a:latin typeface="inter-regular"/>
                        </a:rPr>
                        <a:t>7</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7</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10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0341214"/>
                  </a:ext>
                </a:extLst>
              </a:tr>
            </a:tbl>
          </a:graphicData>
        </a:graphic>
      </p:graphicFrame>
    </p:spTree>
    <p:extLst>
      <p:ext uri="{BB962C8B-B14F-4D97-AF65-F5344CB8AC3E}">
        <p14:creationId xmlns:p14="http://schemas.microsoft.com/office/powerpoint/2010/main" val="3213726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29D7-4781-63F7-A94B-6E36A5CC7259}"/>
              </a:ext>
            </a:extLst>
          </p:cNvPr>
          <p:cNvSpPr>
            <a:spLocks noGrp="1"/>
          </p:cNvSpPr>
          <p:nvPr>
            <p:ph type="title"/>
          </p:nvPr>
        </p:nvSpPr>
        <p:spPr/>
        <p:txBody>
          <a:bodyPr>
            <a:normAutofit fontScale="90000"/>
          </a:bodyPr>
          <a:lstStyle/>
          <a:p>
            <a:r>
              <a:rPr lang="en-US" dirty="0"/>
              <a:t>NON PREEMPTIVE PRIORITY SCHEDULING EXAMPLE</a:t>
            </a:r>
            <a:endParaRPr lang="en-IN" dirty="0"/>
          </a:p>
        </p:txBody>
      </p:sp>
      <p:pic>
        <p:nvPicPr>
          <p:cNvPr id="21506" name="Picture 2" descr="os Non Preemptive Priority Scheduling">
            <a:extLst>
              <a:ext uri="{FF2B5EF4-FFF2-40B4-BE49-F238E27FC236}">
                <a16:creationId xmlns:a16="http://schemas.microsoft.com/office/drawing/2014/main" id="{51DA82D1-B8F5-9BB8-DE61-CB013BC57C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9727" y="2504930"/>
            <a:ext cx="9074722" cy="1848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54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BC0F-9318-89A5-84CC-72F5FCB30F50}"/>
              </a:ext>
            </a:extLst>
          </p:cNvPr>
          <p:cNvSpPr>
            <a:spLocks noGrp="1"/>
          </p:cNvSpPr>
          <p:nvPr>
            <p:ph type="title"/>
          </p:nvPr>
        </p:nvSpPr>
        <p:spPr/>
        <p:txBody>
          <a:bodyPr>
            <a:normAutofit fontScale="90000"/>
          </a:bodyPr>
          <a:lstStyle/>
          <a:p>
            <a:r>
              <a:rPr lang="en-US" dirty="0"/>
              <a:t>NON PREEMPTIVE PRIORITY SCHEDULING EXAMPLE</a:t>
            </a:r>
            <a:endParaRPr lang="en-IN" dirty="0"/>
          </a:p>
        </p:txBody>
      </p:sp>
      <p:graphicFrame>
        <p:nvGraphicFramePr>
          <p:cNvPr id="4" name="Content Placeholder 3">
            <a:extLst>
              <a:ext uri="{FF2B5EF4-FFF2-40B4-BE49-F238E27FC236}">
                <a16:creationId xmlns:a16="http://schemas.microsoft.com/office/drawing/2014/main" id="{C149C0FE-952F-F98B-9455-2C6DED8A8287}"/>
              </a:ext>
            </a:extLst>
          </p:cNvPr>
          <p:cNvGraphicFramePr>
            <a:graphicFrameLocks noGrp="1"/>
          </p:cNvGraphicFramePr>
          <p:nvPr>
            <p:ph idx="1"/>
            <p:extLst>
              <p:ext uri="{D42A27DB-BD31-4B8C-83A1-F6EECF244321}">
                <p14:modId xmlns:p14="http://schemas.microsoft.com/office/powerpoint/2010/main" val="1669640312"/>
              </p:ext>
            </p:extLst>
          </p:nvPr>
        </p:nvGraphicFramePr>
        <p:xfrm>
          <a:off x="2442117" y="2286000"/>
          <a:ext cx="8084632" cy="4022725"/>
        </p:xfrm>
        <a:graphic>
          <a:graphicData uri="http://schemas.openxmlformats.org/drawingml/2006/table">
            <a:tbl>
              <a:tblPr/>
              <a:tblGrid>
                <a:gridCol w="1010579">
                  <a:extLst>
                    <a:ext uri="{9D8B030D-6E8A-4147-A177-3AD203B41FA5}">
                      <a16:colId xmlns:a16="http://schemas.microsoft.com/office/drawing/2014/main" val="1282269515"/>
                    </a:ext>
                  </a:extLst>
                </a:gridCol>
                <a:gridCol w="1010579">
                  <a:extLst>
                    <a:ext uri="{9D8B030D-6E8A-4147-A177-3AD203B41FA5}">
                      <a16:colId xmlns:a16="http://schemas.microsoft.com/office/drawing/2014/main" val="1471094960"/>
                    </a:ext>
                  </a:extLst>
                </a:gridCol>
                <a:gridCol w="1010579">
                  <a:extLst>
                    <a:ext uri="{9D8B030D-6E8A-4147-A177-3AD203B41FA5}">
                      <a16:colId xmlns:a16="http://schemas.microsoft.com/office/drawing/2014/main" val="3064693448"/>
                    </a:ext>
                  </a:extLst>
                </a:gridCol>
                <a:gridCol w="1010579">
                  <a:extLst>
                    <a:ext uri="{9D8B030D-6E8A-4147-A177-3AD203B41FA5}">
                      <a16:colId xmlns:a16="http://schemas.microsoft.com/office/drawing/2014/main" val="1767733933"/>
                    </a:ext>
                  </a:extLst>
                </a:gridCol>
                <a:gridCol w="1010579">
                  <a:extLst>
                    <a:ext uri="{9D8B030D-6E8A-4147-A177-3AD203B41FA5}">
                      <a16:colId xmlns:a16="http://schemas.microsoft.com/office/drawing/2014/main" val="2555950650"/>
                    </a:ext>
                  </a:extLst>
                </a:gridCol>
                <a:gridCol w="1010579">
                  <a:extLst>
                    <a:ext uri="{9D8B030D-6E8A-4147-A177-3AD203B41FA5}">
                      <a16:colId xmlns:a16="http://schemas.microsoft.com/office/drawing/2014/main" val="1637988603"/>
                    </a:ext>
                  </a:extLst>
                </a:gridCol>
                <a:gridCol w="1010579">
                  <a:extLst>
                    <a:ext uri="{9D8B030D-6E8A-4147-A177-3AD203B41FA5}">
                      <a16:colId xmlns:a16="http://schemas.microsoft.com/office/drawing/2014/main" val="1615369001"/>
                    </a:ext>
                  </a:extLst>
                </a:gridCol>
                <a:gridCol w="1010579">
                  <a:extLst>
                    <a:ext uri="{9D8B030D-6E8A-4147-A177-3AD203B41FA5}">
                      <a16:colId xmlns:a16="http://schemas.microsoft.com/office/drawing/2014/main" val="3265369843"/>
                    </a:ext>
                  </a:extLst>
                </a:gridCol>
              </a:tblGrid>
              <a:tr h="1475327">
                <a:tc>
                  <a:txBody>
                    <a:bodyPr/>
                    <a:lstStyle/>
                    <a:p>
                      <a:pPr algn="l" fontAlgn="t"/>
                      <a:r>
                        <a:rPr lang="en-IN" sz="1700">
                          <a:solidFill>
                            <a:srgbClr val="000000"/>
                          </a:solidFill>
                          <a:effectLst/>
                          <a:latin typeface="times new roman" panose="02020603050405020304" pitchFamily="18" charset="0"/>
                        </a:rPr>
                        <a:t>Process Id</a:t>
                      </a:r>
                    </a:p>
                  </a:txBody>
                  <a:tcPr marL="73766" marR="73766" marT="73766" marB="73766">
                    <a:lnL w="6350" cap="flat" cmpd="sng" algn="ctr">
                      <a:solidFill>
                        <a:srgbClr val="705E64"/>
                      </a:solidFill>
                      <a:prstDash val="solid"/>
                      <a:round/>
                      <a:headEnd type="none" w="med" len="med"/>
                      <a:tailEnd type="none" w="med" len="med"/>
                    </a:lnL>
                    <a:lnR w="6350" cap="flat" cmpd="sng" algn="ctr">
                      <a:solidFill>
                        <a:srgbClr val="705E64"/>
                      </a:solidFill>
                      <a:prstDash val="solid"/>
                      <a:round/>
                      <a:headEnd type="none" w="med" len="med"/>
                      <a:tailEnd type="none" w="med" len="med"/>
                    </a:lnR>
                    <a:lnT w="6350" cap="flat" cmpd="sng" algn="ctr">
                      <a:solidFill>
                        <a:srgbClr val="705E6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panose="02020603050405020304" pitchFamily="18" charset="0"/>
                        </a:rPr>
                        <a:t>Priority</a:t>
                      </a:r>
                    </a:p>
                  </a:txBody>
                  <a:tcPr marL="73766" marR="73766" marT="73766" marB="73766">
                    <a:lnL w="6350" cap="flat" cmpd="sng" algn="ctr">
                      <a:solidFill>
                        <a:srgbClr val="705E64"/>
                      </a:solidFill>
                      <a:prstDash val="solid"/>
                      <a:round/>
                      <a:headEnd type="none" w="med" len="med"/>
                      <a:tailEnd type="none" w="med" len="med"/>
                    </a:lnL>
                    <a:lnR w="6350" cap="flat" cmpd="sng" algn="ctr">
                      <a:solidFill>
                        <a:srgbClr val="705E64"/>
                      </a:solidFill>
                      <a:prstDash val="solid"/>
                      <a:round/>
                      <a:headEnd type="none" w="med" len="med"/>
                      <a:tailEnd type="none" w="med" len="med"/>
                    </a:lnR>
                    <a:lnT w="6350" cap="flat" cmpd="sng" algn="ctr">
                      <a:solidFill>
                        <a:srgbClr val="705E6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panose="02020603050405020304" pitchFamily="18" charset="0"/>
                        </a:rPr>
                        <a:t>Arrival Time</a:t>
                      </a:r>
                    </a:p>
                  </a:txBody>
                  <a:tcPr marL="73766" marR="73766" marT="73766" marB="73766">
                    <a:lnL w="6350" cap="flat" cmpd="sng" algn="ctr">
                      <a:solidFill>
                        <a:srgbClr val="705E64"/>
                      </a:solidFill>
                      <a:prstDash val="solid"/>
                      <a:round/>
                      <a:headEnd type="none" w="med" len="med"/>
                      <a:tailEnd type="none" w="med" len="med"/>
                    </a:lnL>
                    <a:lnR w="6350" cap="flat" cmpd="sng" algn="ctr">
                      <a:solidFill>
                        <a:srgbClr val="705E64"/>
                      </a:solidFill>
                      <a:prstDash val="solid"/>
                      <a:round/>
                      <a:headEnd type="none" w="med" len="med"/>
                      <a:tailEnd type="none" w="med" len="med"/>
                    </a:lnR>
                    <a:lnT w="6350" cap="flat" cmpd="sng" algn="ctr">
                      <a:solidFill>
                        <a:srgbClr val="705E6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panose="02020603050405020304" pitchFamily="18" charset="0"/>
                        </a:rPr>
                        <a:t>Burst Time</a:t>
                      </a:r>
                    </a:p>
                  </a:txBody>
                  <a:tcPr marL="73766" marR="73766" marT="73766" marB="73766">
                    <a:lnL w="6350" cap="flat" cmpd="sng" algn="ctr">
                      <a:solidFill>
                        <a:srgbClr val="705E64"/>
                      </a:solidFill>
                      <a:prstDash val="solid"/>
                      <a:round/>
                      <a:headEnd type="none" w="med" len="med"/>
                      <a:tailEnd type="none" w="med" len="med"/>
                    </a:lnL>
                    <a:lnR w="6350" cap="flat" cmpd="sng" algn="ctr">
                      <a:solidFill>
                        <a:srgbClr val="705E64"/>
                      </a:solidFill>
                      <a:prstDash val="solid"/>
                      <a:round/>
                      <a:headEnd type="none" w="med" len="med"/>
                      <a:tailEnd type="none" w="med" len="med"/>
                    </a:lnR>
                    <a:lnT w="6350" cap="flat" cmpd="sng" algn="ctr">
                      <a:solidFill>
                        <a:srgbClr val="705E6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panose="02020603050405020304" pitchFamily="18" charset="0"/>
                        </a:rPr>
                        <a:t>Completion Time</a:t>
                      </a:r>
                    </a:p>
                  </a:txBody>
                  <a:tcPr marL="73766" marR="73766" marT="73766" marB="73766">
                    <a:lnL w="6350" cap="flat" cmpd="sng" algn="ctr">
                      <a:solidFill>
                        <a:srgbClr val="705E64"/>
                      </a:solidFill>
                      <a:prstDash val="solid"/>
                      <a:round/>
                      <a:headEnd type="none" w="med" len="med"/>
                      <a:tailEnd type="none" w="med" len="med"/>
                    </a:lnL>
                    <a:lnR w="6350" cap="flat" cmpd="sng" algn="ctr">
                      <a:solidFill>
                        <a:srgbClr val="705E64"/>
                      </a:solidFill>
                      <a:prstDash val="solid"/>
                      <a:round/>
                      <a:headEnd type="none" w="med" len="med"/>
                      <a:tailEnd type="none" w="med" len="med"/>
                    </a:lnR>
                    <a:lnT w="6350" cap="flat" cmpd="sng" algn="ctr">
                      <a:solidFill>
                        <a:srgbClr val="705E6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panose="02020603050405020304" pitchFamily="18" charset="0"/>
                        </a:rPr>
                        <a:t>Turnaround Time</a:t>
                      </a:r>
                    </a:p>
                  </a:txBody>
                  <a:tcPr marL="73766" marR="73766" marT="73766" marB="73766">
                    <a:lnL w="6350" cap="flat" cmpd="sng" algn="ctr">
                      <a:solidFill>
                        <a:srgbClr val="705E64"/>
                      </a:solidFill>
                      <a:prstDash val="solid"/>
                      <a:round/>
                      <a:headEnd type="none" w="med" len="med"/>
                      <a:tailEnd type="none" w="med" len="med"/>
                    </a:lnL>
                    <a:lnR w="6350" cap="flat" cmpd="sng" algn="ctr">
                      <a:solidFill>
                        <a:srgbClr val="705E64"/>
                      </a:solidFill>
                      <a:prstDash val="solid"/>
                      <a:round/>
                      <a:headEnd type="none" w="med" len="med"/>
                      <a:tailEnd type="none" w="med" len="med"/>
                    </a:lnR>
                    <a:lnT w="6350" cap="flat" cmpd="sng" algn="ctr">
                      <a:solidFill>
                        <a:srgbClr val="705E6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panose="02020603050405020304" pitchFamily="18" charset="0"/>
                        </a:rPr>
                        <a:t>Waiting Time</a:t>
                      </a:r>
                    </a:p>
                  </a:txBody>
                  <a:tcPr marL="73766" marR="73766" marT="73766" marB="73766">
                    <a:lnL w="6350" cap="flat" cmpd="sng" algn="ctr">
                      <a:solidFill>
                        <a:srgbClr val="705E64"/>
                      </a:solidFill>
                      <a:prstDash val="solid"/>
                      <a:round/>
                      <a:headEnd type="none" w="med" len="med"/>
                      <a:tailEnd type="none" w="med" len="med"/>
                    </a:lnL>
                    <a:lnR w="6350" cap="flat" cmpd="sng" algn="ctr">
                      <a:solidFill>
                        <a:srgbClr val="705E64"/>
                      </a:solidFill>
                      <a:prstDash val="solid"/>
                      <a:round/>
                      <a:headEnd type="none" w="med" len="med"/>
                      <a:tailEnd type="none" w="med" len="med"/>
                    </a:lnR>
                    <a:lnT w="6350" cap="flat" cmpd="sng" algn="ctr">
                      <a:solidFill>
                        <a:srgbClr val="705E6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panose="02020603050405020304" pitchFamily="18" charset="0"/>
                        </a:rPr>
                        <a:t>Response Time</a:t>
                      </a:r>
                    </a:p>
                  </a:txBody>
                  <a:tcPr marL="73766" marR="73766" marT="73766" marB="73766">
                    <a:lnL w="6350" cap="flat" cmpd="sng" algn="ctr">
                      <a:solidFill>
                        <a:srgbClr val="705E64"/>
                      </a:solidFill>
                      <a:prstDash val="solid"/>
                      <a:round/>
                      <a:headEnd type="none" w="med" len="med"/>
                      <a:tailEnd type="none" w="med" len="med"/>
                    </a:lnL>
                    <a:lnR w="6350" cap="flat" cmpd="sng" algn="ctr">
                      <a:solidFill>
                        <a:srgbClr val="705E64"/>
                      </a:solidFill>
                      <a:prstDash val="solid"/>
                      <a:round/>
                      <a:headEnd type="none" w="med" len="med"/>
                      <a:tailEnd type="none" w="med" len="med"/>
                    </a:lnR>
                    <a:lnT w="6350" cap="flat" cmpd="sng" algn="ctr">
                      <a:solidFill>
                        <a:srgbClr val="705E6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224036031"/>
                  </a:ext>
                </a:extLst>
              </a:tr>
              <a:tr h="363914">
                <a:tc>
                  <a:txBody>
                    <a:bodyPr/>
                    <a:lstStyle/>
                    <a:p>
                      <a:pPr algn="just" fontAlgn="t"/>
                      <a:r>
                        <a:rPr lang="en-IN" sz="1700">
                          <a:solidFill>
                            <a:srgbClr val="333333"/>
                          </a:solidFill>
                          <a:effectLst/>
                          <a:latin typeface="inter-regular"/>
                        </a:rPr>
                        <a:t>1</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2</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0</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3</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3</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3</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0</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0</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69331597"/>
                  </a:ext>
                </a:extLst>
              </a:tr>
              <a:tr h="363914">
                <a:tc>
                  <a:txBody>
                    <a:bodyPr/>
                    <a:lstStyle/>
                    <a:p>
                      <a:pPr algn="just" fontAlgn="t"/>
                      <a:r>
                        <a:rPr lang="en-IN" sz="1700">
                          <a:solidFill>
                            <a:srgbClr val="333333"/>
                          </a:solidFill>
                          <a:effectLst/>
                          <a:latin typeface="inter-regular"/>
                        </a:rPr>
                        <a:t>2</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6</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2</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5</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18</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16</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11</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dirty="0">
                          <a:solidFill>
                            <a:srgbClr val="333333"/>
                          </a:solidFill>
                          <a:effectLst/>
                          <a:latin typeface="inter-regular"/>
                        </a:rPr>
                        <a:t>11</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12610410"/>
                  </a:ext>
                </a:extLst>
              </a:tr>
              <a:tr h="363914">
                <a:tc>
                  <a:txBody>
                    <a:bodyPr/>
                    <a:lstStyle/>
                    <a:p>
                      <a:pPr algn="just" fontAlgn="t"/>
                      <a:r>
                        <a:rPr lang="en-IN" sz="1700">
                          <a:solidFill>
                            <a:srgbClr val="333333"/>
                          </a:solidFill>
                          <a:effectLst/>
                          <a:latin typeface="inter-regular"/>
                        </a:rPr>
                        <a:t>3</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3</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1</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4</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7</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6</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2</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dirty="0">
                          <a:solidFill>
                            <a:srgbClr val="333333"/>
                          </a:solidFill>
                          <a:effectLst/>
                          <a:latin typeface="inter-regular"/>
                        </a:rPr>
                        <a:t>2</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12678485"/>
                  </a:ext>
                </a:extLst>
              </a:tr>
              <a:tr h="363914">
                <a:tc>
                  <a:txBody>
                    <a:bodyPr/>
                    <a:lstStyle/>
                    <a:p>
                      <a:pPr algn="just" fontAlgn="t"/>
                      <a:r>
                        <a:rPr lang="en-IN" sz="1700">
                          <a:solidFill>
                            <a:srgbClr val="333333"/>
                          </a:solidFill>
                          <a:effectLst/>
                          <a:latin typeface="inter-regular"/>
                        </a:rPr>
                        <a:t>4</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5</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4</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2</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13</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9</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7</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dirty="0">
                          <a:solidFill>
                            <a:srgbClr val="333333"/>
                          </a:solidFill>
                          <a:effectLst/>
                          <a:latin typeface="inter-regular"/>
                        </a:rPr>
                        <a:t>7</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99103506"/>
                  </a:ext>
                </a:extLst>
              </a:tr>
              <a:tr h="363914">
                <a:tc>
                  <a:txBody>
                    <a:bodyPr/>
                    <a:lstStyle/>
                    <a:p>
                      <a:pPr algn="just" fontAlgn="t"/>
                      <a:r>
                        <a:rPr lang="en-IN" sz="1700">
                          <a:solidFill>
                            <a:srgbClr val="333333"/>
                          </a:solidFill>
                          <a:effectLst/>
                          <a:latin typeface="inter-regular"/>
                        </a:rPr>
                        <a:t>5</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7</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6</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9</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27</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21</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12</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dirty="0">
                          <a:solidFill>
                            <a:srgbClr val="333333"/>
                          </a:solidFill>
                          <a:effectLst/>
                          <a:latin typeface="inter-regular"/>
                        </a:rPr>
                        <a:t>12</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58930375"/>
                  </a:ext>
                </a:extLst>
              </a:tr>
              <a:tr h="363914">
                <a:tc>
                  <a:txBody>
                    <a:bodyPr/>
                    <a:lstStyle/>
                    <a:p>
                      <a:pPr algn="just" fontAlgn="t"/>
                      <a:r>
                        <a:rPr lang="en-IN" sz="1700">
                          <a:solidFill>
                            <a:srgbClr val="333333"/>
                          </a:solidFill>
                          <a:effectLst/>
                          <a:latin typeface="inter-regular"/>
                        </a:rPr>
                        <a:t>6</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4</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5</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4</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11</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6</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a:solidFill>
                            <a:srgbClr val="333333"/>
                          </a:solidFill>
                          <a:effectLst/>
                          <a:latin typeface="inter-regular"/>
                        </a:rPr>
                        <a:t>2</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700" dirty="0">
                          <a:solidFill>
                            <a:srgbClr val="333333"/>
                          </a:solidFill>
                          <a:effectLst/>
                          <a:latin typeface="inter-regular"/>
                        </a:rPr>
                        <a:t>2</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76801342"/>
                  </a:ext>
                </a:extLst>
              </a:tr>
              <a:tr h="363914">
                <a:tc>
                  <a:txBody>
                    <a:bodyPr/>
                    <a:lstStyle/>
                    <a:p>
                      <a:pPr algn="just" fontAlgn="t"/>
                      <a:r>
                        <a:rPr lang="en-IN" sz="1700">
                          <a:solidFill>
                            <a:srgbClr val="333333"/>
                          </a:solidFill>
                          <a:effectLst/>
                          <a:latin typeface="inter-regular"/>
                        </a:rPr>
                        <a:t>7</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10</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7</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10</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37</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30</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a:solidFill>
                            <a:srgbClr val="333333"/>
                          </a:solidFill>
                          <a:effectLst/>
                          <a:latin typeface="inter-regular"/>
                        </a:rPr>
                        <a:t>2</a:t>
                      </a:r>
                      <a:r>
                        <a:rPr lang="en-IN" sz="1700" dirty="0">
                          <a:solidFill>
                            <a:srgbClr val="333333"/>
                          </a:solidFill>
                          <a:effectLst/>
                          <a:latin typeface="inter-regular"/>
                        </a:rPr>
                        <a:t>0</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dirty="0">
                          <a:solidFill>
                            <a:srgbClr val="333333"/>
                          </a:solidFill>
                          <a:effectLst/>
                          <a:latin typeface="inter-regular"/>
                        </a:rPr>
                        <a:t>20</a:t>
                      </a:r>
                    </a:p>
                  </a:txBody>
                  <a:tcPr marL="49178" marR="49178" marT="49178" marB="491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75034282"/>
                  </a:ext>
                </a:extLst>
              </a:tr>
            </a:tbl>
          </a:graphicData>
        </a:graphic>
      </p:graphicFrame>
    </p:spTree>
    <p:extLst>
      <p:ext uri="{BB962C8B-B14F-4D97-AF65-F5344CB8AC3E}">
        <p14:creationId xmlns:p14="http://schemas.microsoft.com/office/powerpoint/2010/main" val="28389679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CA71-9866-0126-844E-01AED62022B4}"/>
              </a:ext>
            </a:extLst>
          </p:cNvPr>
          <p:cNvSpPr>
            <a:spLocks noGrp="1"/>
          </p:cNvSpPr>
          <p:nvPr>
            <p:ph type="title"/>
          </p:nvPr>
        </p:nvSpPr>
        <p:spPr/>
        <p:txBody>
          <a:bodyPr>
            <a:normAutofit fontScale="90000"/>
          </a:bodyPr>
          <a:lstStyle/>
          <a:p>
            <a:r>
              <a:rPr lang="en-US" dirty="0"/>
              <a:t>PREEMPTIVE-PRIORITY SCHEDULING- CONSIDER SMALLER NUMBER MEANS HIGH PRIORITY </a:t>
            </a:r>
            <a:endParaRPr lang="en-IN" dirty="0"/>
          </a:p>
        </p:txBody>
      </p:sp>
      <p:graphicFrame>
        <p:nvGraphicFramePr>
          <p:cNvPr id="4" name="Content Placeholder 3">
            <a:extLst>
              <a:ext uri="{FF2B5EF4-FFF2-40B4-BE49-F238E27FC236}">
                <a16:creationId xmlns:a16="http://schemas.microsoft.com/office/drawing/2014/main" id="{9A9797E1-FB65-520F-7D01-8D319AC9888F}"/>
              </a:ext>
            </a:extLst>
          </p:cNvPr>
          <p:cNvGraphicFramePr>
            <a:graphicFrameLocks noGrp="1"/>
          </p:cNvGraphicFramePr>
          <p:nvPr>
            <p:ph idx="1"/>
            <p:extLst>
              <p:ext uri="{D42A27DB-BD31-4B8C-83A1-F6EECF244321}">
                <p14:modId xmlns:p14="http://schemas.microsoft.com/office/powerpoint/2010/main" val="268457028"/>
              </p:ext>
            </p:extLst>
          </p:nvPr>
        </p:nvGraphicFramePr>
        <p:xfrm>
          <a:off x="1215483" y="2631122"/>
          <a:ext cx="7906216" cy="3058160"/>
        </p:xfrm>
        <a:graphic>
          <a:graphicData uri="http://schemas.openxmlformats.org/drawingml/2006/table">
            <a:tbl>
              <a:tblPr/>
              <a:tblGrid>
                <a:gridCol w="1976554">
                  <a:extLst>
                    <a:ext uri="{9D8B030D-6E8A-4147-A177-3AD203B41FA5}">
                      <a16:colId xmlns:a16="http://schemas.microsoft.com/office/drawing/2014/main" val="1103928436"/>
                    </a:ext>
                  </a:extLst>
                </a:gridCol>
                <a:gridCol w="1976554">
                  <a:extLst>
                    <a:ext uri="{9D8B030D-6E8A-4147-A177-3AD203B41FA5}">
                      <a16:colId xmlns:a16="http://schemas.microsoft.com/office/drawing/2014/main" val="2623033454"/>
                    </a:ext>
                  </a:extLst>
                </a:gridCol>
                <a:gridCol w="1976554">
                  <a:extLst>
                    <a:ext uri="{9D8B030D-6E8A-4147-A177-3AD203B41FA5}">
                      <a16:colId xmlns:a16="http://schemas.microsoft.com/office/drawing/2014/main" val="2908056128"/>
                    </a:ext>
                  </a:extLst>
                </a:gridCol>
                <a:gridCol w="1976554">
                  <a:extLst>
                    <a:ext uri="{9D8B030D-6E8A-4147-A177-3AD203B41FA5}">
                      <a16:colId xmlns:a16="http://schemas.microsoft.com/office/drawing/2014/main" val="4277847161"/>
                    </a:ext>
                  </a:extLst>
                </a:gridCol>
              </a:tblGrid>
              <a:tr h="0">
                <a:tc>
                  <a:txBody>
                    <a:bodyPr/>
                    <a:lstStyle/>
                    <a:p>
                      <a:pPr algn="l" fontAlgn="t"/>
                      <a:r>
                        <a:rPr lang="en-IN">
                          <a:solidFill>
                            <a:srgbClr val="000000"/>
                          </a:solidFill>
                          <a:effectLst/>
                          <a:latin typeface="times new roman" panose="02020603050405020304" pitchFamily="18" charset="0"/>
                        </a:rPr>
                        <a:t>Process Id</a:t>
                      </a:r>
                    </a:p>
                  </a:txBody>
                  <a:tcPr marL="76200" marR="76200" marT="76200" marB="76200">
                    <a:lnL w="6350" cap="flat" cmpd="sng" algn="ctr">
                      <a:solidFill>
                        <a:srgbClr val="40CFF1"/>
                      </a:solidFill>
                      <a:prstDash val="solid"/>
                      <a:round/>
                      <a:headEnd type="none" w="med" len="med"/>
                      <a:tailEnd type="none" w="med" len="med"/>
                    </a:lnL>
                    <a:lnR w="6350" cap="flat" cmpd="sng" algn="ctr">
                      <a:solidFill>
                        <a:srgbClr val="40CFF1"/>
                      </a:solidFill>
                      <a:prstDash val="solid"/>
                      <a:round/>
                      <a:headEnd type="none" w="med" len="med"/>
                      <a:tailEnd type="none" w="med" len="med"/>
                    </a:lnR>
                    <a:lnT w="6350" cap="flat" cmpd="sng" algn="ctr">
                      <a:solidFill>
                        <a:srgbClr val="40CFF1"/>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Priority</a:t>
                      </a:r>
                    </a:p>
                  </a:txBody>
                  <a:tcPr marL="76200" marR="76200" marT="76200" marB="76200">
                    <a:lnL w="6350" cap="flat" cmpd="sng" algn="ctr">
                      <a:solidFill>
                        <a:srgbClr val="40CFF1"/>
                      </a:solidFill>
                      <a:prstDash val="solid"/>
                      <a:round/>
                      <a:headEnd type="none" w="med" len="med"/>
                      <a:tailEnd type="none" w="med" len="med"/>
                    </a:lnL>
                    <a:lnR w="6350" cap="flat" cmpd="sng" algn="ctr">
                      <a:solidFill>
                        <a:srgbClr val="40CFF1"/>
                      </a:solidFill>
                      <a:prstDash val="solid"/>
                      <a:round/>
                      <a:headEnd type="none" w="med" len="med"/>
                      <a:tailEnd type="none" w="med" len="med"/>
                    </a:lnR>
                    <a:lnT w="6350" cap="flat" cmpd="sng" algn="ctr">
                      <a:solidFill>
                        <a:srgbClr val="40CFF1"/>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Arrival Time</a:t>
                      </a:r>
                    </a:p>
                  </a:txBody>
                  <a:tcPr marL="76200" marR="76200" marT="76200" marB="76200">
                    <a:lnL w="6350" cap="flat" cmpd="sng" algn="ctr">
                      <a:solidFill>
                        <a:srgbClr val="40CFF1"/>
                      </a:solidFill>
                      <a:prstDash val="solid"/>
                      <a:round/>
                      <a:headEnd type="none" w="med" len="med"/>
                      <a:tailEnd type="none" w="med" len="med"/>
                    </a:lnL>
                    <a:lnR w="6350" cap="flat" cmpd="sng" algn="ctr">
                      <a:solidFill>
                        <a:srgbClr val="40CFF1"/>
                      </a:solidFill>
                      <a:prstDash val="solid"/>
                      <a:round/>
                      <a:headEnd type="none" w="med" len="med"/>
                      <a:tailEnd type="none" w="med" len="med"/>
                    </a:lnR>
                    <a:lnT w="6350" cap="flat" cmpd="sng" algn="ctr">
                      <a:solidFill>
                        <a:srgbClr val="40CFF1"/>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Burst Time</a:t>
                      </a:r>
                    </a:p>
                  </a:txBody>
                  <a:tcPr marL="76200" marR="76200" marT="76200" marB="76200">
                    <a:lnL w="6350" cap="flat" cmpd="sng" algn="ctr">
                      <a:solidFill>
                        <a:srgbClr val="40CFF1"/>
                      </a:solidFill>
                      <a:prstDash val="solid"/>
                      <a:round/>
                      <a:headEnd type="none" w="med" len="med"/>
                      <a:tailEnd type="none" w="med" len="med"/>
                    </a:lnL>
                    <a:lnR w="6350" cap="flat" cmpd="sng" algn="ctr">
                      <a:solidFill>
                        <a:srgbClr val="40CFF1"/>
                      </a:solidFill>
                      <a:prstDash val="solid"/>
                      <a:round/>
                      <a:headEnd type="none" w="med" len="med"/>
                      <a:tailEnd type="none" w="med" len="med"/>
                    </a:lnR>
                    <a:lnT w="6350" cap="flat" cmpd="sng" algn="ctr">
                      <a:solidFill>
                        <a:srgbClr val="40CFF1"/>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139622859"/>
                  </a:ext>
                </a:extLst>
              </a:tr>
              <a:tr h="0">
                <a:tc>
                  <a:txBody>
                    <a:bodyPr/>
                    <a:lstStyle/>
                    <a:p>
                      <a:pPr algn="just" fontAlgn="t"/>
                      <a:r>
                        <a:rPr lang="en-IN">
                          <a:solidFill>
                            <a:srgbClr val="333333"/>
                          </a:solidFill>
                          <a:effectLst/>
                          <a:latin typeface="inter-regular"/>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2(L)</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90604691"/>
                  </a:ext>
                </a:extLst>
              </a:tr>
              <a:tr h="0">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7</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87484285"/>
                  </a:ext>
                </a:extLst>
              </a:tr>
              <a:tr h="0">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50514845"/>
                  </a:ext>
                </a:extLst>
              </a:tr>
              <a:tr h="0">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12387237"/>
                  </a:ext>
                </a:extLst>
              </a:tr>
              <a:tr h="0">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09800144"/>
                  </a:ext>
                </a:extLst>
              </a:tr>
              <a:tr h="0">
                <a:tc>
                  <a:txBody>
                    <a:bodyPr/>
                    <a:lstStyle/>
                    <a:p>
                      <a:pPr algn="just" fontAlgn="t"/>
                      <a:r>
                        <a:rPr lang="en-IN">
                          <a:solidFill>
                            <a:srgbClr val="333333"/>
                          </a:solidFill>
                          <a:effectLst/>
                          <a:latin typeface="inter-regular"/>
                        </a:rPr>
                        <a:t>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10(H)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69918185"/>
                  </a:ext>
                </a:extLst>
              </a:tr>
              <a:tr h="0">
                <a:tc>
                  <a:txBody>
                    <a:bodyPr/>
                    <a:lstStyle/>
                    <a:p>
                      <a:pPr algn="just" fontAlgn="t"/>
                      <a:r>
                        <a:rPr lang="en-IN">
                          <a:solidFill>
                            <a:srgbClr val="333333"/>
                          </a:solidFill>
                          <a:effectLst/>
                          <a:latin typeface="inter-regular"/>
                        </a:rPr>
                        <a:t>7</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8</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55250908"/>
                  </a:ext>
                </a:extLst>
              </a:tr>
            </a:tbl>
          </a:graphicData>
        </a:graphic>
      </p:graphicFrame>
    </p:spTree>
    <p:extLst>
      <p:ext uri="{BB962C8B-B14F-4D97-AF65-F5344CB8AC3E}">
        <p14:creationId xmlns:p14="http://schemas.microsoft.com/office/powerpoint/2010/main" val="42293484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DA57-B6AC-CBC2-EDAC-8142795A3B78}"/>
              </a:ext>
            </a:extLst>
          </p:cNvPr>
          <p:cNvSpPr>
            <a:spLocks noGrp="1"/>
          </p:cNvSpPr>
          <p:nvPr>
            <p:ph type="title"/>
          </p:nvPr>
        </p:nvSpPr>
        <p:spPr/>
        <p:txBody>
          <a:bodyPr>
            <a:normAutofit fontScale="90000"/>
          </a:bodyPr>
          <a:lstStyle/>
          <a:p>
            <a:r>
              <a:rPr lang="en-US" dirty="0"/>
              <a:t>PREEMPTIVE-PRIORITY SCHEDULING- FIND OUT AVERAGE WT, TAT, AND COMPLETION TIME </a:t>
            </a:r>
            <a:endParaRPr lang="en-IN" dirty="0"/>
          </a:p>
        </p:txBody>
      </p:sp>
      <p:pic>
        <p:nvPicPr>
          <p:cNvPr id="24578" name="Picture 2" descr="os Preemptive Priority Scheduling GANTT chart Preparation 7">
            <a:extLst>
              <a:ext uri="{FF2B5EF4-FFF2-40B4-BE49-F238E27FC236}">
                <a16:creationId xmlns:a16="http://schemas.microsoft.com/office/drawing/2014/main" id="{C1048294-24A3-0477-C45F-C3DC15B561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4160" y="3055434"/>
            <a:ext cx="9866206" cy="1848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4966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D1A9C-00D7-A6E9-1899-DE2F9EECAFE5}"/>
              </a:ext>
            </a:extLst>
          </p:cNvPr>
          <p:cNvSpPr>
            <a:spLocks noGrp="1"/>
          </p:cNvSpPr>
          <p:nvPr>
            <p:ph type="title"/>
          </p:nvPr>
        </p:nvSpPr>
        <p:spPr/>
        <p:txBody>
          <a:bodyPr/>
          <a:lstStyle/>
          <a:p>
            <a:r>
              <a:rPr lang="en-US" dirty="0"/>
              <a:t>MULTILEVEL QUEUE SCHEDULING</a:t>
            </a:r>
            <a:endParaRPr lang="en-IN" dirty="0"/>
          </a:p>
        </p:txBody>
      </p:sp>
      <p:sp>
        <p:nvSpPr>
          <p:cNvPr id="3" name="Content Placeholder 2">
            <a:extLst>
              <a:ext uri="{FF2B5EF4-FFF2-40B4-BE49-F238E27FC236}">
                <a16:creationId xmlns:a16="http://schemas.microsoft.com/office/drawing/2014/main" id="{2AB14150-AD90-28CB-7FDC-EDB4D89F3CDB}"/>
              </a:ext>
            </a:extLst>
          </p:cNvPr>
          <p:cNvSpPr>
            <a:spLocks noGrp="1"/>
          </p:cNvSpPr>
          <p:nvPr>
            <p:ph idx="1"/>
          </p:nvPr>
        </p:nvSpPr>
        <p:spPr/>
        <p:txBody>
          <a:bodyPr>
            <a:normAutofit fontScale="85000" lnSpcReduction="20000"/>
          </a:bodyPr>
          <a:lstStyle/>
          <a:p>
            <a:pPr algn="just"/>
            <a:r>
              <a:rPr lang="en-US" sz="3600" b="0" i="0" dirty="0">
                <a:solidFill>
                  <a:srgbClr val="273239"/>
                </a:solidFill>
                <a:effectLst/>
                <a:latin typeface="urw-din"/>
              </a:rPr>
              <a:t>It may happen that processes in the ready queue can be divided into different classes where each class has its own scheduling needs. </a:t>
            </a:r>
          </a:p>
          <a:p>
            <a:pPr algn="just"/>
            <a:r>
              <a:rPr lang="en-US" sz="3600" b="0" i="0" dirty="0">
                <a:solidFill>
                  <a:srgbClr val="273239"/>
                </a:solidFill>
                <a:effectLst/>
                <a:latin typeface="urw-din"/>
              </a:rPr>
              <a:t>For example, a common division is a </a:t>
            </a:r>
            <a:r>
              <a:rPr lang="en-US" sz="3600" b="1" i="0" dirty="0">
                <a:solidFill>
                  <a:srgbClr val="273239"/>
                </a:solidFill>
                <a:effectLst/>
                <a:latin typeface="urw-din"/>
              </a:rPr>
              <a:t>foreground (interactive)</a:t>
            </a:r>
            <a:r>
              <a:rPr lang="en-US" sz="3600" b="0" i="0" dirty="0">
                <a:solidFill>
                  <a:srgbClr val="273239"/>
                </a:solidFill>
                <a:effectLst/>
                <a:latin typeface="urw-din"/>
              </a:rPr>
              <a:t> process and a </a:t>
            </a:r>
            <a:r>
              <a:rPr lang="en-US" sz="3600" b="1" i="0" dirty="0">
                <a:solidFill>
                  <a:srgbClr val="273239"/>
                </a:solidFill>
                <a:effectLst/>
                <a:latin typeface="urw-din"/>
              </a:rPr>
              <a:t>background (batch)</a:t>
            </a:r>
            <a:r>
              <a:rPr lang="en-US" sz="3600" b="0" i="0" dirty="0">
                <a:solidFill>
                  <a:srgbClr val="273239"/>
                </a:solidFill>
                <a:effectLst/>
                <a:latin typeface="urw-din"/>
              </a:rPr>
              <a:t> process. These two classes have different scheduling needs. For this kind of situation </a:t>
            </a:r>
            <a:r>
              <a:rPr lang="en-US" sz="3600" b="1" i="0" dirty="0">
                <a:solidFill>
                  <a:srgbClr val="273239"/>
                </a:solidFill>
                <a:effectLst/>
                <a:latin typeface="urw-din"/>
              </a:rPr>
              <a:t>Multilevel Queue Scheduling</a:t>
            </a:r>
            <a:r>
              <a:rPr lang="en-US" sz="3600" b="0" i="0" dirty="0">
                <a:solidFill>
                  <a:srgbClr val="273239"/>
                </a:solidFill>
                <a:effectLst/>
                <a:latin typeface="urw-din"/>
              </a:rPr>
              <a:t> is used. </a:t>
            </a:r>
            <a:endParaRPr lang="en-IN" sz="3600" dirty="0"/>
          </a:p>
        </p:txBody>
      </p:sp>
    </p:spTree>
    <p:extLst>
      <p:ext uri="{BB962C8B-B14F-4D97-AF65-F5344CB8AC3E}">
        <p14:creationId xmlns:p14="http://schemas.microsoft.com/office/powerpoint/2010/main" val="42822934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D6381-E615-CA8F-D0B6-4CB5843E4CF8}"/>
              </a:ext>
            </a:extLst>
          </p:cNvPr>
          <p:cNvSpPr>
            <a:spLocks noGrp="1"/>
          </p:cNvSpPr>
          <p:nvPr>
            <p:ph idx="1"/>
          </p:nvPr>
        </p:nvSpPr>
        <p:spPr>
          <a:xfrm>
            <a:off x="838200" y="1279525"/>
            <a:ext cx="10515600" cy="10544140"/>
          </a:xfrm>
        </p:spPr>
        <p:txBody>
          <a:bodyPr/>
          <a:lstStyle/>
          <a:p>
            <a:pPr algn="just" fontAlgn="base"/>
            <a:r>
              <a:rPr lang="en-US" b="1" i="0" dirty="0">
                <a:solidFill>
                  <a:srgbClr val="273239"/>
                </a:solidFill>
                <a:effectLst/>
                <a:latin typeface="urw-din"/>
              </a:rPr>
              <a:t>Ready Queue</a:t>
            </a:r>
            <a:r>
              <a:rPr lang="en-US" b="0" i="0" dirty="0">
                <a:solidFill>
                  <a:srgbClr val="273239"/>
                </a:solidFill>
                <a:effectLst/>
                <a:latin typeface="urw-din"/>
              </a:rPr>
              <a:t> is divided into separate queues for each class of processes. For example, let us take three different types of processes System processes, Interactive processes, and Batch Processes. All three processes have their own queue. Now, look at the below figure. </a:t>
            </a:r>
          </a:p>
          <a:p>
            <a:pPr algn="just"/>
            <a:br>
              <a:rPr lang="en-US" dirty="0"/>
            </a:br>
            <a:endParaRPr lang="en-IN" dirty="0"/>
          </a:p>
        </p:txBody>
      </p:sp>
      <p:pic>
        <p:nvPicPr>
          <p:cNvPr id="1026" name="Picture 2">
            <a:extLst>
              <a:ext uri="{FF2B5EF4-FFF2-40B4-BE49-F238E27FC236}">
                <a16:creationId xmlns:a16="http://schemas.microsoft.com/office/drawing/2014/main" id="{8263A77F-BE8D-C32F-F61A-751C5A16E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44281"/>
            <a:ext cx="8263053" cy="342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140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E2CD-4C06-DF43-7396-14C9021C37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F70DB8-C1E9-8610-7C0C-F9F690415E71}"/>
              </a:ext>
            </a:extLst>
          </p:cNvPr>
          <p:cNvSpPr>
            <a:spLocks noGrp="1"/>
          </p:cNvSpPr>
          <p:nvPr>
            <p:ph idx="1"/>
          </p:nvPr>
        </p:nvSpPr>
        <p:spPr/>
        <p:txBody>
          <a:bodyPr>
            <a:normAutofit/>
          </a:bodyPr>
          <a:lstStyle/>
          <a:p>
            <a:r>
              <a:rPr lang="en-US" sz="3200" b="0" i="0" dirty="0">
                <a:solidFill>
                  <a:srgbClr val="273239"/>
                </a:solidFill>
                <a:effectLst/>
                <a:latin typeface="urw-din"/>
              </a:rPr>
              <a:t>All three different type of processes has their own queue. Each queue has its own Scheduling algorithm. For example, queue 1 and queue 2 uses </a:t>
            </a:r>
            <a:r>
              <a:rPr lang="en-US" sz="3200" b="1" i="0" dirty="0">
                <a:solidFill>
                  <a:srgbClr val="273239"/>
                </a:solidFill>
                <a:effectLst/>
                <a:latin typeface="urw-din"/>
              </a:rPr>
              <a:t>Round Robin</a:t>
            </a:r>
            <a:r>
              <a:rPr lang="en-US" sz="3200" b="0" i="0" dirty="0">
                <a:solidFill>
                  <a:srgbClr val="273239"/>
                </a:solidFill>
                <a:effectLst/>
                <a:latin typeface="urw-din"/>
              </a:rPr>
              <a:t> while queue 3 can use </a:t>
            </a:r>
            <a:r>
              <a:rPr lang="en-US" sz="3200" b="1" i="0" dirty="0">
                <a:solidFill>
                  <a:srgbClr val="273239"/>
                </a:solidFill>
                <a:effectLst/>
                <a:latin typeface="urw-din"/>
              </a:rPr>
              <a:t>FCFS</a:t>
            </a:r>
            <a:r>
              <a:rPr lang="en-US" sz="3200" b="0" i="0" dirty="0">
                <a:solidFill>
                  <a:srgbClr val="273239"/>
                </a:solidFill>
                <a:effectLst/>
                <a:latin typeface="urw-din"/>
              </a:rPr>
              <a:t> to schedule their processes.</a:t>
            </a:r>
            <a:endParaRPr lang="en-IN" sz="3200" dirty="0"/>
          </a:p>
        </p:txBody>
      </p:sp>
    </p:spTree>
    <p:extLst>
      <p:ext uri="{BB962C8B-B14F-4D97-AF65-F5344CB8AC3E}">
        <p14:creationId xmlns:p14="http://schemas.microsoft.com/office/powerpoint/2010/main" val="427368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C97DE-754E-396E-9617-8D622DB67CC8}"/>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Non-Preemptive Scheduling</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B58501F4-2CE8-67B0-CDAE-FDD7BFF29E9F}"/>
              </a:ext>
            </a:extLst>
          </p:cNvPr>
          <p:cNvSpPr>
            <a:spLocks noGrp="1"/>
          </p:cNvSpPr>
          <p:nvPr>
            <p:ph idx="1"/>
          </p:nvPr>
        </p:nvSpPr>
        <p:spPr/>
        <p:txBody>
          <a:bodyPr>
            <a:noAutofit/>
          </a:bodyPr>
          <a:lstStyle/>
          <a:p>
            <a:pPr algn="just"/>
            <a:r>
              <a:rPr lang="en-US" sz="2600" b="0" i="0" dirty="0">
                <a:solidFill>
                  <a:srgbClr val="222222"/>
                </a:solidFill>
                <a:effectLst/>
                <a:latin typeface="Source Sans Pro" panose="020B0503030403020204" pitchFamily="34" charset="0"/>
              </a:rPr>
              <a:t>In this type of scheduling method, the CPU has been allocated to a specific process. The process that keeps the CPU busy will release the CPU either by switching context or terminating. It is the only method that can be used for various hardware platforms. That’s because it doesn’t need special hardware (for example, a timer) like preemptive scheduling.</a:t>
            </a:r>
          </a:p>
          <a:p>
            <a:pPr algn="just"/>
            <a:endParaRPr lang="en-IN" sz="2600" dirty="0"/>
          </a:p>
        </p:txBody>
      </p:sp>
    </p:spTree>
    <p:extLst>
      <p:ext uri="{BB962C8B-B14F-4D97-AF65-F5344CB8AC3E}">
        <p14:creationId xmlns:p14="http://schemas.microsoft.com/office/powerpoint/2010/main" val="28540728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89A2-A473-981D-D08F-C364AC5B9332}"/>
              </a:ext>
            </a:extLst>
          </p:cNvPr>
          <p:cNvSpPr>
            <a:spLocks noGrp="1"/>
          </p:cNvSpPr>
          <p:nvPr>
            <p:ph type="title"/>
          </p:nvPr>
        </p:nvSpPr>
        <p:spPr/>
        <p:txBody>
          <a:bodyPr/>
          <a:lstStyle/>
          <a:p>
            <a:r>
              <a:rPr lang="en-IN" dirty="0"/>
              <a:t>Question?</a:t>
            </a:r>
          </a:p>
        </p:txBody>
      </p:sp>
      <p:sp>
        <p:nvSpPr>
          <p:cNvPr id="3" name="Content Placeholder 2">
            <a:extLst>
              <a:ext uri="{FF2B5EF4-FFF2-40B4-BE49-F238E27FC236}">
                <a16:creationId xmlns:a16="http://schemas.microsoft.com/office/drawing/2014/main" id="{2B4556B8-DC9D-D17D-A9BA-4DE051B37E02}"/>
              </a:ext>
            </a:extLst>
          </p:cNvPr>
          <p:cNvSpPr>
            <a:spLocks noGrp="1"/>
          </p:cNvSpPr>
          <p:nvPr>
            <p:ph idx="1"/>
          </p:nvPr>
        </p:nvSpPr>
        <p:spPr/>
        <p:txBody>
          <a:bodyPr>
            <a:normAutofit fontScale="92500"/>
          </a:bodyPr>
          <a:lstStyle/>
          <a:p>
            <a:pPr algn="just" fontAlgn="base"/>
            <a:r>
              <a:rPr lang="en-US" sz="4000" b="1" i="0" dirty="0">
                <a:solidFill>
                  <a:srgbClr val="273239"/>
                </a:solidFill>
                <a:effectLst/>
                <a:latin typeface="urw-din"/>
              </a:rPr>
              <a:t>Scheduling among the queues:</a:t>
            </a:r>
            <a:r>
              <a:rPr lang="en-US" sz="4000" b="0" i="0" dirty="0">
                <a:solidFill>
                  <a:srgbClr val="273239"/>
                </a:solidFill>
                <a:effectLst/>
                <a:latin typeface="urw-din"/>
              </a:rPr>
              <a:t> What will happen if all the queues have some processes? Which process should get the CPU? To determine this Scheduling among the queues is necessary. There are two ways to do so – </a:t>
            </a:r>
          </a:p>
          <a:p>
            <a:pPr marL="0" indent="0" algn="just">
              <a:buNone/>
            </a:pPr>
            <a:endParaRPr lang="en-IN" sz="4000" dirty="0"/>
          </a:p>
        </p:txBody>
      </p:sp>
    </p:spTree>
    <p:extLst>
      <p:ext uri="{BB962C8B-B14F-4D97-AF65-F5344CB8AC3E}">
        <p14:creationId xmlns:p14="http://schemas.microsoft.com/office/powerpoint/2010/main" val="23858881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C7A75-B98A-729C-7AE7-C94D7FE2831A}"/>
              </a:ext>
            </a:extLst>
          </p:cNvPr>
          <p:cNvSpPr>
            <a:spLocks noGrp="1"/>
          </p:cNvSpPr>
          <p:nvPr>
            <p:ph idx="1"/>
          </p:nvPr>
        </p:nvSpPr>
        <p:spPr>
          <a:xfrm>
            <a:off x="838200" y="702527"/>
            <a:ext cx="10515600" cy="5474436"/>
          </a:xfrm>
        </p:spPr>
        <p:txBody>
          <a:bodyPr>
            <a:normAutofit lnSpcReduction="10000"/>
          </a:bodyPr>
          <a:lstStyle/>
          <a:p>
            <a:pPr algn="just" fontAlgn="base">
              <a:buFont typeface="+mj-lt"/>
              <a:buAutoNum type="arabicPeriod"/>
            </a:pPr>
            <a:r>
              <a:rPr lang="en-US" sz="3000" b="1" i="0" dirty="0">
                <a:solidFill>
                  <a:srgbClr val="273239"/>
                </a:solidFill>
                <a:effectLst/>
                <a:latin typeface="urw-din"/>
              </a:rPr>
              <a:t>Fixed priority preemptive scheduling method –</a:t>
            </a:r>
            <a:r>
              <a:rPr lang="en-US" sz="3000" b="0" i="0" dirty="0">
                <a:solidFill>
                  <a:srgbClr val="273239"/>
                </a:solidFill>
                <a:effectLst/>
                <a:latin typeface="urw-din"/>
              </a:rPr>
              <a:t> Each queue has absolute priority over the lower priority queue. Let us consider following priority order </a:t>
            </a:r>
            <a:r>
              <a:rPr lang="en-US" sz="3000" b="1" i="0" dirty="0">
                <a:solidFill>
                  <a:srgbClr val="273239"/>
                </a:solidFill>
                <a:effectLst/>
                <a:latin typeface="urw-din"/>
              </a:rPr>
              <a:t>queue 1 &gt; queue 2 &gt; queue 3</a:t>
            </a:r>
            <a:r>
              <a:rPr lang="en-US" sz="3000" b="0" i="0" dirty="0">
                <a:solidFill>
                  <a:srgbClr val="273239"/>
                </a:solidFill>
                <a:effectLst/>
                <a:latin typeface="urw-din"/>
              </a:rPr>
              <a:t>.According to this algorithm, no process in the batch queue(queue 3) can run unless queues 1 and 2 are empty. If any batch process (queue 3) is running and any system (queue 1) or Interactive process(queue 2) entered the ready queue the batch process is preempted.</a:t>
            </a:r>
          </a:p>
          <a:p>
            <a:pPr algn="just" fontAlgn="base">
              <a:buFont typeface="+mj-lt"/>
              <a:buAutoNum type="arabicPeriod"/>
            </a:pPr>
            <a:r>
              <a:rPr lang="en-US" sz="3000" b="1" i="0" dirty="0">
                <a:solidFill>
                  <a:srgbClr val="273239"/>
                </a:solidFill>
                <a:effectLst/>
                <a:latin typeface="urw-din"/>
              </a:rPr>
              <a:t>Time slicing</a:t>
            </a:r>
            <a:r>
              <a:rPr lang="en-US" sz="3000" b="0" i="0" dirty="0">
                <a:solidFill>
                  <a:srgbClr val="273239"/>
                </a:solidFill>
                <a:effectLst/>
                <a:latin typeface="urw-din"/>
              </a:rPr>
              <a:t> – In this method, each queue gets a certain portion of CPU time and can use it to schedule its own processes. For instance, queue 1 takes 50 percent of CPU time queue 2 takes 30 percent and queue 3 gets 20 percent of CPU time.</a:t>
            </a:r>
          </a:p>
          <a:p>
            <a:endParaRPr lang="en-IN" dirty="0"/>
          </a:p>
        </p:txBody>
      </p:sp>
    </p:spTree>
    <p:extLst>
      <p:ext uri="{BB962C8B-B14F-4D97-AF65-F5344CB8AC3E}">
        <p14:creationId xmlns:p14="http://schemas.microsoft.com/office/powerpoint/2010/main" val="4011111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5EA3-A479-1415-6209-52462B450B68}"/>
              </a:ext>
            </a:extLst>
          </p:cNvPr>
          <p:cNvSpPr>
            <a:spLocks noGrp="1"/>
          </p:cNvSpPr>
          <p:nvPr>
            <p:ph type="title"/>
          </p:nvPr>
        </p:nvSpPr>
        <p:spPr/>
        <p:txBody>
          <a:bodyPr>
            <a:normAutofit fontScale="90000"/>
          </a:bodyPr>
          <a:lstStyle/>
          <a:p>
            <a:r>
              <a:rPr lang="en-IN" dirty="0"/>
              <a:t>Priority of Q1 is greater than Q2, the Q1 follows round robin with time quantum of 2 and Q2 follows first come first serve</a:t>
            </a:r>
          </a:p>
        </p:txBody>
      </p:sp>
      <p:graphicFrame>
        <p:nvGraphicFramePr>
          <p:cNvPr id="7" name="Table 7">
            <a:extLst>
              <a:ext uri="{FF2B5EF4-FFF2-40B4-BE49-F238E27FC236}">
                <a16:creationId xmlns:a16="http://schemas.microsoft.com/office/drawing/2014/main" id="{C826B6AE-D7D8-40F5-BCBC-8E9C1E864308}"/>
              </a:ext>
            </a:extLst>
          </p:cNvPr>
          <p:cNvGraphicFramePr>
            <a:graphicFrameLocks noGrp="1"/>
          </p:cNvGraphicFramePr>
          <p:nvPr>
            <p:ph idx="1"/>
            <p:extLst>
              <p:ext uri="{D42A27DB-BD31-4B8C-83A1-F6EECF244321}">
                <p14:modId xmlns:p14="http://schemas.microsoft.com/office/powerpoint/2010/main" val="748888417"/>
              </p:ext>
            </p:extLst>
          </p:nvPr>
        </p:nvGraphicFramePr>
        <p:xfrm>
          <a:off x="838200" y="1851024"/>
          <a:ext cx="10515600" cy="2810185"/>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419913635"/>
                    </a:ext>
                  </a:extLst>
                </a:gridCol>
                <a:gridCol w="2628900">
                  <a:extLst>
                    <a:ext uri="{9D8B030D-6E8A-4147-A177-3AD203B41FA5}">
                      <a16:colId xmlns:a16="http://schemas.microsoft.com/office/drawing/2014/main" val="2372799051"/>
                    </a:ext>
                  </a:extLst>
                </a:gridCol>
                <a:gridCol w="2628900">
                  <a:extLst>
                    <a:ext uri="{9D8B030D-6E8A-4147-A177-3AD203B41FA5}">
                      <a16:colId xmlns:a16="http://schemas.microsoft.com/office/drawing/2014/main" val="2976558092"/>
                    </a:ext>
                  </a:extLst>
                </a:gridCol>
                <a:gridCol w="2628900">
                  <a:extLst>
                    <a:ext uri="{9D8B030D-6E8A-4147-A177-3AD203B41FA5}">
                      <a16:colId xmlns:a16="http://schemas.microsoft.com/office/drawing/2014/main" val="2798112401"/>
                    </a:ext>
                  </a:extLst>
                </a:gridCol>
              </a:tblGrid>
              <a:tr h="562037">
                <a:tc>
                  <a:txBody>
                    <a:bodyPr/>
                    <a:lstStyle/>
                    <a:p>
                      <a:r>
                        <a:rPr lang="en-IN" dirty="0"/>
                        <a:t>PROCESS</a:t>
                      </a:r>
                    </a:p>
                  </a:txBody>
                  <a:tcPr/>
                </a:tc>
                <a:tc>
                  <a:txBody>
                    <a:bodyPr/>
                    <a:lstStyle/>
                    <a:p>
                      <a:r>
                        <a:rPr lang="en-IN" dirty="0"/>
                        <a:t>ARRIVAL TIME</a:t>
                      </a:r>
                    </a:p>
                  </a:txBody>
                  <a:tcPr/>
                </a:tc>
                <a:tc>
                  <a:txBody>
                    <a:bodyPr/>
                    <a:lstStyle/>
                    <a:p>
                      <a:r>
                        <a:rPr lang="en-IN" dirty="0"/>
                        <a:t>CPU BURST TIME</a:t>
                      </a:r>
                    </a:p>
                  </a:txBody>
                  <a:tcPr/>
                </a:tc>
                <a:tc>
                  <a:txBody>
                    <a:bodyPr/>
                    <a:lstStyle/>
                    <a:p>
                      <a:r>
                        <a:rPr lang="en-IN" dirty="0"/>
                        <a:t>QUEUE NUMBER</a:t>
                      </a:r>
                    </a:p>
                  </a:txBody>
                  <a:tcPr/>
                </a:tc>
                <a:extLst>
                  <a:ext uri="{0D108BD9-81ED-4DB2-BD59-A6C34878D82A}">
                    <a16:rowId xmlns:a16="http://schemas.microsoft.com/office/drawing/2014/main" val="1294555812"/>
                  </a:ext>
                </a:extLst>
              </a:tr>
              <a:tr h="562037">
                <a:tc>
                  <a:txBody>
                    <a:bodyPr/>
                    <a:lstStyle/>
                    <a:p>
                      <a:r>
                        <a:rPr lang="en-IN" dirty="0"/>
                        <a:t>P1</a:t>
                      </a:r>
                    </a:p>
                  </a:txBody>
                  <a:tcPr/>
                </a:tc>
                <a:tc>
                  <a:txBody>
                    <a:bodyPr/>
                    <a:lstStyle/>
                    <a:p>
                      <a:r>
                        <a:rPr lang="en-IN" dirty="0"/>
                        <a:t>0</a:t>
                      </a:r>
                    </a:p>
                  </a:txBody>
                  <a:tcPr/>
                </a:tc>
                <a:tc>
                  <a:txBody>
                    <a:bodyPr/>
                    <a:lstStyle/>
                    <a:p>
                      <a:r>
                        <a:rPr lang="en-IN" dirty="0"/>
                        <a:t>4</a:t>
                      </a:r>
                    </a:p>
                  </a:txBody>
                  <a:tcPr/>
                </a:tc>
                <a:tc>
                  <a:txBody>
                    <a:bodyPr/>
                    <a:lstStyle/>
                    <a:p>
                      <a:r>
                        <a:rPr lang="en-IN" dirty="0"/>
                        <a:t>1</a:t>
                      </a:r>
                    </a:p>
                  </a:txBody>
                  <a:tcPr/>
                </a:tc>
                <a:extLst>
                  <a:ext uri="{0D108BD9-81ED-4DB2-BD59-A6C34878D82A}">
                    <a16:rowId xmlns:a16="http://schemas.microsoft.com/office/drawing/2014/main" val="519345792"/>
                  </a:ext>
                </a:extLst>
              </a:tr>
              <a:tr h="562037">
                <a:tc>
                  <a:txBody>
                    <a:bodyPr/>
                    <a:lstStyle/>
                    <a:p>
                      <a:r>
                        <a:rPr lang="en-IN" dirty="0"/>
                        <a:t>P2</a:t>
                      </a:r>
                    </a:p>
                  </a:txBody>
                  <a:tcPr/>
                </a:tc>
                <a:tc>
                  <a:txBody>
                    <a:bodyPr/>
                    <a:lstStyle/>
                    <a:p>
                      <a:r>
                        <a:rPr lang="en-IN" dirty="0"/>
                        <a:t>0</a:t>
                      </a:r>
                    </a:p>
                  </a:txBody>
                  <a:tcPr/>
                </a:tc>
                <a:tc>
                  <a:txBody>
                    <a:bodyPr/>
                    <a:lstStyle/>
                    <a:p>
                      <a:r>
                        <a:rPr lang="en-IN" dirty="0"/>
                        <a:t>3</a:t>
                      </a:r>
                    </a:p>
                  </a:txBody>
                  <a:tcPr/>
                </a:tc>
                <a:tc>
                  <a:txBody>
                    <a:bodyPr/>
                    <a:lstStyle/>
                    <a:p>
                      <a:r>
                        <a:rPr lang="en-IN" dirty="0"/>
                        <a:t>1</a:t>
                      </a:r>
                    </a:p>
                  </a:txBody>
                  <a:tcPr/>
                </a:tc>
                <a:extLst>
                  <a:ext uri="{0D108BD9-81ED-4DB2-BD59-A6C34878D82A}">
                    <a16:rowId xmlns:a16="http://schemas.microsoft.com/office/drawing/2014/main" val="995193640"/>
                  </a:ext>
                </a:extLst>
              </a:tr>
              <a:tr h="562037">
                <a:tc>
                  <a:txBody>
                    <a:bodyPr/>
                    <a:lstStyle/>
                    <a:p>
                      <a:r>
                        <a:rPr lang="en-IN" dirty="0"/>
                        <a:t>P3</a:t>
                      </a:r>
                    </a:p>
                  </a:txBody>
                  <a:tcPr/>
                </a:tc>
                <a:tc>
                  <a:txBody>
                    <a:bodyPr/>
                    <a:lstStyle/>
                    <a:p>
                      <a:r>
                        <a:rPr lang="en-IN" dirty="0"/>
                        <a:t>0</a:t>
                      </a:r>
                    </a:p>
                  </a:txBody>
                  <a:tcPr/>
                </a:tc>
                <a:tc>
                  <a:txBody>
                    <a:bodyPr/>
                    <a:lstStyle/>
                    <a:p>
                      <a:r>
                        <a:rPr lang="en-IN" dirty="0"/>
                        <a:t>8</a:t>
                      </a:r>
                    </a:p>
                  </a:txBody>
                  <a:tcPr/>
                </a:tc>
                <a:tc>
                  <a:txBody>
                    <a:bodyPr/>
                    <a:lstStyle/>
                    <a:p>
                      <a:r>
                        <a:rPr lang="en-IN" dirty="0"/>
                        <a:t>2</a:t>
                      </a:r>
                    </a:p>
                  </a:txBody>
                  <a:tcPr/>
                </a:tc>
                <a:extLst>
                  <a:ext uri="{0D108BD9-81ED-4DB2-BD59-A6C34878D82A}">
                    <a16:rowId xmlns:a16="http://schemas.microsoft.com/office/drawing/2014/main" val="3879494691"/>
                  </a:ext>
                </a:extLst>
              </a:tr>
              <a:tr h="562037">
                <a:tc>
                  <a:txBody>
                    <a:bodyPr/>
                    <a:lstStyle/>
                    <a:p>
                      <a:r>
                        <a:rPr lang="en-IN" dirty="0"/>
                        <a:t>P4</a:t>
                      </a:r>
                    </a:p>
                  </a:txBody>
                  <a:tcPr/>
                </a:tc>
                <a:tc>
                  <a:txBody>
                    <a:bodyPr/>
                    <a:lstStyle/>
                    <a:p>
                      <a:r>
                        <a:rPr lang="en-IN" dirty="0"/>
                        <a:t>10</a:t>
                      </a:r>
                    </a:p>
                  </a:txBody>
                  <a:tcPr/>
                </a:tc>
                <a:tc>
                  <a:txBody>
                    <a:bodyPr/>
                    <a:lstStyle/>
                    <a:p>
                      <a:r>
                        <a:rPr lang="en-IN" dirty="0"/>
                        <a:t>5</a:t>
                      </a:r>
                    </a:p>
                  </a:txBody>
                  <a:tcPr/>
                </a:tc>
                <a:tc>
                  <a:txBody>
                    <a:bodyPr/>
                    <a:lstStyle/>
                    <a:p>
                      <a:r>
                        <a:rPr lang="en-IN" dirty="0"/>
                        <a:t>1</a:t>
                      </a:r>
                    </a:p>
                  </a:txBody>
                  <a:tcPr/>
                </a:tc>
                <a:extLst>
                  <a:ext uri="{0D108BD9-81ED-4DB2-BD59-A6C34878D82A}">
                    <a16:rowId xmlns:a16="http://schemas.microsoft.com/office/drawing/2014/main" val="2080754202"/>
                  </a:ext>
                </a:extLst>
              </a:tr>
            </a:tbl>
          </a:graphicData>
        </a:graphic>
      </p:graphicFrame>
    </p:spTree>
    <p:extLst>
      <p:ext uri="{BB962C8B-B14F-4D97-AF65-F5344CB8AC3E}">
        <p14:creationId xmlns:p14="http://schemas.microsoft.com/office/powerpoint/2010/main" val="38985592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6196-2F0E-6F76-3785-4DCB8CBEA7F1}"/>
              </a:ext>
            </a:extLst>
          </p:cNvPr>
          <p:cNvSpPr>
            <a:spLocks noGrp="1"/>
          </p:cNvSpPr>
          <p:nvPr>
            <p:ph type="title"/>
          </p:nvPr>
        </p:nvSpPr>
        <p:spPr/>
        <p:txBody>
          <a:bodyPr/>
          <a:lstStyle/>
          <a:p>
            <a:endParaRPr lang="en-IN"/>
          </a:p>
        </p:txBody>
      </p:sp>
      <p:sp>
        <p:nvSpPr>
          <p:cNvPr id="7" name="Content Placeholder 6">
            <a:extLst>
              <a:ext uri="{FF2B5EF4-FFF2-40B4-BE49-F238E27FC236}">
                <a16:creationId xmlns:a16="http://schemas.microsoft.com/office/drawing/2014/main" id="{892C6DD5-CDB1-F8FA-672A-6D6798F9932B}"/>
              </a:ext>
            </a:extLst>
          </p:cNvPr>
          <p:cNvSpPr>
            <a:spLocks noGrp="1"/>
          </p:cNvSpPr>
          <p:nvPr>
            <p:ph idx="1"/>
          </p:nvPr>
        </p:nvSpPr>
        <p:spPr/>
        <p:txBody>
          <a:bodyPr/>
          <a:lstStyle/>
          <a:p>
            <a:endParaRPr lang="en-IN" dirty="0"/>
          </a:p>
        </p:txBody>
      </p:sp>
      <p:pic>
        <p:nvPicPr>
          <p:cNvPr id="2050" name="Picture 2">
            <a:extLst>
              <a:ext uri="{FF2B5EF4-FFF2-40B4-BE49-F238E27FC236}">
                <a16:creationId xmlns:a16="http://schemas.microsoft.com/office/drawing/2014/main" id="{90F57D93-DF3C-FF25-7D4B-BA75CEE33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912" y="4130245"/>
            <a:ext cx="10169912" cy="910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665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6A8C3-4AB9-2703-3E60-6DAA3CF2DC0F}"/>
              </a:ext>
            </a:extLst>
          </p:cNvPr>
          <p:cNvSpPr>
            <a:spLocks noGrp="1"/>
          </p:cNvSpPr>
          <p:nvPr>
            <p:ph type="title"/>
          </p:nvPr>
        </p:nvSpPr>
        <p:spPr/>
        <p:txBody>
          <a:bodyPr/>
          <a:lstStyle/>
          <a:p>
            <a:r>
              <a:rPr lang="en-IN" dirty="0"/>
              <a:t>MULTILEVEL FEEDBACK QUEUE</a:t>
            </a:r>
          </a:p>
        </p:txBody>
      </p:sp>
      <p:sp>
        <p:nvSpPr>
          <p:cNvPr id="3" name="Content Placeholder 2">
            <a:extLst>
              <a:ext uri="{FF2B5EF4-FFF2-40B4-BE49-F238E27FC236}">
                <a16:creationId xmlns:a16="http://schemas.microsoft.com/office/drawing/2014/main" id="{6DE9A1A3-D488-C368-1D0C-EF4FB4CBD3BB}"/>
              </a:ext>
            </a:extLst>
          </p:cNvPr>
          <p:cNvSpPr>
            <a:spLocks noGrp="1"/>
          </p:cNvSpPr>
          <p:nvPr>
            <p:ph idx="1"/>
          </p:nvPr>
        </p:nvSpPr>
        <p:spPr/>
        <p:txBody>
          <a:bodyPr>
            <a:normAutofit/>
          </a:bodyPr>
          <a:lstStyle/>
          <a:p>
            <a:pPr algn="l"/>
            <a:r>
              <a:rPr lang="en-US" b="1" i="0" dirty="0">
                <a:solidFill>
                  <a:srgbClr val="000000"/>
                </a:solidFill>
                <a:effectLst/>
                <a:latin typeface="Fira Sans" panose="020B0604020202020204" pitchFamily="34" charset="0"/>
              </a:rPr>
              <a:t>Multilevel Feedback Queue scheduling:</a:t>
            </a:r>
          </a:p>
          <a:p>
            <a:pPr algn="l"/>
            <a:endParaRPr lang="en-US" b="1" i="0" dirty="0">
              <a:solidFill>
                <a:srgbClr val="000000"/>
              </a:solidFill>
              <a:effectLst/>
              <a:latin typeface="Fira Sans" panose="020B0604020202020204" pitchFamily="34" charset="0"/>
            </a:endParaRPr>
          </a:p>
          <a:p>
            <a:endParaRPr lang="en-IN" dirty="0"/>
          </a:p>
        </p:txBody>
      </p:sp>
      <p:pic>
        <p:nvPicPr>
          <p:cNvPr id="5" name="Picture 4">
            <a:extLst>
              <a:ext uri="{FF2B5EF4-FFF2-40B4-BE49-F238E27FC236}">
                <a16:creationId xmlns:a16="http://schemas.microsoft.com/office/drawing/2014/main" id="{E7E3B219-A369-817C-35A9-4B41A2919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280" y="1962614"/>
            <a:ext cx="9757317" cy="4084212"/>
          </a:xfrm>
          <a:prstGeom prst="rect">
            <a:avLst/>
          </a:prstGeom>
        </p:spPr>
      </p:pic>
    </p:spTree>
    <p:extLst>
      <p:ext uri="{BB962C8B-B14F-4D97-AF65-F5344CB8AC3E}">
        <p14:creationId xmlns:p14="http://schemas.microsoft.com/office/powerpoint/2010/main" val="1503434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5F441-BD5B-3371-C4FA-EFB55790242A}"/>
              </a:ext>
            </a:extLst>
          </p:cNvPr>
          <p:cNvSpPr>
            <a:spLocks noGrp="1"/>
          </p:cNvSpPr>
          <p:nvPr>
            <p:ph type="title"/>
          </p:nvPr>
        </p:nvSpPr>
        <p:spPr/>
        <p:txBody>
          <a:bodyPr/>
          <a:lstStyle/>
          <a:p>
            <a:r>
              <a:rPr lang="en-IN" dirty="0"/>
              <a:t>MULTILEVEL FEEDBACK QUEUE</a:t>
            </a:r>
          </a:p>
        </p:txBody>
      </p:sp>
      <p:sp>
        <p:nvSpPr>
          <p:cNvPr id="3" name="Content Placeholder 2">
            <a:extLst>
              <a:ext uri="{FF2B5EF4-FFF2-40B4-BE49-F238E27FC236}">
                <a16:creationId xmlns:a16="http://schemas.microsoft.com/office/drawing/2014/main" id="{BDA2F2E0-8B13-23FE-DC63-20D914AF17DB}"/>
              </a:ext>
            </a:extLst>
          </p:cNvPr>
          <p:cNvSpPr>
            <a:spLocks noGrp="1"/>
          </p:cNvSpPr>
          <p:nvPr>
            <p:ph idx="1"/>
          </p:nvPr>
        </p:nvSpPr>
        <p:spPr/>
        <p:txBody>
          <a:bodyPr/>
          <a:lstStyle/>
          <a:p>
            <a:r>
              <a:rPr lang="en-US" b="0" i="0" dirty="0">
                <a:solidFill>
                  <a:srgbClr val="282828"/>
                </a:solidFill>
                <a:effectLst/>
                <a:latin typeface="Roboto" panose="02000000000000000000" pitchFamily="2" charset="0"/>
              </a:rPr>
              <a:t>In multilevel feedback scheduling, the processes are allowed to move in between the queues, the idea behind is to separate the processes with different CPU – burst characteristics.</a:t>
            </a:r>
            <a:br>
              <a:rPr lang="en-US" b="0" i="0" dirty="0">
                <a:solidFill>
                  <a:srgbClr val="282828"/>
                </a:solidFill>
                <a:effectLst/>
                <a:latin typeface="Roboto" panose="02000000000000000000" pitchFamily="2" charset="0"/>
              </a:rPr>
            </a:br>
            <a:r>
              <a:rPr lang="en-US" b="0" i="0" dirty="0">
                <a:solidFill>
                  <a:srgbClr val="282828"/>
                </a:solidFill>
                <a:effectLst/>
                <a:latin typeface="Roboto" panose="02000000000000000000" pitchFamily="2" charset="0"/>
              </a:rPr>
              <a:t>If any process uses too much CPU then it’ll be moved to the lower priority queue and if a process waiting too much for the CPU is moved to the high priority queue this prevents starvation.</a:t>
            </a:r>
            <a:br>
              <a:rPr lang="en-US" b="0" i="0" dirty="0">
                <a:solidFill>
                  <a:srgbClr val="282828"/>
                </a:solidFill>
                <a:effectLst/>
                <a:latin typeface="Roboto" panose="02000000000000000000" pitchFamily="2" charset="0"/>
              </a:rPr>
            </a:br>
            <a:r>
              <a:rPr lang="en-US" b="0" i="0" dirty="0">
                <a:solidFill>
                  <a:srgbClr val="282828"/>
                </a:solidFill>
                <a:effectLst/>
                <a:latin typeface="Roboto" panose="02000000000000000000" pitchFamily="2" charset="0"/>
              </a:rPr>
              <a:t>Multilevel feedback queue is the most general scheme and also the most complex.</a:t>
            </a:r>
          </a:p>
          <a:p>
            <a:endParaRPr lang="en-IN" dirty="0"/>
          </a:p>
        </p:txBody>
      </p:sp>
    </p:spTree>
    <p:extLst>
      <p:ext uri="{BB962C8B-B14F-4D97-AF65-F5344CB8AC3E}">
        <p14:creationId xmlns:p14="http://schemas.microsoft.com/office/powerpoint/2010/main" val="17058727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2154-1EE6-26F0-7D7F-C1BAE936495C}"/>
              </a:ext>
            </a:extLst>
          </p:cNvPr>
          <p:cNvSpPr>
            <a:spLocks noGrp="1"/>
          </p:cNvSpPr>
          <p:nvPr>
            <p:ph type="title"/>
          </p:nvPr>
        </p:nvSpPr>
        <p:spPr/>
        <p:txBody>
          <a:bodyPr/>
          <a:lstStyle/>
          <a:p>
            <a:r>
              <a:rPr lang="en-IN" dirty="0"/>
              <a:t>MULTILEVEL FEEDBACK QUEUE</a:t>
            </a:r>
          </a:p>
        </p:txBody>
      </p:sp>
      <p:sp>
        <p:nvSpPr>
          <p:cNvPr id="3" name="Content Placeholder 2">
            <a:extLst>
              <a:ext uri="{FF2B5EF4-FFF2-40B4-BE49-F238E27FC236}">
                <a16:creationId xmlns:a16="http://schemas.microsoft.com/office/drawing/2014/main" id="{42B534BD-A6C7-7B39-D96C-C07F57A45629}"/>
              </a:ext>
            </a:extLst>
          </p:cNvPr>
          <p:cNvSpPr>
            <a:spLocks noGrp="1"/>
          </p:cNvSpPr>
          <p:nvPr>
            <p:ph idx="1"/>
          </p:nvPr>
        </p:nvSpPr>
        <p:spPr/>
        <p:txBody>
          <a:bodyPr/>
          <a:lstStyle/>
          <a:p>
            <a:pPr algn="l"/>
            <a:r>
              <a:rPr lang="en-US" b="1" i="0" dirty="0">
                <a:solidFill>
                  <a:srgbClr val="000000"/>
                </a:solidFill>
                <a:effectLst/>
                <a:latin typeface="Fira Sans" panose="020B0503050000020004" pitchFamily="34" charset="0"/>
              </a:rPr>
              <a:t>Advantages of MLFQ:</a:t>
            </a:r>
          </a:p>
          <a:p>
            <a:pPr algn="l">
              <a:buFont typeface="Arial" panose="020B0604020202020204" pitchFamily="34" charset="0"/>
              <a:buChar char="•"/>
            </a:pPr>
            <a:r>
              <a:rPr lang="en-US" b="0" i="0" dirty="0">
                <a:solidFill>
                  <a:srgbClr val="282828"/>
                </a:solidFill>
                <a:effectLst/>
                <a:latin typeface="Roboto" panose="02000000000000000000" pitchFamily="2" charset="0"/>
              </a:rPr>
              <a:t>MLFQ allows different processes to move between different queues.</a:t>
            </a:r>
          </a:p>
          <a:p>
            <a:pPr algn="l">
              <a:buFont typeface="Arial" panose="020B0604020202020204" pitchFamily="34" charset="0"/>
              <a:buChar char="•"/>
            </a:pPr>
            <a:r>
              <a:rPr lang="en-US" b="0" i="0" dirty="0">
                <a:solidFill>
                  <a:srgbClr val="282828"/>
                </a:solidFill>
                <a:effectLst/>
                <a:latin typeface="Roboto" panose="02000000000000000000" pitchFamily="2" charset="0"/>
              </a:rPr>
              <a:t>It prevents starvation.</a:t>
            </a:r>
          </a:p>
          <a:p>
            <a:pPr algn="l">
              <a:buFont typeface="Arial" panose="020B0604020202020204" pitchFamily="34" charset="0"/>
              <a:buChar char="•"/>
            </a:pPr>
            <a:r>
              <a:rPr lang="en-US" b="0" i="0" dirty="0">
                <a:solidFill>
                  <a:srgbClr val="282828"/>
                </a:solidFill>
                <a:effectLst/>
                <a:latin typeface="Roboto" panose="02000000000000000000" pitchFamily="2" charset="0"/>
              </a:rPr>
              <a:t>MLFQ is more flexible.</a:t>
            </a:r>
          </a:p>
          <a:p>
            <a:endParaRPr lang="en-IN" dirty="0"/>
          </a:p>
        </p:txBody>
      </p:sp>
    </p:spTree>
    <p:extLst>
      <p:ext uri="{BB962C8B-B14F-4D97-AF65-F5344CB8AC3E}">
        <p14:creationId xmlns:p14="http://schemas.microsoft.com/office/powerpoint/2010/main" val="15358472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D5B2E-4168-FF90-AF56-18E7373C773D}"/>
              </a:ext>
            </a:extLst>
          </p:cNvPr>
          <p:cNvSpPr>
            <a:spLocks noGrp="1"/>
          </p:cNvSpPr>
          <p:nvPr>
            <p:ph type="title"/>
          </p:nvPr>
        </p:nvSpPr>
        <p:spPr/>
        <p:txBody>
          <a:bodyPr>
            <a:normAutofit fontScale="90000"/>
          </a:bodyPr>
          <a:lstStyle/>
          <a:p>
            <a:r>
              <a:rPr lang="en-US" b="1" i="0" dirty="0">
                <a:solidFill>
                  <a:srgbClr val="273239"/>
                </a:solidFill>
                <a:effectLst/>
                <a:latin typeface="sofia-pro"/>
              </a:rPr>
              <a:t>Multiple-Processor Scheduling in Operating System</a:t>
            </a:r>
            <a:br>
              <a:rPr lang="en-US"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E6C77175-D393-E890-3A60-62F794B4B999}"/>
              </a:ext>
            </a:extLst>
          </p:cNvPr>
          <p:cNvSpPr>
            <a:spLocks noGrp="1"/>
          </p:cNvSpPr>
          <p:nvPr>
            <p:ph idx="1"/>
          </p:nvPr>
        </p:nvSpPr>
        <p:spPr/>
        <p:txBody>
          <a:bodyPr>
            <a:normAutofit fontScale="92500" lnSpcReduction="20000"/>
          </a:bodyPr>
          <a:lstStyle/>
          <a:p>
            <a:pPr algn="just"/>
            <a:r>
              <a:rPr lang="en-US" sz="4400" b="0" i="0" dirty="0">
                <a:solidFill>
                  <a:srgbClr val="273239"/>
                </a:solidFill>
                <a:effectLst/>
                <a:latin typeface="urw-din"/>
              </a:rPr>
              <a:t>In multiple-processor scheduling </a:t>
            </a:r>
            <a:r>
              <a:rPr lang="en-US" sz="4400" b="1" i="0" dirty="0">
                <a:solidFill>
                  <a:srgbClr val="273239"/>
                </a:solidFill>
                <a:effectLst/>
                <a:latin typeface="urw-din"/>
              </a:rPr>
              <a:t>multiple CPU’s</a:t>
            </a:r>
            <a:r>
              <a:rPr lang="en-US" sz="4400" b="0" i="0" dirty="0">
                <a:solidFill>
                  <a:srgbClr val="273239"/>
                </a:solidFill>
                <a:effectLst/>
                <a:latin typeface="urw-din"/>
              </a:rPr>
              <a:t> are available and hence </a:t>
            </a:r>
            <a:r>
              <a:rPr lang="en-US" sz="4400" b="1" i="0" dirty="0">
                <a:solidFill>
                  <a:srgbClr val="273239"/>
                </a:solidFill>
                <a:effectLst/>
                <a:latin typeface="urw-din"/>
              </a:rPr>
              <a:t>Load Sharing</a:t>
            </a:r>
            <a:r>
              <a:rPr lang="en-US" sz="4400" b="0" i="0" dirty="0">
                <a:solidFill>
                  <a:srgbClr val="273239"/>
                </a:solidFill>
                <a:effectLst/>
                <a:latin typeface="urw-din"/>
              </a:rPr>
              <a:t> becomes possible. However multiple processor scheduling is more </a:t>
            </a:r>
            <a:r>
              <a:rPr lang="en-US" sz="4400" b="1" i="0" dirty="0">
                <a:solidFill>
                  <a:srgbClr val="273239"/>
                </a:solidFill>
                <a:effectLst/>
                <a:latin typeface="urw-din"/>
              </a:rPr>
              <a:t>complex</a:t>
            </a:r>
            <a:r>
              <a:rPr lang="en-US" sz="4400" b="0" i="0" dirty="0">
                <a:solidFill>
                  <a:srgbClr val="273239"/>
                </a:solidFill>
                <a:effectLst/>
                <a:latin typeface="urw-din"/>
              </a:rPr>
              <a:t> as compared to single processor scheduling.</a:t>
            </a:r>
            <a:endParaRPr lang="en-IN" sz="4400" dirty="0"/>
          </a:p>
        </p:txBody>
      </p:sp>
    </p:spTree>
    <p:extLst>
      <p:ext uri="{BB962C8B-B14F-4D97-AF65-F5344CB8AC3E}">
        <p14:creationId xmlns:p14="http://schemas.microsoft.com/office/powerpoint/2010/main" val="32619011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F3D5-77E7-26F9-C9FC-A99250522F6F}"/>
              </a:ext>
            </a:extLst>
          </p:cNvPr>
          <p:cNvSpPr>
            <a:spLocks noGrp="1"/>
          </p:cNvSpPr>
          <p:nvPr>
            <p:ph type="title"/>
          </p:nvPr>
        </p:nvSpPr>
        <p:spPr/>
        <p:txBody>
          <a:bodyPr>
            <a:normAutofit fontScale="90000"/>
          </a:bodyPr>
          <a:lstStyle/>
          <a:p>
            <a:r>
              <a:rPr lang="en-US" b="1" i="0" dirty="0">
                <a:solidFill>
                  <a:srgbClr val="273239"/>
                </a:solidFill>
                <a:effectLst/>
                <a:latin typeface="urw-din"/>
              </a:rPr>
              <a:t>Approaches to Multiple-Processor Scheduling –</a:t>
            </a:r>
            <a:br>
              <a:rPr lang="en-US"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24B94C4D-C2C8-6C09-6066-6E88E6BFC16B}"/>
              </a:ext>
            </a:extLst>
          </p:cNvPr>
          <p:cNvSpPr>
            <a:spLocks noGrp="1"/>
          </p:cNvSpPr>
          <p:nvPr>
            <p:ph idx="1"/>
          </p:nvPr>
        </p:nvSpPr>
        <p:spPr/>
        <p:txBody>
          <a:bodyPr>
            <a:normAutofit fontScale="92500"/>
          </a:bodyPr>
          <a:lstStyle/>
          <a:p>
            <a:pPr algn="just" fontAlgn="base"/>
            <a:r>
              <a:rPr lang="en-US" sz="3600" b="0" i="0" dirty="0">
                <a:solidFill>
                  <a:srgbClr val="273239"/>
                </a:solidFill>
                <a:effectLst/>
                <a:latin typeface="urw-din"/>
              </a:rPr>
              <a:t>One approach is when all the scheduling decisions and I/O processing are handled by a single processor which is called the </a:t>
            </a:r>
            <a:r>
              <a:rPr lang="en-US" sz="3600" b="1" i="0" dirty="0">
                <a:solidFill>
                  <a:srgbClr val="273239"/>
                </a:solidFill>
                <a:effectLst/>
                <a:latin typeface="urw-din"/>
              </a:rPr>
              <a:t>Master Server</a:t>
            </a:r>
            <a:r>
              <a:rPr lang="en-US" sz="3600" b="0" i="0" dirty="0">
                <a:solidFill>
                  <a:srgbClr val="273239"/>
                </a:solidFill>
                <a:effectLst/>
                <a:latin typeface="urw-din"/>
              </a:rPr>
              <a:t> and the other processors executes only the </a:t>
            </a:r>
            <a:r>
              <a:rPr lang="en-US" sz="3600" b="1" i="0" dirty="0">
                <a:solidFill>
                  <a:srgbClr val="273239"/>
                </a:solidFill>
                <a:effectLst/>
                <a:latin typeface="urw-din"/>
              </a:rPr>
              <a:t>user code</a:t>
            </a:r>
            <a:r>
              <a:rPr lang="en-US" sz="3600" b="0" i="0" dirty="0">
                <a:solidFill>
                  <a:srgbClr val="273239"/>
                </a:solidFill>
                <a:effectLst/>
                <a:latin typeface="urw-din"/>
              </a:rPr>
              <a:t>. This is simple and reduces the need of data sharing. This entire scenario is called </a:t>
            </a:r>
            <a:r>
              <a:rPr lang="en-US" sz="3600" b="1" i="0" dirty="0">
                <a:solidFill>
                  <a:srgbClr val="273239"/>
                </a:solidFill>
                <a:effectLst/>
                <a:latin typeface="urw-din"/>
              </a:rPr>
              <a:t>Asymmetric Multiprocessing</a:t>
            </a:r>
            <a:r>
              <a:rPr lang="en-US" sz="3600" b="0" i="0" dirty="0">
                <a:solidFill>
                  <a:srgbClr val="273239"/>
                </a:solidFill>
                <a:effectLst/>
                <a:latin typeface="urw-din"/>
              </a:rPr>
              <a:t>.</a:t>
            </a:r>
          </a:p>
          <a:p>
            <a:pPr algn="just" fontAlgn="base"/>
            <a:endParaRPr lang="en-US" sz="3600" b="0" i="0" dirty="0">
              <a:solidFill>
                <a:srgbClr val="273239"/>
              </a:solidFill>
              <a:effectLst/>
              <a:latin typeface="urw-din"/>
            </a:endParaRPr>
          </a:p>
          <a:p>
            <a:pPr algn="just" fontAlgn="base"/>
            <a:endParaRPr lang="en-US" sz="3600" b="0" i="0" dirty="0">
              <a:solidFill>
                <a:srgbClr val="273239"/>
              </a:solidFill>
              <a:effectLst/>
              <a:latin typeface="urw-din"/>
            </a:endParaRPr>
          </a:p>
          <a:p>
            <a:pPr algn="just" fontAlgn="base"/>
            <a:endParaRPr lang="en-US" sz="3600" b="0" i="0" dirty="0">
              <a:solidFill>
                <a:srgbClr val="273239"/>
              </a:solidFill>
              <a:effectLst/>
              <a:latin typeface="urw-din"/>
            </a:endParaRPr>
          </a:p>
          <a:p>
            <a:pPr algn="just" fontAlgn="base"/>
            <a:endParaRPr lang="en-US" sz="3600" b="0" i="0" dirty="0">
              <a:solidFill>
                <a:srgbClr val="273239"/>
              </a:solidFill>
              <a:effectLst/>
              <a:latin typeface="urw-din"/>
            </a:endParaRPr>
          </a:p>
          <a:p>
            <a:pPr algn="just"/>
            <a:endParaRPr lang="en-IN" sz="3600" dirty="0"/>
          </a:p>
        </p:txBody>
      </p:sp>
    </p:spTree>
    <p:extLst>
      <p:ext uri="{BB962C8B-B14F-4D97-AF65-F5344CB8AC3E}">
        <p14:creationId xmlns:p14="http://schemas.microsoft.com/office/powerpoint/2010/main" val="2401455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D620-DC1F-2668-7710-1B48752510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18B3D0-6ECC-29B5-54E2-06AF6314A7F8}"/>
              </a:ext>
            </a:extLst>
          </p:cNvPr>
          <p:cNvSpPr>
            <a:spLocks noGrp="1"/>
          </p:cNvSpPr>
          <p:nvPr>
            <p:ph idx="1"/>
          </p:nvPr>
        </p:nvSpPr>
        <p:spPr/>
        <p:txBody>
          <a:bodyPr>
            <a:normAutofit fontScale="85000" lnSpcReduction="10000"/>
          </a:bodyPr>
          <a:lstStyle/>
          <a:p>
            <a:pPr algn="just" fontAlgn="base"/>
            <a:r>
              <a:rPr lang="en-US" sz="3600" b="0" i="0" dirty="0">
                <a:solidFill>
                  <a:srgbClr val="273239"/>
                </a:solidFill>
                <a:effectLst/>
                <a:latin typeface="urw-din"/>
              </a:rPr>
              <a:t>A second approach uses </a:t>
            </a:r>
            <a:r>
              <a:rPr lang="en-US" sz="3600" b="1" i="0" dirty="0">
                <a:solidFill>
                  <a:srgbClr val="273239"/>
                </a:solidFill>
                <a:effectLst/>
                <a:latin typeface="urw-din"/>
              </a:rPr>
              <a:t>Symmetric Multiprocessing</a:t>
            </a:r>
            <a:r>
              <a:rPr lang="en-US" sz="3600" b="0" i="0" dirty="0">
                <a:solidFill>
                  <a:srgbClr val="273239"/>
                </a:solidFill>
                <a:effectLst/>
                <a:latin typeface="urw-din"/>
              </a:rPr>
              <a:t> where each processor is </a:t>
            </a:r>
            <a:r>
              <a:rPr lang="en-US" sz="3600" b="1" i="0" dirty="0">
                <a:solidFill>
                  <a:srgbClr val="273239"/>
                </a:solidFill>
                <a:effectLst/>
                <a:latin typeface="urw-din"/>
              </a:rPr>
              <a:t>self scheduling</a:t>
            </a:r>
            <a:r>
              <a:rPr lang="en-US" sz="3600" b="0" i="0" dirty="0">
                <a:solidFill>
                  <a:srgbClr val="273239"/>
                </a:solidFill>
                <a:effectLst/>
                <a:latin typeface="urw-din"/>
              </a:rPr>
              <a:t>. All processes may be in a common ready queue or each processor may have its own private queue for ready processes. The scheduling proceeds further by having the scheduler for each processor examine the ready queue and select a process to execute.</a:t>
            </a:r>
          </a:p>
        </p:txBody>
      </p:sp>
    </p:spTree>
    <p:extLst>
      <p:ext uri="{BB962C8B-B14F-4D97-AF65-F5344CB8AC3E}">
        <p14:creationId xmlns:p14="http://schemas.microsoft.com/office/powerpoint/2010/main" val="305113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5D594-8362-CE17-D050-DE08C56D3AF6}"/>
              </a:ext>
            </a:extLst>
          </p:cNvPr>
          <p:cNvSpPr>
            <a:spLocks noGrp="1"/>
          </p:cNvSpPr>
          <p:nvPr>
            <p:ph type="title"/>
          </p:nvPr>
        </p:nvSpPr>
        <p:spPr/>
        <p:txBody>
          <a:bodyPr/>
          <a:lstStyle/>
          <a:p>
            <a:r>
              <a:rPr lang="en-IN" dirty="0"/>
              <a:t>CPU SCHEDULING CRITERIA</a:t>
            </a:r>
          </a:p>
        </p:txBody>
      </p:sp>
      <p:pic>
        <p:nvPicPr>
          <p:cNvPr id="5" name="Content Placeholder 4">
            <a:extLst>
              <a:ext uri="{FF2B5EF4-FFF2-40B4-BE49-F238E27FC236}">
                <a16:creationId xmlns:a16="http://schemas.microsoft.com/office/drawing/2014/main" id="{F7295CF7-BAA6-4D1A-4C10-FBF90291E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6291" y="2419815"/>
            <a:ext cx="7844480" cy="3573416"/>
          </a:xfrm>
        </p:spPr>
      </p:pic>
    </p:spTree>
    <p:extLst>
      <p:ext uri="{BB962C8B-B14F-4D97-AF65-F5344CB8AC3E}">
        <p14:creationId xmlns:p14="http://schemas.microsoft.com/office/powerpoint/2010/main" val="38578154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B497-4AF5-03D6-BAFE-C4F4D514BEDA}"/>
              </a:ext>
            </a:extLst>
          </p:cNvPr>
          <p:cNvSpPr>
            <a:spLocks noGrp="1"/>
          </p:cNvSpPr>
          <p:nvPr>
            <p:ph type="title"/>
          </p:nvPr>
        </p:nvSpPr>
        <p:spPr/>
        <p:txBody>
          <a:bodyPr/>
          <a:lstStyle/>
          <a:p>
            <a:r>
              <a:rPr lang="en-IN" dirty="0"/>
              <a:t>PROCESS AFFINITY</a:t>
            </a:r>
          </a:p>
        </p:txBody>
      </p:sp>
      <p:sp>
        <p:nvSpPr>
          <p:cNvPr id="3" name="Content Placeholder 2">
            <a:extLst>
              <a:ext uri="{FF2B5EF4-FFF2-40B4-BE49-F238E27FC236}">
                <a16:creationId xmlns:a16="http://schemas.microsoft.com/office/drawing/2014/main" id="{10A02FCF-0DA6-34BF-876D-9A4028F8979D}"/>
              </a:ext>
            </a:extLst>
          </p:cNvPr>
          <p:cNvSpPr>
            <a:spLocks noGrp="1"/>
          </p:cNvSpPr>
          <p:nvPr>
            <p:ph idx="1"/>
          </p:nvPr>
        </p:nvSpPr>
        <p:spPr/>
        <p:txBody>
          <a:bodyPr>
            <a:normAutofit fontScale="92500" lnSpcReduction="10000"/>
          </a:bodyPr>
          <a:lstStyle/>
          <a:p>
            <a:r>
              <a:rPr lang="en-US" b="0" i="0" dirty="0">
                <a:solidFill>
                  <a:srgbClr val="273239"/>
                </a:solidFill>
                <a:effectLst/>
                <a:latin typeface="urw-din"/>
              </a:rPr>
              <a:t>When a process runs on a specific processor there are certain effects on the cache memory. </a:t>
            </a:r>
          </a:p>
          <a:p>
            <a:r>
              <a:rPr lang="en-US" b="0" i="0" dirty="0">
                <a:solidFill>
                  <a:srgbClr val="273239"/>
                </a:solidFill>
                <a:effectLst/>
                <a:latin typeface="urw-din"/>
              </a:rPr>
              <a:t>Now if the process migrates to another processor, the contents of the cache memory must be invalidated for the first processor and the cache for the second processor must be repopulated. </a:t>
            </a:r>
            <a:endParaRPr lang="en-US" dirty="0">
              <a:solidFill>
                <a:srgbClr val="273239"/>
              </a:solidFill>
              <a:latin typeface="urw-din"/>
            </a:endParaRPr>
          </a:p>
          <a:p>
            <a:r>
              <a:rPr lang="en-US" b="0" i="0" dirty="0">
                <a:solidFill>
                  <a:srgbClr val="273239"/>
                </a:solidFill>
                <a:effectLst/>
                <a:latin typeface="urw-din"/>
              </a:rPr>
              <a:t>Because of the high cost of invalidating and repopulating caches, most of the SMP(symmetric multiprocessing) systems try to avoid migration of processes from one processor to another and try to keep a process running on the same processor. This is known as </a:t>
            </a:r>
            <a:r>
              <a:rPr lang="en-US" b="1" i="0" dirty="0">
                <a:solidFill>
                  <a:srgbClr val="273239"/>
                </a:solidFill>
                <a:effectLst/>
                <a:latin typeface="urw-din"/>
              </a:rPr>
              <a:t>PROCESSOR AFFINITY</a:t>
            </a:r>
            <a:r>
              <a:rPr lang="en-US" b="0" i="0" dirty="0">
                <a:solidFill>
                  <a:srgbClr val="273239"/>
                </a:solidFill>
                <a:effectLst/>
                <a:latin typeface="urw-din"/>
              </a:rPr>
              <a:t>.</a:t>
            </a:r>
            <a:endParaRPr lang="en-IN" dirty="0"/>
          </a:p>
        </p:txBody>
      </p:sp>
    </p:spTree>
    <p:extLst>
      <p:ext uri="{BB962C8B-B14F-4D97-AF65-F5344CB8AC3E}">
        <p14:creationId xmlns:p14="http://schemas.microsoft.com/office/powerpoint/2010/main" val="12967469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61B3-7216-A08F-3A95-B03C706CB600}"/>
              </a:ext>
            </a:extLst>
          </p:cNvPr>
          <p:cNvSpPr>
            <a:spLocks noGrp="1"/>
          </p:cNvSpPr>
          <p:nvPr>
            <p:ph type="title"/>
          </p:nvPr>
        </p:nvSpPr>
        <p:spPr/>
        <p:txBody>
          <a:bodyPr/>
          <a:lstStyle/>
          <a:p>
            <a:r>
              <a:rPr lang="en-IN" dirty="0"/>
              <a:t>Types of Processor Affinity</a:t>
            </a:r>
          </a:p>
        </p:txBody>
      </p:sp>
      <p:sp>
        <p:nvSpPr>
          <p:cNvPr id="3" name="Content Placeholder 2">
            <a:extLst>
              <a:ext uri="{FF2B5EF4-FFF2-40B4-BE49-F238E27FC236}">
                <a16:creationId xmlns:a16="http://schemas.microsoft.com/office/drawing/2014/main" id="{2970AECB-1D3B-4397-7BEE-16AAF729FA40}"/>
              </a:ext>
            </a:extLst>
          </p:cNvPr>
          <p:cNvSpPr>
            <a:spLocks noGrp="1"/>
          </p:cNvSpPr>
          <p:nvPr>
            <p:ph idx="1"/>
          </p:nvPr>
        </p:nvSpPr>
        <p:spPr/>
        <p:txBody>
          <a:bodyPr>
            <a:normAutofit fontScale="92500" lnSpcReduction="20000"/>
          </a:bodyPr>
          <a:lstStyle/>
          <a:p>
            <a:pPr algn="l" fontAlgn="base"/>
            <a:r>
              <a:rPr lang="en-US" sz="3200" b="0" i="0" dirty="0">
                <a:solidFill>
                  <a:srgbClr val="273239"/>
                </a:solidFill>
                <a:effectLst/>
                <a:latin typeface="urw-din"/>
              </a:rPr>
              <a:t>There are two types of processor affinity:</a:t>
            </a:r>
          </a:p>
          <a:p>
            <a:pPr algn="l" fontAlgn="base">
              <a:buFont typeface="+mj-lt"/>
              <a:buAutoNum type="arabicPeriod"/>
            </a:pPr>
            <a:r>
              <a:rPr lang="en-US" sz="3200" b="1" i="0" dirty="0">
                <a:solidFill>
                  <a:srgbClr val="273239"/>
                </a:solidFill>
                <a:effectLst/>
                <a:latin typeface="urw-din"/>
              </a:rPr>
              <a:t>Soft Affinity –</a:t>
            </a:r>
            <a:r>
              <a:rPr lang="en-US" sz="3200" b="0" i="0" dirty="0">
                <a:solidFill>
                  <a:srgbClr val="273239"/>
                </a:solidFill>
                <a:effectLst/>
                <a:latin typeface="urw-din"/>
              </a:rPr>
              <a:t> When an operating system has a policy of attempting to keep a process running on the same processor but not guaranteeing it will do so, this situation is called soft affinity.</a:t>
            </a:r>
          </a:p>
          <a:p>
            <a:pPr algn="l" fontAlgn="base">
              <a:buFont typeface="+mj-lt"/>
              <a:buAutoNum type="arabicPeriod"/>
            </a:pPr>
            <a:r>
              <a:rPr lang="en-US" sz="3200" b="1" i="0" dirty="0">
                <a:solidFill>
                  <a:srgbClr val="273239"/>
                </a:solidFill>
                <a:effectLst/>
                <a:latin typeface="urw-din"/>
              </a:rPr>
              <a:t>Hard Affinity –</a:t>
            </a:r>
            <a:r>
              <a:rPr lang="en-US" sz="3200" b="0" i="0" dirty="0">
                <a:solidFill>
                  <a:srgbClr val="273239"/>
                </a:solidFill>
                <a:effectLst/>
                <a:latin typeface="urw-din"/>
              </a:rPr>
              <a:t> Hard Affinity allows a process to specify a subset of processors on which it may run.</a:t>
            </a:r>
          </a:p>
          <a:p>
            <a:endParaRPr lang="en-IN" sz="3200" dirty="0"/>
          </a:p>
        </p:txBody>
      </p:sp>
    </p:spTree>
    <p:extLst>
      <p:ext uri="{BB962C8B-B14F-4D97-AF65-F5344CB8AC3E}">
        <p14:creationId xmlns:p14="http://schemas.microsoft.com/office/powerpoint/2010/main" val="4435471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CB8B-F05D-678B-43F4-905CF512E825}"/>
              </a:ext>
            </a:extLst>
          </p:cNvPr>
          <p:cNvSpPr>
            <a:spLocks noGrp="1"/>
          </p:cNvSpPr>
          <p:nvPr>
            <p:ph type="title"/>
          </p:nvPr>
        </p:nvSpPr>
        <p:spPr/>
        <p:txBody>
          <a:bodyPr>
            <a:normAutofit fontScale="90000"/>
          </a:bodyPr>
          <a:lstStyle/>
          <a:p>
            <a:r>
              <a:rPr lang="en-US" b="1" i="0" dirty="0">
                <a:solidFill>
                  <a:srgbClr val="273239"/>
                </a:solidFill>
                <a:effectLst/>
                <a:latin typeface="urw-din"/>
              </a:rPr>
              <a:t>Load Balancing –</a:t>
            </a:r>
            <a:br>
              <a:rPr lang="en-US"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29A89D3C-B6A5-97A1-0983-85E16AD0061B}"/>
              </a:ext>
            </a:extLst>
          </p:cNvPr>
          <p:cNvSpPr>
            <a:spLocks noGrp="1"/>
          </p:cNvSpPr>
          <p:nvPr>
            <p:ph idx="1"/>
          </p:nvPr>
        </p:nvSpPr>
        <p:spPr/>
        <p:txBody>
          <a:bodyPr>
            <a:normAutofit fontScale="92500"/>
          </a:bodyPr>
          <a:lstStyle/>
          <a:p>
            <a:pPr algn="just" fontAlgn="base"/>
            <a:r>
              <a:rPr lang="en-US" b="0" i="0" dirty="0">
                <a:solidFill>
                  <a:srgbClr val="273239"/>
                </a:solidFill>
                <a:effectLst/>
                <a:latin typeface="urw-din"/>
              </a:rPr>
              <a:t>Load Balancing is the </a:t>
            </a:r>
            <a:r>
              <a:rPr lang="en-US" b="1" i="0" dirty="0">
                <a:solidFill>
                  <a:srgbClr val="273239"/>
                </a:solidFill>
                <a:effectLst/>
                <a:latin typeface="urw-din"/>
              </a:rPr>
              <a:t>phenomena</a:t>
            </a:r>
            <a:r>
              <a:rPr lang="en-US" b="0" i="0" dirty="0">
                <a:solidFill>
                  <a:srgbClr val="273239"/>
                </a:solidFill>
                <a:effectLst/>
                <a:latin typeface="urw-din"/>
              </a:rPr>
              <a:t> which keeps the </a:t>
            </a:r>
            <a:r>
              <a:rPr lang="en-US" b="1" i="0" dirty="0">
                <a:solidFill>
                  <a:srgbClr val="273239"/>
                </a:solidFill>
                <a:effectLst/>
                <a:latin typeface="urw-din"/>
              </a:rPr>
              <a:t>workload</a:t>
            </a:r>
            <a:r>
              <a:rPr lang="en-US" b="0" i="0" dirty="0">
                <a:solidFill>
                  <a:srgbClr val="273239"/>
                </a:solidFill>
                <a:effectLst/>
                <a:latin typeface="urw-din"/>
              </a:rPr>
              <a:t> evenly </a:t>
            </a:r>
            <a:r>
              <a:rPr lang="en-US" b="1" i="0" dirty="0">
                <a:solidFill>
                  <a:srgbClr val="273239"/>
                </a:solidFill>
                <a:effectLst/>
                <a:latin typeface="urw-din"/>
              </a:rPr>
              <a:t>distributed</a:t>
            </a:r>
            <a:r>
              <a:rPr lang="en-US" b="0" i="0" dirty="0">
                <a:solidFill>
                  <a:srgbClr val="273239"/>
                </a:solidFill>
                <a:effectLst/>
                <a:latin typeface="urw-din"/>
              </a:rPr>
              <a:t> across all processors in an SMP system. </a:t>
            </a:r>
          </a:p>
          <a:p>
            <a:pPr algn="just" fontAlgn="base"/>
            <a:r>
              <a:rPr lang="en-US" b="0" i="0" dirty="0">
                <a:solidFill>
                  <a:srgbClr val="273239"/>
                </a:solidFill>
                <a:effectLst/>
                <a:latin typeface="urw-din"/>
              </a:rPr>
              <a:t>Load balancing is unnecessary because once a processor becomes idle it immediately extracts a runnable process from the common run queue. </a:t>
            </a:r>
          </a:p>
          <a:p>
            <a:pPr algn="just" fontAlgn="base"/>
            <a:r>
              <a:rPr lang="en-US" b="0" i="0" dirty="0">
                <a:solidFill>
                  <a:srgbClr val="273239"/>
                </a:solidFill>
                <a:effectLst/>
                <a:latin typeface="urw-din"/>
              </a:rPr>
              <a:t>On SMP(symmetric multiprocessing), it is important to keep the workload balanced among all processors to fully utilize the benefits of having more than one processor else one or more processor will sit idle while other processors have high workloads along with lists of processors awaiting the CPU.</a:t>
            </a:r>
          </a:p>
          <a:p>
            <a:pPr algn="just"/>
            <a:endParaRPr lang="en-IN" dirty="0"/>
          </a:p>
        </p:txBody>
      </p:sp>
    </p:spTree>
    <p:extLst>
      <p:ext uri="{BB962C8B-B14F-4D97-AF65-F5344CB8AC3E}">
        <p14:creationId xmlns:p14="http://schemas.microsoft.com/office/powerpoint/2010/main" val="7520201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AC02-0AE7-05CA-F41F-1F4A7B7992CD}"/>
              </a:ext>
            </a:extLst>
          </p:cNvPr>
          <p:cNvSpPr>
            <a:spLocks noGrp="1"/>
          </p:cNvSpPr>
          <p:nvPr>
            <p:ph type="title"/>
          </p:nvPr>
        </p:nvSpPr>
        <p:spPr/>
        <p:txBody>
          <a:bodyPr/>
          <a:lstStyle/>
          <a:p>
            <a:r>
              <a:rPr lang="en-IN" dirty="0"/>
              <a:t>Load balancing ways</a:t>
            </a:r>
          </a:p>
        </p:txBody>
      </p:sp>
      <p:sp>
        <p:nvSpPr>
          <p:cNvPr id="3" name="Content Placeholder 2">
            <a:extLst>
              <a:ext uri="{FF2B5EF4-FFF2-40B4-BE49-F238E27FC236}">
                <a16:creationId xmlns:a16="http://schemas.microsoft.com/office/drawing/2014/main" id="{41B56AE9-7B9B-6C29-CF1D-624CA1B76532}"/>
              </a:ext>
            </a:extLst>
          </p:cNvPr>
          <p:cNvSpPr>
            <a:spLocks noGrp="1"/>
          </p:cNvSpPr>
          <p:nvPr>
            <p:ph idx="1"/>
          </p:nvPr>
        </p:nvSpPr>
        <p:spPr/>
        <p:txBody>
          <a:bodyPr/>
          <a:lstStyle/>
          <a:p>
            <a:pPr algn="l" fontAlgn="base">
              <a:buFont typeface="+mj-lt"/>
              <a:buAutoNum type="arabicPeriod"/>
            </a:pPr>
            <a:r>
              <a:rPr lang="en-US" b="1" i="0" dirty="0">
                <a:solidFill>
                  <a:srgbClr val="273239"/>
                </a:solidFill>
                <a:effectLst/>
                <a:latin typeface="urw-din"/>
              </a:rPr>
              <a:t>Push Migration –</a:t>
            </a:r>
            <a:r>
              <a:rPr lang="en-US" b="0" i="0" dirty="0">
                <a:solidFill>
                  <a:srgbClr val="273239"/>
                </a:solidFill>
                <a:effectLst/>
                <a:latin typeface="urw-din"/>
              </a:rPr>
              <a:t> In push migration a task routinely checks the load on each processor and if it finds an imbalance then it evenly distributes load on each processors by moving the processes from overloaded to idle or less busy processors.</a:t>
            </a:r>
          </a:p>
          <a:p>
            <a:pPr algn="l" fontAlgn="base">
              <a:buFont typeface="+mj-lt"/>
              <a:buAutoNum type="arabicPeriod"/>
            </a:pPr>
            <a:r>
              <a:rPr lang="en-US" b="1" i="0" dirty="0">
                <a:solidFill>
                  <a:srgbClr val="273239"/>
                </a:solidFill>
                <a:effectLst/>
                <a:latin typeface="urw-din"/>
              </a:rPr>
              <a:t>Pull Migration –</a:t>
            </a:r>
            <a:r>
              <a:rPr lang="en-US" b="0" i="0" dirty="0">
                <a:solidFill>
                  <a:srgbClr val="273239"/>
                </a:solidFill>
                <a:effectLst/>
                <a:latin typeface="urw-din"/>
              </a:rPr>
              <a:t> Pull Migration occurs when an idle processor pulls a waiting task from a busy processor for its execution.</a:t>
            </a:r>
          </a:p>
          <a:p>
            <a:endParaRPr lang="en-IN" dirty="0"/>
          </a:p>
        </p:txBody>
      </p:sp>
    </p:spTree>
    <p:extLst>
      <p:ext uri="{BB962C8B-B14F-4D97-AF65-F5344CB8AC3E}">
        <p14:creationId xmlns:p14="http://schemas.microsoft.com/office/powerpoint/2010/main" val="31844707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48589-3F21-A878-ADE5-1E44179276E3}"/>
              </a:ext>
            </a:extLst>
          </p:cNvPr>
          <p:cNvSpPr>
            <a:spLocks noGrp="1"/>
          </p:cNvSpPr>
          <p:nvPr>
            <p:ph type="title"/>
          </p:nvPr>
        </p:nvSpPr>
        <p:spPr/>
        <p:txBody>
          <a:bodyPr/>
          <a:lstStyle/>
          <a:p>
            <a:r>
              <a:rPr lang="en-US" dirty="0"/>
              <a:t>ASYMMETRIC</a:t>
            </a:r>
            <a:endParaRPr lang="en-IN" dirty="0"/>
          </a:p>
        </p:txBody>
      </p:sp>
      <p:sp>
        <p:nvSpPr>
          <p:cNvPr id="3" name="Content Placeholder 2">
            <a:extLst>
              <a:ext uri="{FF2B5EF4-FFF2-40B4-BE49-F238E27FC236}">
                <a16:creationId xmlns:a16="http://schemas.microsoft.com/office/drawing/2014/main" id="{E609CF01-F846-0243-17E9-CC98DCBDE246}"/>
              </a:ext>
            </a:extLst>
          </p:cNvPr>
          <p:cNvSpPr>
            <a:spLocks noGrp="1"/>
          </p:cNvSpPr>
          <p:nvPr>
            <p:ph idx="1"/>
          </p:nvPr>
        </p:nvSpPr>
        <p:spPr/>
        <p:txBody>
          <a:bodyPr/>
          <a:lstStyle/>
          <a:p>
            <a:pPr algn="just"/>
            <a:r>
              <a:rPr lang="en-US" b="0" i="0" dirty="0">
                <a:solidFill>
                  <a:srgbClr val="610B4B"/>
                </a:solidFill>
                <a:effectLst/>
                <a:latin typeface="erdana"/>
              </a:rPr>
              <a:t>Master-Slave Multiprocessor</a:t>
            </a:r>
          </a:p>
          <a:p>
            <a:pPr algn="just"/>
            <a:r>
              <a:rPr lang="en-US" b="0" i="0" dirty="0">
                <a:solidFill>
                  <a:srgbClr val="333333"/>
                </a:solidFill>
                <a:effectLst/>
                <a:latin typeface="inter-regular"/>
              </a:rPr>
              <a:t>In this multiprocessor model, there is a single data structure that keeps track of the ready processes. In this model, one central processing unit works as a master and another as a slave. All the processors are handled by a single processor, which is called the master server.</a:t>
            </a:r>
          </a:p>
          <a:p>
            <a:endParaRPr lang="en-IN" dirty="0"/>
          </a:p>
        </p:txBody>
      </p:sp>
    </p:spTree>
    <p:extLst>
      <p:ext uri="{BB962C8B-B14F-4D97-AF65-F5344CB8AC3E}">
        <p14:creationId xmlns:p14="http://schemas.microsoft.com/office/powerpoint/2010/main" val="879780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0598-92B9-8684-CB24-D064C463710F}"/>
              </a:ext>
            </a:extLst>
          </p:cNvPr>
          <p:cNvSpPr>
            <a:spLocks noGrp="1"/>
          </p:cNvSpPr>
          <p:nvPr>
            <p:ph type="title"/>
          </p:nvPr>
        </p:nvSpPr>
        <p:spPr/>
        <p:txBody>
          <a:bodyPr/>
          <a:lstStyle/>
          <a:p>
            <a:r>
              <a:rPr lang="en-IN" dirty="0"/>
              <a:t>ASYMMETRIC MULTIPROCESSING</a:t>
            </a:r>
          </a:p>
        </p:txBody>
      </p:sp>
      <p:pic>
        <p:nvPicPr>
          <p:cNvPr id="2050" name="Picture 2" descr="Multiple Processors Scheduling in Operating System">
            <a:extLst>
              <a:ext uri="{FF2B5EF4-FFF2-40B4-BE49-F238E27FC236}">
                <a16:creationId xmlns:a16="http://schemas.microsoft.com/office/drawing/2014/main" id="{F93CC68B-D528-F19B-AF08-D8C9C13CF2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4332" y="2285999"/>
            <a:ext cx="10017512" cy="241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7599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8BE0-9B35-738A-B36A-9CB8947C0C8A}"/>
              </a:ext>
            </a:extLst>
          </p:cNvPr>
          <p:cNvSpPr>
            <a:spLocks noGrp="1"/>
          </p:cNvSpPr>
          <p:nvPr>
            <p:ph type="title"/>
          </p:nvPr>
        </p:nvSpPr>
        <p:spPr/>
        <p:txBody>
          <a:bodyPr/>
          <a:lstStyle/>
          <a:p>
            <a:r>
              <a:rPr lang="en-US" dirty="0"/>
              <a:t>ASYMMETRIC MULTIPROCESSING</a:t>
            </a:r>
            <a:endParaRPr lang="en-IN" dirty="0"/>
          </a:p>
        </p:txBody>
      </p:sp>
      <p:sp>
        <p:nvSpPr>
          <p:cNvPr id="3" name="Content Placeholder 2">
            <a:extLst>
              <a:ext uri="{FF2B5EF4-FFF2-40B4-BE49-F238E27FC236}">
                <a16:creationId xmlns:a16="http://schemas.microsoft.com/office/drawing/2014/main" id="{13288F24-6169-1C8D-F31A-DB70FA0B381F}"/>
              </a:ext>
            </a:extLst>
          </p:cNvPr>
          <p:cNvSpPr>
            <a:spLocks noGrp="1"/>
          </p:cNvSpPr>
          <p:nvPr>
            <p:ph idx="1"/>
          </p:nvPr>
        </p:nvSpPr>
        <p:spPr/>
        <p:txBody>
          <a:bodyPr/>
          <a:lstStyle/>
          <a:p>
            <a:r>
              <a:rPr lang="en-US" b="0" i="0" dirty="0">
                <a:solidFill>
                  <a:srgbClr val="333333"/>
                </a:solidFill>
                <a:effectLst/>
                <a:latin typeface="inter-regular"/>
              </a:rPr>
              <a:t>The master server runs the operating system process, and the slave server runs the user processes. The memory and input-output devices are shared among all the processors, and all the processors are connected to a common bus. This system is simple and reduces data sharing, so this system is called </a:t>
            </a:r>
            <a:r>
              <a:rPr lang="en-US" b="1" i="1" dirty="0">
                <a:solidFill>
                  <a:srgbClr val="333333"/>
                </a:solidFill>
                <a:effectLst/>
                <a:latin typeface="inter-bold"/>
              </a:rPr>
              <a:t>Asymmetric multiprocessing</a:t>
            </a:r>
            <a:r>
              <a:rPr lang="en-US" b="0" i="0" dirty="0">
                <a:solidFill>
                  <a:srgbClr val="333333"/>
                </a:solidFill>
                <a:effectLst/>
                <a:latin typeface="inter-regular"/>
              </a:rPr>
              <a:t>.</a:t>
            </a:r>
            <a:endParaRPr lang="en-IN" dirty="0"/>
          </a:p>
        </p:txBody>
      </p:sp>
    </p:spTree>
    <p:extLst>
      <p:ext uri="{BB962C8B-B14F-4D97-AF65-F5344CB8AC3E}">
        <p14:creationId xmlns:p14="http://schemas.microsoft.com/office/powerpoint/2010/main" val="19621194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FE86-36EB-77D1-4FBD-B23DBEA80374}"/>
              </a:ext>
            </a:extLst>
          </p:cNvPr>
          <p:cNvSpPr>
            <a:spLocks noGrp="1"/>
          </p:cNvSpPr>
          <p:nvPr>
            <p:ph type="title"/>
          </p:nvPr>
        </p:nvSpPr>
        <p:spPr/>
        <p:txBody>
          <a:bodyPr>
            <a:normAutofit fontScale="90000"/>
          </a:bodyPr>
          <a:lstStyle/>
          <a:p>
            <a:r>
              <a:rPr lang="en-US" b="0" i="0" dirty="0">
                <a:solidFill>
                  <a:srgbClr val="610B4B"/>
                </a:solidFill>
                <a:effectLst/>
                <a:latin typeface="erdana"/>
              </a:rPr>
              <a:t>Symmetric Multiprocessor</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9EB01E45-1B15-6E9D-09E9-C8811C632003}"/>
              </a:ext>
            </a:extLst>
          </p:cNvPr>
          <p:cNvSpPr>
            <a:spLocks noGrp="1"/>
          </p:cNvSpPr>
          <p:nvPr>
            <p:ph idx="1"/>
          </p:nvPr>
        </p:nvSpPr>
        <p:spPr/>
        <p:txBody>
          <a:bodyPr>
            <a:normAutofit fontScale="92500"/>
          </a:bodyPr>
          <a:lstStyle/>
          <a:p>
            <a:pPr algn="just"/>
            <a:r>
              <a:rPr lang="en-US" b="0" i="0" dirty="0">
                <a:solidFill>
                  <a:srgbClr val="333333"/>
                </a:solidFill>
                <a:effectLst/>
                <a:latin typeface="inter-regular"/>
              </a:rPr>
              <a:t>There is one copy of the OS in memory in this model, but any central processing unit can run it. Now, when a system call is made, the central processing unit on which the system call was made traps the kernel and processed that system call. This model balances processes and memory dynamically. This approach uses Symmetric Multiprocessing, where each processor is self-scheduling.</a:t>
            </a:r>
          </a:p>
          <a:p>
            <a:pPr algn="just"/>
            <a:r>
              <a:rPr lang="en-US" b="0" i="0" dirty="0">
                <a:solidFill>
                  <a:srgbClr val="333333"/>
                </a:solidFill>
                <a:effectLst/>
                <a:latin typeface="inter-regular"/>
              </a:rPr>
              <a:t>The scheduling proceeds further by having the scheduler for each processor examine the ready queue and select a process to execute. In this system, this is possible that all the process may be in a common ready queue or each processor may have its private queue for the ready process. </a:t>
            </a:r>
            <a:endParaRPr lang="en-IN" dirty="0"/>
          </a:p>
        </p:txBody>
      </p:sp>
    </p:spTree>
    <p:extLst>
      <p:ext uri="{BB962C8B-B14F-4D97-AF65-F5344CB8AC3E}">
        <p14:creationId xmlns:p14="http://schemas.microsoft.com/office/powerpoint/2010/main" val="23775257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813EA-EA9D-2F1A-32E3-3537C18AEAE6}"/>
              </a:ext>
            </a:extLst>
          </p:cNvPr>
          <p:cNvSpPr>
            <a:spLocks noGrp="1"/>
          </p:cNvSpPr>
          <p:nvPr>
            <p:ph idx="1"/>
          </p:nvPr>
        </p:nvSpPr>
        <p:spPr/>
        <p:txBody>
          <a:bodyPr>
            <a:normAutofit/>
          </a:bodyPr>
          <a:lstStyle/>
          <a:p>
            <a:pPr algn="ctr"/>
            <a:r>
              <a:rPr lang="en-IN" sz="6000" dirty="0"/>
              <a:t>THANK YOU</a:t>
            </a:r>
          </a:p>
        </p:txBody>
      </p:sp>
    </p:spTree>
    <p:extLst>
      <p:ext uri="{BB962C8B-B14F-4D97-AF65-F5344CB8AC3E}">
        <p14:creationId xmlns:p14="http://schemas.microsoft.com/office/powerpoint/2010/main" val="4136065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1896-2B50-7CA3-1805-8C8D2846B29C}"/>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What is Dispatcher/Short term scheduler?</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6043A67A-5BE3-96EC-48AF-598A48050C2B}"/>
              </a:ext>
            </a:extLst>
          </p:cNvPr>
          <p:cNvSpPr>
            <a:spLocks noGrp="1"/>
          </p:cNvSpPr>
          <p:nvPr>
            <p:ph idx="1"/>
          </p:nvPr>
        </p:nvSpPr>
        <p:spPr>
          <a:xfrm>
            <a:off x="1295401" y="2118732"/>
            <a:ext cx="9601196" cy="3757136"/>
          </a:xfrm>
        </p:spPr>
        <p:txBody>
          <a:bodyPr>
            <a:noAutofit/>
          </a:bodyPr>
          <a:lstStyle/>
          <a:p>
            <a:pPr marL="0" indent="0" algn="just">
              <a:buNone/>
            </a:pPr>
            <a:r>
              <a:rPr lang="en-US" sz="2200" b="0" i="0" dirty="0">
                <a:solidFill>
                  <a:srgbClr val="222222"/>
                </a:solidFill>
                <a:effectLst/>
                <a:latin typeface="Source Sans Pro" panose="020B0503030403020204" pitchFamily="34" charset="0"/>
              </a:rPr>
              <a:t>It is a module that provides control of the CPU to the process. The Dispatcher should be fast so that it can run on every context switch. Dispatch latency is the amount of time needed by the CPU scheduler to stop one process and start another.</a:t>
            </a:r>
          </a:p>
          <a:p>
            <a:pPr marL="0" indent="0" algn="just">
              <a:buNone/>
            </a:pPr>
            <a:r>
              <a:rPr lang="en-US" sz="2200" b="0" i="0" dirty="0">
                <a:solidFill>
                  <a:srgbClr val="222222"/>
                </a:solidFill>
                <a:effectLst/>
                <a:latin typeface="Source Sans Pro" panose="020B0503030403020204" pitchFamily="34" charset="0"/>
              </a:rPr>
              <a:t>Functions performed by Dispatcher:</a:t>
            </a:r>
          </a:p>
          <a:p>
            <a:pPr algn="just"/>
            <a:r>
              <a:rPr lang="en-US" sz="2200" b="0" i="0" dirty="0">
                <a:solidFill>
                  <a:srgbClr val="222222"/>
                </a:solidFill>
                <a:effectLst/>
                <a:latin typeface="Source Sans Pro" panose="020B0503030403020204" pitchFamily="34" charset="0"/>
              </a:rPr>
              <a:t>Context Switching</a:t>
            </a:r>
          </a:p>
          <a:p>
            <a:pPr algn="just"/>
            <a:r>
              <a:rPr lang="en-US" sz="2200" b="0" i="0" dirty="0">
                <a:solidFill>
                  <a:srgbClr val="222222"/>
                </a:solidFill>
                <a:effectLst/>
                <a:latin typeface="Source Sans Pro" panose="020B0503030403020204" pitchFamily="34" charset="0"/>
              </a:rPr>
              <a:t>Switching to user mode</a:t>
            </a:r>
          </a:p>
          <a:p>
            <a:pPr algn="just"/>
            <a:r>
              <a:rPr lang="en-US" sz="2200" b="0" i="0" dirty="0">
                <a:solidFill>
                  <a:srgbClr val="222222"/>
                </a:solidFill>
                <a:effectLst/>
                <a:latin typeface="Source Sans Pro" panose="020B0503030403020204" pitchFamily="34" charset="0"/>
              </a:rPr>
              <a:t>Moving to the correct location in the newly loaded program.</a:t>
            </a:r>
          </a:p>
          <a:p>
            <a:pPr marL="0" indent="0" algn="just">
              <a:buNone/>
            </a:pPr>
            <a:br>
              <a:rPr lang="en-US" sz="2200" dirty="0"/>
            </a:br>
            <a:endParaRPr lang="en-IN" sz="2200" dirty="0"/>
          </a:p>
        </p:txBody>
      </p:sp>
    </p:spTree>
    <p:extLst>
      <p:ext uri="{BB962C8B-B14F-4D97-AF65-F5344CB8AC3E}">
        <p14:creationId xmlns:p14="http://schemas.microsoft.com/office/powerpoint/2010/main" val="14439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69AA-CE9A-6E34-09FC-CE0856803974}"/>
              </a:ext>
            </a:extLst>
          </p:cNvPr>
          <p:cNvSpPr>
            <a:spLocks noGrp="1"/>
          </p:cNvSpPr>
          <p:nvPr>
            <p:ph type="title"/>
          </p:nvPr>
        </p:nvSpPr>
        <p:spPr/>
        <p:txBody>
          <a:bodyPr/>
          <a:lstStyle/>
          <a:p>
            <a:r>
              <a:rPr lang="en-IN" dirty="0"/>
              <a:t>Types of Schedulers</a:t>
            </a:r>
          </a:p>
        </p:txBody>
      </p:sp>
      <p:sp>
        <p:nvSpPr>
          <p:cNvPr id="3" name="Content Placeholder 2">
            <a:extLst>
              <a:ext uri="{FF2B5EF4-FFF2-40B4-BE49-F238E27FC236}">
                <a16:creationId xmlns:a16="http://schemas.microsoft.com/office/drawing/2014/main" id="{DF2AE5D9-4178-4477-007F-BCCAA8E93B43}"/>
              </a:ext>
            </a:extLst>
          </p:cNvPr>
          <p:cNvSpPr>
            <a:spLocks noGrp="1"/>
          </p:cNvSpPr>
          <p:nvPr>
            <p:ph idx="1"/>
          </p:nvPr>
        </p:nvSpPr>
        <p:spPr>
          <a:xfrm>
            <a:off x="676656" y="2011680"/>
            <a:ext cx="10987520" cy="4346787"/>
          </a:xfrm>
        </p:spPr>
        <p:txBody>
          <a:bodyPr>
            <a:normAutofit/>
          </a:bodyPr>
          <a:lstStyle/>
          <a:p>
            <a:pPr algn="just"/>
            <a:endParaRPr lang="en-US" b="0" i="0" dirty="0">
              <a:solidFill>
                <a:srgbClr val="273239"/>
              </a:solidFill>
              <a:effectLst/>
              <a:latin typeface="urw-din"/>
            </a:endParaRPr>
          </a:p>
          <a:p>
            <a:pPr marL="0" indent="0" algn="just">
              <a:buNone/>
            </a:pPr>
            <a:r>
              <a:rPr lang="en-US" b="1" dirty="0">
                <a:solidFill>
                  <a:srgbClr val="273239"/>
                </a:solidFill>
                <a:latin typeface="urw-din"/>
              </a:rPr>
              <a:t>Long Term Scheduler</a:t>
            </a:r>
          </a:p>
          <a:p>
            <a:pPr algn="just"/>
            <a:r>
              <a:rPr lang="en-US" b="0" i="0" dirty="0">
                <a:solidFill>
                  <a:srgbClr val="273239"/>
                </a:solidFill>
                <a:effectLst/>
                <a:latin typeface="urw-din"/>
              </a:rPr>
              <a:t>It brings the new process to the ‘Ready State’. It controls the </a:t>
            </a:r>
            <a:r>
              <a:rPr lang="en-US" b="1" i="1" dirty="0">
                <a:solidFill>
                  <a:srgbClr val="273239"/>
                </a:solidFill>
                <a:effectLst/>
                <a:latin typeface="urw-din"/>
              </a:rPr>
              <a:t>Degree of Multi-programming</a:t>
            </a:r>
            <a:r>
              <a:rPr lang="en-US" b="0" i="0" dirty="0">
                <a:solidFill>
                  <a:srgbClr val="273239"/>
                </a:solidFill>
                <a:effectLst/>
                <a:latin typeface="urw-din"/>
              </a:rPr>
              <a:t>, i.e., the number of processes present in a ready state at any point in time. It is important that the long-term scheduler make a careful selection of both I/O and CPU-bound processes. I/O-bound tasks are which use much of their time in input and output operations while CPU-bound processes are which spend their time on the CPU. The job scheduler increases efficiency by maintaining a balance between the two. They operate at a high level and are typically used in batch-processing systems.</a:t>
            </a:r>
            <a:endParaRPr lang="en-IN" dirty="0"/>
          </a:p>
        </p:txBody>
      </p:sp>
    </p:spTree>
    <p:extLst>
      <p:ext uri="{BB962C8B-B14F-4D97-AF65-F5344CB8AC3E}">
        <p14:creationId xmlns:p14="http://schemas.microsoft.com/office/powerpoint/2010/main" val="1960242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D191-9F32-AF4B-E3DC-27BA60D86EAE}"/>
              </a:ext>
            </a:extLst>
          </p:cNvPr>
          <p:cNvSpPr>
            <a:spLocks noGrp="1"/>
          </p:cNvSpPr>
          <p:nvPr>
            <p:ph type="title"/>
          </p:nvPr>
        </p:nvSpPr>
        <p:spPr/>
        <p:txBody>
          <a:bodyPr/>
          <a:lstStyle/>
          <a:p>
            <a:r>
              <a:rPr lang="en-US" b="1" i="0" dirty="0">
                <a:solidFill>
                  <a:srgbClr val="273239"/>
                </a:solidFill>
                <a:effectLst/>
                <a:latin typeface="urw-din"/>
              </a:rPr>
              <a:t>Short-term or CPU scheduler:</a:t>
            </a:r>
            <a:r>
              <a:rPr lang="en-US" b="0" i="0" dirty="0">
                <a:solidFill>
                  <a:srgbClr val="273239"/>
                </a:solidFill>
                <a:effectLst/>
                <a:latin typeface="urw-din"/>
              </a:rPr>
              <a:t> </a:t>
            </a:r>
            <a:endParaRPr lang="en-IN" dirty="0"/>
          </a:p>
        </p:txBody>
      </p:sp>
      <p:sp>
        <p:nvSpPr>
          <p:cNvPr id="3" name="Content Placeholder 2">
            <a:extLst>
              <a:ext uri="{FF2B5EF4-FFF2-40B4-BE49-F238E27FC236}">
                <a16:creationId xmlns:a16="http://schemas.microsoft.com/office/drawing/2014/main" id="{49F86850-27A2-17F4-6DCE-78EDB46351E5}"/>
              </a:ext>
            </a:extLst>
          </p:cNvPr>
          <p:cNvSpPr>
            <a:spLocks noGrp="1"/>
          </p:cNvSpPr>
          <p:nvPr>
            <p:ph idx="1"/>
          </p:nvPr>
        </p:nvSpPr>
        <p:spPr/>
        <p:txBody>
          <a:bodyPr>
            <a:normAutofit fontScale="92500" lnSpcReduction="10000"/>
          </a:bodyPr>
          <a:lstStyle/>
          <a:p>
            <a:pPr algn="just"/>
            <a:br>
              <a:rPr lang="en-US" sz="3000" dirty="0"/>
            </a:br>
            <a:r>
              <a:rPr lang="en-US" sz="3000" b="0" i="0" dirty="0">
                <a:solidFill>
                  <a:srgbClr val="273239"/>
                </a:solidFill>
                <a:effectLst/>
                <a:latin typeface="urw-din"/>
              </a:rPr>
              <a:t>It is responsible for selecting one process from the ready state for scheduling it on the running state. Note: Short-term scheduler only selects the process to schedule it doesn’t load the process on running.  Here is when all the scheduling algorithms are used. The CPU scheduler is responsible for ensuring there is no starvation owing to high burst time processes.</a:t>
            </a:r>
            <a:endParaRPr lang="en-IN" sz="3000" dirty="0"/>
          </a:p>
        </p:txBody>
      </p:sp>
    </p:spTree>
    <p:extLst>
      <p:ext uri="{BB962C8B-B14F-4D97-AF65-F5344CB8AC3E}">
        <p14:creationId xmlns:p14="http://schemas.microsoft.com/office/powerpoint/2010/main" val="11801566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1388</TotalTime>
  <Words>3565</Words>
  <Application>Microsoft Office PowerPoint</Application>
  <PresentationFormat>Widescreen</PresentationFormat>
  <Paragraphs>666</Paragraphs>
  <Slides>68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68</vt:i4>
      </vt:variant>
    </vt:vector>
  </HeadingPairs>
  <TitlesOfParts>
    <vt:vector size="80" baseType="lpstr">
      <vt:lpstr>Arial</vt:lpstr>
      <vt:lpstr>erdana</vt:lpstr>
      <vt:lpstr>Fira Sans</vt:lpstr>
      <vt:lpstr>Garamond</vt:lpstr>
      <vt:lpstr>inter-bold</vt:lpstr>
      <vt:lpstr>inter-regular</vt:lpstr>
      <vt:lpstr>Roboto</vt:lpstr>
      <vt:lpstr>sofia-pro</vt:lpstr>
      <vt:lpstr>Source Sans Pro</vt:lpstr>
      <vt:lpstr>times new roman</vt:lpstr>
      <vt:lpstr>urw-din</vt:lpstr>
      <vt:lpstr>Organic</vt:lpstr>
      <vt:lpstr>UNIT-2</vt:lpstr>
      <vt:lpstr>What is CPU Scheduling?</vt:lpstr>
      <vt:lpstr>Need of Scheduling</vt:lpstr>
      <vt:lpstr>Preemptive Scheduling </vt:lpstr>
      <vt:lpstr>Non-Preemptive Scheduling </vt:lpstr>
      <vt:lpstr>CPU SCHEDULING CRITERIA</vt:lpstr>
      <vt:lpstr>What is Dispatcher/Short term scheduler? </vt:lpstr>
      <vt:lpstr>Types of Schedulers</vt:lpstr>
      <vt:lpstr>Short-term or CPU scheduler: </vt:lpstr>
      <vt:lpstr>Medium-term scheduler: </vt:lpstr>
      <vt:lpstr>FIRST COME FIRST SERVE</vt:lpstr>
      <vt:lpstr>PowerPoint Presentation</vt:lpstr>
      <vt:lpstr>FIRST COME FIRST SERVE –EXAMPLE 1</vt:lpstr>
      <vt:lpstr>PowerPoint Presentation</vt:lpstr>
      <vt:lpstr>FCFS-EXAMPLE 2</vt:lpstr>
      <vt:lpstr>FCFS-EXAMPLE2</vt:lpstr>
      <vt:lpstr>CONVOY EFFECT</vt:lpstr>
      <vt:lpstr>CONVOY EFFECT </vt:lpstr>
      <vt:lpstr>CONVOY EFFECT</vt:lpstr>
      <vt:lpstr>SHORTEST JOB FIRST</vt:lpstr>
      <vt:lpstr>SJF –SHORTEST JOB FIRST</vt:lpstr>
      <vt:lpstr>SJF WITH NON-PREEMPTION</vt:lpstr>
      <vt:lpstr>SJF-NON PREEMPTION</vt:lpstr>
      <vt:lpstr>SJF-NON PREEMPTION</vt:lpstr>
      <vt:lpstr>EXAMPLE2 –SJF WITH NON-PREEMPTION</vt:lpstr>
      <vt:lpstr>SJF-NON PREEMPTION</vt:lpstr>
      <vt:lpstr>SJF-NON PREEMPTION</vt:lpstr>
      <vt:lpstr>SHORTEST REMAINING TIME FIRST/SJF WITH PREEMPTION</vt:lpstr>
      <vt:lpstr>PowerPoint Presentation</vt:lpstr>
      <vt:lpstr>SJF WITH PREEMPTION</vt:lpstr>
      <vt:lpstr>EXAMPLE 2- SJF WITH PREEMPTION/SRTF</vt:lpstr>
      <vt:lpstr>SRTF/SJF WITH PREEMPTION-GANTT CHART</vt:lpstr>
      <vt:lpstr>SJF WITH PREEMPTION-CONTINUED</vt:lpstr>
      <vt:lpstr>ROUND ROBIN SCHEDULING </vt:lpstr>
      <vt:lpstr>ROUND ROBIN EXAMPLE</vt:lpstr>
      <vt:lpstr>ROUND ROBIN EXAMPLE-GANTT CHART</vt:lpstr>
      <vt:lpstr>ROUND ROBIN EXAMPLE CONTINUED-FIND THE AVERAGE WAITING TIME, AVERAGE TURNAROUND TIME AND RESPONSE TIME </vt:lpstr>
      <vt:lpstr>EXAMPLE2- ROUND ROBIN </vt:lpstr>
      <vt:lpstr>ROUND ROBIN SCHEDULING CONTINUED</vt:lpstr>
      <vt:lpstr>ROUND ROBIN EXAMPLE 2 CONTINUED</vt:lpstr>
      <vt:lpstr>PRIORITY SCHEDULING</vt:lpstr>
      <vt:lpstr>NON PREEMPTIVE PRIORITY SCHEDULING EXAMPLE</vt:lpstr>
      <vt:lpstr>NON PREEMPTIVE PRIORITY SCHEDULING EXAMPLE</vt:lpstr>
      <vt:lpstr>NON PREEMPTIVE PRIORITY SCHEDULING EXAMPLE</vt:lpstr>
      <vt:lpstr>PREEMPTIVE-PRIORITY SCHEDULING- CONSIDER SMALLER NUMBER MEANS HIGH PRIORITY </vt:lpstr>
      <vt:lpstr>PREEMPTIVE-PRIORITY SCHEDULING- FIND OUT AVERAGE WT, TAT, AND COMPLETION TIME </vt:lpstr>
      <vt:lpstr>MULTILEVEL QUEUE SCHEDULING</vt:lpstr>
      <vt:lpstr>PowerPoint Presentation</vt:lpstr>
      <vt:lpstr>PowerPoint Presentation</vt:lpstr>
      <vt:lpstr>Question?</vt:lpstr>
      <vt:lpstr>PowerPoint Presentation</vt:lpstr>
      <vt:lpstr>Priority of Q1 is greater than Q2, the Q1 follows round robin with time quantum of 2 and Q2 follows first come first serve</vt:lpstr>
      <vt:lpstr>PowerPoint Presentation</vt:lpstr>
      <vt:lpstr>MULTILEVEL FEEDBACK QUEUE</vt:lpstr>
      <vt:lpstr>MULTILEVEL FEEDBACK QUEUE</vt:lpstr>
      <vt:lpstr>MULTILEVEL FEEDBACK QUEUE</vt:lpstr>
      <vt:lpstr>Multiple-Processor Scheduling in Operating System </vt:lpstr>
      <vt:lpstr>Approaches to Multiple-Processor Scheduling – </vt:lpstr>
      <vt:lpstr>PowerPoint Presentation</vt:lpstr>
      <vt:lpstr>PROCESS AFFINITY</vt:lpstr>
      <vt:lpstr>Types of Processor Affinity</vt:lpstr>
      <vt:lpstr>Load Balancing – </vt:lpstr>
      <vt:lpstr>Load balancing ways</vt:lpstr>
      <vt:lpstr>ASYMMETRIC</vt:lpstr>
      <vt:lpstr>ASYMMETRIC MULTIPROCESSING</vt:lpstr>
      <vt:lpstr>ASYMMETRIC MULTIPROCESSING</vt:lpstr>
      <vt:lpstr>Symmetric Multiprocessor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MULTILVEL QUEUE SCHEDULING</dc:title>
  <dc:creator>Palvi Soni</dc:creator>
  <cp:lastModifiedBy>Palvi Soni</cp:lastModifiedBy>
  <cp:revision>36</cp:revision>
  <dcterms:created xsi:type="dcterms:W3CDTF">2023-02-07T04:02:25Z</dcterms:created>
  <dcterms:modified xsi:type="dcterms:W3CDTF">2023-02-10T16:45:28Z</dcterms:modified>
</cp:coreProperties>
</file>