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sldIdLst>
    <p:sldId id="256" r:id="rId2"/>
    <p:sldId id="300" r:id="rId3"/>
    <p:sldId id="301" r:id="rId4"/>
    <p:sldId id="257" r:id="rId5"/>
    <p:sldId id="258" r:id="rId6"/>
    <p:sldId id="259" r:id="rId7"/>
    <p:sldId id="260" r:id="rId8"/>
    <p:sldId id="332" r:id="rId9"/>
    <p:sldId id="261" r:id="rId10"/>
    <p:sldId id="263" r:id="rId11"/>
    <p:sldId id="264" r:id="rId12"/>
    <p:sldId id="265" r:id="rId13"/>
    <p:sldId id="267" r:id="rId14"/>
    <p:sldId id="266"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312" r:id="rId38"/>
    <p:sldId id="313" r:id="rId39"/>
    <p:sldId id="317" r:id="rId40"/>
    <p:sldId id="314" r:id="rId41"/>
    <p:sldId id="315" r:id="rId42"/>
    <p:sldId id="316" r:id="rId43"/>
    <p:sldId id="323" r:id="rId44"/>
    <p:sldId id="324" r:id="rId45"/>
    <p:sldId id="325" r:id="rId46"/>
    <p:sldId id="326" r:id="rId47"/>
    <p:sldId id="327" r:id="rId48"/>
    <p:sldId id="328" r:id="rId49"/>
    <p:sldId id="329" r:id="rId50"/>
    <p:sldId id="321" r:id="rId51"/>
    <p:sldId id="302" r:id="rId52"/>
    <p:sldId id="303" r:id="rId53"/>
    <p:sldId id="304" r:id="rId54"/>
    <p:sldId id="305" r:id="rId55"/>
    <p:sldId id="306" r:id="rId56"/>
    <p:sldId id="307" r:id="rId57"/>
    <p:sldId id="308" r:id="rId58"/>
    <p:sldId id="309" r:id="rId59"/>
    <p:sldId id="310" r:id="rId60"/>
    <p:sldId id="311" r:id="rId61"/>
    <p:sldId id="318" r:id="rId62"/>
    <p:sldId id="319" r:id="rId63"/>
    <p:sldId id="320" r:id="rId64"/>
    <p:sldId id="290" r:id="rId65"/>
    <p:sldId id="292" r:id="rId66"/>
    <p:sldId id="291" r:id="rId67"/>
    <p:sldId id="293" r:id="rId68"/>
    <p:sldId id="294" r:id="rId69"/>
    <p:sldId id="295" r:id="rId70"/>
    <p:sldId id="296" r:id="rId71"/>
    <p:sldId id="297" r:id="rId72"/>
    <p:sldId id="298" r:id="rId73"/>
    <p:sldId id="299" r:id="rId74"/>
    <p:sldId id="330" r:id="rId75"/>
    <p:sldId id="331"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461441-3265-4BA0-96EF-C27A55A66091}"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A117E-54B8-491A-A085-83A270D5297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32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61441-3265-4BA0-96EF-C27A55A66091}"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A117E-54B8-491A-A085-83A270D52977}" type="slidenum">
              <a:rPr lang="en-IN" smtClean="0"/>
              <a:t>‹#›</a:t>
            </a:fld>
            <a:endParaRPr lang="en-IN"/>
          </a:p>
        </p:txBody>
      </p:sp>
    </p:spTree>
    <p:extLst>
      <p:ext uri="{BB962C8B-B14F-4D97-AF65-F5344CB8AC3E}">
        <p14:creationId xmlns:p14="http://schemas.microsoft.com/office/powerpoint/2010/main" val="39007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61441-3265-4BA0-96EF-C27A55A66091}"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A117E-54B8-491A-A085-83A270D52977}" type="slidenum">
              <a:rPr lang="en-IN" smtClean="0"/>
              <a:t>‹#›</a:t>
            </a:fld>
            <a:endParaRPr lang="en-IN"/>
          </a:p>
        </p:txBody>
      </p:sp>
    </p:spTree>
    <p:extLst>
      <p:ext uri="{BB962C8B-B14F-4D97-AF65-F5344CB8AC3E}">
        <p14:creationId xmlns:p14="http://schemas.microsoft.com/office/powerpoint/2010/main" val="280430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61441-3265-4BA0-96EF-C27A55A66091}"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A117E-54B8-491A-A085-83A270D52977}" type="slidenum">
              <a:rPr lang="en-IN" smtClean="0"/>
              <a:t>‹#›</a:t>
            </a:fld>
            <a:endParaRPr lang="en-IN"/>
          </a:p>
        </p:txBody>
      </p:sp>
    </p:spTree>
    <p:extLst>
      <p:ext uri="{BB962C8B-B14F-4D97-AF65-F5344CB8AC3E}">
        <p14:creationId xmlns:p14="http://schemas.microsoft.com/office/powerpoint/2010/main" val="1327644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61441-3265-4BA0-96EF-C27A55A66091}"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3A117E-54B8-491A-A085-83A270D5297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7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61441-3265-4BA0-96EF-C27A55A66091}" type="datetimeFigureOut">
              <a:rPr lang="en-IN" smtClean="0"/>
              <a:t>17-09-2023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3A117E-54B8-491A-A085-83A270D52977}" type="slidenum">
              <a:rPr lang="en-IN" smtClean="0"/>
              <a:t>‹#›</a:t>
            </a:fld>
            <a:endParaRPr lang="en-IN"/>
          </a:p>
        </p:txBody>
      </p:sp>
    </p:spTree>
    <p:extLst>
      <p:ext uri="{BB962C8B-B14F-4D97-AF65-F5344CB8AC3E}">
        <p14:creationId xmlns:p14="http://schemas.microsoft.com/office/powerpoint/2010/main" val="401835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461441-3265-4BA0-96EF-C27A55A66091}" type="datetimeFigureOut">
              <a:rPr lang="en-IN" smtClean="0"/>
              <a:t>17-09-2023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3A117E-54B8-491A-A085-83A270D52977}" type="slidenum">
              <a:rPr lang="en-IN" smtClean="0"/>
              <a:t>‹#›</a:t>
            </a:fld>
            <a:endParaRPr lang="en-IN"/>
          </a:p>
        </p:txBody>
      </p:sp>
    </p:spTree>
    <p:extLst>
      <p:ext uri="{BB962C8B-B14F-4D97-AF65-F5344CB8AC3E}">
        <p14:creationId xmlns:p14="http://schemas.microsoft.com/office/powerpoint/2010/main" val="2840327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461441-3265-4BA0-96EF-C27A55A66091}" type="datetimeFigureOut">
              <a:rPr lang="en-IN" smtClean="0"/>
              <a:t>17-09-2023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3A117E-54B8-491A-A085-83A270D52977}" type="slidenum">
              <a:rPr lang="en-IN" smtClean="0"/>
              <a:t>‹#›</a:t>
            </a:fld>
            <a:endParaRPr lang="en-IN"/>
          </a:p>
        </p:txBody>
      </p:sp>
    </p:spTree>
    <p:extLst>
      <p:ext uri="{BB962C8B-B14F-4D97-AF65-F5344CB8AC3E}">
        <p14:creationId xmlns:p14="http://schemas.microsoft.com/office/powerpoint/2010/main" val="303733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B461441-3265-4BA0-96EF-C27A55A66091}" type="datetimeFigureOut">
              <a:rPr lang="en-IN" smtClean="0"/>
              <a:t>17-09-2023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93A117E-54B8-491A-A085-83A270D52977}" type="slidenum">
              <a:rPr lang="en-IN" smtClean="0"/>
              <a:t>‹#›</a:t>
            </a:fld>
            <a:endParaRPr lang="en-IN"/>
          </a:p>
        </p:txBody>
      </p:sp>
    </p:spTree>
    <p:extLst>
      <p:ext uri="{BB962C8B-B14F-4D97-AF65-F5344CB8AC3E}">
        <p14:creationId xmlns:p14="http://schemas.microsoft.com/office/powerpoint/2010/main" val="376162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461441-3265-4BA0-96EF-C27A55A66091}" type="datetimeFigureOut">
              <a:rPr lang="en-IN" smtClean="0"/>
              <a:t>17-09-2023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3A117E-54B8-491A-A085-83A270D52977}" type="slidenum">
              <a:rPr lang="en-IN" smtClean="0"/>
              <a:t>‹#›</a:t>
            </a:fld>
            <a:endParaRPr lang="en-IN"/>
          </a:p>
        </p:txBody>
      </p:sp>
    </p:spTree>
    <p:extLst>
      <p:ext uri="{BB962C8B-B14F-4D97-AF65-F5344CB8AC3E}">
        <p14:creationId xmlns:p14="http://schemas.microsoft.com/office/powerpoint/2010/main" val="283570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461441-3265-4BA0-96EF-C27A55A66091}" type="datetimeFigureOut">
              <a:rPr lang="en-IN" smtClean="0"/>
              <a:t>17-09-2023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3A117E-54B8-491A-A085-83A270D52977}" type="slidenum">
              <a:rPr lang="en-IN" smtClean="0"/>
              <a:t>‹#›</a:t>
            </a:fld>
            <a:endParaRPr lang="en-IN"/>
          </a:p>
        </p:txBody>
      </p:sp>
    </p:spTree>
    <p:extLst>
      <p:ext uri="{BB962C8B-B14F-4D97-AF65-F5344CB8AC3E}">
        <p14:creationId xmlns:p14="http://schemas.microsoft.com/office/powerpoint/2010/main" val="54051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B461441-3265-4BA0-96EF-C27A55A66091}" type="datetimeFigureOut">
              <a:rPr lang="en-IN" smtClean="0"/>
              <a:t>17-09-2023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93A117E-54B8-491A-A085-83A270D5297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816513"/>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studocu.com/row/document/government-college-university-faisalabad/operating-system/process-synchronization-operating-system-questions-answers-sanfoundry/13166033" TargetMode="External"/><Relationship Id="rId7" Type="http://schemas.openxmlformats.org/officeDocument/2006/relationships/hyperlink" Target="https://testbook.com/objective-questions/mcq-on-concurrency-and-synchronization--5eea6a1539140f30f369f34c" TargetMode="External"/><Relationship Id="rId2" Type="http://schemas.openxmlformats.org/officeDocument/2006/relationships/hyperlink" Target="https://edurev.in/course/quiz/attempt/-1_Test-Process-Synchronization-2/e32110e0-033e-4260-9120-bfdaae14e0ce" TargetMode="External"/><Relationship Id="rId1" Type="http://schemas.openxmlformats.org/officeDocument/2006/relationships/slideLayout" Target="../slideLayouts/slideLayout2.xml"/><Relationship Id="rId6" Type="http://schemas.openxmlformats.org/officeDocument/2006/relationships/hyperlink" Target="https://examradar.com/mcqs/operating-systems-mcqs/operating-system-process-synchronization-mcqs/" TargetMode="External"/><Relationship Id="rId5" Type="http://schemas.openxmlformats.org/officeDocument/2006/relationships/hyperlink" Target="http://dextutor.com/mcqs-based-on-process-synchronization/" TargetMode="External"/><Relationship Id="rId4" Type="http://schemas.openxmlformats.org/officeDocument/2006/relationships/hyperlink" Target="https://engineeringinterviewquestions.com/mcqs-on-process-synchronization-answers/"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www.sanfoundry.com/operating-system-mcqs-semaphores-1/" TargetMode="External"/><Relationship Id="rId7" Type="http://schemas.openxmlformats.org/officeDocument/2006/relationships/hyperlink" Target="https://mycareerwise.com/content/binary-semaphore-and-net-gate-question/content/exam/gate/computer-science" TargetMode="External"/><Relationship Id="rId2" Type="http://schemas.openxmlformats.org/officeDocument/2006/relationships/hyperlink" Target="https://www.gatevidyalay.com/semaphore-in-os-practice-problems/" TargetMode="External"/><Relationship Id="rId1" Type="http://schemas.openxmlformats.org/officeDocument/2006/relationships/slideLayout" Target="../slideLayouts/slideLayout2.xml"/><Relationship Id="rId6" Type="http://schemas.openxmlformats.org/officeDocument/2006/relationships/hyperlink" Target="https://www.javatpoint.com/os-problem-on-counting-semaphore" TargetMode="External"/><Relationship Id="rId5" Type="http://schemas.openxmlformats.org/officeDocument/2006/relationships/hyperlink" Target="https://testbook.com/objective-questions/mcq-on-binary-semaphores--5eea6a1539140f30f369f358" TargetMode="External"/><Relationship Id="rId4" Type="http://schemas.openxmlformats.org/officeDocument/2006/relationships/hyperlink" Target="https://testbook.com/objective-questions/mcq-on-counting-semaphores--5eea6a1539140f30f369f359"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606E-42F2-6589-86DF-B81FE55B0408}"/>
              </a:ext>
            </a:extLst>
          </p:cNvPr>
          <p:cNvSpPr>
            <a:spLocks noGrp="1"/>
          </p:cNvSpPr>
          <p:nvPr>
            <p:ph type="ctrTitle"/>
          </p:nvPr>
        </p:nvSpPr>
        <p:spPr/>
        <p:txBody>
          <a:bodyPr>
            <a:normAutofit/>
          </a:bodyPr>
          <a:lstStyle/>
          <a:p>
            <a:r>
              <a:rPr lang="en-US" dirty="0"/>
              <a:t>UNIT-3 </a:t>
            </a:r>
            <a:r>
              <a:rPr lang="en-US" sz="6000" dirty="0"/>
              <a:t>PROCESS SYNCHRONIZATION – </a:t>
            </a:r>
            <a:r>
              <a:rPr lang="en-US" sz="6000" dirty="0" err="1"/>
              <a:t>Palvi</a:t>
            </a:r>
            <a:r>
              <a:rPr lang="en-US" sz="6000" dirty="0"/>
              <a:t> </a:t>
            </a:r>
            <a:r>
              <a:rPr lang="en-US" sz="6000"/>
              <a:t>Soni</a:t>
            </a:r>
            <a:br>
              <a:rPr lang="en-US" sz="6000" dirty="0"/>
            </a:br>
            <a:endParaRPr lang="en-IN" dirty="0"/>
          </a:p>
        </p:txBody>
      </p:sp>
      <p:sp>
        <p:nvSpPr>
          <p:cNvPr id="3" name="Subtitle 2">
            <a:extLst>
              <a:ext uri="{FF2B5EF4-FFF2-40B4-BE49-F238E27FC236}">
                <a16:creationId xmlns:a16="http://schemas.microsoft.com/office/drawing/2014/main" id="{45468D65-BD4E-8E7C-86C0-1BC12DEA8B1C}"/>
              </a:ext>
            </a:extLst>
          </p:cNvPr>
          <p:cNvSpPr>
            <a:spLocks noGrp="1"/>
          </p:cNvSpPr>
          <p:nvPr>
            <p:ph type="subTitle" idx="1"/>
          </p:nvPr>
        </p:nvSpPr>
        <p:spPr/>
        <p:txBody>
          <a:bodyPr>
            <a:normAutofit/>
          </a:bodyPr>
          <a:lstStyle/>
          <a:p>
            <a:endParaRPr lang="en-US" sz="2800" dirty="0"/>
          </a:p>
          <a:p>
            <a:endParaRPr lang="en-IN" dirty="0"/>
          </a:p>
        </p:txBody>
      </p:sp>
    </p:spTree>
    <p:extLst>
      <p:ext uri="{BB962C8B-B14F-4D97-AF65-F5344CB8AC3E}">
        <p14:creationId xmlns:p14="http://schemas.microsoft.com/office/powerpoint/2010/main" val="3259934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FCA9-AD85-FF3D-D652-96405660C8AF}"/>
              </a:ext>
            </a:extLst>
          </p:cNvPr>
          <p:cNvSpPr>
            <a:spLocks noGrp="1"/>
          </p:cNvSpPr>
          <p:nvPr>
            <p:ph type="title"/>
          </p:nvPr>
        </p:nvSpPr>
        <p:spPr>
          <a:xfrm>
            <a:off x="1382750" y="365126"/>
            <a:ext cx="9971049" cy="816904"/>
          </a:xfrm>
        </p:spPr>
        <p:txBody>
          <a:bodyPr>
            <a:normAutofit/>
          </a:bodyPr>
          <a:lstStyle/>
          <a:p>
            <a:pPr algn="l"/>
            <a:r>
              <a:rPr lang="en-US" b="1" i="0" dirty="0">
                <a:effectLst/>
                <a:latin typeface="Source Sans Pro" panose="020B0503030403020204" pitchFamily="34" charset="0"/>
              </a:rPr>
              <a:t>Requirements of Synchronization</a:t>
            </a:r>
          </a:p>
        </p:txBody>
      </p:sp>
      <p:sp>
        <p:nvSpPr>
          <p:cNvPr id="3" name="Content Placeholder 2">
            <a:extLst>
              <a:ext uri="{FF2B5EF4-FFF2-40B4-BE49-F238E27FC236}">
                <a16:creationId xmlns:a16="http://schemas.microsoft.com/office/drawing/2014/main" id="{94420238-3E20-DE11-59F9-B7460A930FF9}"/>
              </a:ext>
            </a:extLst>
          </p:cNvPr>
          <p:cNvSpPr>
            <a:spLocks noGrp="1"/>
          </p:cNvSpPr>
          <p:nvPr>
            <p:ph idx="1"/>
          </p:nvPr>
        </p:nvSpPr>
        <p:spPr/>
        <p:txBody>
          <a:bodyPr>
            <a:normAutofit lnSpcReduction="10000"/>
          </a:bodyPr>
          <a:lstStyle/>
          <a:p>
            <a:pPr algn="just"/>
            <a:r>
              <a:rPr lang="en-US" sz="2000" b="0" i="0" dirty="0">
                <a:solidFill>
                  <a:srgbClr val="61738E"/>
                </a:solidFill>
                <a:effectLst/>
                <a:latin typeface="Source Sans Pro" panose="020B0503030403020204" pitchFamily="34" charset="0"/>
              </a:rPr>
              <a:t>The following three requirements must be met by a solution to the critical section problem:</a:t>
            </a:r>
          </a:p>
          <a:p>
            <a:pPr algn="just">
              <a:buFont typeface="Arial" panose="020B0604020202020204" pitchFamily="34" charset="0"/>
              <a:buChar char="•"/>
            </a:pPr>
            <a:r>
              <a:rPr lang="en-US" sz="2000" b="1" i="0" dirty="0">
                <a:solidFill>
                  <a:srgbClr val="61738E"/>
                </a:solidFill>
                <a:effectLst/>
                <a:latin typeface="Source Sans Pro" panose="020B0503030403020204" pitchFamily="34" charset="0"/>
              </a:rPr>
              <a:t>Mutual exclusion:</a:t>
            </a:r>
            <a:r>
              <a:rPr lang="en-US" sz="2000" b="0" i="0" dirty="0">
                <a:solidFill>
                  <a:srgbClr val="61738E"/>
                </a:solidFill>
                <a:effectLst/>
                <a:latin typeface="Source Sans Pro" panose="020B0503030403020204" pitchFamily="34" charset="0"/>
              </a:rPr>
              <a:t> If a process is running in the critical section, no other process should be allowed to run in that section at that time.</a:t>
            </a:r>
          </a:p>
          <a:p>
            <a:pPr algn="just">
              <a:buFont typeface="Arial" panose="020B0604020202020204" pitchFamily="34" charset="0"/>
              <a:buChar char="•"/>
            </a:pPr>
            <a:r>
              <a:rPr lang="en-US" sz="2000" b="1" i="0" dirty="0">
                <a:solidFill>
                  <a:srgbClr val="61738E"/>
                </a:solidFill>
                <a:effectLst/>
                <a:latin typeface="Source Sans Pro" panose="020B0503030403020204" pitchFamily="34" charset="0"/>
              </a:rPr>
              <a:t>Progress:</a:t>
            </a:r>
            <a:r>
              <a:rPr lang="en-US" sz="2000" b="0" i="0" dirty="0">
                <a:solidFill>
                  <a:srgbClr val="61738E"/>
                </a:solidFill>
                <a:effectLst/>
                <a:latin typeface="Source Sans Pro" panose="020B0503030403020204" pitchFamily="34" charset="0"/>
              </a:rPr>
              <a:t> If no process is still in the critical section and other processes are waiting outside the critical section to execute, then any one of the threads must be permitted to enter the critical section. The decision of which process will enter the critical section will be taken by only those processes that are not executing in the remaining section.</a:t>
            </a:r>
          </a:p>
          <a:p>
            <a:pPr algn="just">
              <a:buFont typeface="Arial" panose="020B0604020202020204" pitchFamily="34" charset="0"/>
              <a:buChar char="•"/>
            </a:pPr>
            <a:r>
              <a:rPr lang="en-US" sz="2000" b="1" i="0" dirty="0">
                <a:solidFill>
                  <a:srgbClr val="61738E"/>
                </a:solidFill>
                <a:effectLst/>
                <a:latin typeface="Source Sans Pro" panose="020B0503030403020204" pitchFamily="34" charset="0"/>
              </a:rPr>
              <a:t>Bounded/waiting (No starvation):</a:t>
            </a:r>
            <a:r>
              <a:rPr lang="en-US" sz="2000" b="0" i="0" dirty="0">
                <a:solidFill>
                  <a:srgbClr val="61738E"/>
                </a:solidFill>
                <a:effectLst/>
                <a:latin typeface="Source Sans Pro" panose="020B0503030403020204" pitchFamily="34" charset="0"/>
              </a:rPr>
              <a:t> Starvation means a process keeps waiting forever to access the critical section but never gets a chance. No starvation is also known as Bounded Waiting. Assigning a time bound, can help the process in this case.</a:t>
            </a:r>
          </a:p>
          <a:p>
            <a:pPr algn="just"/>
            <a:r>
              <a:rPr lang="en-US" sz="2000" dirty="0">
                <a:solidFill>
                  <a:srgbClr val="61738E"/>
                </a:solidFill>
                <a:latin typeface="Source Sans Pro" panose="020B0503030403020204" pitchFamily="34" charset="0"/>
              </a:rPr>
              <a:t>Architectural neutrality:-</a:t>
            </a:r>
            <a:r>
              <a:rPr lang="en-US" sz="2000" dirty="0">
                <a:ea typeface="+mn-lt"/>
                <a:cs typeface="+mn-lt"/>
              </a:rPr>
              <a:t>Our mechanism must be architectural natural. It means that if our solution is working fine on one architecture then it should also run on the other ones as well.</a:t>
            </a:r>
            <a:endParaRPr lang="en-US" sz="2000" b="0" i="0" dirty="0">
              <a:solidFill>
                <a:srgbClr val="61738E"/>
              </a:solidFill>
              <a:effectLst/>
              <a:latin typeface="Source Sans Pro" panose="020B0503030403020204" pitchFamily="34" charset="0"/>
            </a:endParaRPr>
          </a:p>
          <a:p>
            <a:pPr algn="just"/>
            <a:endParaRPr lang="en-IN" sz="2000" dirty="0"/>
          </a:p>
        </p:txBody>
      </p:sp>
    </p:spTree>
    <p:extLst>
      <p:ext uri="{BB962C8B-B14F-4D97-AF65-F5344CB8AC3E}">
        <p14:creationId xmlns:p14="http://schemas.microsoft.com/office/powerpoint/2010/main" val="20206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C293-4168-5289-504F-1D89F32A5DAB}"/>
              </a:ext>
            </a:extLst>
          </p:cNvPr>
          <p:cNvSpPr>
            <a:spLocks noGrp="1"/>
          </p:cNvSpPr>
          <p:nvPr>
            <p:ph type="title"/>
          </p:nvPr>
        </p:nvSpPr>
        <p:spPr/>
        <p:txBody>
          <a:bodyPr>
            <a:normAutofit fontScale="90000"/>
          </a:bodyPr>
          <a:lstStyle/>
          <a:p>
            <a:r>
              <a:rPr lang="en-US" b="1" i="0" dirty="0">
                <a:effectLst/>
                <a:latin typeface="Source Sans Pro" panose="020B0503030403020204" pitchFamily="34" charset="0"/>
              </a:rPr>
              <a:t>Solutions To The Critical Section Problem</a:t>
            </a:r>
            <a:br>
              <a:rPr lang="en-US" b="1" i="0" dirty="0">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8520850B-2F00-9A5B-59CB-7CF0D1C3EF00}"/>
              </a:ext>
            </a:extLst>
          </p:cNvPr>
          <p:cNvSpPr>
            <a:spLocks noGrp="1"/>
          </p:cNvSpPr>
          <p:nvPr>
            <p:ph idx="1"/>
          </p:nvPr>
        </p:nvSpPr>
        <p:spPr/>
        <p:txBody>
          <a:bodyPr/>
          <a:lstStyle/>
          <a:p>
            <a:pPr algn="l"/>
            <a:r>
              <a:rPr lang="en-US" b="1" i="0" dirty="0">
                <a:effectLst/>
                <a:latin typeface="Source Sans Pro" panose="020B0503030403020204" pitchFamily="34" charset="0"/>
              </a:rPr>
              <a:t>Peterson's solution</a:t>
            </a:r>
          </a:p>
          <a:p>
            <a:pPr algn="l"/>
            <a:r>
              <a:rPr lang="en-US" b="0" i="0" dirty="0">
                <a:solidFill>
                  <a:srgbClr val="61738E"/>
                </a:solidFill>
                <a:effectLst/>
                <a:latin typeface="Source Sans Pro" panose="020B0503030403020204" pitchFamily="34" charset="0"/>
              </a:rPr>
              <a:t>Peterson's approach to critical section problems is extensively utilized. It is a classical software-based solution.</a:t>
            </a:r>
          </a:p>
          <a:p>
            <a:pPr algn="l"/>
            <a:r>
              <a:rPr lang="en-US" b="0" i="0" dirty="0">
                <a:solidFill>
                  <a:srgbClr val="61738E"/>
                </a:solidFill>
                <a:effectLst/>
                <a:latin typeface="Source Sans Pro" panose="020B0503030403020204" pitchFamily="34" charset="0"/>
              </a:rPr>
              <a:t>The solution is based on the idea that when a process is executing in a critical section, then the other process executes the rest of the code and vice-versa is also possible, i.e., this solution makes sure that only one process executes the critical section at any point in time.</a:t>
            </a:r>
          </a:p>
          <a:p>
            <a:endParaRPr lang="en-IN" dirty="0"/>
          </a:p>
        </p:txBody>
      </p:sp>
    </p:spTree>
    <p:extLst>
      <p:ext uri="{BB962C8B-B14F-4D97-AF65-F5344CB8AC3E}">
        <p14:creationId xmlns:p14="http://schemas.microsoft.com/office/powerpoint/2010/main" val="2568302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F7F8A8-A7A6-BC8E-0E8A-54891CED3F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423" y="259678"/>
            <a:ext cx="9757317" cy="5738866"/>
          </a:xfrm>
        </p:spPr>
      </p:pic>
    </p:spTree>
    <p:extLst>
      <p:ext uri="{BB962C8B-B14F-4D97-AF65-F5344CB8AC3E}">
        <p14:creationId xmlns:p14="http://schemas.microsoft.com/office/powerpoint/2010/main" val="3365594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3986-3E1D-3D82-2B67-C29CE164DDBC}"/>
              </a:ext>
            </a:extLst>
          </p:cNvPr>
          <p:cNvSpPr>
            <a:spLocks noGrp="1"/>
          </p:cNvSpPr>
          <p:nvPr>
            <p:ph type="title"/>
          </p:nvPr>
        </p:nvSpPr>
        <p:spPr/>
        <p:txBody>
          <a:bodyPr/>
          <a:lstStyle/>
          <a:p>
            <a:r>
              <a:rPr lang="en-US" dirty="0"/>
              <a:t>EXPLANATION OF PETERSON</a:t>
            </a:r>
            <a:endParaRPr lang="en-IN" dirty="0"/>
          </a:p>
        </p:txBody>
      </p:sp>
      <p:sp>
        <p:nvSpPr>
          <p:cNvPr id="3" name="Content Placeholder 2">
            <a:extLst>
              <a:ext uri="{FF2B5EF4-FFF2-40B4-BE49-F238E27FC236}">
                <a16:creationId xmlns:a16="http://schemas.microsoft.com/office/drawing/2014/main" id="{C40A1F8E-E5CA-7403-CA64-6B05F761135F}"/>
              </a:ext>
            </a:extLst>
          </p:cNvPr>
          <p:cNvSpPr>
            <a:spLocks noGrp="1"/>
          </p:cNvSpPr>
          <p:nvPr>
            <p:ph idx="1"/>
          </p:nvPr>
        </p:nvSpPr>
        <p:spPr/>
        <p:txBody>
          <a:bodyPr>
            <a:normAutofit/>
          </a:bodyPr>
          <a:lstStyle/>
          <a:p>
            <a:pPr algn="just" fontAlgn="base"/>
            <a:r>
              <a:rPr lang="en-US" b="0" i="0" dirty="0">
                <a:solidFill>
                  <a:srgbClr val="273239"/>
                </a:solidFill>
                <a:effectLst/>
                <a:latin typeface="urw-din"/>
              </a:rPr>
              <a:t>Peterson’s Algorithm is used to synchronize two processes. It uses two variables, </a:t>
            </a:r>
            <a:r>
              <a:rPr lang="en-US" dirty="0">
                <a:solidFill>
                  <a:srgbClr val="273239"/>
                </a:solidFill>
                <a:latin typeface="urw-din"/>
              </a:rPr>
              <a:t>process and other </a:t>
            </a:r>
            <a:r>
              <a:rPr lang="en-US" b="0" i="0" dirty="0">
                <a:solidFill>
                  <a:srgbClr val="273239"/>
                </a:solidFill>
                <a:effectLst/>
                <a:latin typeface="urw-din"/>
              </a:rPr>
              <a:t>and an int variable </a:t>
            </a:r>
            <a:r>
              <a:rPr lang="en-US" b="1" i="0" dirty="0">
                <a:solidFill>
                  <a:srgbClr val="273239"/>
                </a:solidFill>
                <a:effectLst/>
                <a:latin typeface="urw-din"/>
              </a:rPr>
              <a:t>turn</a:t>
            </a:r>
            <a:r>
              <a:rPr lang="en-US" b="0" i="0" dirty="0">
                <a:solidFill>
                  <a:srgbClr val="273239"/>
                </a:solidFill>
                <a:effectLst/>
                <a:latin typeface="urw-din"/>
              </a:rPr>
              <a:t> to accomplish it.</a:t>
            </a:r>
            <a:br>
              <a:rPr lang="en-US" b="0" i="0" dirty="0">
                <a:solidFill>
                  <a:srgbClr val="273239"/>
                </a:solidFill>
                <a:effectLst/>
                <a:latin typeface="urw-din"/>
              </a:rPr>
            </a:br>
            <a:r>
              <a:rPr lang="en-US" b="0" i="0" dirty="0">
                <a:solidFill>
                  <a:srgbClr val="273239"/>
                </a:solidFill>
                <a:effectLst/>
                <a:latin typeface="urw-din"/>
              </a:rPr>
              <a:t>In the solution interested for P0 represents the process0 and interested for P1 represents the Process P1. </a:t>
            </a:r>
          </a:p>
          <a:p>
            <a:pPr algn="just" fontAlgn="base"/>
            <a:r>
              <a:rPr lang="en-US" b="0" i="0" dirty="0">
                <a:solidFill>
                  <a:srgbClr val="273239"/>
                </a:solidFill>
                <a:effectLst/>
                <a:latin typeface="urw-din"/>
              </a:rPr>
              <a:t>Initially the interested variables are false. When a process wants to execute it’s critical section, it sets it’s interested[process] to true and turn as the index of the executing process.</a:t>
            </a:r>
          </a:p>
          <a:p>
            <a:pPr marL="0" indent="0" algn="just" fontAlgn="base">
              <a:buNone/>
            </a:pPr>
            <a:r>
              <a:rPr lang="en-US" b="0" i="0" dirty="0">
                <a:solidFill>
                  <a:srgbClr val="273239"/>
                </a:solidFill>
                <a:effectLst/>
                <a:latin typeface="urw-din"/>
              </a:rPr>
              <a:t>. The process performs busy waiting until the other process has finished it’s own critical section.</a:t>
            </a:r>
            <a:br>
              <a:rPr lang="en-US" b="0" i="0" dirty="0">
                <a:solidFill>
                  <a:srgbClr val="273239"/>
                </a:solidFill>
                <a:effectLst/>
                <a:latin typeface="urw-din"/>
              </a:rPr>
            </a:br>
            <a:r>
              <a:rPr lang="en-US" b="0" i="0" dirty="0">
                <a:solidFill>
                  <a:srgbClr val="273239"/>
                </a:solidFill>
                <a:effectLst/>
                <a:latin typeface="urw-din"/>
              </a:rPr>
              <a:t>After this the current process enters it’s critical section and adds or removes a random number from the shared buffer. After completing the critical section, it sets it’s interested process to false, indication it does not wish to execute anymore.</a:t>
            </a:r>
          </a:p>
          <a:p>
            <a:pPr algn="just"/>
            <a:endParaRPr lang="en-IN" dirty="0"/>
          </a:p>
        </p:txBody>
      </p:sp>
    </p:spTree>
    <p:extLst>
      <p:ext uri="{BB962C8B-B14F-4D97-AF65-F5344CB8AC3E}">
        <p14:creationId xmlns:p14="http://schemas.microsoft.com/office/powerpoint/2010/main" val="4148619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FD12-D950-BBE6-46DD-1F62CA67FA0E}"/>
              </a:ext>
            </a:extLst>
          </p:cNvPr>
          <p:cNvSpPr>
            <a:spLocks noGrp="1"/>
          </p:cNvSpPr>
          <p:nvPr>
            <p:ph type="title"/>
          </p:nvPr>
        </p:nvSpPr>
        <p:spPr/>
        <p:txBody>
          <a:bodyPr/>
          <a:lstStyle/>
          <a:p>
            <a:r>
              <a:rPr lang="en-US" dirty="0"/>
              <a:t>DISADVANTAGES OF PETERSON</a:t>
            </a:r>
            <a:endParaRPr lang="en-IN" dirty="0"/>
          </a:p>
        </p:txBody>
      </p:sp>
      <p:sp>
        <p:nvSpPr>
          <p:cNvPr id="3" name="Content Placeholder 2">
            <a:extLst>
              <a:ext uri="{FF2B5EF4-FFF2-40B4-BE49-F238E27FC236}">
                <a16:creationId xmlns:a16="http://schemas.microsoft.com/office/drawing/2014/main" id="{A0CF1DAE-9B3C-9A04-79F8-2DFA8E6F569B}"/>
              </a:ext>
            </a:extLst>
          </p:cNvPr>
          <p:cNvSpPr>
            <a:spLocks noGrp="1"/>
          </p:cNvSpPr>
          <p:nvPr>
            <p:ph idx="1"/>
          </p:nvPr>
        </p:nvSpPr>
        <p:spPr/>
        <p:txBody>
          <a:bodyPr/>
          <a:lstStyle/>
          <a:p>
            <a:pPr algn="l">
              <a:buFont typeface="Arial" panose="020B0604020202020204" pitchFamily="34" charset="0"/>
              <a:buChar char="•"/>
            </a:pPr>
            <a:r>
              <a:rPr lang="en-US" b="0" i="0" dirty="0">
                <a:solidFill>
                  <a:srgbClr val="61738E"/>
                </a:solidFill>
                <a:effectLst/>
                <a:latin typeface="Source Sans Pro" panose="020B0503030403020204" pitchFamily="34" charset="0"/>
              </a:rPr>
              <a:t>The Peterson's solution involves Busy waiting</a:t>
            </a:r>
          </a:p>
          <a:p>
            <a:pPr algn="l">
              <a:buFont typeface="Arial" panose="020B0604020202020204" pitchFamily="34" charset="0"/>
              <a:buChar char="•"/>
            </a:pPr>
            <a:r>
              <a:rPr lang="en-US" b="0" i="0" dirty="0">
                <a:solidFill>
                  <a:srgbClr val="61738E"/>
                </a:solidFill>
                <a:effectLst/>
                <a:latin typeface="Source Sans Pro" panose="020B0503030403020204" pitchFamily="34" charset="0"/>
              </a:rPr>
              <a:t>The solution is also limited to only 2 processes.</a:t>
            </a:r>
          </a:p>
          <a:p>
            <a:endParaRPr lang="en-IN" dirty="0"/>
          </a:p>
        </p:txBody>
      </p:sp>
    </p:spTree>
    <p:extLst>
      <p:ext uri="{BB962C8B-B14F-4D97-AF65-F5344CB8AC3E}">
        <p14:creationId xmlns:p14="http://schemas.microsoft.com/office/powerpoint/2010/main" val="1694040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DE18-A881-35F2-360C-C8614078F7DB}"/>
              </a:ext>
            </a:extLst>
          </p:cNvPr>
          <p:cNvSpPr>
            <a:spLocks noGrp="1"/>
          </p:cNvSpPr>
          <p:nvPr>
            <p:ph type="title"/>
          </p:nvPr>
        </p:nvSpPr>
        <p:spPr/>
        <p:txBody>
          <a:bodyPr/>
          <a:lstStyle/>
          <a:p>
            <a:r>
              <a:rPr lang="en-IN" dirty="0"/>
              <a:t>LOCK VARIABLE</a:t>
            </a:r>
          </a:p>
        </p:txBody>
      </p:sp>
      <p:sp>
        <p:nvSpPr>
          <p:cNvPr id="3" name="Content Placeholder 2">
            <a:extLst>
              <a:ext uri="{FF2B5EF4-FFF2-40B4-BE49-F238E27FC236}">
                <a16:creationId xmlns:a16="http://schemas.microsoft.com/office/drawing/2014/main" id="{8238A680-7556-40D2-CE08-B3230EE288EE}"/>
              </a:ext>
            </a:extLst>
          </p:cNvPr>
          <p:cNvSpPr>
            <a:spLocks noGrp="1"/>
          </p:cNvSpPr>
          <p:nvPr>
            <p:ph idx="1"/>
          </p:nvPr>
        </p:nvSpPr>
        <p:spPr/>
        <p:txBody>
          <a:bodyPr/>
          <a:lstStyle/>
          <a:p>
            <a:pPr algn="just"/>
            <a:r>
              <a:rPr lang="en-US" dirty="0">
                <a:ea typeface="+mn-lt"/>
                <a:cs typeface="+mn-lt"/>
              </a:rPr>
              <a:t>This is the simplest synchronization mechanism.</a:t>
            </a:r>
            <a:endParaRPr lang="en-US" dirty="0"/>
          </a:p>
          <a:p>
            <a:pPr algn="just">
              <a:buSzPct val="114999"/>
            </a:pPr>
            <a:r>
              <a:rPr lang="en-US" dirty="0">
                <a:ea typeface="+mn-lt"/>
                <a:cs typeface="+mn-lt"/>
              </a:rPr>
              <a:t> This is a Software Mechanism implemented in User mode.</a:t>
            </a:r>
            <a:endParaRPr lang="en-US" dirty="0"/>
          </a:p>
          <a:p>
            <a:pPr algn="just">
              <a:buSzPct val="114999"/>
            </a:pPr>
            <a:r>
              <a:rPr lang="en-US" dirty="0">
                <a:ea typeface="+mn-lt"/>
                <a:cs typeface="+mn-lt"/>
              </a:rPr>
              <a:t> This is a busy waiting solution which can be used for more than two processes.</a:t>
            </a:r>
          </a:p>
          <a:p>
            <a:pPr algn="just">
              <a:buSzPct val="114999"/>
            </a:pPr>
            <a:r>
              <a:rPr lang="en-US" dirty="0"/>
              <a:t>Does not guarantee Mutual Exclusion</a:t>
            </a:r>
          </a:p>
          <a:p>
            <a:pPr algn="just">
              <a:buSzPct val="114999"/>
            </a:pPr>
            <a:endParaRPr lang="en-US" dirty="0"/>
          </a:p>
          <a:p>
            <a:endParaRPr lang="en-IN" dirty="0"/>
          </a:p>
        </p:txBody>
      </p:sp>
    </p:spTree>
    <p:extLst>
      <p:ext uri="{BB962C8B-B14F-4D97-AF65-F5344CB8AC3E}">
        <p14:creationId xmlns:p14="http://schemas.microsoft.com/office/powerpoint/2010/main" val="350021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AF23-D5A1-66AD-C0A8-F41F914BE247}"/>
              </a:ext>
            </a:extLst>
          </p:cNvPr>
          <p:cNvSpPr>
            <a:spLocks noGrp="1"/>
          </p:cNvSpPr>
          <p:nvPr>
            <p:ph type="title"/>
          </p:nvPr>
        </p:nvSpPr>
        <p:spPr/>
        <p:txBody>
          <a:bodyPr/>
          <a:lstStyle/>
          <a:p>
            <a:r>
              <a:rPr lang="en-IN" dirty="0"/>
              <a:t>PSUEDOCODE OF LOCK VARIABLE</a:t>
            </a:r>
          </a:p>
        </p:txBody>
      </p:sp>
      <p:pic>
        <p:nvPicPr>
          <p:cNvPr id="4" name="Picture 4" descr="Graphical user interface, text, application">
            <a:extLst>
              <a:ext uri="{FF2B5EF4-FFF2-40B4-BE49-F238E27FC236}">
                <a16:creationId xmlns:a16="http://schemas.microsoft.com/office/drawing/2014/main" id="{940FCA50-847C-4D77-B4DC-41782860C8DC}"/>
              </a:ext>
            </a:extLst>
          </p:cNvPr>
          <p:cNvPicPr>
            <a:picLocks noGrp="1" noChangeAspect="1"/>
          </p:cNvPicPr>
          <p:nvPr>
            <p:ph idx="1"/>
          </p:nvPr>
        </p:nvPicPr>
        <p:blipFill>
          <a:blip r:embed="rId2"/>
          <a:stretch>
            <a:fillRect/>
          </a:stretch>
        </p:blipFill>
        <p:spPr>
          <a:xfrm>
            <a:off x="1326995" y="2493654"/>
            <a:ext cx="6745791" cy="3509866"/>
          </a:xfrm>
        </p:spPr>
      </p:pic>
    </p:spTree>
    <p:extLst>
      <p:ext uri="{BB962C8B-B14F-4D97-AF65-F5344CB8AC3E}">
        <p14:creationId xmlns:p14="http://schemas.microsoft.com/office/powerpoint/2010/main" val="2479958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C382-4138-F6C5-22E2-7B1F2F6B30AB}"/>
              </a:ext>
            </a:extLst>
          </p:cNvPr>
          <p:cNvSpPr>
            <a:spLocks noGrp="1"/>
          </p:cNvSpPr>
          <p:nvPr>
            <p:ph type="title"/>
          </p:nvPr>
        </p:nvSpPr>
        <p:spPr/>
        <p:txBody>
          <a:bodyPr/>
          <a:lstStyle/>
          <a:p>
            <a:r>
              <a:rPr lang="en-IN" dirty="0"/>
              <a:t>CHECK FOR THE POSSIBLE CASES</a:t>
            </a:r>
          </a:p>
        </p:txBody>
      </p:sp>
      <p:sp>
        <p:nvSpPr>
          <p:cNvPr id="3" name="Content Placeholder 2">
            <a:extLst>
              <a:ext uri="{FF2B5EF4-FFF2-40B4-BE49-F238E27FC236}">
                <a16:creationId xmlns:a16="http://schemas.microsoft.com/office/drawing/2014/main" id="{8E6513A7-1ABF-7D34-6AD9-11DF471B0657}"/>
              </a:ext>
            </a:extLst>
          </p:cNvPr>
          <p:cNvSpPr>
            <a:spLocks noGrp="1"/>
          </p:cNvSpPr>
          <p:nvPr>
            <p:ph idx="1"/>
          </p:nvPr>
        </p:nvSpPr>
        <p:spPr/>
        <p:txBody>
          <a:bodyPr>
            <a:normAutofit/>
          </a:bodyPr>
          <a:lstStyle/>
          <a:p>
            <a:r>
              <a:rPr lang="en-IN" dirty="0"/>
              <a:t>Initially lock value is set to zero(0).</a:t>
            </a:r>
          </a:p>
          <a:p>
            <a:r>
              <a:rPr lang="en-IN" dirty="0"/>
              <a:t>Process P1 is running the entry code</a:t>
            </a:r>
          </a:p>
          <a:p>
            <a:r>
              <a:rPr lang="en-IN" dirty="0"/>
              <a:t>Check out first instruction 0!==0 (false), get out of loop then set the value of lock to 1</a:t>
            </a:r>
          </a:p>
          <a:p>
            <a:r>
              <a:rPr lang="en-IN" dirty="0"/>
              <a:t>After that it can enters in the CS. Upon successful completion in CS, it will run exit section code, then set the value of lock to 0 again. Now if P2 wants to come, it can. This could be the best possible case.</a:t>
            </a:r>
          </a:p>
          <a:p>
            <a:endParaRPr lang="en-IN" dirty="0"/>
          </a:p>
        </p:txBody>
      </p:sp>
    </p:spTree>
    <p:extLst>
      <p:ext uri="{BB962C8B-B14F-4D97-AF65-F5344CB8AC3E}">
        <p14:creationId xmlns:p14="http://schemas.microsoft.com/office/powerpoint/2010/main" val="3750796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8DD0-ECBF-07D6-C576-39E41363B1F5}"/>
              </a:ext>
            </a:extLst>
          </p:cNvPr>
          <p:cNvSpPr>
            <a:spLocks noGrp="1"/>
          </p:cNvSpPr>
          <p:nvPr>
            <p:ph type="title"/>
          </p:nvPr>
        </p:nvSpPr>
        <p:spPr/>
        <p:txBody>
          <a:bodyPr/>
          <a:lstStyle/>
          <a:p>
            <a:r>
              <a:rPr lang="en-IN" dirty="0"/>
              <a:t>ANOTHER CASE</a:t>
            </a:r>
          </a:p>
        </p:txBody>
      </p:sp>
      <p:sp>
        <p:nvSpPr>
          <p:cNvPr id="3" name="Content Placeholder 2">
            <a:extLst>
              <a:ext uri="{FF2B5EF4-FFF2-40B4-BE49-F238E27FC236}">
                <a16:creationId xmlns:a16="http://schemas.microsoft.com/office/drawing/2014/main" id="{29044E75-76E2-D419-4CAD-3D0C937B62C6}"/>
              </a:ext>
            </a:extLst>
          </p:cNvPr>
          <p:cNvSpPr>
            <a:spLocks noGrp="1"/>
          </p:cNvSpPr>
          <p:nvPr>
            <p:ph idx="1"/>
          </p:nvPr>
        </p:nvSpPr>
        <p:spPr/>
        <p:txBody>
          <a:bodyPr/>
          <a:lstStyle/>
          <a:p>
            <a:r>
              <a:rPr lang="en-IN" dirty="0"/>
              <a:t>If P1 is in critical section and P2 wants to come. Already P1 has set the lock value to 1 in instruction number 2, so if P2 will be going to check the value then it will get stuck in the while loop, so mutual exclusion is there. That means process(which is already in the CS </a:t>
            </a:r>
            <a:r>
              <a:rPr lang="en-IN" dirty="0" err="1"/>
              <a:t>i.e</a:t>
            </a:r>
            <a:r>
              <a:rPr lang="en-IN" dirty="0"/>
              <a:t> P1) is not allowing any other process to enter in the critical section</a:t>
            </a:r>
          </a:p>
          <a:p>
            <a:endParaRPr lang="en-IN" dirty="0"/>
          </a:p>
        </p:txBody>
      </p:sp>
    </p:spTree>
    <p:extLst>
      <p:ext uri="{BB962C8B-B14F-4D97-AF65-F5344CB8AC3E}">
        <p14:creationId xmlns:p14="http://schemas.microsoft.com/office/powerpoint/2010/main" val="2748272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BA83-5D7B-D644-D911-14A204DFE047}"/>
              </a:ext>
            </a:extLst>
          </p:cNvPr>
          <p:cNvSpPr>
            <a:spLocks noGrp="1"/>
          </p:cNvSpPr>
          <p:nvPr>
            <p:ph type="title"/>
          </p:nvPr>
        </p:nvSpPr>
        <p:spPr/>
        <p:txBody>
          <a:bodyPr/>
          <a:lstStyle/>
          <a:p>
            <a:r>
              <a:rPr lang="en-IN" dirty="0"/>
              <a:t>WORST CASE</a:t>
            </a:r>
          </a:p>
        </p:txBody>
      </p:sp>
      <p:sp>
        <p:nvSpPr>
          <p:cNvPr id="3" name="Content Placeholder 2">
            <a:extLst>
              <a:ext uri="{FF2B5EF4-FFF2-40B4-BE49-F238E27FC236}">
                <a16:creationId xmlns:a16="http://schemas.microsoft.com/office/drawing/2014/main" id="{F7EBDD86-76A9-355B-3071-E40BD11667BD}"/>
              </a:ext>
            </a:extLst>
          </p:cNvPr>
          <p:cNvSpPr>
            <a:spLocks noGrp="1"/>
          </p:cNvSpPr>
          <p:nvPr>
            <p:ph idx="1"/>
          </p:nvPr>
        </p:nvSpPr>
        <p:spPr/>
        <p:txBody>
          <a:bodyPr>
            <a:normAutofit/>
          </a:bodyPr>
          <a:lstStyle/>
          <a:p>
            <a:pPr algn="just"/>
            <a:r>
              <a:rPr lang="en-US" dirty="0">
                <a:ea typeface="+mn-lt"/>
                <a:cs typeface="+mn-lt"/>
              </a:rPr>
              <a:t>What if the process gets preempted just after executing the first instruction. This may make the two processes present in the critical section at the same time.</a:t>
            </a:r>
            <a:endParaRPr lang="en-US" dirty="0"/>
          </a:p>
          <a:p>
            <a:pPr algn="just">
              <a:buSzPct val="114999"/>
            </a:pPr>
            <a:r>
              <a:rPr lang="en-US" dirty="0">
                <a:ea typeface="+mn-lt"/>
                <a:cs typeface="+mn-lt"/>
              </a:rPr>
              <a:t>To get rid of this problem, we have to make sure that the preemption must not take place just after loading the previous value of lock variable and before setting it to 1. The problem can be solved if we can be able to merge the first two instructions.</a:t>
            </a:r>
            <a:endParaRPr lang="en-US" dirty="0"/>
          </a:p>
          <a:p>
            <a:pPr algn="just">
              <a:buSzPct val="114999"/>
            </a:pPr>
            <a:r>
              <a:rPr lang="en-US" dirty="0">
                <a:ea typeface="+mn-lt"/>
                <a:cs typeface="+mn-lt"/>
              </a:rPr>
              <a:t>In order to address the problem, the operating system provides a special instruction called </a:t>
            </a:r>
            <a:r>
              <a:rPr lang="en-US" b="1" dirty="0">
                <a:ea typeface="+mn-lt"/>
                <a:cs typeface="+mn-lt"/>
              </a:rPr>
              <a:t>Test Set Lock.</a:t>
            </a:r>
            <a:endParaRPr lang="en-US" dirty="0"/>
          </a:p>
          <a:p>
            <a:endParaRPr lang="en-IN" dirty="0"/>
          </a:p>
        </p:txBody>
      </p:sp>
    </p:spTree>
    <p:extLst>
      <p:ext uri="{BB962C8B-B14F-4D97-AF65-F5344CB8AC3E}">
        <p14:creationId xmlns:p14="http://schemas.microsoft.com/office/powerpoint/2010/main" val="3765751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EAB8-962F-E877-F680-73C7390E95CA}"/>
              </a:ext>
            </a:extLst>
          </p:cNvPr>
          <p:cNvSpPr>
            <a:spLocks noGrp="1"/>
          </p:cNvSpPr>
          <p:nvPr>
            <p:ph type="title"/>
          </p:nvPr>
        </p:nvSpPr>
        <p:spPr/>
        <p:txBody>
          <a:bodyPr>
            <a:normAutofit/>
          </a:bodyPr>
          <a:lstStyle/>
          <a:p>
            <a:r>
              <a:rPr lang="en-US" dirty="0"/>
              <a:t>Before starting synchronization lets start with concurrent processing</a:t>
            </a:r>
            <a:endParaRPr lang="en-IN" dirty="0"/>
          </a:p>
        </p:txBody>
      </p:sp>
      <p:sp>
        <p:nvSpPr>
          <p:cNvPr id="3" name="Content Placeholder 2">
            <a:extLst>
              <a:ext uri="{FF2B5EF4-FFF2-40B4-BE49-F238E27FC236}">
                <a16:creationId xmlns:a16="http://schemas.microsoft.com/office/drawing/2014/main" id="{5B4CE02A-411C-299B-7589-BDDE8456774C}"/>
              </a:ext>
            </a:extLst>
          </p:cNvPr>
          <p:cNvSpPr>
            <a:spLocks noGrp="1"/>
          </p:cNvSpPr>
          <p:nvPr>
            <p:ph idx="1"/>
          </p:nvPr>
        </p:nvSpPr>
        <p:spPr/>
        <p:txBody>
          <a:bodyPr>
            <a:normAutofit/>
          </a:bodyPr>
          <a:lstStyle/>
          <a:p>
            <a:pPr algn="just"/>
            <a:r>
              <a:rPr lang="en-US" sz="3000" b="1" dirty="0">
                <a:ea typeface="+mn-lt"/>
                <a:cs typeface="+mn-lt"/>
              </a:rPr>
              <a:t>Concurrent processing</a:t>
            </a:r>
            <a:r>
              <a:rPr lang="en-US" sz="3000" dirty="0">
                <a:ea typeface="+mn-lt"/>
                <a:cs typeface="+mn-lt"/>
              </a:rPr>
              <a:t> is a computing model in which multiple processors execute instructions simultaneously for better performance.</a:t>
            </a:r>
            <a:endParaRPr lang="en-US" sz="3000" dirty="0"/>
          </a:p>
          <a:p>
            <a:pPr algn="just">
              <a:buSzPct val="114999"/>
            </a:pPr>
            <a:r>
              <a:rPr lang="en-US" sz="3000" dirty="0">
                <a:ea typeface="+mn-lt"/>
                <a:cs typeface="+mn-lt"/>
              </a:rPr>
              <a:t>Concurrent means, which occurs when something else happens. The tasks are broken into subtypes, which are then assigned to different processors to perform simultaneously.</a:t>
            </a:r>
          </a:p>
          <a:p>
            <a:pPr algn="just">
              <a:buSzPct val="114999"/>
            </a:pPr>
            <a:r>
              <a:rPr lang="en-US" sz="3000" dirty="0">
                <a:ea typeface="+mn-lt"/>
                <a:cs typeface="+mn-lt"/>
              </a:rPr>
              <a:t>Concurrent processing is sometimes synonymous with parallel processing. </a:t>
            </a:r>
            <a:endParaRPr lang="en-US" sz="3000" dirty="0"/>
          </a:p>
          <a:p>
            <a:endParaRPr lang="en-IN" sz="3000" dirty="0"/>
          </a:p>
        </p:txBody>
      </p:sp>
    </p:spTree>
    <p:extLst>
      <p:ext uri="{BB962C8B-B14F-4D97-AF65-F5344CB8AC3E}">
        <p14:creationId xmlns:p14="http://schemas.microsoft.com/office/powerpoint/2010/main" val="3260097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BF7C-6EFF-05E4-1832-129CC66C87FF}"/>
              </a:ext>
            </a:extLst>
          </p:cNvPr>
          <p:cNvSpPr>
            <a:spLocks noGrp="1"/>
          </p:cNvSpPr>
          <p:nvPr>
            <p:ph type="title"/>
          </p:nvPr>
        </p:nvSpPr>
        <p:spPr/>
        <p:txBody>
          <a:bodyPr/>
          <a:lstStyle/>
          <a:p>
            <a:r>
              <a:rPr lang="en-US" dirty="0"/>
              <a:t>Hardware Primitives of Synchronization</a:t>
            </a:r>
            <a:endParaRPr lang="en-IN" dirty="0"/>
          </a:p>
        </p:txBody>
      </p:sp>
      <p:sp>
        <p:nvSpPr>
          <p:cNvPr id="3" name="Content Placeholder 2">
            <a:extLst>
              <a:ext uri="{FF2B5EF4-FFF2-40B4-BE49-F238E27FC236}">
                <a16:creationId xmlns:a16="http://schemas.microsoft.com/office/drawing/2014/main" id="{780CA1C7-0144-4264-FC2A-A9D1D1608FB4}"/>
              </a:ext>
            </a:extLst>
          </p:cNvPr>
          <p:cNvSpPr>
            <a:spLocks noGrp="1"/>
          </p:cNvSpPr>
          <p:nvPr>
            <p:ph idx="1"/>
          </p:nvPr>
        </p:nvSpPr>
        <p:spPr/>
        <p:txBody>
          <a:bodyPr/>
          <a:lstStyle/>
          <a:p>
            <a:r>
              <a:rPr lang="en-US" dirty="0">
                <a:ea typeface="+mn-lt"/>
                <a:cs typeface="+mn-lt"/>
              </a:rPr>
              <a:t>There is no guarantee that the Software-based solution like Peterson’s will work on modern architecture. Hence, certain hardware-based solution to synchronization are proposed. Two such solutions are:</a:t>
            </a:r>
            <a:br>
              <a:rPr lang="en-US" dirty="0">
                <a:ea typeface="+mn-lt"/>
                <a:cs typeface="+mn-lt"/>
              </a:rPr>
            </a:br>
            <a:r>
              <a:rPr lang="en-US" dirty="0">
                <a:ea typeface="+mn-lt"/>
                <a:cs typeface="+mn-lt"/>
              </a:rPr>
              <a:t>1. </a:t>
            </a:r>
            <a:r>
              <a:rPr lang="en-US" dirty="0" err="1">
                <a:ea typeface="+mn-lt"/>
                <a:cs typeface="+mn-lt"/>
              </a:rPr>
              <a:t>TestAndSet</a:t>
            </a:r>
            <a:r>
              <a:rPr lang="en-US" dirty="0">
                <a:ea typeface="+mn-lt"/>
                <a:cs typeface="+mn-lt"/>
              </a:rPr>
              <a:t>() instruction</a:t>
            </a:r>
            <a:br>
              <a:rPr lang="en-US" dirty="0">
                <a:ea typeface="+mn-lt"/>
                <a:cs typeface="+mn-lt"/>
              </a:rPr>
            </a:br>
            <a:r>
              <a:rPr lang="en-US" dirty="0">
                <a:ea typeface="+mn-lt"/>
                <a:cs typeface="+mn-lt"/>
              </a:rPr>
              <a:t>2. Swap() instruction</a:t>
            </a:r>
            <a:endParaRPr lang="en-US" dirty="0"/>
          </a:p>
          <a:p>
            <a:endParaRPr lang="en-IN" dirty="0"/>
          </a:p>
        </p:txBody>
      </p:sp>
    </p:spTree>
    <p:extLst>
      <p:ext uri="{BB962C8B-B14F-4D97-AF65-F5344CB8AC3E}">
        <p14:creationId xmlns:p14="http://schemas.microsoft.com/office/powerpoint/2010/main" val="575082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8D06-03B7-C7FE-A0A7-B3BD33FFC9FD}"/>
              </a:ext>
            </a:extLst>
          </p:cNvPr>
          <p:cNvSpPr>
            <a:spLocks noGrp="1"/>
          </p:cNvSpPr>
          <p:nvPr>
            <p:ph type="title"/>
          </p:nvPr>
        </p:nvSpPr>
        <p:spPr/>
        <p:txBody>
          <a:bodyPr/>
          <a:lstStyle/>
          <a:p>
            <a:r>
              <a:rPr lang="en-US" dirty="0">
                <a:ea typeface="+mj-lt"/>
                <a:cs typeface="+mj-lt"/>
              </a:rPr>
              <a:t>Test and Set Lock</a:t>
            </a:r>
            <a:endParaRPr lang="en-IN" dirty="0"/>
          </a:p>
        </p:txBody>
      </p:sp>
      <p:sp>
        <p:nvSpPr>
          <p:cNvPr id="3" name="Content Placeholder 2">
            <a:extLst>
              <a:ext uri="{FF2B5EF4-FFF2-40B4-BE49-F238E27FC236}">
                <a16:creationId xmlns:a16="http://schemas.microsoft.com/office/drawing/2014/main" id="{B7F94163-BB9E-E8D5-E45F-F1F02D8E2987}"/>
              </a:ext>
            </a:extLst>
          </p:cNvPr>
          <p:cNvSpPr>
            <a:spLocks noGrp="1"/>
          </p:cNvSpPr>
          <p:nvPr>
            <p:ph idx="1"/>
          </p:nvPr>
        </p:nvSpPr>
        <p:spPr/>
        <p:txBody>
          <a:bodyPr>
            <a:normAutofit/>
          </a:bodyPr>
          <a:lstStyle/>
          <a:p>
            <a:pPr algn="just"/>
            <a:r>
              <a:rPr lang="en-US" dirty="0">
                <a:ea typeface="+mn-lt"/>
                <a:cs typeface="+mn-lt"/>
              </a:rPr>
              <a:t>Test and Set Lock (TSL) is a synchronization mechanism.</a:t>
            </a:r>
            <a:endParaRPr lang="en-US" dirty="0"/>
          </a:p>
          <a:p>
            <a:pPr algn="just">
              <a:buSzPct val="114999"/>
            </a:pPr>
            <a:r>
              <a:rPr lang="en-US" dirty="0">
                <a:ea typeface="+mn-lt"/>
                <a:cs typeface="+mn-lt"/>
              </a:rPr>
              <a:t>It uses a test and set instruction to provide the synchronization among the processes executing concurrently.</a:t>
            </a:r>
            <a:endParaRPr lang="en-US" dirty="0"/>
          </a:p>
          <a:p>
            <a:pPr algn="just">
              <a:buSzPct val="114999"/>
            </a:pPr>
            <a:r>
              <a:rPr lang="en-US" dirty="0">
                <a:ea typeface="+mn-lt"/>
                <a:cs typeface="+mn-lt"/>
              </a:rPr>
              <a:t>Executes as a single atomic operation.</a:t>
            </a:r>
            <a:endParaRPr lang="en-US" dirty="0"/>
          </a:p>
          <a:p>
            <a:pPr algn="just">
              <a:buSzPct val="114999"/>
            </a:pPr>
            <a:r>
              <a:rPr lang="en-US" dirty="0">
                <a:ea typeface="+mn-lt"/>
                <a:cs typeface="+mn-lt"/>
              </a:rPr>
              <a:t>If one process is currently executing a test-and-set, no other process is allowed to begin another test-and-set until the first process test-and-set is finished.</a:t>
            </a:r>
            <a:endParaRPr lang="en-US" dirty="0"/>
          </a:p>
          <a:p>
            <a:pPr algn="just">
              <a:buSzPct val="114999"/>
            </a:pPr>
            <a:endParaRPr lang="en-US" dirty="0"/>
          </a:p>
          <a:p>
            <a:pPr algn="just">
              <a:buSzPct val="114999"/>
            </a:pPr>
            <a:endParaRPr lang="en-US" dirty="0"/>
          </a:p>
          <a:p>
            <a:endParaRPr lang="en-IN" dirty="0"/>
          </a:p>
        </p:txBody>
      </p:sp>
    </p:spTree>
    <p:extLst>
      <p:ext uri="{BB962C8B-B14F-4D97-AF65-F5344CB8AC3E}">
        <p14:creationId xmlns:p14="http://schemas.microsoft.com/office/powerpoint/2010/main" val="74526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18C8-B0BC-CAA1-D00B-C04ACC526DFC}"/>
              </a:ext>
            </a:extLst>
          </p:cNvPr>
          <p:cNvSpPr>
            <a:spLocks noGrp="1"/>
          </p:cNvSpPr>
          <p:nvPr>
            <p:ph type="title"/>
          </p:nvPr>
        </p:nvSpPr>
        <p:spPr>
          <a:xfrm>
            <a:off x="838200" y="-348553"/>
            <a:ext cx="10515600" cy="6648992"/>
          </a:xfrm>
        </p:spPr>
        <p:txBody>
          <a:bodyPr>
            <a:normAutofit/>
          </a:bodyPr>
          <a:lstStyle/>
          <a:p>
            <a:r>
              <a:rPr lang="en-US" sz="4400" cap="none" dirty="0">
                <a:ea typeface="+mn-lt"/>
                <a:cs typeface="+mn-lt"/>
              </a:rPr>
              <a:t>Lock value = 0 means the critical section is currently vacant and no process is present inside it.</a:t>
            </a:r>
            <a:br>
              <a:rPr lang="en-US" sz="4400" cap="none" dirty="0">
                <a:ea typeface="+mn-lt"/>
                <a:cs typeface="+mn-lt"/>
              </a:rPr>
            </a:br>
            <a:r>
              <a:rPr lang="en-US" sz="4400" cap="none" dirty="0">
                <a:ea typeface="+mn-lt"/>
                <a:cs typeface="+mn-lt"/>
              </a:rPr>
              <a:t>Lock value = 1 means the critical section is currently occupied and a process is present inside it.</a:t>
            </a:r>
            <a:br>
              <a:rPr lang="en-US" sz="4400" cap="none" dirty="0">
                <a:ea typeface="+mn-lt"/>
                <a:cs typeface="+mn-lt"/>
              </a:rPr>
            </a:br>
            <a:endParaRPr lang="en-IN" sz="4400" cap="none" dirty="0"/>
          </a:p>
        </p:txBody>
      </p:sp>
      <p:pic>
        <p:nvPicPr>
          <p:cNvPr id="4" name="Picture 6">
            <a:extLst>
              <a:ext uri="{FF2B5EF4-FFF2-40B4-BE49-F238E27FC236}">
                <a16:creationId xmlns:a16="http://schemas.microsoft.com/office/drawing/2014/main" id="{F04B4705-BE97-A1C4-48C0-7DA3CBE4A7E9}"/>
              </a:ext>
            </a:extLst>
          </p:cNvPr>
          <p:cNvPicPr>
            <a:picLocks noGrp="1" noChangeAspect="1"/>
          </p:cNvPicPr>
          <p:nvPr>
            <p:ph idx="1"/>
          </p:nvPr>
        </p:nvPicPr>
        <p:blipFill>
          <a:blip r:embed="rId2"/>
          <a:stretch>
            <a:fillRect/>
          </a:stretch>
        </p:blipFill>
        <p:spPr>
          <a:xfrm>
            <a:off x="4187825" y="3086100"/>
            <a:ext cx="3876675" cy="1543050"/>
          </a:xfrm>
          <a:prstGeom prst="rect">
            <a:avLst/>
          </a:prstGeom>
        </p:spPr>
      </p:pic>
    </p:spTree>
    <p:extLst>
      <p:ext uri="{BB962C8B-B14F-4D97-AF65-F5344CB8AC3E}">
        <p14:creationId xmlns:p14="http://schemas.microsoft.com/office/powerpoint/2010/main" val="2937847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2FE7-B837-6680-C02D-A7A1E8B3692A}"/>
              </a:ext>
            </a:extLst>
          </p:cNvPr>
          <p:cNvSpPr>
            <a:spLocks noGrp="1"/>
          </p:cNvSpPr>
          <p:nvPr>
            <p:ph type="title"/>
          </p:nvPr>
        </p:nvSpPr>
        <p:spPr/>
        <p:txBody>
          <a:bodyPr/>
          <a:lstStyle/>
          <a:p>
            <a:r>
              <a:rPr lang="en-IN" dirty="0"/>
              <a:t>TESTANDSET CASE 1</a:t>
            </a:r>
          </a:p>
        </p:txBody>
      </p:sp>
      <p:sp>
        <p:nvSpPr>
          <p:cNvPr id="3" name="Content Placeholder 2">
            <a:extLst>
              <a:ext uri="{FF2B5EF4-FFF2-40B4-BE49-F238E27FC236}">
                <a16:creationId xmlns:a16="http://schemas.microsoft.com/office/drawing/2014/main" id="{144028DC-B589-2014-065F-0A2714DE888C}"/>
              </a:ext>
            </a:extLst>
          </p:cNvPr>
          <p:cNvSpPr>
            <a:spLocks noGrp="1"/>
          </p:cNvSpPr>
          <p:nvPr>
            <p:ph idx="1"/>
          </p:nvPr>
        </p:nvSpPr>
        <p:spPr/>
        <p:txBody>
          <a:bodyPr>
            <a:normAutofit/>
          </a:bodyPr>
          <a:lstStyle/>
          <a:p>
            <a:pPr algn="just">
              <a:buSzPct val="114999"/>
            </a:pPr>
            <a:r>
              <a:rPr lang="en-US" dirty="0">
                <a:ea typeface="+mn-lt"/>
                <a:cs typeface="+mn-lt"/>
              </a:rPr>
              <a:t>Process P</a:t>
            </a:r>
            <a:r>
              <a:rPr lang="en-US" baseline="-25000" dirty="0">
                <a:ea typeface="+mn-lt"/>
                <a:cs typeface="+mn-lt"/>
              </a:rPr>
              <a:t>0</a:t>
            </a:r>
            <a:r>
              <a:rPr lang="en-US" dirty="0">
                <a:ea typeface="+mn-lt"/>
                <a:cs typeface="+mn-lt"/>
              </a:rPr>
              <a:t> arrives.</a:t>
            </a:r>
            <a:endParaRPr lang="en-US" dirty="0"/>
          </a:p>
          <a:p>
            <a:pPr algn="just">
              <a:buSzPct val="114999"/>
            </a:pPr>
            <a:r>
              <a:rPr lang="en-US" dirty="0">
                <a:ea typeface="+mn-lt"/>
                <a:cs typeface="+mn-lt"/>
              </a:rPr>
              <a:t>It executes the test-and-set(Lock) instruction.</a:t>
            </a:r>
            <a:endParaRPr lang="en-US" dirty="0"/>
          </a:p>
          <a:p>
            <a:pPr algn="just">
              <a:buSzPct val="114999"/>
            </a:pPr>
            <a:r>
              <a:rPr lang="en-US" dirty="0">
                <a:ea typeface="+mn-lt"/>
                <a:cs typeface="+mn-lt"/>
              </a:rPr>
              <a:t>Since lock value is set to 0, so it returns value 0 to the while loop and sets the lock value to 1.</a:t>
            </a:r>
            <a:endParaRPr lang="en-US" dirty="0"/>
          </a:p>
          <a:p>
            <a:pPr algn="just">
              <a:buSzPct val="114999"/>
            </a:pPr>
            <a:r>
              <a:rPr lang="en-US" dirty="0">
                <a:ea typeface="+mn-lt"/>
                <a:cs typeface="+mn-lt"/>
              </a:rPr>
              <a:t>The returned value 0 breaks the while loop condition.</a:t>
            </a:r>
            <a:endParaRPr lang="en-US" dirty="0"/>
          </a:p>
          <a:p>
            <a:pPr algn="just">
              <a:buSzPct val="114999"/>
            </a:pPr>
            <a:r>
              <a:rPr lang="en-US" dirty="0">
                <a:ea typeface="+mn-lt"/>
                <a:cs typeface="+mn-lt"/>
              </a:rPr>
              <a:t>Process P</a:t>
            </a:r>
            <a:r>
              <a:rPr lang="en-US" baseline="-25000" dirty="0">
                <a:ea typeface="+mn-lt"/>
                <a:cs typeface="+mn-lt"/>
              </a:rPr>
              <a:t>0</a:t>
            </a:r>
            <a:r>
              <a:rPr lang="en-US" dirty="0">
                <a:ea typeface="+mn-lt"/>
                <a:cs typeface="+mn-lt"/>
              </a:rPr>
              <a:t> enters the critical section and executes.</a:t>
            </a:r>
          </a:p>
          <a:p>
            <a:pPr algn="just">
              <a:buSzPct val="114999"/>
            </a:pPr>
            <a:r>
              <a:rPr lang="en-US" dirty="0">
                <a:ea typeface="+mn-lt"/>
                <a:cs typeface="+mn-lt"/>
              </a:rPr>
              <a:t>Now, even if process P</a:t>
            </a:r>
            <a:r>
              <a:rPr lang="en-US" baseline="-25000" dirty="0">
                <a:ea typeface="+mn-lt"/>
                <a:cs typeface="+mn-lt"/>
              </a:rPr>
              <a:t>0</a:t>
            </a:r>
            <a:r>
              <a:rPr lang="en-US" dirty="0">
                <a:ea typeface="+mn-lt"/>
                <a:cs typeface="+mn-lt"/>
              </a:rPr>
              <a:t> gets preempted in the middle, no other process can enter the critical section.</a:t>
            </a:r>
            <a:endParaRPr lang="en-US" dirty="0"/>
          </a:p>
          <a:p>
            <a:pPr algn="just">
              <a:buSzPct val="114999"/>
            </a:pPr>
            <a:r>
              <a:rPr lang="en-US" dirty="0">
                <a:ea typeface="+mn-lt"/>
                <a:cs typeface="+mn-lt"/>
              </a:rPr>
              <a:t>Any other process can enter only after process P</a:t>
            </a:r>
            <a:r>
              <a:rPr lang="en-US" baseline="-25000" dirty="0">
                <a:ea typeface="+mn-lt"/>
                <a:cs typeface="+mn-lt"/>
              </a:rPr>
              <a:t>0</a:t>
            </a:r>
            <a:r>
              <a:rPr lang="en-US" dirty="0">
                <a:ea typeface="+mn-lt"/>
                <a:cs typeface="+mn-lt"/>
              </a:rPr>
              <a:t> completes and sets the lock value to 0.</a:t>
            </a:r>
          </a:p>
          <a:p>
            <a:endParaRPr lang="en-IN" dirty="0"/>
          </a:p>
        </p:txBody>
      </p:sp>
    </p:spTree>
    <p:extLst>
      <p:ext uri="{BB962C8B-B14F-4D97-AF65-F5344CB8AC3E}">
        <p14:creationId xmlns:p14="http://schemas.microsoft.com/office/powerpoint/2010/main" val="129631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2797-6AB1-CD14-2A07-B479BEBD1D75}"/>
              </a:ext>
            </a:extLst>
          </p:cNvPr>
          <p:cNvSpPr>
            <a:spLocks noGrp="1"/>
          </p:cNvSpPr>
          <p:nvPr>
            <p:ph type="title"/>
          </p:nvPr>
        </p:nvSpPr>
        <p:spPr/>
        <p:txBody>
          <a:bodyPr/>
          <a:lstStyle/>
          <a:p>
            <a:r>
              <a:rPr lang="en-IN" dirty="0"/>
              <a:t>TESTANDSET CASE 2</a:t>
            </a:r>
          </a:p>
        </p:txBody>
      </p:sp>
      <p:sp>
        <p:nvSpPr>
          <p:cNvPr id="3" name="Content Placeholder 2">
            <a:extLst>
              <a:ext uri="{FF2B5EF4-FFF2-40B4-BE49-F238E27FC236}">
                <a16:creationId xmlns:a16="http://schemas.microsoft.com/office/drawing/2014/main" id="{692BEE25-F525-8C32-22B6-717E630B0430}"/>
              </a:ext>
            </a:extLst>
          </p:cNvPr>
          <p:cNvSpPr>
            <a:spLocks noGrp="1"/>
          </p:cNvSpPr>
          <p:nvPr>
            <p:ph idx="1"/>
          </p:nvPr>
        </p:nvSpPr>
        <p:spPr/>
        <p:txBody>
          <a:bodyPr>
            <a:normAutofit/>
          </a:bodyPr>
          <a:lstStyle/>
          <a:p>
            <a:pPr algn="just">
              <a:buSzPct val="114999"/>
            </a:pPr>
            <a:r>
              <a:rPr lang="en-US" dirty="0">
                <a:ea typeface="+mn-lt"/>
                <a:cs typeface="+mn-lt"/>
              </a:rPr>
              <a:t>Another process P</a:t>
            </a:r>
            <a:r>
              <a:rPr lang="en-US" baseline="-25000" dirty="0">
                <a:ea typeface="+mn-lt"/>
                <a:cs typeface="+mn-lt"/>
              </a:rPr>
              <a:t>1</a:t>
            </a:r>
            <a:r>
              <a:rPr lang="en-US" dirty="0">
                <a:ea typeface="+mn-lt"/>
                <a:cs typeface="+mn-lt"/>
              </a:rPr>
              <a:t> arrives.</a:t>
            </a:r>
          </a:p>
          <a:p>
            <a:pPr algn="just">
              <a:buSzPct val="114999"/>
            </a:pPr>
            <a:r>
              <a:rPr lang="en-US" dirty="0">
                <a:ea typeface="+mn-lt"/>
                <a:cs typeface="+mn-lt"/>
              </a:rPr>
              <a:t>It executes the test-and-set(Lock) instruction.</a:t>
            </a:r>
          </a:p>
          <a:p>
            <a:pPr algn="just">
              <a:buSzPct val="114999"/>
            </a:pPr>
            <a:r>
              <a:rPr lang="en-US" dirty="0">
                <a:ea typeface="+mn-lt"/>
                <a:cs typeface="+mn-lt"/>
              </a:rPr>
              <a:t>Since lock value is now 1, so it returns value 1 to the while loop and sets the lock value to 1.</a:t>
            </a:r>
          </a:p>
          <a:p>
            <a:pPr algn="just">
              <a:buSzPct val="114999"/>
            </a:pPr>
            <a:r>
              <a:rPr lang="en-US" dirty="0">
                <a:ea typeface="+mn-lt"/>
                <a:cs typeface="+mn-lt"/>
              </a:rPr>
              <a:t>The returned value 1 does not break the while loop condition.</a:t>
            </a:r>
          </a:p>
          <a:p>
            <a:pPr algn="just">
              <a:buSzPct val="114999"/>
            </a:pPr>
            <a:r>
              <a:rPr lang="en-US" dirty="0">
                <a:ea typeface="+mn-lt"/>
                <a:cs typeface="+mn-lt"/>
              </a:rPr>
              <a:t>The process P</a:t>
            </a:r>
            <a:r>
              <a:rPr lang="en-US" baseline="-25000" dirty="0">
                <a:ea typeface="+mn-lt"/>
                <a:cs typeface="+mn-lt"/>
              </a:rPr>
              <a:t>1</a:t>
            </a:r>
            <a:r>
              <a:rPr lang="en-US" dirty="0">
                <a:ea typeface="+mn-lt"/>
                <a:cs typeface="+mn-lt"/>
              </a:rPr>
              <a:t> is trapped inside an infinite while loop.</a:t>
            </a:r>
          </a:p>
          <a:p>
            <a:pPr algn="just">
              <a:buSzPct val="114999"/>
            </a:pPr>
            <a:r>
              <a:rPr lang="en-US" dirty="0">
                <a:ea typeface="+mn-lt"/>
                <a:cs typeface="+mn-lt"/>
              </a:rPr>
              <a:t>The while loop keeps the process P</a:t>
            </a:r>
            <a:r>
              <a:rPr lang="en-US" baseline="-25000" dirty="0">
                <a:ea typeface="+mn-lt"/>
                <a:cs typeface="+mn-lt"/>
              </a:rPr>
              <a:t>1</a:t>
            </a:r>
            <a:r>
              <a:rPr lang="en-US" dirty="0">
                <a:ea typeface="+mn-lt"/>
                <a:cs typeface="+mn-lt"/>
              </a:rPr>
              <a:t> busy until the lock value becomes 0 and its condition breaks.</a:t>
            </a:r>
          </a:p>
          <a:p>
            <a:endParaRPr lang="en-IN" dirty="0"/>
          </a:p>
        </p:txBody>
      </p:sp>
    </p:spTree>
    <p:extLst>
      <p:ext uri="{BB962C8B-B14F-4D97-AF65-F5344CB8AC3E}">
        <p14:creationId xmlns:p14="http://schemas.microsoft.com/office/powerpoint/2010/main" val="1270544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973E-A1E6-DFE5-1230-38C08D44F438}"/>
              </a:ext>
            </a:extLst>
          </p:cNvPr>
          <p:cNvSpPr>
            <a:spLocks noGrp="1"/>
          </p:cNvSpPr>
          <p:nvPr>
            <p:ph type="title"/>
          </p:nvPr>
        </p:nvSpPr>
        <p:spPr/>
        <p:txBody>
          <a:bodyPr/>
          <a:lstStyle/>
          <a:p>
            <a:r>
              <a:rPr lang="en-IN" dirty="0"/>
              <a:t>BEST CASE- TSL</a:t>
            </a:r>
          </a:p>
        </p:txBody>
      </p:sp>
      <p:sp>
        <p:nvSpPr>
          <p:cNvPr id="3" name="Content Placeholder 2">
            <a:extLst>
              <a:ext uri="{FF2B5EF4-FFF2-40B4-BE49-F238E27FC236}">
                <a16:creationId xmlns:a16="http://schemas.microsoft.com/office/drawing/2014/main" id="{8EC66E16-EB85-FDD6-E5DA-9461CC5E2314}"/>
              </a:ext>
            </a:extLst>
          </p:cNvPr>
          <p:cNvSpPr>
            <a:spLocks noGrp="1"/>
          </p:cNvSpPr>
          <p:nvPr>
            <p:ph idx="1"/>
          </p:nvPr>
        </p:nvSpPr>
        <p:spPr/>
        <p:txBody>
          <a:bodyPr/>
          <a:lstStyle/>
          <a:p>
            <a:pPr algn="just">
              <a:buSzPct val="114999"/>
            </a:pPr>
            <a:r>
              <a:rPr lang="en-US" dirty="0">
                <a:ea typeface="+mn-lt"/>
                <a:cs typeface="+mn-lt"/>
              </a:rPr>
              <a:t>Process P</a:t>
            </a:r>
            <a:r>
              <a:rPr lang="en-US" baseline="-25000" dirty="0">
                <a:ea typeface="+mn-lt"/>
                <a:cs typeface="+mn-lt"/>
              </a:rPr>
              <a:t>0</a:t>
            </a:r>
            <a:r>
              <a:rPr lang="en-US" dirty="0">
                <a:ea typeface="+mn-lt"/>
                <a:cs typeface="+mn-lt"/>
              </a:rPr>
              <a:t> comes out of the critical section and sets the lock value to 0.</a:t>
            </a:r>
          </a:p>
          <a:p>
            <a:pPr algn="just">
              <a:buSzPct val="114999"/>
            </a:pPr>
            <a:r>
              <a:rPr lang="en-US" dirty="0">
                <a:ea typeface="+mn-lt"/>
                <a:cs typeface="+mn-lt"/>
              </a:rPr>
              <a:t>The while loop condition breaks.</a:t>
            </a:r>
          </a:p>
          <a:p>
            <a:pPr algn="just">
              <a:buSzPct val="114999"/>
            </a:pPr>
            <a:r>
              <a:rPr lang="en-US" dirty="0">
                <a:ea typeface="+mn-lt"/>
                <a:cs typeface="+mn-lt"/>
              </a:rPr>
              <a:t>Now, process P</a:t>
            </a:r>
            <a:r>
              <a:rPr lang="en-US" baseline="-25000" dirty="0">
                <a:ea typeface="+mn-lt"/>
                <a:cs typeface="+mn-lt"/>
              </a:rPr>
              <a:t>1</a:t>
            </a:r>
            <a:r>
              <a:rPr lang="en-US" dirty="0">
                <a:ea typeface="+mn-lt"/>
                <a:cs typeface="+mn-lt"/>
              </a:rPr>
              <a:t> waiting for the critical section enters the critical section</a:t>
            </a:r>
            <a:endParaRPr lang="en-IN" dirty="0"/>
          </a:p>
        </p:txBody>
      </p:sp>
    </p:spTree>
    <p:extLst>
      <p:ext uri="{BB962C8B-B14F-4D97-AF65-F5344CB8AC3E}">
        <p14:creationId xmlns:p14="http://schemas.microsoft.com/office/powerpoint/2010/main" val="739238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1568-5938-3407-CD7D-D31C42EDC99F}"/>
              </a:ext>
            </a:extLst>
          </p:cNvPr>
          <p:cNvSpPr>
            <a:spLocks noGrp="1"/>
          </p:cNvSpPr>
          <p:nvPr>
            <p:ph type="title"/>
          </p:nvPr>
        </p:nvSpPr>
        <p:spPr/>
        <p:txBody>
          <a:bodyPr/>
          <a:lstStyle/>
          <a:p>
            <a:r>
              <a:rPr lang="en-IN" dirty="0"/>
              <a:t>TSL-CONDITIONS</a:t>
            </a:r>
          </a:p>
        </p:txBody>
      </p:sp>
      <p:sp>
        <p:nvSpPr>
          <p:cNvPr id="3" name="Content Placeholder 2">
            <a:extLst>
              <a:ext uri="{FF2B5EF4-FFF2-40B4-BE49-F238E27FC236}">
                <a16:creationId xmlns:a16="http://schemas.microsoft.com/office/drawing/2014/main" id="{DED21B62-7FE4-A711-74D4-C6A6420C3190}"/>
              </a:ext>
            </a:extLst>
          </p:cNvPr>
          <p:cNvSpPr>
            <a:spLocks noGrp="1"/>
          </p:cNvSpPr>
          <p:nvPr>
            <p:ph idx="1"/>
          </p:nvPr>
        </p:nvSpPr>
        <p:spPr/>
        <p:txBody>
          <a:bodyPr/>
          <a:lstStyle/>
          <a:p>
            <a:r>
              <a:rPr lang="en-US" dirty="0">
                <a:ea typeface="+mn-lt"/>
                <a:cs typeface="+mn-lt"/>
              </a:rPr>
              <a:t>It ensures mutual exclusion.</a:t>
            </a:r>
            <a:endParaRPr lang="en-US" dirty="0"/>
          </a:p>
          <a:p>
            <a:pPr>
              <a:buSzPct val="114999"/>
            </a:pPr>
            <a:r>
              <a:rPr lang="en-US" dirty="0">
                <a:ea typeface="+mn-lt"/>
                <a:cs typeface="+mn-lt"/>
              </a:rPr>
              <a:t>Ensures Progress</a:t>
            </a:r>
            <a:endParaRPr lang="en-US" dirty="0"/>
          </a:p>
          <a:p>
            <a:pPr>
              <a:buSzPct val="114999"/>
            </a:pPr>
            <a:r>
              <a:rPr lang="en-US" dirty="0">
                <a:ea typeface="+mn-lt"/>
                <a:cs typeface="+mn-lt"/>
              </a:rPr>
              <a:t>It does not guarantee bounded waiting and may cause starvation.</a:t>
            </a:r>
            <a:endParaRPr lang="en-US" dirty="0"/>
          </a:p>
          <a:p>
            <a:pPr>
              <a:buSzPct val="114999"/>
            </a:pPr>
            <a:endParaRPr lang="en-US" dirty="0"/>
          </a:p>
          <a:p>
            <a:endParaRPr lang="en-IN" dirty="0"/>
          </a:p>
        </p:txBody>
      </p:sp>
    </p:spTree>
    <p:extLst>
      <p:ext uri="{BB962C8B-B14F-4D97-AF65-F5344CB8AC3E}">
        <p14:creationId xmlns:p14="http://schemas.microsoft.com/office/powerpoint/2010/main" val="1582768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9698-FC7B-BD53-0255-45C323620A33}"/>
              </a:ext>
            </a:extLst>
          </p:cNvPr>
          <p:cNvSpPr>
            <a:spLocks noGrp="1"/>
          </p:cNvSpPr>
          <p:nvPr>
            <p:ph type="title"/>
          </p:nvPr>
        </p:nvSpPr>
        <p:spPr/>
        <p:txBody>
          <a:bodyPr/>
          <a:lstStyle/>
          <a:p>
            <a:r>
              <a:rPr lang="en-IN" dirty="0"/>
              <a:t>SWAP </a:t>
            </a:r>
          </a:p>
        </p:txBody>
      </p:sp>
      <p:sp>
        <p:nvSpPr>
          <p:cNvPr id="3" name="Content Placeholder 2">
            <a:extLst>
              <a:ext uri="{FF2B5EF4-FFF2-40B4-BE49-F238E27FC236}">
                <a16:creationId xmlns:a16="http://schemas.microsoft.com/office/drawing/2014/main" id="{02CD228C-E7D7-9F7F-96F8-25B6312B065D}"/>
              </a:ext>
            </a:extLst>
          </p:cNvPr>
          <p:cNvSpPr>
            <a:spLocks noGrp="1"/>
          </p:cNvSpPr>
          <p:nvPr>
            <p:ph idx="1"/>
          </p:nvPr>
        </p:nvSpPr>
        <p:spPr/>
        <p:txBody>
          <a:bodyPr/>
          <a:lstStyle/>
          <a:p>
            <a:r>
              <a:rPr lang="en-US" dirty="0">
                <a:ea typeface="+mn-lt"/>
                <a:cs typeface="+mn-lt"/>
              </a:rPr>
              <a:t>When a process is inside the critical section than all other incoming process trying to enter the critical section is not maintained in any order or queue.</a:t>
            </a:r>
          </a:p>
          <a:p>
            <a:pPr>
              <a:buSzPct val="114999"/>
            </a:pPr>
            <a:r>
              <a:rPr lang="en-US" dirty="0">
                <a:ea typeface="+mn-lt"/>
                <a:cs typeface="+mn-lt"/>
              </a:rPr>
              <a:t> Any process out of all the waiting process can get the chance to enter the critical section as the lock becomes false. </a:t>
            </a:r>
          </a:p>
          <a:p>
            <a:pPr>
              <a:buSzPct val="114999"/>
            </a:pPr>
            <a:r>
              <a:rPr lang="en-US" dirty="0">
                <a:ea typeface="+mn-lt"/>
                <a:cs typeface="+mn-lt"/>
              </a:rPr>
              <a:t>So, there may be a process that may wait indefinitely. </a:t>
            </a:r>
          </a:p>
          <a:p>
            <a:pPr>
              <a:buSzPct val="114999"/>
            </a:pPr>
            <a:r>
              <a:rPr lang="en-US" dirty="0">
                <a:ea typeface="+mn-lt"/>
                <a:cs typeface="+mn-lt"/>
              </a:rPr>
              <a:t>So, </a:t>
            </a:r>
            <a:r>
              <a:rPr lang="en-US" b="1" dirty="0">
                <a:ea typeface="+mn-lt"/>
                <a:cs typeface="+mn-lt"/>
              </a:rPr>
              <a:t>bounded waiting is not ensured in Swap algorithm also</a:t>
            </a:r>
            <a:r>
              <a:rPr lang="en-US" dirty="0">
                <a:ea typeface="+mn-lt"/>
                <a:cs typeface="+mn-lt"/>
              </a:rPr>
              <a:t>.</a:t>
            </a:r>
            <a:endParaRPr lang="en-US" dirty="0"/>
          </a:p>
          <a:p>
            <a:endParaRPr lang="en-IN" dirty="0"/>
          </a:p>
        </p:txBody>
      </p:sp>
    </p:spTree>
    <p:extLst>
      <p:ext uri="{BB962C8B-B14F-4D97-AF65-F5344CB8AC3E}">
        <p14:creationId xmlns:p14="http://schemas.microsoft.com/office/powerpoint/2010/main" val="1483427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6F88-4D39-C0CA-774F-AA5ADE322D9B}"/>
              </a:ext>
            </a:extLst>
          </p:cNvPr>
          <p:cNvSpPr>
            <a:spLocks noGrp="1"/>
          </p:cNvSpPr>
          <p:nvPr>
            <p:ph type="title"/>
          </p:nvPr>
        </p:nvSpPr>
        <p:spPr/>
        <p:txBody>
          <a:bodyPr/>
          <a:lstStyle/>
          <a:p>
            <a:r>
              <a:rPr lang="en-IN" dirty="0"/>
              <a:t>IMPLEMENTATION OF SWAP</a:t>
            </a:r>
          </a:p>
        </p:txBody>
      </p:sp>
      <p:pic>
        <p:nvPicPr>
          <p:cNvPr id="5" name="Content Placeholder 4">
            <a:extLst>
              <a:ext uri="{FF2B5EF4-FFF2-40B4-BE49-F238E27FC236}">
                <a16:creationId xmlns:a16="http://schemas.microsoft.com/office/drawing/2014/main" id="{1A3E2D46-C901-C8AA-3300-CDAD1B3EB9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1102" y="1825625"/>
            <a:ext cx="7471318" cy="4351338"/>
          </a:xfrm>
        </p:spPr>
      </p:pic>
    </p:spTree>
    <p:extLst>
      <p:ext uri="{BB962C8B-B14F-4D97-AF65-F5344CB8AC3E}">
        <p14:creationId xmlns:p14="http://schemas.microsoft.com/office/powerpoint/2010/main" val="3102233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5049-0EFA-E094-5525-4F6EDBFD9171}"/>
              </a:ext>
            </a:extLst>
          </p:cNvPr>
          <p:cNvSpPr>
            <a:spLocks noGrp="1"/>
          </p:cNvSpPr>
          <p:nvPr>
            <p:ph type="title"/>
          </p:nvPr>
        </p:nvSpPr>
        <p:spPr/>
        <p:txBody>
          <a:bodyPr>
            <a:normAutofit/>
          </a:bodyPr>
          <a:lstStyle/>
          <a:p>
            <a:r>
              <a:rPr lang="en-IN" dirty="0"/>
              <a:t>CASES- LOCK VALUE =0, KEY VALUE=1</a:t>
            </a:r>
          </a:p>
        </p:txBody>
      </p:sp>
      <p:sp>
        <p:nvSpPr>
          <p:cNvPr id="3" name="Content Placeholder 2">
            <a:extLst>
              <a:ext uri="{FF2B5EF4-FFF2-40B4-BE49-F238E27FC236}">
                <a16:creationId xmlns:a16="http://schemas.microsoft.com/office/drawing/2014/main" id="{C27BCA22-2E90-2DBC-DDE7-B95CE242835C}"/>
              </a:ext>
            </a:extLst>
          </p:cNvPr>
          <p:cNvSpPr>
            <a:spLocks noGrp="1"/>
          </p:cNvSpPr>
          <p:nvPr>
            <p:ph idx="1"/>
          </p:nvPr>
        </p:nvSpPr>
        <p:spPr/>
        <p:txBody>
          <a:bodyPr/>
          <a:lstStyle/>
          <a:p>
            <a:r>
              <a:rPr lang="en-IN" dirty="0"/>
              <a:t>Initially lock value should set to false(0), and key value to true(1).</a:t>
            </a:r>
          </a:p>
          <a:p>
            <a:r>
              <a:rPr lang="en-IN" dirty="0"/>
              <a:t>Implement the cases in the similar way.</a:t>
            </a:r>
          </a:p>
          <a:p>
            <a:r>
              <a:rPr lang="en-IN" dirty="0"/>
              <a:t>For the first case, check for process P1, key=true, then key==true, then swap(&amp;lock, &amp;key), so swapped values become 1 and 0 respectively.</a:t>
            </a:r>
          </a:p>
          <a:p>
            <a:r>
              <a:rPr lang="en-IN" dirty="0"/>
              <a:t>Now P1 is in the cs, after executing swap instruction. After CS execution, it will again set lock=0(false), so now P1 can enter. So Progress is achieved. This is the best possible case.</a:t>
            </a:r>
          </a:p>
        </p:txBody>
      </p:sp>
    </p:spTree>
    <p:extLst>
      <p:ext uri="{BB962C8B-B14F-4D97-AF65-F5344CB8AC3E}">
        <p14:creationId xmlns:p14="http://schemas.microsoft.com/office/powerpoint/2010/main" val="272257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309F-14C9-2A4C-55F6-1FB1D71A74B8}"/>
              </a:ext>
            </a:extLst>
          </p:cNvPr>
          <p:cNvSpPr>
            <a:spLocks noGrp="1"/>
          </p:cNvSpPr>
          <p:nvPr>
            <p:ph type="title"/>
          </p:nvPr>
        </p:nvSpPr>
        <p:spPr/>
        <p:txBody>
          <a:bodyPr/>
          <a:lstStyle/>
          <a:p>
            <a:r>
              <a:rPr lang="en-US" dirty="0"/>
              <a:t>TYPES OF PROCESSES</a:t>
            </a:r>
            <a:endParaRPr lang="en-IN" dirty="0"/>
          </a:p>
        </p:txBody>
      </p:sp>
      <p:sp>
        <p:nvSpPr>
          <p:cNvPr id="3" name="Content Placeholder 2">
            <a:extLst>
              <a:ext uri="{FF2B5EF4-FFF2-40B4-BE49-F238E27FC236}">
                <a16:creationId xmlns:a16="http://schemas.microsoft.com/office/drawing/2014/main" id="{8DE606BD-71AF-3BE3-EF2E-6968D902AB20}"/>
              </a:ext>
            </a:extLst>
          </p:cNvPr>
          <p:cNvSpPr>
            <a:spLocks noGrp="1"/>
          </p:cNvSpPr>
          <p:nvPr>
            <p:ph idx="1"/>
          </p:nvPr>
        </p:nvSpPr>
        <p:spPr/>
        <p:txBody>
          <a:bodyPr>
            <a:normAutofit/>
          </a:bodyPr>
          <a:lstStyle/>
          <a:p>
            <a:pPr algn="just"/>
            <a:r>
              <a:rPr lang="en-US" sz="3000" dirty="0">
                <a:ea typeface="+mn-lt"/>
                <a:cs typeface="+mn-lt"/>
              </a:rPr>
              <a:t>On the basis of synchronization, processes are categorized as one of the following two types:</a:t>
            </a:r>
          </a:p>
          <a:p>
            <a:pPr algn="just">
              <a:buSzPct val="114999"/>
            </a:pPr>
            <a:r>
              <a:rPr lang="en-US" sz="3000" b="1" dirty="0">
                <a:ea typeface="+mn-lt"/>
                <a:cs typeface="+mn-lt"/>
              </a:rPr>
              <a:t>Independent Process</a:t>
            </a:r>
            <a:r>
              <a:rPr lang="en-US" sz="3000" dirty="0">
                <a:ea typeface="+mn-lt"/>
                <a:cs typeface="+mn-lt"/>
              </a:rPr>
              <a:t>: The execution of one process does not affect the execution of other processes.</a:t>
            </a:r>
            <a:endParaRPr lang="en-US" sz="3000" dirty="0"/>
          </a:p>
          <a:p>
            <a:pPr algn="just">
              <a:buSzPct val="114999"/>
            </a:pPr>
            <a:r>
              <a:rPr lang="en-US" sz="3000" b="1" dirty="0">
                <a:ea typeface="+mn-lt"/>
                <a:cs typeface="+mn-lt"/>
              </a:rPr>
              <a:t>Cooperative Process</a:t>
            </a:r>
            <a:r>
              <a:rPr lang="en-US" sz="3000" dirty="0">
                <a:ea typeface="+mn-lt"/>
                <a:cs typeface="+mn-lt"/>
              </a:rPr>
              <a:t>: A process that can affect or be affected by other processes executing in the system.</a:t>
            </a:r>
            <a:endParaRPr lang="en-US" sz="3000" dirty="0"/>
          </a:p>
          <a:p>
            <a:pPr algn="just">
              <a:buSzPct val="114999"/>
            </a:pPr>
            <a:endParaRPr lang="en-US" sz="3000" dirty="0"/>
          </a:p>
          <a:p>
            <a:endParaRPr lang="en-IN" sz="3000" dirty="0"/>
          </a:p>
        </p:txBody>
      </p:sp>
    </p:spTree>
    <p:extLst>
      <p:ext uri="{BB962C8B-B14F-4D97-AF65-F5344CB8AC3E}">
        <p14:creationId xmlns:p14="http://schemas.microsoft.com/office/powerpoint/2010/main" val="3545265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D4033-9EF6-55FF-2E5D-3FC724B072F9}"/>
              </a:ext>
            </a:extLst>
          </p:cNvPr>
          <p:cNvSpPr>
            <a:spLocks noGrp="1"/>
          </p:cNvSpPr>
          <p:nvPr>
            <p:ph type="title"/>
          </p:nvPr>
        </p:nvSpPr>
        <p:spPr/>
        <p:txBody>
          <a:bodyPr/>
          <a:lstStyle/>
          <a:p>
            <a:r>
              <a:rPr lang="en-IN" dirty="0"/>
              <a:t>CASE 2</a:t>
            </a:r>
          </a:p>
        </p:txBody>
      </p:sp>
      <p:sp>
        <p:nvSpPr>
          <p:cNvPr id="3" name="Content Placeholder 2">
            <a:extLst>
              <a:ext uri="{FF2B5EF4-FFF2-40B4-BE49-F238E27FC236}">
                <a16:creationId xmlns:a16="http://schemas.microsoft.com/office/drawing/2014/main" id="{5ABBE892-1DC0-C8F1-7955-B975C7062B37}"/>
              </a:ext>
            </a:extLst>
          </p:cNvPr>
          <p:cNvSpPr>
            <a:spLocks noGrp="1"/>
          </p:cNvSpPr>
          <p:nvPr>
            <p:ph idx="1"/>
          </p:nvPr>
        </p:nvSpPr>
        <p:spPr/>
        <p:txBody>
          <a:bodyPr/>
          <a:lstStyle/>
          <a:p>
            <a:r>
              <a:rPr lang="en-IN" dirty="0"/>
              <a:t>P1 is in the CS, then at same time P2 comes, lock value is swapped already that means it has been changed from 0 to 1, so if P2 will perform swap operation, it will get stuck in the swap statement, as P1 is already there. So Mutual exclusion is there as one process is already there and it is restricting the other process to enter in the CS.</a:t>
            </a:r>
          </a:p>
        </p:txBody>
      </p:sp>
    </p:spTree>
    <p:extLst>
      <p:ext uri="{BB962C8B-B14F-4D97-AF65-F5344CB8AC3E}">
        <p14:creationId xmlns:p14="http://schemas.microsoft.com/office/powerpoint/2010/main" val="1307455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BA09-73AA-ECD3-276D-BF88C3D96590}"/>
              </a:ext>
            </a:extLst>
          </p:cNvPr>
          <p:cNvSpPr>
            <a:spLocks noGrp="1"/>
          </p:cNvSpPr>
          <p:nvPr>
            <p:ph type="title"/>
          </p:nvPr>
        </p:nvSpPr>
        <p:spPr/>
        <p:txBody>
          <a:bodyPr>
            <a:normAutofit/>
          </a:bodyPr>
          <a:lstStyle/>
          <a:p>
            <a:r>
              <a:rPr lang="en-US" dirty="0"/>
              <a:t>Classical Problems of Process Synchronization</a:t>
            </a:r>
            <a:endParaRPr lang="en-IN" dirty="0"/>
          </a:p>
        </p:txBody>
      </p:sp>
      <p:sp>
        <p:nvSpPr>
          <p:cNvPr id="3" name="Content Placeholder 2">
            <a:extLst>
              <a:ext uri="{FF2B5EF4-FFF2-40B4-BE49-F238E27FC236}">
                <a16:creationId xmlns:a16="http://schemas.microsoft.com/office/drawing/2014/main" id="{46B223D0-EF22-6A08-C772-9ACA9C2CDEDC}"/>
              </a:ext>
            </a:extLst>
          </p:cNvPr>
          <p:cNvSpPr>
            <a:spLocks noGrp="1"/>
          </p:cNvSpPr>
          <p:nvPr>
            <p:ph idx="1"/>
          </p:nvPr>
        </p:nvSpPr>
        <p:spPr/>
        <p:txBody>
          <a:bodyPr/>
          <a:lstStyle/>
          <a:p>
            <a:r>
              <a:rPr lang="en-US" dirty="0"/>
              <a:t>Producer Consumer Problem/Bounded Buffer problem</a:t>
            </a:r>
          </a:p>
          <a:p>
            <a:pPr>
              <a:buSzPct val="114999"/>
            </a:pPr>
            <a:r>
              <a:rPr lang="en-US" dirty="0"/>
              <a:t>Reader-Writer Problem</a:t>
            </a:r>
          </a:p>
          <a:p>
            <a:pPr>
              <a:buSzPct val="114999"/>
            </a:pPr>
            <a:r>
              <a:rPr lang="en-US" dirty="0"/>
              <a:t>Dining Philosopher Problem</a:t>
            </a:r>
          </a:p>
          <a:p>
            <a:endParaRPr lang="en-IN" dirty="0"/>
          </a:p>
        </p:txBody>
      </p:sp>
    </p:spTree>
    <p:extLst>
      <p:ext uri="{BB962C8B-B14F-4D97-AF65-F5344CB8AC3E}">
        <p14:creationId xmlns:p14="http://schemas.microsoft.com/office/powerpoint/2010/main" val="783508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AE12-4368-8608-9268-2ED84E658CF8}"/>
              </a:ext>
            </a:extLst>
          </p:cNvPr>
          <p:cNvSpPr>
            <a:spLocks noGrp="1"/>
          </p:cNvSpPr>
          <p:nvPr>
            <p:ph type="title"/>
          </p:nvPr>
        </p:nvSpPr>
        <p:spPr/>
        <p:txBody>
          <a:bodyPr/>
          <a:lstStyle/>
          <a:p>
            <a:r>
              <a:rPr lang="en-IN" dirty="0"/>
              <a:t>PRODUCER CONSUMER PROBLEM</a:t>
            </a:r>
          </a:p>
        </p:txBody>
      </p:sp>
      <p:sp>
        <p:nvSpPr>
          <p:cNvPr id="3" name="Content Placeholder 2">
            <a:extLst>
              <a:ext uri="{FF2B5EF4-FFF2-40B4-BE49-F238E27FC236}">
                <a16:creationId xmlns:a16="http://schemas.microsoft.com/office/drawing/2014/main" id="{9AB4C41E-ECB8-2E24-BEC2-AB892D4D868A}"/>
              </a:ext>
            </a:extLst>
          </p:cNvPr>
          <p:cNvSpPr>
            <a:spLocks noGrp="1"/>
          </p:cNvSpPr>
          <p:nvPr>
            <p:ph idx="1"/>
          </p:nvPr>
        </p:nvSpPr>
        <p:spPr/>
        <p:txBody>
          <a:bodyPr>
            <a:normAutofit/>
          </a:bodyPr>
          <a:lstStyle/>
          <a:p>
            <a:pPr>
              <a:spcBef>
                <a:spcPts val="1225"/>
              </a:spcBef>
              <a:spcAft>
                <a:spcPct val="0"/>
              </a:spcAft>
              <a:buSzPct val="114999"/>
            </a:pPr>
            <a:r>
              <a:rPr lang="en-US" dirty="0">
                <a:solidFill>
                  <a:srgbClr val="000000"/>
                </a:solidFill>
                <a:latin typeface="Arial"/>
                <a:ea typeface="+mn-lt"/>
                <a:cs typeface="Arial"/>
              </a:rPr>
              <a:t>Buffer Can be:</a:t>
            </a:r>
            <a:endParaRPr lang="en-US" dirty="0">
              <a:ea typeface="+mn-lt"/>
              <a:cs typeface="+mn-lt"/>
            </a:endParaRPr>
          </a:p>
          <a:p>
            <a:pPr>
              <a:spcBef>
                <a:spcPts val="1225"/>
              </a:spcBef>
              <a:spcAft>
                <a:spcPct val="0"/>
              </a:spcAft>
              <a:buSzPct val="114999"/>
            </a:pPr>
            <a:r>
              <a:rPr lang="en-US" dirty="0">
                <a:solidFill>
                  <a:srgbClr val="000000"/>
                </a:solidFill>
                <a:latin typeface="Arial"/>
                <a:ea typeface="+mn-lt"/>
                <a:cs typeface="Arial"/>
              </a:rPr>
              <a:t>1. Unbounded Buffer: </a:t>
            </a:r>
            <a:endParaRPr lang="en-US" dirty="0">
              <a:ea typeface="+mn-lt"/>
              <a:cs typeface="+mn-lt"/>
            </a:endParaRPr>
          </a:p>
          <a:p>
            <a:pPr marL="898525" lvl="1" indent="-502920">
              <a:spcBef>
                <a:spcPts val="1050"/>
              </a:spcBef>
              <a:spcAft>
                <a:spcPct val="0"/>
              </a:spcAft>
              <a:buSzPct val="114999"/>
              <a:buAutoNum type="arabicPeriod"/>
            </a:pPr>
            <a:r>
              <a:rPr lang="en-US" dirty="0">
                <a:solidFill>
                  <a:srgbClr val="000000"/>
                </a:solidFill>
                <a:latin typeface="Arial"/>
                <a:ea typeface="+mn-lt"/>
                <a:cs typeface="Arial"/>
              </a:rPr>
              <a:t>No buffer size limit</a:t>
            </a:r>
            <a:endParaRPr lang="en-US" dirty="0">
              <a:ea typeface="+mn-lt"/>
              <a:cs typeface="+mn-lt"/>
            </a:endParaRPr>
          </a:p>
          <a:p>
            <a:pPr marL="898525" lvl="1" indent="-502920">
              <a:spcBef>
                <a:spcPts val="1050"/>
              </a:spcBef>
              <a:spcAft>
                <a:spcPct val="0"/>
              </a:spcAft>
              <a:buSzPct val="114999"/>
              <a:buAutoNum type="arabicPeriod"/>
            </a:pPr>
            <a:r>
              <a:rPr lang="en-US" dirty="0">
                <a:solidFill>
                  <a:srgbClr val="000000"/>
                </a:solidFill>
                <a:latin typeface="Arial"/>
                <a:ea typeface="+mn-lt"/>
                <a:cs typeface="Arial"/>
              </a:rPr>
              <a:t>Any no. of items can be stored</a:t>
            </a:r>
            <a:endParaRPr lang="en-US" dirty="0">
              <a:ea typeface="+mn-lt"/>
              <a:cs typeface="+mn-lt"/>
            </a:endParaRPr>
          </a:p>
          <a:p>
            <a:pPr marL="898525" lvl="1" indent="-502920">
              <a:spcBef>
                <a:spcPts val="1050"/>
              </a:spcBef>
              <a:spcAft>
                <a:spcPct val="0"/>
              </a:spcAft>
              <a:buSzPct val="114999"/>
              <a:buAutoNum type="arabicPeriod"/>
            </a:pPr>
            <a:r>
              <a:rPr lang="en-US" dirty="0">
                <a:solidFill>
                  <a:srgbClr val="000000"/>
                </a:solidFill>
                <a:latin typeface="Arial"/>
                <a:ea typeface="+mn-lt"/>
                <a:cs typeface="Arial"/>
              </a:rPr>
              <a:t>Producer can produce on any rate, there will always be space in buffer</a:t>
            </a:r>
            <a:endParaRPr lang="en-US" dirty="0">
              <a:ea typeface="+mn-lt"/>
              <a:cs typeface="+mn-lt"/>
            </a:endParaRPr>
          </a:p>
          <a:p>
            <a:pPr marL="742950">
              <a:spcBef>
                <a:spcPts val="1225"/>
              </a:spcBef>
              <a:spcAft>
                <a:spcPct val="0"/>
              </a:spcAft>
              <a:buSzPct val="114999"/>
            </a:pPr>
            <a:endParaRPr lang="en-US" dirty="0">
              <a:ea typeface="+mn-lt"/>
              <a:cs typeface="+mn-lt"/>
            </a:endParaRPr>
          </a:p>
          <a:p>
            <a:pPr marL="742950">
              <a:spcBef>
                <a:spcPts val="1225"/>
              </a:spcBef>
              <a:spcAft>
                <a:spcPct val="0"/>
              </a:spcAft>
              <a:buSzPct val="114999"/>
            </a:pPr>
            <a:r>
              <a:rPr lang="en-US" dirty="0">
                <a:solidFill>
                  <a:srgbClr val="000000"/>
                </a:solidFill>
                <a:latin typeface="Arial"/>
                <a:ea typeface="+mn-lt"/>
                <a:cs typeface="Arial"/>
              </a:rPr>
              <a:t>2. Bounded Buffer: </a:t>
            </a:r>
            <a:endParaRPr lang="en-US" dirty="0">
              <a:ea typeface="+mn-lt"/>
              <a:cs typeface="+mn-lt"/>
            </a:endParaRPr>
          </a:p>
          <a:p>
            <a:pPr marL="898525" lvl="1" indent="-502920">
              <a:spcBef>
                <a:spcPts val="1050"/>
              </a:spcBef>
              <a:spcAft>
                <a:spcPct val="0"/>
              </a:spcAft>
              <a:buSzPct val="114999"/>
              <a:buAutoNum type="arabicPeriod"/>
            </a:pPr>
            <a:r>
              <a:rPr lang="en-US" dirty="0">
                <a:solidFill>
                  <a:srgbClr val="000000"/>
                </a:solidFill>
                <a:latin typeface="Arial"/>
                <a:ea typeface="+mn-lt"/>
                <a:cs typeface="Arial"/>
              </a:rPr>
              <a:t>Limited buffer size </a:t>
            </a:r>
            <a:endParaRPr lang="en-US" dirty="0">
              <a:ea typeface="+mn-lt"/>
              <a:cs typeface="+mn-lt"/>
            </a:endParaRPr>
          </a:p>
          <a:p>
            <a:endParaRPr lang="en-IN" dirty="0"/>
          </a:p>
        </p:txBody>
      </p:sp>
    </p:spTree>
    <p:extLst>
      <p:ext uri="{BB962C8B-B14F-4D97-AF65-F5344CB8AC3E}">
        <p14:creationId xmlns:p14="http://schemas.microsoft.com/office/powerpoint/2010/main" val="1424276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CD7A-EE7C-D2CD-270B-C2E9174FE9F1}"/>
              </a:ext>
            </a:extLst>
          </p:cNvPr>
          <p:cNvSpPr>
            <a:spLocks noGrp="1"/>
          </p:cNvSpPr>
          <p:nvPr>
            <p:ph type="title"/>
          </p:nvPr>
        </p:nvSpPr>
        <p:spPr/>
        <p:txBody>
          <a:bodyPr>
            <a:normAutofit/>
          </a:bodyPr>
          <a:lstStyle/>
          <a:p>
            <a:r>
              <a:rPr lang="en-IN" dirty="0"/>
              <a:t>PRODUCER CONSUMER PROBLEM CONTD.</a:t>
            </a:r>
          </a:p>
        </p:txBody>
      </p:sp>
      <p:sp>
        <p:nvSpPr>
          <p:cNvPr id="3" name="Content Placeholder 2">
            <a:extLst>
              <a:ext uri="{FF2B5EF4-FFF2-40B4-BE49-F238E27FC236}">
                <a16:creationId xmlns:a16="http://schemas.microsoft.com/office/drawing/2014/main" id="{B96EECBD-A7E4-B49E-81F2-B1E526331185}"/>
              </a:ext>
            </a:extLst>
          </p:cNvPr>
          <p:cNvSpPr>
            <a:spLocks noGrp="1"/>
          </p:cNvSpPr>
          <p:nvPr>
            <p:ph idx="1"/>
          </p:nvPr>
        </p:nvSpPr>
        <p:spPr/>
        <p:txBody>
          <a:bodyPr>
            <a:normAutofit/>
          </a:bodyPr>
          <a:lstStyle/>
          <a:p>
            <a:pPr>
              <a:spcBef>
                <a:spcPts val="1225"/>
              </a:spcBef>
              <a:spcAft>
                <a:spcPct val="0"/>
              </a:spcAft>
              <a:buSzPct val="114999"/>
            </a:pPr>
            <a:r>
              <a:rPr lang="en-US" dirty="0">
                <a:ea typeface="+mn-lt"/>
                <a:cs typeface="+mn-lt"/>
              </a:rPr>
              <a:t>Bounded Buffer: </a:t>
            </a:r>
          </a:p>
          <a:p>
            <a:pPr>
              <a:spcBef>
                <a:spcPts val="1225"/>
              </a:spcBef>
              <a:spcAft>
                <a:spcPct val="0"/>
              </a:spcAft>
              <a:buSzPct val="114999"/>
            </a:pPr>
            <a:endParaRPr lang="en-US" dirty="0">
              <a:ea typeface="+mn-lt"/>
              <a:cs typeface="+mn-lt"/>
            </a:endParaRPr>
          </a:p>
          <a:p>
            <a:pPr>
              <a:spcBef>
                <a:spcPts val="1225"/>
              </a:spcBef>
              <a:spcAft>
                <a:spcPct val="0"/>
              </a:spcAft>
              <a:buSzPct val="114999"/>
            </a:pPr>
            <a:r>
              <a:rPr lang="en-US" dirty="0">
                <a:ea typeface="+mn-lt"/>
                <a:cs typeface="+mn-lt"/>
              </a:rPr>
              <a:t>If rate of Production &gt; rate of Consumption:</a:t>
            </a:r>
          </a:p>
          <a:p>
            <a:pPr>
              <a:spcBef>
                <a:spcPts val="1050"/>
              </a:spcBef>
              <a:spcAft>
                <a:spcPct val="0"/>
              </a:spcAft>
              <a:buSzPct val="114999"/>
            </a:pPr>
            <a:r>
              <a:rPr lang="en-US" dirty="0">
                <a:ea typeface="+mn-lt"/>
                <a:cs typeface="+mn-lt"/>
              </a:rPr>
              <a:t>Some items will be unconsumed in buffer</a:t>
            </a:r>
          </a:p>
          <a:p>
            <a:pPr>
              <a:spcBef>
                <a:spcPts val="1050"/>
              </a:spcBef>
              <a:spcAft>
                <a:spcPct val="0"/>
              </a:spcAft>
              <a:buSzPct val="114999"/>
            </a:pPr>
            <a:endParaRPr lang="en-US" dirty="0">
              <a:ea typeface="+mn-lt"/>
              <a:cs typeface="+mn-lt"/>
            </a:endParaRPr>
          </a:p>
          <a:p>
            <a:pPr>
              <a:spcBef>
                <a:spcPts val="1225"/>
              </a:spcBef>
              <a:spcAft>
                <a:spcPct val="0"/>
              </a:spcAft>
              <a:buSzPct val="114999"/>
            </a:pPr>
            <a:r>
              <a:rPr lang="en-US" dirty="0">
                <a:ea typeface="+mn-lt"/>
                <a:cs typeface="+mn-lt"/>
              </a:rPr>
              <a:t>If rate of Production &lt; rate of Consumption:</a:t>
            </a:r>
          </a:p>
          <a:p>
            <a:pPr>
              <a:spcBef>
                <a:spcPts val="1050"/>
              </a:spcBef>
              <a:spcAft>
                <a:spcPct val="0"/>
              </a:spcAft>
              <a:buSzPct val="114999"/>
            </a:pPr>
            <a:r>
              <a:rPr lang="en-US" dirty="0">
                <a:ea typeface="+mn-lt"/>
                <a:cs typeface="+mn-lt"/>
              </a:rPr>
              <a:t>At some time buffer will be empty</a:t>
            </a:r>
          </a:p>
          <a:p>
            <a:pPr>
              <a:spcBef>
                <a:spcPts val="1050"/>
              </a:spcBef>
              <a:spcAft>
                <a:spcPct val="0"/>
              </a:spcAft>
              <a:buSzPct val="114999"/>
            </a:pPr>
            <a:endParaRPr lang="en-US" dirty="0">
              <a:ea typeface="+mn-lt"/>
              <a:cs typeface="+mn-lt"/>
            </a:endParaRPr>
          </a:p>
          <a:p>
            <a:endParaRPr lang="en-IN" dirty="0"/>
          </a:p>
        </p:txBody>
      </p:sp>
    </p:spTree>
    <p:extLst>
      <p:ext uri="{BB962C8B-B14F-4D97-AF65-F5344CB8AC3E}">
        <p14:creationId xmlns:p14="http://schemas.microsoft.com/office/powerpoint/2010/main" val="1137052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FA19-0CFA-F545-FCEA-583FF4B5D488}"/>
              </a:ext>
            </a:extLst>
          </p:cNvPr>
          <p:cNvSpPr>
            <a:spLocks noGrp="1"/>
          </p:cNvSpPr>
          <p:nvPr>
            <p:ph type="title"/>
          </p:nvPr>
        </p:nvSpPr>
        <p:spPr/>
        <p:txBody>
          <a:bodyPr>
            <a:normAutofit/>
          </a:bodyPr>
          <a:lstStyle/>
          <a:p>
            <a:r>
              <a:rPr lang="en-IN" dirty="0"/>
              <a:t>PRODUCER CONSUMER PROBLEM CONTD.</a:t>
            </a:r>
          </a:p>
        </p:txBody>
      </p:sp>
      <p:sp>
        <p:nvSpPr>
          <p:cNvPr id="3" name="Content Placeholder 2">
            <a:extLst>
              <a:ext uri="{FF2B5EF4-FFF2-40B4-BE49-F238E27FC236}">
                <a16:creationId xmlns:a16="http://schemas.microsoft.com/office/drawing/2014/main" id="{7EA462F1-898E-59F7-2DA2-535AFD8BD401}"/>
              </a:ext>
            </a:extLst>
          </p:cNvPr>
          <p:cNvSpPr>
            <a:spLocks noGrp="1"/>
          </p:cNvSpPr>
          <p:nvPr>
            <p:ph idx="1"/>
          </p:nvPr>
        </p:nvSpPr>
        <p:spPr/>
        <p:txBody>
          <a:bodyPr>
            <a:normAutofit/>
          </a:bodyPr>
          <a:lstStyle/>
          <a:p>
            <a:pPr algn="just">
              <a:buSzPct val="114999"/>
            </a:pPr>
            <a:r>
              <a:rPr lang="en-US" sz="2800" dirty="0">
                <a:ea typeface="+mn-lt"/>
                <a:cs typeface="+mn-lt"/>
              </a:rPr>
              <a:t>"</a:t>
            </a:r>
            <a:r>
              <a:rPr lang="en-US" sz="2800" b="1" dirty="0">
                <a:ea typeface="+mn-lt"/>
                <a:cs typeface="+mn-lt"/>
              </a:rPr>
              <a:t>in</a:t>
            </a:r>
            <a:r>
              <a:rPr lang="en-US" sz="2800" dirty="0">
                <a:ea typeface="+mn-lt"/>
                <a:cs typeface="+mn-lt"/>
              </a:rPr>
              <a:t>" used in a producer code represent the next </a:t>
            </a:r>
            <a:r>
              <a:rPr lang="en-US" sz="2800" b="1" dirty="0">
                <a:ea typeface="+mn-lt"/>
                <a:cs typeface="+mn-lt"/>
              </a:rPr>
              <a:t>empty buffer</a:t>
            </a:r>
            <a:endParaRPr lang="en-US" sz="2800" dirty="0">
              <a:solidFill>
                <a:schemeClr val="tx1"/>
              </a:solidFill>
              <a:latin typeface="Times New Roman"/>
              <a:ea typeface="+mn-lt"/>
              <a:cs typeface="+mn-lt"/>
            </a:endParaRPr>
          </a:p>
          <a:p>
            <a:pPr algn="just"/>
            <a:r>
              <a:rPr lang="en-US" sz="2800" dirty="0">
                <a:ea typeface="+mn-lt"/>
                <a:cs typeface="+mn-lt"/>
              </a:rPr>
              <a:t>"</a:t>
            </a:r>
            <a:r>
              <a:rPr lang="en-US" sz="2800" b="1" dirty="0">
                <a:ea typeface="+mn-lt"/>
                <a:cs typeface="+mn-lt"/>
              </a:rPr>
              <a:t>out</a:t>
            </a:r>
            <a:r>
              <a:rPr lang="en-US" sz="2800" dirty="0">
                <a:ea typeface="+mn-lt"/>
                <a:cs typeface="+mn-lt"/>
              </a:rPr>
              <a:t>" used in consumer code represent first </a:t>
            </a:r>
            <a:r>
              <a:rPr lang="en-US" sz="2800" b="1" dirty="0">
                <a:ea typeface="+mn-lt"/>
                <a:cs typeface="+mn-lt"/>
              </a:rPr>
              <a:t>filled buffer</a:t>
            </a:r>
            <a:endParaRPr lang="en-US" dirty="0"/>
          </a:p>
          <a:p>
            <a:pPr algn="just"/>
            <a:r>
              <a:rPr lang="en-US" sz="2800" dirty="0">
                <a:ea typeface="+mn-lt"/>
                <a:cs typeface="+mn-lt"/>
              </a:rPr>
              <a:t>count keeps the count number of elements in the buffer</a:t>
            </a:r>
          </a:p>
          <a:p>
            <a:pPr algn="just"/>
            <a:r>
              <a:rPr lang="en-US" dirty="0">
                <a:ea typeface="+mn-lt"/>
                <a:cs typeface="+mn-lt"/>
              </a:rPr>
              <a:t>Initial value of count, in and out is zero</a:t>
            </a:r>
          </a:p>
          <a:p>
            <a:endParaRPr lang="en-IN" dirty="0"/>
          </a:p>
        </p:txBody>
      </p:sp>
    </p:spTree>
    <p:extLst>
      <p:ext uri="{BB962C8B-B14F-4D97-AF65-F5344CB8AC3E}">
        <p14:creationId xmlns:p14="http://schemas.microsoft.com/office/powerpoint/2010/main" val="1170943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4053-A69E-EE55-713A-4899AE8984CE}"/>
              </a:ext>
            </a:extLst>
          </p:cNvPr>
          <p:cNvSpPr>
            <a:spLocks noGrp="1"/>
          </p:cNvSpPr>
          <p:nvPr>
            <p:ph type="title"/>
          </p:nvPr>
        </p:nvSpPr>
        <p:spPr/>
        <p:txBody>
          <a:bodyPr/>
          <a:lstStyle/>
          <a:p>
            <a:r>
              <a:rPr lang="en-IN" dirty="0"/>
              <a:t>PRODUCER CONSUMER CONTD.</a:t>
            </a:r>
          </a:p>
        </p:txBody>
      </p:sp>
      <p:pic>
        <p:nvPicPr>
          <p:cNvPr id="5" name="Content Placeholder 4">
            <a:extLst>
              <a:ext uri="{FF2B5EF4-FFF2-40B4-BE49-F238E27FC236}">
                <a16:creationId xmlns:a16="http://schemas.microsoft.com/office/drawing/2014/main" id="{368E7803-B93F-A839-05A1-2951D7289D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878" y="1825625"/>
            <a:ext cx="9054790" cy="4351338"/>
          </a:xfrm>
        </p:spPr>
      </p:pic>
    </p:spTree>
    <p:extLst>
      <p:ext uri="{BB962C8B-B14F-4D97-AF65-F5344CB8AC3E}">
        <p14:creationId xmlns:p14="http://schemas.microsoft.com/office/powerpoint/2010/main" val="1572703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C027-D9DD-D59F-2329-3C7D5F58E676}"/>
              </a:ext>
            </a:extLst>
          </p:cNvPr>
          <p:cNvSpPr>
            <a:spLocks noGrp="1"/>
          </p:cNvSpPr>
          <p:nvPr>
            <p:ph type="title"/>
          </p:nvPr>
        </p:nvSpPr>
        <p:spPr/>
        <p:txBody>
          <a:bodyPr/>
          <a:lstStyle/>
          <a:p>
            <a:r>
              <a:rPr lang="en-IN" dirty="0"/>
              <a:t>CASES- DISCUSSED IN CLASSROOM</a:t>
            </a:r>
          </a:p>
        </p:txBody>
      </p:sp>
      <p:sp>
        <p:nvSpPr>
          <p:cNvPr id="3" name="Content Placeholder 2">
            <a:extLst>
              <a:ext uri="{FF2B5EF4-FFF2-40B4-BE49-F238E27FC236}">
                <a16:creationId xmlns:a16="http://schemas.microsoft.com/office/drawing/2014/main" id="{2BB2CA96-B03B-5222-007C-58315D6DA307}"/>
              </a:ext>
            </a:extLst>
          </p:cNvPr>
          <p:cNvSpPr>
            <a:spLocks noGrp="1"/>
          </p:cNvSpPr>
          <p:nvPr>
            <p:ph idx="1"/>
          </p:nvPr>
        </p:nvSpPr>
        <p:spPr/>
        <p:txBody>
          <a:bodyPr/>
          <a:lstStyle/>
          <a:p>
            <a:r>
              <a:rPr lang="en-IN" dirty="0"/>
              <a:t>Assuming the buffer size as 5.</a:t>
            </a:r>
          </a:p>
          <a:p>
            <a:r>
              <a:rPr lang="en-IN" dirty="0"/>
              <a:t>Start checking the code of producer , then store the items in the producer buffer[in]</a:t>
            </a:r>
          </a:p>
          <a:p>
            <a:r>
              <a:rPr lang="en-IN" dirty="0"/>
              <a:t>Also increase the count as you are going to add the items.</a:t>
            </a:r>
          </a:p>
          <a:p>
            <a:r>
              <a:rPr lang="en-IN" dirty="0"/>
              <a:t>When the buffer is full, you have to check for the case of consumer, consumer will consume the items that is stored in the buffer by producer.</a:t>
            </a:r>
          </a:p>
          <a:p>
            <a:pPr marL="0" indent="0">
              <a:buNone/>
            </a:pPr>
            <a:endParaRPr lang="en-IN" dirty="0"/>
          </a:p>
        </p:txBody>
      </p:sp>
    </p:spTree>
    <p:extLst>
      <p:ext uri="{BB962C8B-B14F-4D97-AF65-F5344CB8AC3E}">
        <p14:creationId xmlns:p14="http://schemas.microsoft.com/office/powerpoint/2010/main" val="1845442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A1CD-4581-FD57-D3BE-949D463C31FA}"/>
              </a:ext>
            </a:extLst>
          </p:cNvPr>
          <p:cNvSpPr>
            <a:spLocks noGrp="1"/>
          </p:cNvSpPr>
          <p:nvPr>
            <p:ph type="title"/>
          </p:nvPr>
        </p:nvSpPr>
        <p:spPr/>
        <p:txBody>
          <a:bodyPr/>
          <a:lstStyle/>
          <a:p>
            <a:r>
              <a:rPr lang="en-US" dirty="0"/>
              <a:t>READER WRITER PROBLEM</a:t>
            </a:r>
            <a:endParaRPr lang="en-IN" dirty="0"/>
          </a:p>
        </p:txBody>
      </p:sp>
      <p:sp>
        <p:nvSpPr>
          <p:cNvPr id="3" name="Content Placeholder 2">
            <a:extLst>
              <a:ext uri="{FF2B5EF4-FFF2-40B4-BE49-F238E27FC236}">
                <a16:creationId xmlns:a16="http://schemas.microsoft.com/office/drawing/2014/main" id="{8108B9DE-9220-6B60-7BC2-8B0240C260C1}"/>
              </a:ext>
            </a:extLst>
          </p:cNvPr>
          <p:cNvSpPr>
            <a:spLocks noGrp="1"/>
          </p:cNvSpPr>
          <p:nvPr>
            <p:ph idx="1"/>
          </p:nvPr>
        </p:nvSpPr>
        <p:spPr/>
        <p:txBody>
          <a:bodyPr>
            <a:normAutofit/>
          </a:bodyPr>
          <a:lstStyle/>
          <a:p>
            <a:pPr algn="just"/>
            <a:r>
              <a:rPr lang="en-US" b="0" i="0" dirty="0">
                <a:solidFill>
                  <a:srgbClr val="000000"/>
                </a:solidFill>
                <a:effectLst/>
                <a:latin typeface="Nunito" pitchFamily="2" charset="0"/>
              </a:rPr>
              <a:t>The readers-writers problem relates to an object such as a file that is shared between multiple processes. Some of these processes are readers i.e. they only want to read the data from the object and some of the processes are writers i.e. they want to write into the object.</a:t>
            </a:r>
          </a:p>
          <a:p>
            <a:pPr algn="just"/>
            <a:r>
              <a:rPr lang="en-US" b="0" i="0" dirty="0">
                <a:solidFill>
                  <a:srgbClr val="000000"/>
                </a:solidFill>
                <a:effectLst/>
                <a:latin typeface="Nunito" pitchFamily="2" charset="0"/>
              </a:rPr>
              <a:t>The readers-writers problem is used to manage synchronization so that there are no problems with the object data. For example - If two readers access the object at the same time there is no problem. However if two writers or a reader and writer access the object at the same time, there may be problems.</a:t>
            </a:r>
          </a:p>
          <a:p>
            <a:pPr algn="just"/>
            <a:r>
              <a:rPr lang="en-US" b="0" i="0" dirty="0">
                <a:solidFill>
                  <a:srgbClr val="000000"/>
                </a:solidFill>
                <a:effectLst/>
                <a:latin typeface="Nunito" pitchFamily="2" charset="0"/>
              </a:rPr>
              <a:t>To solve this situation, a writer should get exclusive access to an object i.e. when a writer is accessing the object, no reader or writer may access it. However, multiple readers can access the object at the same time.</a:t>
            </a:r>
          </a:p>
          <a:p>
            <a:endParaRPr lang="en-IN" dirty="0"/>
          </a:p>
        </p:txBody>
      </p:sp>
    </p:spTree>
    <p:extLst>
      <p:ext uri="{BB962C8B-B14F-4D97-AF65-F5344CB8AC3E}">
        <p14:creationId xmlns:p14="http://schemas.microsoft.com/office/powerpoint/2010/main" val="9721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8C63-22AB-3297-9726-9C201CAC6B61}"/>
              </a:ext>
            </a:extLst>
          </p:cNvPr>
          <p:cNvSpPr>
            <a:spLocks noGrp="1"/>
          </p:cNvSpPr>
          <p:nvPr>
            <p:ph type="title"/>
          </p:nvPr>
        </p:nvSpPr>
        <p:spPr/>
        <p:txBody>
          <a:bodyPr/>
          <a:lstStyle/>
          <a:p>
            <a:r>
              <a:rPr lang="en-US" dirty="0"/>
              <a:t>READER WRITER PROBLEM</a:t>
            </a:r>
            <a:endParaRPr lang="en-IN" dirty="0"/>
          </a:p>
        </p:txBody>
      </p:sp>
      <p:sp>
        <p:nvSpPr>
          <p:cNvPr id="3" name="Content Placeholder 2">
            <a:extLst>
              <a:ext uri="{FF2B5EF4-FFF2-40B4-BE49-F238E27FC236}">
                <a16:creationId xmlns:a16="http://schemas.microsoft.com/office/drawing/2014/main" id="{21945545-19F5-18A4-51CF-653B917D891B}"/>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0" dirty="0">
                <a:solidFill>
                  <a:srgbClr val="273239"/>
                </a:solidFill>
                <a:effectLst/>
                <a:latin typeface="urw-din"/>
              </a:rPr>
              <a:t>If one of the person tries editing the file, no other person should be reading or writing at the same time, otherwise changes will not be visible to him/her.</a:t>
            </a:r>
          </a:p>
          <a:p>
            <a:pPr algn="l" fontAlgn="base">
              <a:buFont typeface="Arial" panose="020B0604020202020204" pitchFamily="34" charset="0"/>
              <a:buChar char="•"/>
            </a:pPr>
            <a:r>
              <a:rPr lang="en-US" b="0" i="0" dirty="0">
                <a:solidFill>
                  <a:srgbClr val="273239"/>
                </a:solidFill>
                <a:effectLst/>
                <a:latin typeface="urw-din"/>
              </a:rPr>
              <a:t>However if some person is reading the file, then others may read it at the same time.</a:t>
            </a:r>
          </a:p>
          <a:p>
            <a:pPr algn="l" fontAlgn="base"/>
            <a:r>
              <a:rPr lang="en-US" b="0" i="0" dirty="0">
                <a:solidFill>
                  <a:srgbClr val="273239"/>
                </a:solidFill>
                <a:effectLst/>
                <a:latin typeface="urw-din"/>
              </a:rPr>
              <a:t>Precisely in OS we call this situation as the </a:t>
            </a:r>
            <a:r>
              <a:rPr lang="en-US" b="1" i="0" dirty="0">
                <a:solidFill>
                  <a:srgbClr val="273239"/>
                </a:solidFill>
                <a:effectLst/>
                <a:latin typeface="urw-din"/>
              </a:rPr>
              <a:t>readers-writers problem</a:t>
            </a:r>
            <a:r>
              <a:rPr lang="en-US" b="0" i="0" dirty="0">
                <a:solidFill>
                  <a:srgbClr val="273239"/>
                </a:solidFill>
                <a:effectLst/>
                <a:latin typeface="urw-din"/>
              </a:rPr>
              <a:t> </a:t>
            </a:r>
          </a:p>
          <a:p>
            <a:pPr algn="l" fontAlgn="base"/>
            <a:r>
              <a:rPr lang="en-US" b="0" i="0" dirty="0">
                <a:solidFill>
                  <a:srgbClr val="273239"/>
                </a:solidFill>
                <a:effectLst/>
                <a:latin typeface="urw-din"/>
              </a:rPr>
              <a:t>Problem parameters: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Arial" panose="020B0604020202020204" pitchFamily="34" charset="0"/>
              <a:buChar char="•"/>
            </a:pPr>
            <a:r>
              <a:rPr lang="en-US" b="0" i="0" dirty="0">
                <a:solidFill>
                  <a:srgbClr val="273239"/>
                </a:solidFill>
                <a:effectLst/>
                <a:latin typeface="urw-din"/>
              </a:rPr>
              <a:t>One set of data is shared among a number of processes</a:t>
            </a:r>
          </a:p>
          <a:p>
            <a:pPr algn="l" fontAlgn="base">
              <a:buFont typeface="Arial" panose="020B0604020202020204" pitchFamily="34" charset="0"/>
              <a:buChar char="•"/>
            </a:pPr>
            <a:r>
              <a:rPr lang="en-US" b="0" i="0" dirty="0">
                <a:solidFill>
                  <a:srgbClr val="273239"/>
                </a:solidFill>
                <a:effectLst/>
                <a:latin typeface="urw-din"/>
              </a:rPr>
              <a:t>Once a writer is ready, it performs its write. Only one writer may write at a time</a:t>
            </a:r>
          </a:p>
          <a:p>
            <a:pPr algn="l" fontAlgn="base">
              <a:buFont typeface="Arial" panose="020B0604020202020204" pitchFamily="34" charset="0"/>
              <a:buChar char="•"/>
            </a:pPr>
            <a:r>
              <a:rPr lang="en-US" b="0" i="0" dirty="0">
                <a:solidFill>
                  <a:srgbClr val="273239"/>
                </a:solidFill>
                <a:effectLst/>
                <a:latin typeface="urw-din"/>
              </a:rPr>
              <a:t>If a process is writing, no other process can read it</a:t>
            </a:r>
          </a:p>
          <a:p>
            <a:pPr algn="l" fontAlgn="base">
              <a:buFont typeface="Arial" panose="020B0604020202020204" pitchFamily="34" charset="0"/>
              <a:buChar char="•"/>
            </a:pPr>
            <a:r>
              <a:rPr lang="en-US" b="0" i="0" dirty="0">
                <a:solidFill>
                  <a:srgbClr val="273239"/>
                </a:solidFill>
                <a:effectLst/>
                <a:latin typeface="urw-din"/>
              </a:rPr>
              <a:t>If at least one reader is reading, no other process can write</a:t>
            </a:r>
          </a:p>
          <a:p>
            <a:pPr algn="l" fontAlgn="base">
              <a:buFont typeface="Arial" panose="020B0604020202020204" pitchFamily="34" charset="0"/>
              <a:buChar char="•"/>
            </a:pPr>
            <a:r>
              <a:rPr lang="en-US" b="0" i="0" dirty="0">
                <a:solidFill>
                  <a:srgbClr val="273239"/>
                </a:solidFill>
                <a:effectLst/>
                <a:latin typeface="urw-din"/>
              </a:rPr>
              <a:t>Readers may not write and only read </a:t>
            </a:r>
          </a:p>
          <a:p>
            <a:endParaRPr lang="en-IN" dirty="0"/>
          </a:p>
        </p:txBody>
      </p:sp>
    </p:spTree>
    <p:extLst>
      <p:ext uri="{BB962C8B-B14F-4D97-AF65-F5344CB8AC3E}">
        <p14:creationId xmlns:p14="http://schemas.microsoft.com/office/powerpoint/2010/main" val="3182040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7457-DFB5-B623-657C-127029488B2A}"/>
              </a:ext>
            </a:extLst>
          </p:cNvPr>
          <p:cNvSpPr>
            <a:spLocks noGrp="1"/>
          </p:cNvSpPr>
          <p:nvPr>
            <p:ph type="title"/>
          </p:nvPr>
        </p:nvSpPr>
        <p:spPr/>
        <p:txBody>
          <a:bodyPr/>
          <a:lstStyle/>
          <a:p>
            <a:r>
              <a:rPr lang="en-US" dirty="0"/>
              <a:t>READER WRITER PROBLEM</a:t>
            </a:r>
            <a:endParaRPr lang="en-IN" dirty="0"/>
          </a:p>
        </p:txBody>
      </p:sp>
      <p:graphicFrame>
        <p:nvGraphicFramePr>
          <p:cNvPr id="4" name="Content Placeholder 3">
            <a:extLst>
              <a:ext uri="{FF2B5EF4-FFF2-40B4-BE49-F238E27FC236}">
                <a16:creationId xmlns:a16="http://schemas.microsoft.com/office/drawing/2014/main" id="{01E3FAE1-9B83-A1E7-11D3-7413CCF0F387}"/>
              </a:ext>
            </a:extLst>
          </p:cNvPr>
          <p:cNvGraphicFramePr>
            <a:graphicFrameLocks noGrp="1"/>
          </p:cNvGraphicFramePr>
          <p:nvPr>
            <p:ph idx="1"/>
            <p:extLst>
              <p:ext uri="{D42A27DB-BD31-4B8C-83A1-F6EECF244321}">
                <p14:modId xmlns:p14="http://schemas.microsoft.com/office/powerpoint/2010/main" val="1361096508"/>
              </p:ext>
            </p:extLst>
          </p:nvPr>
        </p:nvGraphicFramePr>
        <p:xfrm>
          <a:off x="838200" y="2358532"/>
          <a:ext cx="10515600" cy="3398360"/>
        </p:xfrm>
        <a:graphic>
          <a:graphicData uri="http://schemas.openxmlformats.org/drawingml/2006/table">
            <a:tbl>
              <a:tblPr/>
              <a:tblGrid>
                <a:gridCol w="1911927">
                  <a:extLst>
                    <a:ext uri="{9D8B030D-6E8A-4147-A177-3AD203B41FA5}">
                      <a16:colId xmlns:a16="http://schemas.microsoft.com/office/drawing/2014/main" val="1479841339"/>
                    </a:ext>
                  </a:extLst>
                </a:gridCol>
                <a:gridCol w="2867891">
                  <a:extLst>
                    <a:ext uri="{9D8B030D-6E8A-4147-A177-3AD203B41FA5}">
                      <a16:colId xmlns:a16="http://schemas.microsoft.com/office/drawing/2014/main" val="1717875066"/>
                    </a:ext>
                  </a:extLst>
                </a:gridCol>
                <a:gridCol w="2867891">
                  <a:extLst>
                    <a:ext uri="{9D8B030D-6E8A-4147-A177-3AD203B41FA5}">
                      <a16:colId xmlns:a16="http://schemas.microsoft.com/office/drawing/2014/main" val="1749305924"/>
                    </a:ext>
                  </a:extLst>
                </a:gridCol>
                <a:gridCol w="2867891">
                  <a:extLst>
                    <a:ext uri="{9D8B030D-6E8A-4147-A177-3AD203B41FA5}">
                      <a16:colId xmlns:a16="http://schemas.microsoft.com/office/drawing/2014/main" val="276215658"/>
                    </a:ext>
                  </a:extLst>
                </a:gridCol>
              </a:tblGrid>
              <a:tr h="637788">
                <a:tc>
                  <a:txBody>
                    <a:bodyPr/>
                    <a:lstStyle/>
                    <a:p>
                      <a:pPr algn="ctr" fontAlgn="base"/>
                      <a:r>
                        <a:rPr lang="en-IN" sz="1400" b="1">
                          <a:effectLst/>
                        </a:rPr>
                        <a:t>Case</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dirty="0">
                          <a:effectLst/>
                        </a:rPr>
                        <a:t>Process 1</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Process 2</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Allowed/Not Allowed</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1141147"/>
                  </a:ext>
                </a:extLst>
              </a:tr>
              <a:tr h="690143">
                <a:tc>
                  <a:txBody>
                    <a:bodyPr/>
                    <a:lstStyle/>
                    <a:p>
                      <a:pPr algn="ctr" fontAlgn="base"/>
                      <a:r>
                        <a:rPr lang="en-IN" b="1">
                          <a:effectLst/>
                        </a:rPr>
                        <a:t>Case 1</a:t>
                      </a:r>
                    </a:p>
                  </a:txBody>
                  <a:tcPr marL="38100" marR="38100" marT="29839" marB="2983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250" b="0">
                          <a:effectLst/>
                        </a:rPr>
                        <a:t>Writing</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250" b="0">
                          <a:effectLst/>
                        </a:rPr>
                        <a:t>Writing</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250" b="0">
                          <a:effectLst/>
                        </a:rPr>
                        <a:t>Not Allowed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52168361"/>
                  </a:ext>
                </a:extLst>
              </a:tr>
              <a:tr h="690143">
                <a:tc>
                  <a:txBody>
                    <a:bodyPr/>
                    <a:lstStyle/>
                    <a:p>
                      <a:pPr algn="ctr" fontAlgn="base"/>
                      <a:r>
                        <a:rPr lang="en-IN" b="1">
                          <a:effectLst/>
                        </a:rPr>
                        <a:t>Case 2</a:t>
                      </a:r>
                    </a:p>
                  </a:txBody>
                  <a:tcPr marL="38100" marR="38100" marT="29839" marB="2983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250" b="0">
                          <a:effectLst/>
                        </a:rPr>
                        <a:t>Writing</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250" b="0">
                          <a:effectLst/>
                        </a:rPr>
                        <a:t>Reading</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250" b="0">
                          <a:effectLst/>
                        </a:rPr>
                        <a:t>Not Allowed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08176235"/>
                  </a:ext>
                </a:extLst>
              </a:tr>
              <a:tr h="690143">
                <a:tc>
                  <a:txBody>
                    <a:bodyPr/>
                    <a:lstStyle/>
                    <a:p>
                      <a:pPr algn="ctr" fontAlgn="base"/>
                      <a:r>
                        <a:rPr lang="en-IN" b="1">
                          <a:effectLst/>
                        </a:rPr>
                        <a:t>Case 3</a:t>
                      </a:r>
                    </a:p>
                  </a:txBody>
                  <a:tcPr marL="38100" marR="38100" marT="29839" marB="2983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250" b="0">
                          <a:effectLst/>
                        </a:rPr>
                        <a:t>Reading</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250" b="0">
                          <a:effectLst/>
                        </a:rPr>
                        <a:t>Writing</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250" b="0">
                          <a:effectLst/>
                        </a:rPr>
                        <a:t>Not Allowed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51829156"/>
                  </a:ext>
                </a:extLst>
              </a:tr>
              <a:tr h="690143">
                <a:tc>
                  <a:txBody>
                    <a:bodyPr/>
                    <a:lstStyle/>
                    <a:p>
                      <a:pPr algn="ctr" fontAlgn="base"/>
                      <a:r>
                        <a:rPr lang="en-IN" b="1">
                          <a:effectLst/>
                        </a:rPr>
                        <a:t>Case 4</a:t>
                      </a:r>
                    </a:p>
                  </a:txBody>
                  <a:tcPr marL="38100" marR="38100" marT="29839" marB="29839"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250" b="0">
                          <a:effectLst/>
                        </a:rPr>
                        <a:t>Reading</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250" b="0">
                          <a:effectLst/>
                        </a:rPr>
                        <a:t>Reading</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250" b="0" dirty="0">
                          <a:effectLst/>
                        </a:rPr>
                        <a:t>Allowed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06109003"/>
                  </a:ext>
                </a:extLst>
              </a:tr>
            </a:tbl>
          </a:graphicData>
        </a:graphic>
      </p:graphicFrame>
    </p:spTree>
    <p:extLst>
      <p:ext uri="{BB962C8B-B14F-4D97-AF65-F5344CB8AC3E}">
        <p14:creationId xmlns:p14="http://schemas.microsoft.com/office/powerpoint/2010/main" val="101052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0B54-7A3F-93C0-3B9E-048DA4DADE1B}"/>
              </a:ext>
            </a:extLst>
          </p:cNvPr>
          <p:cNvSpPr>
            <a:spLocks noGrp="1"/>
          </p:cNvSpPr>
          <p:nvPr>
            <p:ph type="title"/>
          </p:nvPr>
        </p:nvSpPr>
        <p:spPr/>
        <p:txBody>
          <a:bodyPr>
            <a:normAutofit/>
          </a:bodyPr>
          <a:lstStyle/>
          <a:p>
            <a:r>
              <a:rPr lang="en-US" dirty="0"/>
              <a:t>WHAT IS PROCESS SYNCRONIZATION?</a:t>
            </a:r>
            <a:endParaRPr lang="en-IN" dirty="0"/>
          </a:p>
        </p:txBody>
      </p:sp>
      <p:sp>
        <p:nvSpPr>
          <p:cNvPr id="3" name="Content Placeholder 2">
            <a:extLst>
              <a:ext uri="{FF2B5EF4-FFF2-40B4-BE49-F238E27FC236}">
                <a16:creationId xmlns:a16="http://schemas.microsoft.com/office/drawing/2014/main" id="{DA4D05A4-0866-CEB6-8B39-70616560E3DE}"/>
              </a:ext>
            </a:extLst>
          </p:cNvPr>
          <p:cNvSpPr>
            <a:spLocks noGrp="1"/>
          </p:cNvSpPr>
          <p:nvPr>
            <p:ph idx="1"/>
          </p:nvPr>
        </p:nvSpPr>
        <p:spPr/>
        <p:txBody>
          <a:bodyPr>
            <a:normAutofit/>
          </a:bodyPr>
          <a:lstStyle/>
          <a:p>
            <a:pPr algn="just"/>
            <a:r>
              <a:rPr lang="en-US" sz="3200" i="0" dirty="0">
                <a:solidFill>
                  <a:schemeClr val="tx1"/>
                </a:solidFill>
                <a:effectLst/>
                <a:latin typeface="Source Sans Pro" panose="020B0503030403020204" pitchFamily="34" charset="0"/>
              </a:rPr>
              <a:t>Processes Synchronization or Synchronization is the way by which processes that share the same memory space are managed in an operating system. It helps maintain the consistency of data by using variables or hardware so that only one process can make changes to the shared memory at a time. There are various solutions for the same such as semaphores, mutex locks, synchronization hardware, etc.</a:t>
            </a:r>
            <a:endParaRPr lang="en-IN" sz="3200" dirty="0">
              <a:solidFill>
                <a:schemeClr val="tx1"/>
              </a:solidFill>
            </a:endParaRPr>
          </a:p>
        </p:txBody>
      </p:sp>
    </p:spTree>
    <p:extLst>
      <p:ext uri="{BB962C8B-B14F-4D97-AF65-F5344CB8AC3E}">
        <p14:creationId xmlns:p14="http://schemas.microsoft.com/office/powerpoint/2010/main" val="3449923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552A-8E10-6256-3EE1-193F186CD9FE}"/>
              </a:ext>
            </a:extLst>
          </p:cNvPr>
          <p:cNvSpPr>
            <a:spLocks noGrp="1"/>
          </p:cNvSpPr>
          <p:nvPr>
            <p:ph type="title"/>
          </p:nvPr>
        </p:nvSpPr>
        <p:spPr/>
        <p:txBody>
          <a:bodyPr>
            <a:normAutofit/>
          </a:bodyPr>
          <a:lstStyle/>
          <a:p>
            <a:r>
              <a:rPr lang="en-US" dirty="0"/>
              <a:t>ENTRY CODE OF READER-INITIALLY RC=0,MUTEX=1 AND DB=1</a:t>
            </a:r>
            <a:endParaRPr lang="en-IN" dirty="0"/>
          </a:p>
        </p:txBody>
      </p:sp>
      <p:pic>
        <p:nvPicPr>
          <p:cNvPr id="6" name="Content Placeholder 5">
            <a:extLst>
              <a:ext uri="{FF2B5EF4-FFF2-40B4-BE49-F238E27FC236}">
                <a16:creationId xmlns:a16="http://schemas.microsoft.com/office/drawing/2014/main" id="{FCFB6AE1-FBC6-864A-82DC-E4B98E44BC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346" y="1825625"/>
            <a:ext cx="8240752" cy="4351338"/>
          </a:xfrm>
        </p:spPr>
      </p:pic>
    </p:spTree>
    <p:extLst>
      <p:ext uri="{BB962C8B-B14F-4D97-AF65-F5344CB8AC3E}">
        <p14:creationId xmlns:p14="http://schemas.microsoft.com/office/powerpoint/2010/main" val="372138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5427-4213-6AD0-5D9F-8530052FAD8A}"/>
              </a:ext>
            </a:extLst>
          </p:cNvPr>
          <p:cNvSpPr>
            <a:spLocks noGrp="1"/>
          </p:cNvSpPr>
          <p:nvPr>
            <p:ph type="title"/>
          </p:nvPr>
        </p:nvSpPr>
        <p:spPr/>
        <p:txBody>
          <a:bodyPr/>
          <a:lstStyle/>
          <a:p>
            <a:r>
              <a:rPr lang="en-US" dirty="0"/>
              <a:t>EXIT CODE OF READER</a:t>
            </a:r>
            <a:endParaRPr lang="en-IN" dirty="0"/>
          </a:p>
        </p:txBody>
      </p:sp>
      <p:pic>
        <p:nvPicPr>
          <p:cNvPr id="5" name="Content Placeholder 4">
            <a:extLst>
              <a:ext uri="{FF2B5EF4-FFF2-40B4-BE49-F238E27FC236}">
                <a16:creationId xmlns:a16="http://schemas.microsoft.com/office/drawing/2014/main" id="{E5929E6F-BEC9-B6AA-3E50-6AA331364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5055" y="1825625"/>
            <a:ext cx="8129238" cy="4351338"/>
          </a:xfrm>
        </p:spPr>
      </p:pic>
    </p:spTree>
    <p:extLst>
      <p:ext uri="{BB962C8B-B14F-4D97-AF65-F5344CB8AC3E}">
        <p14:creationId xmlns:p14="http://schemas.microsoft.com/office/powerpoint/2010/main" val="3125438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2397-F9CB-3EB1-300F-C2F00E369202}"/>
              </a:ext>
            </a:extLst>
          </p:cNvPr>
          <p:cNvSpPr>
            <a:spLocks noGrp="1"/>
          </p:cNvSpPr>
          <p:nvPr>
            <p:ph type="title"/>
          </p:nvPr>
        </p:nvSpPr>
        <p:spPr/>
        <p:txBody>
          <a:bodyPr/>
          <a:lstStyle/>
          <a:p>
            <a:r>
              <a:rPr lang="en-US" dirty="0"/>
              <a:t>WRITER PSEUDOCODE</a:t>
            </a:r>
            <a:endParaRPr lang="en-IN" dirty="0"/>
          </a:p>
        </p:txBody>
      </p:sp>
      <p:pic>
        <p:nvPicPr>
          <p:cNvPr id="7" name="Content Placeholder 6">
            <a:extLst>
              <a:ext uri="{FF2B5EF4-FFF2-40B4-BE49-F238E27FC236}">
                <a16:creationId xmlns:a16="http://schemas.microsoft.com/office/drawing/2014/main" id="{B895B809-D07A-77CC-9E87-CCF4487C41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767845" y="458468"/>
            <a:ext cx="4204010" cy="7190000"/>
          </a:xfrm>
        </p:spPr>
      </p:pic>
    </p:spTree>
    <p:extLst>
      <p:ext uri="{BB962C8B-B14F-4D97-AF65-F5344CB8AC3E}">
        <p14:creationId xmlns:p14="http://schemas.microsoft.com/office/powerpoint/2010/main" val="2769554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2B0F-E299-5908-FAC9-12997F5A612E}"/>
              </a:ext>
            </a:extLst>
          </p:cNvPr>
          <p:cNvSpPr>
            <a:spLocks noGrp="1"/>
          </p:cNvSpPr>
          <p:nvPr>
            <p:ph type="title"/>
          </p:nvPr>
        </p:nvSpPr>
        <p:spPr/>
        <p:txBody>
          <a:bodyPr/>
          <a:lstStyle/>
          <a:p>
            <a:r>
              <a:rPr lang="en-US" dirty="0"/>
              <a:t>DINING PHILOSPHER PROBLEM</a:t>
            </a:r>
            <a:endParaRPr lang="en-IN" dirty="0"/>
          </a:p>
        </p:txBody>
      </p:sp>
      <p:sp>
        <p:nvSpPr>
          <p:cNvPr id="3" name="Content Placeholder 2">
            <a:extLst>
              <a:ext uri="{FF2B5EF4-FFF2-40B4-BE49-F238E27FC236}">
                <a16:creationId xmlns:a16="http://schemas.microsoft.com/office/drawing/2014/main" id="{F4A0B8CA-5ABB-9C70-1318-80311B53BA74}"/>
              </a:ext>
            </a:extLst>
          </p:cNvPr>
          <p:cNvSpPr>
            <a:spLocks noGrp="1"/>
          </p:cNvSpPr>
          <p:nvPr>
            <p:ph idx="1"/>
          </p:nvPr>
        </p:nvSpPr>
        <p:spPr/>
        <p:txBody>
          <a:bodyPr>
            <a:normAutofit/>
          </a:bodyPr>
          <a:lstStyle/>
          <a:p>
            <a:r>
              <a:rPr lang="en-US" b="0" i="0" dirty="0">
                <a:solidFill>
                  <a:srgbClr val="333333"/>
                </a:solidFill>
                <a:effectLst/>
                <a:latin typeface="inter-regular"/>
              </a:rPr>
              <a:t>The dining philosopher's problem is the classical problem of synchronization which says that Five philosophers are sitting around a circular table and their job is to think and eat alternatively. A bowl of noodles is placed at the center of the table along with five chopsticks for each of the philosophers. To eat a philosopher needs both their right and a left chopstick. A philosopher can only eat if both immediate left and right chopsticks of the philosopher is available. In case if both immediate left and right chopsticks of the philosopher are not available then the philosopher puts down their (either left or right) chopstick and starts thinking again.</a:t>
            </a:r>
            <a:endParaRPr lang="en-IN" dirty="0"/>
          </a:p>
        </p:txBody>
      </p:sp>
    </p:spTree>
    <p:extLst>
      <p:ext uri="{BB962C8B-B14F-4D97-AF65-F5344CB8AC3E}">
        <p14:creationId xmlns:p14="http://schemas.microsoft.com/office/powerpoint/2010/main" val="774115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F15E-B97F-A38C-018A-06AF22340A3C}"/>
              </a:ext>
            </a:extLst>
          </p:cNvPr>
          <p:cNvSpPr>
            <a:spLocks noGrp="1"/>
          </p:cNvSpPr>
          <p:nvPr>
            <p:ph type="title"/>
          </p:nvPr>
        </p:nvSpPr>
        <p:spPr/>
        <p:txBody>
          <a:bodyPr/>
          <a:lstStyle/>
          <a:p>
            <a:r>
              <a:rPr lang="en-US" dirty="0"/>
              <a:t>DINING PHILOSPHER PROBLEM</a:t>
            </a:r>
            <a:endParaRPr lang="en-IN" dirty="0"/>
          </a:p>
        </p:txBody>
      </p:sp>
      <p:pic>
        <p:nvPicPr>
          <p:cNvPr id="4098" name="Picture 2" descr="THE DINING PHILOSOPHERS PROBLEM">
            <a:extLst>
              <a:ext uri="{FF2B5EF4-FFF2-40B4-BE49-F238E27FC236}">
                <a16:creationId xmlns:a16="http://schemas.microsoft.com/office/drawing/2014/main" id="{F198AA6A-D032-444C-BD26-868AC72733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0810" y="2577306"/>
            <a:ext cx="7016440" cy="380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59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E8D51-C3BE-5769-7FDF-E518458E5BC3}"/>
              </a:ext>
            </a:extLst>
          </p:cNvPr>
          <p:cNvSpPr>
            <a:spLocks noGrp="1"/>
          </p:cNvSpPr>
          <p:nvPr>
            <p:ph idx="1"/>
          </p:nvPr>
        </p:nvSpPr>
        <p:spPr>
          <a:xfrm>
            <a:off x="838200" y="713678"/>
            <a:ext cx="10515600" cy="6144322"/>
          </a:xfrm>
        </p:spPr>
        <p:txBody>
          <a:bodyPr>
            <a:noAutofit/>
          </a:bodyPr>
          <a:lstStyle/>
          <a:p>
            <a:pPr algn="just">
              <a:buFont typeface="+mj-lt"/>
              <a:buAutoNum type="arabicPeriod"/>
            </a:pPr>
            <a:r>
              <a:rPr lang="en-US" sz="1800" b="0" i="0" dirty="0">
                <a:solidFill>
                  <a:srgbClr val="000000"/>
                </a:solidFill>
                <a:effectLst/>
                <a:latin typeface="inter-regular"/>
              </a:rPr>
              <a:t>Void Philosopher  </a:t>
            </a:r>
          </a:p>
          <a:p>
            <a:pPr algn="just">
              <a:buFont typeface="+mj-lt"/>
              <a:buAutoNum type="arabicPeriod"/>
            </a:pPr>
            <a:r>
              <a:rPr lang="en-US" sz="1800" b="0" i="0" dirty="0">
                <a:solidFill>
                  <a:srgbClr val="000000"/>
                </a:solidFill>
                <a:effectLst/>
                <a:latin typeface="inter-regular"/>
              </a:rPr>
              <a:t> {  </a:t>
            </a:r>
          </a:p>
          <a:p>
            <a:pPr algn="just">
              <a:buFont typeface="+mj-lt"/>
              <a:buAutoNum type="arabicPeriod"/>
            </a:pPr>
            <a:r>
              <a:rPr lang="en-US" sz="1800" b="0" i="0" dirty="0">
                <a:solidFill>
                  <a:srgbClr val="000000"/>
                </a:solidFill>
                <a:effectLst/>
                <a:latin typeface="inter-regular"/>
              </a:rPr>
              <a:t> </a:t>
            </a:r>
            <a:r>
              <a:rPr lang="en-US" sz="1800" b="1" i="0" dirty="0">
                <a:solidFill>
                  <a:srgbClr val="006699"/>
                </a:solidFill>
                <a:effectLst/>
                <a:latin typeface="inter-regular"/>
              </a:rPr>
              <a:t>while</a:t>
            </a:r>
            <a:r>
              <a:rPr lang="en-US" sz="1800" b="0" i="0" dirty="0">
                <a:solidFill>
                  <a:srgbClr val="000000"/>
                </a:solidFill>
                <a:effectLst/>
                <a:latin typeface="inter-regular"/>
              </a:rPr>
              <a:t>(1)  </a:t>
            </a:r>
          </a:p>
          <a:p>
            <a:pPr algn="just">
              <a:buFont typeface="+mj-lt"/>
              <a:buAutoNum type="arabicPeriod"/>
            </a:pPr>
            <a:r>
              <a:rPr lang="en-US" sz="1800" b="0" i="0" dirty="0">
                <a:solidFill>
                  <a:srgbClr val="000000"/>
                </a:solidFill>
                <a:effectLst/>
                <a:latin typeface="inter-regular"/>
              </a:rPr>
              <a:t>  {  </a:t>
            </a:r>
          </a:p>
          <a:p>
            <a:pPr algn="just">
              <a:buFont typeface="+mj-lt"/>
              <a:buAutoNum type="arabicPeriod"/>
            </a:pPr>
            <a:r>
              <a:rPr lang="en-US" sz="1800" b="0" i="0" dirty="0">
                <a:solidFill>
                  <a:srgbClr val="000000"/>
                </a:solidFill>
                <a:effectLst/>
                <a:latin typeface="inter-regular"/>
              </a:rPr>
              <a:t>   </a:t>
            </a:r>
            <a:r>
              <a:rPr lang="en-US" sz="1800" b="0" i="0" dirty="0" err="1">
                <a:solidFill>
                  <a:srgbClr val="000000"/>
                </a:solidFill>
                <a:effectLst/>
                <a:latin typeface="inter-regular"/>
              </a:rPr>
              <a:t>take_chopstick</a:t>
            </a:r>
            <a:r>
              <a:rPr lang="en-US" sz="1800" b="0" i="0" dirty="0">
                <a:solidFill>
                  <a:srgbClr val="000000"/>
                </a:solidFill>
                <a:effectLst/>
                <a:latin typeface="inter-regular"/>
              </a:rPr>
              <a:t>[</a:t>
            </a:r>
            <a:r>
              <a:rPr lang="en-US" sz="1800" b="0" i="0" dirty="0" err="1">
                <a:solidFill>
                  <a:srgbClr val="000000"/>
                </a:solidFill>
                <a:effectLst/>
                <a:latin typeface="inter-regular"/>
              </a:rPr>
              <a:t>i</a:t>
            </a:r>
            <a:r>
              <a:rPr lang="en-US" sz="1800" b="0" i="0" dirty="0">
                <a:solidFill>
                  <a:srgbClr val="000000"/>
                </a:solidFill>
                <a:effectLst/>
                <a:latin typeface="inter-regular"/>
              </a:rPr>
              <a:t>];  </a:t>
            </a:r>
          </a:p>
          <a:p>
            <a:pPr algn="just">
              <a:buFont typeface="+mj-lt"/>
              <a:buAutoNum type="arabicPeriod"/>
            </a:pPr>
            <a:r>
              <a:rPr lang="en-US" sz="1800" b="0" i="0" dirty="0">
                <a:solidFill>
                  <a:srgbClr val="000000"/>
                </a:solidFill>
                <a:effectLst/>
                <a:latin typeface="inter-regular"/>
              </a:rPr>
              <a:t>   </a:t>
            </a:r>
            <a:r>
              <a:rPr lang="en-US" sz="1800" b="0" i="0" dirty="0" err="1">
                <a:solidFill>
                  <a:srgbClr val="000000"/>
                </a:solidFill>
                <a:effectLst/>
                <a:latin typeface="inter-regular"/>
              </a:rPr>
              <a:t>take_chopstick</a:t>
            </a:r>
            <a:r>
              <a:rPr lang="en-US" sz="1800" b="0" i="0" dirty="0">
                <a:solidFill>
                  <a:srgbClr val="000000"/>
                </a:solidFill>
                <a:effectLst/>
                <a:latin typeface="inter-regular"/>
              </a:rPr>
              <a:t>[ (i+1) % 5] ;  </a:t>
            </a:r>
          </a:p>
          <a:p>
            <a:pPr algn="just">
              <a:buFont typeface="+mj-lt"/>
              <a:buAutoNum type="arabicPeriod"/>
            </a:pPr>
            <a:r>
              <a:rPr lang="en-US" sz="1800" b="0" i="0" dirty="0">
                <a:solidFill>
                  <a:srgbClr val="000000"/>
                </a:solidFill>
                <a:effectLst/>
                <a:latin typeface="inter-regular"/>
              </a:rPr>
              <a:t>   . .  </a:t>
            </a:r>
          </a:p>
          <a:p>
            <a:pPr algn="just">
              <a:buFont typeface="+mj-lt"/>
              <a:buAutoNum type="arabicPeriod"/>
            </a:pPr>
            <a:r>
              <a:rPr lang="en-US" sz="1800" b="0" i="0" dirty="0">
                <a:solidFill>
                  <a:srgbClr val="000000"/>
                </a:solidFill>
                <a:effectLst/>
                <a:latin typeface="inter-regular"/>
              </a:rPr>
              <a:t>   . EATING THE NOODLE  </a:t>
            </a:r>
          </a:p>
          <a:p>
            <a:pPr algn="just">
              <a:buFont typeface="+mj-lt"/>
              <a:buAutoNum type="arabicPeriod"/>
            </a:pPr>
            <a:r>
              <a:rPr lang="en-US" sz="1800" b="0" i="0" dirty="0">
                <a:solidFill>
                  <a:srgbClr val="000000"/>
                </a:solidFill>
                <a:effectLst/>
                <a:latin typeface="inter-regular"/>
              </a:rPr>
              <a:t>   .  </a:t>
            </a:r>
          </a:p>
          <a:p>
            <a:pPr algn="just">
              <a:buFont typeface="+mj-lt"/>
              <a:buAutoNum type="arabicPeriod"/>
            </a:pPr>
            <a:r>
              <a:rPr lang="en-US" sz="1800" b="0" i="0" dirty="0">
                <a:solidFill>
                  <a:srgbClr val="000000"/>
                </a:solidFill>
                <a:effectLst/>
                <a:latin typeface="inter-regular"/>
              </a:rPr>
              <a:t>   </a:t>
            </a:r>
            <a:r>
              <a:rPr lang="en-US" sz="1800" b="0" i="0" dirty="0" err="1">
                <a:solidFill>
                  <a:srgbClr val="000000"/>
                </a:solidFill>
                <a:effectLst/>
                <a:latin typeface="inter-regular"/>
              </a:rPr>
              <a:t>put_chopstick</a:t>
            </a:r>
            <a:r>
              <a:rPr lang="en-US" sz="1800" b="0" i="0" dirty="0">
                <a:solidFill>
                  <a:srgbClr val="000000"/>
                </a:solidFill>
                <a:effectLst/>
                <a:latin typeface="inter-regular"/>
              </a:rPr>
              <a:t>[</a:t>
            </a:r>
            <a:r>
              <a:rPr lang="en-US" sz="1800" b="0" i="0" dirty="0" err="1">
                <a:solidFill>
                  <a:srgbClr val="000000"/>
                </a:solidFill>
                <a:effectLst/>
                <a:latin typeface="inter-regular"/>
              </a:rPr>
              <a:t>i</a:t>
            </a:r>
            <a:r>
              <a:rPr lang="en-US" sz="1800" b="0" i="0" dirty="0">
                <a:solidFill>
                  <a:srgbClr val="000000"/>
                </a:solidFill>
                <a:effectLst/>
                <a:latin typeface="inter-regular"/>
              </a:rPr>
              <a:t>] );  </a:t>
            </a:r>
          </a:p>
          <a:p>
            <a:pPr algn="just">
              <a:buFont typeface="+mj-lt"/>
              <a:buAutoNum type="arabicPeriod"/>
            </a:pPr>
            <a:r>
              <a:rPr lang="en-US" sz="1800" b="0" i="0" dirty="0">
                <a:solidFill>
                  <a:srgbClr val="000000"/>
                </a:solidFill>
                <a:effectLst/>
                <a:latin typeface="inter-regular"/>
              </a:rPr>
              <a:t>   </a:t>
            </a:r>
            <a:r>
              <a:rPr lang="en-US" sz="1800" b="0" i="0" dirty="0" err="1">
                <a:solidFill>
                  <a:srgbClr val="000000"/>
                </a:solidFill>
                <a:effectLst/>
                <a:latin typeface="inter-regular"/>
              </a:rPr>
              <a:t>put_chopstick</a:t>
            </a:r>
            <a:r>
              <a:rPr lang="en-US" sz="1800" b="0" i="0" dirty="0">
                <a:solidFill>
                  <a:srgbClr val="000000"/>
                </a:solidFill>
                <a:effectLst/>
                <a:latin typeface="inter-regular"/>
              </a:rPr>
              <a:t>[ (i+1) % 5] ;  </a:t>
            </a:r>
          </a:p>
          <a:p>
            <a:pPr algn="just">
              <a:buFont typeface="+mj-lt"/>
              <a:buAutoNum type="arabicPeriod"/>
            </a:pPr>
            <a:r>
              <a:rPr lang="en-US" sz="1800" b="0" i="0" dirty="0">
                <a:solidFill>
                  <a:srgbClr val="000000"/>
                </a:solidFill>
                <a:effectLst/>
                <a:latin typeface="inter-regular"/>
              </a:rPr>
              <a:t>   .  </a:t>
            </a:r>
          </a:p>
          <a:p>
            <a:pPr algn="just">
              <a:buFont typeface="+mj-lt"/>
              <a:buAutoNum type="arabicPeriod"/>
            </a:pPr>
            <a:r>
              <a:rPr lang="en-US" sz="1800" b="0" i="0" dirty="0">
                <a:solidFill>
                  <a:srgbClr val="000000"/>
                </a:solidFill>
                <a:effectLst/>
                <a:latin typeface="inter-regular"/>
              </a:rPr>
              <a:t>   . THINKING  </a:t>
            </a:r>
          </a:p>
          <a:p>
            <a:pPr algn="just">
              <a:buFont typeface="+mj-lt"/>
              <a:buAutoNum type="arabicPeriod"/>
            </a:pPr>
            <a:r>
              <a:rPr lang="en-US" sz="1800" b="0" i="0" dirty="0">
                <a:solidFill>
                  <a:srgbClr val="000000"/>
                </a:solidFill>
                <a:effectLst/>
                <a:latin typeface="inter-regular"/>
              </a:rPr>
              <a:t>  }  </a:t>
            </a:r>
          </a:p>
          <a:p>
            <a:pPr algn="just">
              <a:buFont typeface="+mj-lt"/>
              <a:buAutoNum type="arabicPeriod"/>
            </a:pPr>
            <a:r>
              <a:rPr lang="en-US" sz="1800" b="0" i="0" dirty="0">
                <a:solidFill>
                  <a:srgbClr val="000000"/>
                </a:solidFill>
                <a:effectLst/>
                <a:latin typeface="inter-regular"/>
              </a:rPr>
              <a:t>}  </a:t>
            </a:r>
          </a:p>
          <a:p>
            <a:br>
              <a:rPr lang="en-US" sz="1800" dirty="0"/>
            </a:br>
            <a:endParaRPr lang="en-IN" sz="1800" dirty="0"/>
          </a:p>
        </p:txBody>
      </p:sp>
    </p:spTree>
    <p:extLst>
      <p:ext uri="{BB962C8B-B14F-4D97-AF65-F5344CB8AC3E}">
        <p14:creationId xmlns:p14="http://schemas.microsoft.com/office/powerpoint/2010/main" val="1827338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032B-BD32-7F26-833A-65F5884D2462}"/>
              </a:ext>
            </a:extLst>
          </p:cNvPr>
          <p:cNvSpPr>
            <a:spLocks noGrp="1"/>
          </p:cNvSpPr>
          <p:nvPr>
            <p:ph type="title"/>
          </p:nvPr>
        </p:nvSpPr>
        <p:spPr/>
        <p:txBody>
          <a:bodyPr/>
          <a:lstStyle/>
          <a:p>
            <a:r>
              <a:rPr lang="en-US" dirty="0"/>
              <a:t>DINING PHILOSPHER PROBLEM</a:t>
            </a:r>
            <a:endParaRPr lang="en-IN" dirty="0"/>
          </a:p>
        </p:txBody>
      </p:sp>
      <p:sp>
        <p:nvSpPr>
          <p:cNvPr id="3" name="Content Placeholder 2">
            <a:extLst>
              <a:ext uri="{FF2B5EF4-FFF2-40B4-BE49-F238E27FC236}">
                <a16:creationId xmlns:a16="http://schemas.microsoft.com/office/drawing/2014/main" id="{B4A9923B-9269-093B-474E-668711021199}"/>
              </a:ext>
            </a:extLst>
          </p:cNvPr>
          <p:cNvSpPr>
            <a:spLocks noGrp="1"/>
          </p:cNvSpPr>
          <p:nvPr>
            <p:ph idx="1"/>
          </p:nvPr>
        </p:nvSpPr>
        <p:spPr/>
        <p:txBody>
          <a:bodyPr>
            <a:normAutofit/>
          </a:bodyPr>
          <a:lstStyle/>
          <a:p>
            <a:pPr algn="just"/>
            <a:r>
              <a:rPr lang="en-US" b="0" i="0" dirty="0">
                <a:solidFill>
                  <a:srgbClr val="333333"/>
                </a:solidFill>
                <a:effectLst/>
                <a:latin typeface="inter-regular"/>
              </a:rPr>
              <a:t>Suppose Philosopher P0 wants to eat, it will enter in Philosopher() function, and execute </a:t>
            </a:r>
            <a:r>
              <a:rPr lang="en-US" b="1" i="0" dirty="0" err="1">
                <a:solidFill>
                  <a:srgbClr val="333333"/>
                </a:solidFill>
                <a:effectLst/>
                <a:latin typeface="inter-bold"/>
              </a:rPr>
              <a:t>take_chopstick</a:t>
            </a:r>
            <a:r>
              <a:rPr lang="en-US" b="1" i="0" dirty="0">
                <a:solidFill>
                  <a:srgbClr val="333333"/>
                </a:solidFill>
                <a:effectLst/>
                <a:latin typeface="inter-bold"/>
              </a:rPr>
              <a:t>[</a:t>
            </a:r>
            <a:r>
              <a:rPr lang="en-US" b="1" i="0" dirty="0" err="1">
                <a:solidFill>
                  <a:srgbClr val="333333"/>
                </a:solidFill>
                <a:effectLst/>
                <a:latin typeface="inter-bold"/>
              </a:rPr>
              <a:t>i</a:t>
            </a:r>
            <a:r>
              <a:rPr lang="en-US" b="1" i="0" dirty="0">
                <a:solidFill>
                  <a:srgbClr val="333333"/>
                </a:solidFill>
                <a:effectLst/>
                <a:latin typeface="inter-bold"/>
              </a:rPr>
              <a:t>];</a:t>
            </a:r>
            <a:r>
              <a:rPr lang="en-US" b="0" i="0" dirty="0">
                <a:solidFill>
                  <a:srgbClr val="333333"/>
                </a:solidFill>
                <a:effectLst/>
                <a:latin typeface="inter-regular"/>
              </a:rPr>
              <a:t> by doing this it holds </a:t>
            </a:r>
            <a:r>
              <a:rPr lang="en-US" b="1" i="0" dirty="0">
                <a:solidFill>
                  <a:srgbClr val="333333"/>
                </a:solidFill>
                <a:effectLst/>
                <a:latin typeface="inter-bold"/>
              </a:rPr>
              <a:t>C0 chopstick</a:t>
            </a:r>
            <a:r>
              <a:rPr lang="en-US" b="0" i="0" dirty="0">
                <a:solidFill>
                  <a:srgbClr val="333333"/>
                </a:solidFill>
                <a:effectLst/>
                <a:latin typeface="inter-regular"/>
              </a:rPr>
              <a:t> after that it execute </a:t>
            </a:r>
            <a:r>
              <a:rPr lang="en-US" b="1" i="0" dirty="0" err="1">
                <a:solidFill>
                  <a:srgbClr val="333333"/>
                </a:solidFill>
                <a:effectLst/>
                <a:latin typeface="inter-bold"/>
              </a:rPr>
              <a:t>take_chopstick</a:t>
            </a:r>
            <a:r>
              <a:rPr lang="en-US" b="1" i="0" dirty="0">
                <a:solidFill>
                  <a:srgbClr val="333333"/>
                </a:solidFill>
                <a:effectLst/>
                <a:latin typeface="inter-bold"/>
              </a:rPr>
              <a:t>[ (i+1) % 5];</a:t>
            </a:r>
            <a:r>
              <a:rPr lang="en-US" b="0" i="0" dirty="0">
                <a:solidFill>
                  <a:srgbClr val="333333"/>
                </a:solidFill>
                <a:effectLst/>
                <a:latin typeface="inter-regular"/>
              </a:rPr>
              <a:t> by doing this it holds </a:t>
            </a:r>
            <a:r>
              <a:rPr lang="en-US" b="1" i="0" dirty="0">
                <a:solidFill>
                  <a:srgbClr val="333333"/>
                </a:solidFill>
                <a:effectLst/>
                <a:latin typeface="inter-bold"/>
              </a:rPr>
              <a:t>C1 chopstick</a:t>
            </a:r>
            <a:r>
              <a:rPr lang="en-US" b="0" i="0" dirty="0">
                <a:solidFill>
                  <a:srgbClr val="333333"/>
                </a:solidFill>
                <a:effectLst/>
                <a:latin typeface="inter-regular"/>
              </a:rPr>
              <a:t>( since </a:t>
            </a:r>
            <a:r>
              <a:rPr lang="en-US" b="0" i="0" dirty="0" err="1">
                <a:solidFill>
                  <a:srgbClr val="333333"/>
                </a:solidFill>
                <a:effectLst/>
                <a:latin typeface="inter-regular"/>
              </a:rPr>
              <a:t>i</a:t>
            </a:r>
            <a:r>
              <a:rPr lang="en-US" b="0" i="0" dirty="0">
                <a:solidFill>
                  <a:srgbClr val="333333"/>
                </a:solidFill>
                <a:effectLst/>
                <a:latin typeface="inter-regular"/>
              </a:rPr>
              <a:t> =0, therefore (0 + 1) % 5 = 1)</a:t>
            </a:r>
          </a:p>
          <a:p>
            <a:pPr algn="just"/>
            <a:r>
              <a:rPr lang="en-US" b="0" i="0" dirty="0">
                <a:solidFill>
                  <a:srgbClr val="333333"/>
                </a:solidFill>
                <a:effectLst/>
                <a:latin typeface="inter-regular"/>
              </a:rPr>
              <a:t>Similarly suppose now Philosopher P1 wants to eat, it will enter in Philosopher() function, and execute </a:t>
            </a:r>
            <a:r>
              <a:rPr lang="en-US" b="1" i="0" dirty="0" err="1">
                <a:solidFill>
                  <a:srgbClr val="333333"/>
                </a:solidFill>
                <a:effectLst/>
                <a:latin typeface="inter-bold"/>
              </a:rPr>
              <a:t>take_chopstick</a:t>
            </a:r>
            <a:r>
              <a:rPr lang="en-US" b="1" i="0" dirty="0">
                <a:solidFill>
                  <a:srgbClr val="333333"/>
                </a:solidFill>
                <a:effectLst/>
                <a:latin typeface="inter-bold"/>
              </a:rPr>
              <a:t>[</a:t>
            </a:r>
            <a:r>
              <a:rPr lang="en-US" b="1" i="0" dirty="0" err="1">
                <a:solidFill>
                  <a:srgbClr val="333333"/>
                </a:solidFill>
                <a:effectLst/>
                <a:latin typeface="inter-bold"/>
              </a:rPr>
              <a:t>i</a:t>
            </a:r>
            <a:r>
              <a:rPr lang="en-US" b="1" i="0" dirty="0">
                <a:solidFill>
                  <a:srgbClr val="333333"/>
                </a:solidFill>
                <a:effectLst/>
                <a:latin typeface="inter-bold"/>
              </a:rPr>
              <a:t>];</a:t>
            </a:r>
            <a:r>
              <a:rPr lang="en-US" b="0" i="0" dirty="0">
                <a:solidFill>
                  <a:srgbClr val="333333"/>
                </a:solidFill>
                <a:effectLst/>
                <a:latin typeface="inter-regular"/>
              </a:rPr>
              <a:t> by doing this it holds </a:t>
            </a:r>
            <a:r>
              <a:rPr lang="en-US" b="1" i="0" dirty="0">
                <a:solidFill>
                  <a:srgbClr val="333333"/>
                </a:solidFill>
                <a:effectLst/>
                <a:latin typeface="inter-bold"/>
              </a:rPr>
              <a:t>C1 chopstick</a:t>
            </a:r>
            <a:r>
              <a:rPr lang="en-US" b="0" i="0" dirty="0">
                <a:solidFill>
                  <a:srgbClr val="333333"/>
                </a:solidFill>
                <a:effectLst/>
                <a:latin typeface="inter-regular"/>
              </a:rPr>
              <a:t> after that it execute </a:t>
            </a:r>
            <a:r>
              <a:rPr lang="en-US" b="1" i="0" dirty="0" err="1">
                <a:solidFill>
                  <a:srgbClr val="333333"/>
                </a:solidFill>
                <a:effectLst/>
                <a:latin typeface="inter-bold"/>
              </a:rPr>
              <a:t>take_chopstick</a:t>
            </a:r>
            <a:r>
              <a:rPr lang="en-US" b="1" i="0" dirty="0">
                <a:solidFill>
                  <a:srgbClr val="333333"/>
                </a:solidFill>
                <a:effectLst/>
                <a:latin typeface="inter-bold"/>
              </a:rPr>
              <a:t>[ (i+1) % 5];</a:t>
            </a:r>
            <a:r>
              <a:rPr lang="en-US" b="0" i="0" dirty="0">
                <a:solidFill>
                  <a:srgbClr val="333333"/>
                </a:solidFill>
                <a:effectLst/>
                <a:latin typeface="inter-regular"/>
              </a:rPr>
              <a:t> by doing this it holds </a:t>
            </a:r>
            <a:r>
              <a:rPr lang="en-US" b="1" i="0" dirty="0">
                <a:solidFill>
                  <a:srgbClr val="333333"/>
                </a:solidFill>
                <a:effectLst/>
                <a:latin typeface="inter-bold"/>
              </a:rPr>
              <a:t>C2 chopstick</a:t>
            </a:r>
            <a:r>
              <a:rPr lang="en-US" b="0" i="0" dirty="0">
                <a:solidFill>
                  <a:srgbClr val="333333"/>
                </a:solidFill>
                <a:effectLst/>
                <a:latin typeface="inter-regular"/>
              </a:rPr>
              <a:t>( since </a:t>
            </a:r>
            <a:r>
              <a:rPr lang="en-US" b="0" i="0" dirty="0" err="1">
                <a:solidFill>
                  <a:srgbClr val="333333"/>
                </a:solidFill>
                <a:effectLst/>
                <a:latin typeface="inter-regular"/>
              </a:rPr>
              <a:t>i</a:t>
            </a:r>
            <a:r>
              <a:rPr lang="en-US" b="0" i="0" dirty="0">
                <a:solidFill>
                  <a:srgbClr val="333333"/>
                </a:solidFill>
                <a:effectLst/>
                <a:latin typeface="inter-regular"/>
              </a:rPr>
              <a:t> =1, therefore (1 + 1) % 5 = 2)</a:t>
            </a:r>
          </a:p>
          <a:p>
            <a:pPr algn="just"/>
            <a:r>
              <a:rPr lang="en-US" b="0" i="0" dirty="0">
                <a:solidFill>
                  <a:srgbClr val="333333"/>
                </a:solidFill>
                <a:effectLst/>
                <a:latin typeface="inter-regular"/>
              </a:rPr>
              <a:t>But Practically Chopstick C1 is not available as it has already been taken by philosopher P0, hence the above code generates problems and produces race condition.</a:t>
            </a:r>
          </a:p>
          <a:p>
            <a:endParaRPr lang="en-IN" dirty="0"/>
          </a:p>
        </p:txBody>
      </p:sp>
    </p:spTree>
    <p:extLst>
      <p:ext uri="{BB962C8B-B14F-4D97-AF65-F5344CB8AC3E}">
        <p14:creationId xmlns:p14="http://schemas.microsoft.com/office/powerpoint/2010/main" val="4243191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00F1-E6A9-1295-F4D4-226D93B35036}"/>
              </a:ext>
            </a:extLst>
          </p:cNvPr>
          <p:cNvSpPr>
            <a:spLocks noGrp="1"/>
          </p:cNvSpPr>
          <p:nvPr>
            <p:ph type="title"/>
          </p:nvPr>
        </p:nvSpPr>
        <p:spPr/>
        <p:txBody>
          <a:bodyPr>
            <a:normAutofit fontScale="90000"/>
          </a:bodyPr>
          <a:lstStyle/>
          <a:p>
            <a:r>
              <a:rPr lang="en-US" b="0" i="0" dirty="0">
                <a:solidFill>
                  <a:srgbClr val="610B4B"/>
                </a:solidFill>
                <a:effectLst/>
                <a:latin typeface="erdana"/>
              </a:rPr>
              <a:t>The solution of the Dining Philosophers Problem</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A0AD336-8C52-7D88-81E5-A99C64E3AC30}"/>
              </a:ext>
            </a:extLst>
          </p:cNvPr>
          <p:cNvSpPr>
            <a:spLocks noGrp="1"/>
          </p:cNvSpPr>
          <p:nvPr>
            <p:ph idx="1"/>
          </p:nvPr>
        </p:nvSpPr>
        <p:spPr/>
        <p:txBody>
          <a:bodyPr>
            <a:normAutofit/>
          </a:bodyPr>
          <a:lstStyle/>
          <a:p>
            <a:pPr algn="just"/>
            <a:r>
              <a:rPr lang="en-US" b="0" i="0" dirty="0">
                <a:solidFill>
                  <a:srgbClr val="333333"/>
                </a:solidFill>
                <a:effectLst/>
                <a:latin typeface="inter-regular"/>
              </a:rPr>
              <a:t>We use a semaphore to represent a chopstick and this truly acts as a solution of the Dining Philosophers Problem. Wait and Signal operations will be used for the solution of the Dining Philosophers Problem, for picking a chopstick wait operation can be executed while for releasing a chopstick signal semaphore can be executed.</a:t>
            </a:r>
          </a:p>
          <a:p>
            <a:pPr algn="just"/>
            <a:r>
              <a:rPr lang="en-US" b="0" i="0" dirty="0">
                <a:solidFill>
                  <a:srgbClr val="333333"/>
                </a:solidFill>
                <a:effectLst/>
                <a:latin typeface="inter-regular"/>
              </a:rPr>
              <a:t>Semaphore: A semaphore is an integer variable in S, that apart from initialization is accessed by only two standard atomic operations - wait and signal, whose definitions are as follows:</a:t>
            </a:r>
          </a:p>
          <a:p>
            <a:endParaRPr lang="en-IN" dirty="0"/>
          </a:p>
        </p:txBody>
      </p:sp>
    </p:spTree>
    <p:extLst>
      <p:ext uri="{BB962C8B-B14F-4D97-AF65-F5344CB8AC3E}">
        <p14:creationId xmlns:p14="http://schemas.microsoft.com/office/powerpoint/2010/main" val="4336353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1A5F-1E59-C407-0E0F-5D7A9217C31F}"/>
              </a:ext>
            </a:extLst>
          </p:cNvPr>
          <p:cNvSpPr>
            <a:spLocks noGrp="1"/>
          </p:cNvSpPr>
          <p:nvPr>
            <p:ph type="title"/>
          </p:nvPr>
        </p:nvSpPr>
        <p:spPr/>
        <p:txBody>
          <a:bodyPr>
            <a:normAutofit/>
          </a:bodyPr>
          <a:lstStyle/>
          <a:p>
            <a:r>
              <a:rPr lang="en-US" dirty="0"/>
              <a:t>SOLUTION WITH SEMAPHORE-DINING PHILOSPHER</a:t>
            </a:r>
            <a:endParaRPr lang="en-IN" dirty="0"/>
          </a:p>
        </p:txBody>
      </p:sp>
      <p:sp>
        <p:nvSpPr>
          <p:cNvPr id="3" name="Content Placeholder 2">
            <a:extLst>
              <a:ext uri="{FF2B5EF4-FFF2-40B4-BE49-F238E27FC236}">
                <a16:creationId xmlns:a16="http://schemas.microsoft.com/office/drawing/2014/main" id="{5353F663-A1B9-484E-66BA-79F51EAAF4F5}"/>
              </a:ext>
            </a:extLst>
          </p:cNvPr>
          <p:cNvSpPr>
            <a:spLocks noGrp="1"/>
          </p:cNvSpPr>
          <p:nvPr>
            <p:ph idx="1"/>
          </p:nvPr>
        </p:nvSpPr>
        <p:spPr/>
        <p:txBody>
          <a:bodyPr>
            <a:noAutofit/>
          </a:bodyPr>
          <a:lstStyle/>
          <a:p>
            <a:pPr algn="just">
              <a:buFont typeface="+mj-lt"/>
              <a:buAutoNum type="arabicPeriod"/>
            </a:pPr>
            <a:r>
              <a:rPr lang="en-IN" sz="1050" b="1" i="0" dirty="0">
                <a:solidFill>
                  <a:srgbClr val="006699"/>
                </a:solidFill>
                <a:effectLst/>
                <a:latin typeface="inter-regular"/>
              </a:rPr>
              <a:t>void</a:t>
            </a:r>
            <a:r>
              <a:rPr lang="en-IN" sz="1050" b="0" i="0" dirty="0">
                <a:solidFill>
                  <a:srgbClr val="000000"/>
                </a:solidFill>
                <a:effectLst/>
                <a:latin typeface="inter-regular"/>
              </a:rPr>
              <a:t> Philosopher  </a:t>
            </a:r>
          </a:p>
          <a:p>
            <a:pPr algn="just">
              <a:buFont typeface="+mj-lt"/>
              <a:buAutoNum type="arabicPeriod"/>
            </a:pPr>
            <a:r>
              <a:rPr lang="en-IN" sz="1050" b="0" i="0" dirty="0">
                <a:solidFill>
                  <a:srgbClr val="000000"/>
                </a:solidFill>
                <a:effectLst/>
                <a:latin typeface="inter-regular"/>
              </a:rPr>
              <a:t> {  </a:t>
            </a:r>
          </a:p>
          <a:p>
            <a:pPr algn="just">
              <a:buFont typeface="+mj-lt"/>
              <a:buAutoNum type="arabicPeriod"/>
            </a:pPr>
            <a:r>
              <a:rPr lang="en-IN" sz="1050" b="0" i="0" dirty="0">
                <a:solidFill>
                  <a:srgbClr val="000000"/>
                </a:solidFill>
                <a:effectLst/>
                <a:latin typeface="inter-regular"/>
              </a:rPr>
              <a:t> </a:t>
            </a:r>
            <a:r>
              <a:rPr lang="en-IN" sz="1050" b="1" i="0" dirty="0">
                <a:solidFill>
                  <a:srgbClr val="006699"/>
                </a:solidFill>
                <a:effectLst/>
                <a:latin typeface="inter-regular"/>
              </a:rPr>
              <a:t>while</a:t>
            </a:r>
            <a:r>
              <a:rPr lang="en-IN" sz="1050" b="0" i="0" dirty="0">
                <a:solidFill>
                  <a:srgbClr val="000000"/>
                </a:solidFill>
                <a:effectLst/>
                <a:latin typeface="inter-regular"/>
              </a:rPr>
              <a:t>(1)  </a:t>
            </a:r>
          </a:p>
          <a:p>
            <a:pPr algn="just">
              <a:buFont typeface="+mj-lt"/>
              <a:buAutoNum type="arabicPeriod"/>
            </a:pPr>
            <a:r>
              <a:rPr lang="en-IN" sz="1050" b="0" i="0" dirty="0">
                <a:solidFill>
                  <a:srgbClr val="000000"/>
                </a:solidFill>
                <a:effectLst/>
                <a:latin typeface="inter-regular"/>
              </a:rPr>
              <a:t>  {  </a:t>
            </a:r>
          </a:p>
          <a:p>
            <a:pPr algn="just">
              <a:buFont typeface="+mj-lt"/>
              <a:buAutoNum type="arabicPeriod"/>
            </a:pPr>
            <a:r>
              <a:rPr lang="en-IN" sz="1050" b="0" i="0" dirty="0">
                <a:solidFill>
                  <a:srgbClr val="000000"/>
                </a:solidFill>
                <a:effectLst/>
                <a:latin typeface="inter-regular"/>
              </a:rPr>
              <a:t>   Wait( </a:t>
            </a:r>
            <a:r>
              <a:rPr lang="en-IN" sz="1050" b="0" i="0" dirty="0" err="1">
                <a:solidFill>
                  <a:srgbClr val="000000"/>
                </a:solidFill>
                <a:effectLst/>
                <a:latin typeface="inter-regular"/>
              </a:rPr>
              <a:t>take_chopstickC</a:t>
            </a:r>
            <a:r>
              <a:rPr lang="en-IN" sz="1050" b="0" i="0" dirty="0">
                <a:solidFill>
                  <a:srgbClr val="000000"/>
                </a:solidFill>
                <a:effectLst/>
                <a:latin typeface="inter-regular"/>
              </a:rPr>
              <a:t>[</a:t>
            </a:r>
            <a:r>
              <a:rPr lang="en-IN" sz="1050" b="0" i="0" dirty="0" err="1">
                <a:solidFill>
                  <a:srgbClr val="000000"/>
                </a:solidFill>
                <a:effectLst/>
                <a:latin typeface="inter-regular"/>
              </a:rPr>
              <a:t>i</a:t>
            </a:r>
            <a:r>
              <a:rPr lang="en-IN" sz="1050" b="0" i="0" dirty="0">
                <a:solidFill>
                  <a:srgbClr val="000000"/>
                </a:solidFill>
                <a:effectLst/>
                <a:latin typeface="inter-regular"/>
              </a:rPr>
              <a:t>] );  </a:t>
            </a:r>
          </a:p>
          <a:p>
            <a:pPr algn="just">
              <a:buFont typeface="+mj-lt"/>
              <a:buAutoNum type="arabicPeriod"/>
            </a:pPr>
            <a:r>
              <a:rPr lang="en-IN" sz="1050" b="0" i="0" dirty="0">
                <a:solidFill>
                  <a:srgbClr val="000000"/>
                </a:solidFill>
                <a:effectLst/>
                <a:latin typeface="inter-regular"/>
              </a:rPr>
              <a:t>   Wait( </a:t>
            </a:r>
            <a:r>
              <a:rPr lang="en-IN" sz="1050" b="0" i="0" dirty="0" err="1">
                <a:solidFill>
                  <a:srgbClr val="000000"/>
                </a:solidFill>
                <a:effectLst/>
                <a:latin typeface="inter-regular"/>
              </a:rPr>
              <a:t>take_chopstickC</a:t>
            </a:r>
            <a:r>
              <a:rPr lang="en-IN" sz="1050" b="0" i="0" dirty="0">
                <a:solidFill>
                  <a:srgbClr val="000000"/>
                </a:solidFill>
                <a:effectLst/>
                <a:latin typeface="inter-regular"/>
              </a:rPr>
              <a:t>[(i+1) % 5] ) ;  </a:t>
            </a:r>
          </a:p>
          <a:p>
            <a:pPr algn="just">
              <a:buFont typeface="+mj-lt"/>
              <a:buAutoNum type="arabicPeriod"/>
            </a:pPr>
            <a:r>
              <a:rPr lang="en-IN" sz="1050" b="0" i="0" dirty="0">
                <a:solidFill>
                  <a:srgbClr val="000000"/>
                </a:solidFill>
                <a:effectLst/>
                <a:latin typeface="inter-regular"/>
              </a:rPr>
              <a:t>   . .  </a:t>
            </a:r>
          </a:p>
          <a:p>
            <a:pPr algn="just">
              <a:buFont typeface="+mj-lt"/>
              <a:buAutoNum type="arabicPeriod"/>
            </a:pPr>
            <a:r>
              <a:rPr lang="en-IN" sz="1050" b="0" i="0" dirty="0">
                <a:solidFill>
                  <a:srgbClr val="000000"/>
                </a:solidFill>
                <a:effectLst/>
                <a:latin typeface="inter-regular"/>
              </a:rPr>
              <a:t>   . EATING THE NOODLE  </a:t>
            </a:r>
          </a:p>
          <a:p>
            <a:pPr algn="just">
              <a:buFont typeface="+mj-lt"/>
              <a:buAutoNum type="arabicPeriod"/>
            </a:pPr>
            <a:r>
              <a:rPr lang="en-IN" sz="1050" b="0" i="0" dirty="0">
                <a:solidFill>
                  <a:srgbClr val="000000"/>
                </a:solidFill>
                <a:effectLst/>
                <a:latin typeface="inter-regular"/>
              </a:rPr>
              <a:t>   .  </a:t>
            </a:r>
          </a:p>
          <a:p>
            <a:pPr algn="just">
              <a:buFont typeface="+mj-lt"/>
              <a:buAutoNum type="arabicPeriod"/>
            </a:pPr>
            <a:r>
              <a:rPr lang="en-IN" sz="1050" b="0" i="0" dirty="0">
                <a:solidFill>
                  <a:srgbClr val="000000"/>
                </a:solidFill>
                <a:effectLst/>
                <a:latin typeface="inter-regular"/>
              </a:rPr>
              <a:t>   Signal( </a:t>
            </a:r>
            <a:r>
              <a:rPr lang="en-IN" sz="1050" b="0" i="0" dirty="0" err="1">
                <a:solidFill>
                  <a:srgbClr val="000000"/>
                </a:solidFill>
                <a:effectLst/>
                <a:latin typeface="inter-regular"/>
              </a:rPr>
              <a:t>put_chopstickC</a:t>
            </a:r>
            <a:r>
              <a:rPr lang="en-IN" sz="1050" b="0" i="0" dirty="0">
                <a:solidFill>
                  <a:srgbClr val="000000"/>
                </a:solidFill>
                <a:effectLst/>
                <a:latin typeface="inter-regular"/>
              </a:rPr>
              <a:t>[</a:t>
            </a:r>
            <a:r>
              <a:rPr lang="en-IN" sz="1050" b="0" i="0" dirty="0" err="1">
                <a:solidFill>
                  <a:srgbClr val="000000"/>
                </a:solidFill>
                <a:effectLst/>
                <a:latin typeface="inter-regular"/>
              </a:rPr>
              <a:t>i</a:t>
            </a:r>
            <a:r>
              <a:rPr lang="en-IN" sz="1050" b="0" i="0" dirty="0">
                <a:solidFill>
                  <a:srgbClr val="000000"/>
                </a:solidFill>
                <a:effectLst/>
                <a:latin typeface="inter-regular"/>
              </a:rPr>
              <a:t>] );  </a:t>
            </a:r>
          </a:p>
          <a:p>
            <a:pPr algn="just">
              <a:buFont typeface="+mj-lt"/>
              <a:buAutoNum type="arabicPeriod"/>
            </a:pPr>
            <a:r>
              <a:rPr lang="en-IN" sz="1050" b="0" i="0" dirty="0">
                <a:solidFill>
                  <a:srgbClr val="000000"/>
                </a:solidFill>
                <a:effectLst/>
                <a:latin typeface="inter-regular"/>
              </a:rPr>
              <a:t>   Signal( </a:t>
            </a:r>
            <a:r>
              <a:rPr lang="en-IN" sz="1050" b="0" i="0" dirty="0" err="1">
                <a:solidFill>
                  <a:srgbClr val="000000"/>
                </a:solidFill>
                <a:effectLst/>
                <a:latin typeface="inter-regular"/>
              </a:rPr>
              <a:t>put_chopstickC</a:t>
            </a:r>
            <a:r>
              <a:rPr lang="en-IN" sz="1050" b="0" i="0" dirty="0">
                <a:solidFill>
                  <a:srgbClr val="000000"/>
                </a:solidFill>
                <a:effectLst/>
                <a:latin typeface="inter-regular"/>
              </a:rPr>
              <a:t>[ (i+1) % 5] ) ;  </a:t>
            </a:r>
          </a:p>
          <a:p>
            <a:pPr algn="just">
              <a:buFont typeface="+mj-lt"/>
              <a:buAutoNum type="arabicPeriod"/>
            </a:pPr>
            <a:r>
              <a:rPr lang="en-IN" sz="1050" b="0" i="0" dirty="0">
                <a:solidFill>
                  <a:srgbClr val="000000"/>
                </a:solidFill>
                <a:effectLst/>
                <a:latin typeface="inter-regular"/>
              </a:rPr>
              <a:t>   .  </a:t>
            </a:r>
          </a:p>
          <a:p>
            <a:pPr algn="just">
              <a:buFont typeface="+mj-lt"/>
              <a:buAutoNum type="arabicPeriod"/>
            </a:pPr>
            <a:r>
              <a:rPr lang="en-IN" sz="1050" b="0" i="0" dirty="0">
                <a:solidFill>
                  <a:srgbClr val="000000"/>
                </a:solidFill>
                <a:effectLst/>
                <a:latin typeface="inter-regular"/>
              </a:rPr>
              <a:t>   . THINKING  </a:t>
            </a:r>
          </a:p>
          <a:p>
            <a:pPr algn="just">
              <a:buFont typeface="+mj-lt"/>
              <a:buAutoNum type="arabicPeriod"/>
            </a:pPr>
            <a:r>
              <a:rPr lang="en-IN" sz="1050" b="0" i="0" dirty="0">
                <a:solidFill>
                  <a:srgbClr val="000000"/>
                </a:solidFill>
                <a:effectLst/>
                <a:latin typeface="inter-regular"/>
              </a:rPr>
              <a:t>  }  </a:t>
            </a:r>
          </a:p>
          <a:p>
            <a:pPr algn="just">
              <a:buFont typeface="+mj-lt"/>
              <a:buAutoNum type="arabicPeriod"/>
            </a:pPr>
            <a:r>
              <a:rPr lang="en-IN" sz="1050" b="0" i="0" dirty="0">
                <a:solidFill>
                  <a:srgbClr val="000000"/>
                </a:solidFill>
                <a:effectLst/>
                <a:latin typeface="inter-regular"/>
              </a:rPr>
              <a:t>}  </a:t>
            </a:r>
          </a:p>
          <a:p>
            <a:endParaRPr lang="en-IN" sz="1050" dirty="0"/>
          </a:p>
        </p:txBody>
      </p:sp>
    </p:spTree>
    <p:extLst>
      <p:ext uri="{BB962C8B-B14F-4D97-AF65-F5344CB8AC3E}">
        <p14:creationId xmlns:p14="http://schemas.microsoft.com/office/powerpoint/2010/main" val="35750395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CD78-0787-DCD5-BB51-DD16EA48CE59}"/>
              </a:ext>
            </a:extLst>
          </p:cNvPr>
          <p:cNvSpPr>
            <a:spLocks noGrp="1"/>
          </p:cNvSpPr>
          <p:nvPr>
            <p:ph type="title"/>
          </p:nvPr>
        </p:nvSpPr>
        <p:spPr/>
        <p:txBody>
          <a:bodyPr>
            <a:normAutofit/>
          </a:bodyPr>
          <a:lstStyle/>
          <a:p>
            <a:r>
              <a:rPr lang="en-US" dirty="0"/>
              <a:t>SOLUTION WITH SEMAPHORE-DINING PHILOSPHER</a:t>
            </a:r>
            <a:endParaRPr lang="en-IN" dirty="0"/>
          </a:p>
        </p:txBody>
      </p:sp>
      <p:sp>
        <p:nvSpPr>
          <p:cNvPr id="3" name="Content Placeholder 2">
            <a:extLst>
              <a:ext uri="{FF2B5EF4-FFF2-40B4-BE49-F238E27FC236}">
                <a16:creationId xmlns:a16="http://schemas.microsoft.com/office/drawing/2014/main" id="{83105FE9-6F78-1765-DA28-528C8594283B}"/>
              </a:ext>
            </a:extLst>
          </p:cNvPr>
          <p:cNvSpPr>
            <a:spLocks noGrp="1"/>
          </p:cNvSpPr>
          <p:nvPr>
            <p:ph idx="1"/>
          </p:nvPr>
        </p:nvSpPr>
        <p:spPr/>
        <p:txBody>
          <a:bodyPr/>
          <a:lstStyle/>
          <a:p>
            <a:pPr algn="just"/>
            <a:r>
              <a:rPr lang="en-US" b="0" i="0" dirty="0">
                <a:solidFill>
                  <a:srgbClr val="333333"/>
                </a:solidFill>
                <a:effectLst/>
                <a:latin typeface="inter-regular"/>
              </a:rPr>
              <a:t>In the above code, first wait operation is performed on </a:t>
            </a:r>
            <a:r>
              <a:rPr lang="en-US" b="0" i="0" dirty="0" err="1">
                <a:solidFill>
                  <a:srgbClr val="333333"/>
                </a:solidFill>
                <a:effectLst/>
                <a:latin typeface="inter-regular"/>
              </a:rPr>
              <a:t>take_chopstickC</a:t>
            </a:r>
            <a:r>
              <a:rPr lang="en-US" b="0" i="0" dirty="0">
                <a:solidFill>
                  <a:srgbClr val="333333"/>
                </a:solidFill>
                <a:effectLst/>
                <a:latin typeface="inter-regular"/>
              </a:rPr>
              <a:t>[</a:t>
            </a:r>
            <a:r>
              <a:rPr lang="en-US" b="0" i="0" dirty="0" err="1">
                <a:solidFill>
                  <a:srgbClr val="333333"/>
                </a:solidFill>
                <a:effectLst/>
                <a:latin typeface="inter-regular"/>
              </a:rPr>
              <a:t>i</a:t>
            </a:r>
            <a:r>
              <a:rPr lang="en-US" b="0" i="0" dirty="0">
                <a:solidFill>
                  <a:srgbClr val="333333"/>
                </a:solidFill>
                <a:effectLst/>
                <a:latin typeface="inter-regular"/>
              </a:rPr>
              <a:t>] and </a:t>
            </a:r>
            <a:r>
              <a:rPr lang="en-US" b="0" i="0" dirty="0" err="1">
                <a:solidFill>
                  <a:srgbClr val="333333"/>
                </a:solidFill>
                <a:effectLst/>
                <a:latin typeface="inter-regular"/>
              </a:rPr>
              <a:t>take_chopstickC</a:t>
            </a:r>
            <a:r>
              <a:rPr lang="en-US" b="0" i="0" dirty="0">
                <a:solidFill>
                  <a:srgbClr val="333333"/>
                </a:solidFill>
                <a:effectLst/>
                <a:latin typeface="inter-regular"/>
              </a:rPr>
              <a:t> [ (i+1) % 5]. This shows philosopher </a:t>
            </a:r>
            <a:r>
              <a:rPr lang="en-US" b="0" i="0" dirty="0" err="1">
                <a:solidFill>
                  <a:srgbClr val="333333"/>
                </a:solidFill>
                <a:effectLst/>
                <a:latin typeface="inter-regular"/>
              </a:rPr>
              <a:t>i</a:t>
            </a:r>
            <a:r>
              <a:rPr lang="en-US" b="0" i="0" dirty="0">
                <a:solidFill>
                  <a:srgbClr val="333333"/>
                </a:solidFill>
                <a:effectLst/>
                <a:latin typeface="inter-regular"/>
              </a:rPr>
              <a:t> have picked up the chopsticks from its left and right. The eating function is performed after that.</a:t>
            </a:r>
          </a:p>
          <a:p>
            <a:pPr algn="just"/>
            <a:r>
              <a:rPr lang="en-US" b="0" i="0" dirty="0">
                <a:solidFill>
                  <a:srgbClr val="333333"/>
                </a:solidFill>
                <a:effectLst/>
                <a:latin typeface="inter-regular"/>
              </a:rPr>
              <a:t>On completion of eating by philosopher </a:t>
            </a:r>
            <a:r>
              <a:rPr lang="en-US" b="0" i="0" dirty="0" err="1">
                <a:solidFill>
                  <a:srgbClr val="333333"/>
                </a:solidFill>
                <a:effectLst/>
                <a:latin typeface="inter-regular"/>
              </a:rPr>
              <a:t>i</a:t>
            </a:r>
            <a:r>
              <a:rPr lang="en-US" b="0" i="0" dirty="0">
                <a:solidFill>
                  <a:srgbClr val="333333"/>
                </a:solidFill>
                <a:effectLst/>
                <a:latin typeface="inter-regular"/>
              </a:rPr>
              <a:t> the, signal operation is performed on </a:t>
            </a:r>
            <a:r>
              <a:rPr lang="en-US" b="0" i="0" dirty="0" err="1">
                <a:solidFill>
                  <a:srgbClr val="333333"/>
                </a:solidFill>
                <a:effectLst/>
                <a:latin typeface="inter-regular"/>
              </a:rPr>
              <a:t>take_chopstickC</a:t>
            </a:r>
            <a:r>
              <a:rPr lang="en-US" b="0" i="0" dirty="0">
                <a:solidFill>
                  <a:srgbClr val="333333"/>
                </a:solidFill>
                <a:effectLst/>
                <a:latin typeface="inter-regular"/>
              </a:rPr>
              <a:t>[</a:t>
            </a:r>
            <a:r>
              <a:rPr lang="en-US" b="0" i="0" dirty="0" err="1">
                <a:solidFill>
                  <a:srgbClr val="333333"/>
                </a:solidFill>
                <a:effectLst/>
                <a:latin typeface="inter-regular"/>
              </a:rPr>
              <a:t>i</a:t>
            </a:r>
            <a:r>
              <a:rPr lang="en-US" b="0" i="0" dirty="0">
                <a:solidFill>
                  <a:srgbClr val="333333"/>
                </a:solidFill>
                <a:effectLst/>
                <a:latin typeface="inter-regular"/>
              </a:rPr>
              <a:t>] and </a:t>
            </a:r>
            <a:r>
              <a:rPr lang="en-US" b="0" i="0" dirty="0" err="1">
                <a:solidFill>
                  <a:srgbClr val="333333"/>
                </a:solidFill>
                <a:effectLst/>
                <a:latin typeface="inter-regular"/>
              </a:rPr>
              <a:t>take_chopstickC</a:t>
            </a:r>
            <a:r>
              <a:rPr lang="en-US" b="0" i="0" dirty="0">
                <a:solidFill>
                  <a:srgbClr val="333333"/>
                </a:solidFill>
                <a:effectLst/>
                <a:latin typeface="inter-regular"/>
              </a:rPr>
              <a:t> [ (i+1) % 5]. This shows that the philosopher </a:t>
            </a:r>
            <a:r>
              <a:rPr lang="en-US" b="0" i="0" dirty="0" err="1">
                <a:solidFill>
                  <a:srgbClr val="333333"/>
                </a:solidFill>
                <a:effectLst/>
                <a:latin typeface="inter-regular"/>
              </a:rPr>
              <a:t>i</a:t>
            </a:r>
            <a:r>
              <a:rPr lang="en-US" b="0" i="0" dirty="0">
                <a:solidFill>
                  <a:srgbClr val="333333"/>
                </a:solidFill>
                <a:effectLst/>
                <a:latin typeface="inter-regular"/>
              </a:rPr>
              <a:t> have eaten and put down both the left and right chopsticks. Finally, the philosopher starts thinking again.</a:t>
            </a:r>
          </a:p>
          <a:p>
            <a:endParaRPr lang="en-IN" dirty="0"/>
          </a:p>
        </p:txBody>
      </p:sp>
    </p:spTree>
    <p:extLst>
      <p:ext uri="{BB962C8B-B14F-4D97-AF65-F5344CB8AC3E}">
        <p14:creationId xmlns:p14="http://schemas.microsoft.com/office/powerpoint/2010/main" val="319323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4D29-326F-70CE-0EFA-9E8FC2C001ED}"/>
              </a:ext>
            </a:extLst>
          </p:cNvPr>
          <p:cNvSpPr>
            <a:spLocks noGrp="1"/>
          </p:cNvSpPr>
          <p:nvPr>
            <p:ph type="title"/>
          </p:nvPr>
        </p:nvSpPr>
        <p:spPr/>
        <p:txBody>
          <a:bodyPr>
            <a:normAutofit/>
          </a:bodyPr>
          <a:lstStyle/>
          <a:p>
            <a:pPr algn="l"/>
            <a:r>
              <a:rPr lang="en-US" b="1" i="0" dirty="0">
                <a:effectLst/>
                <a:latin typeface="Source Sans Pro" panose="020B0503030403020204" pitchFamily="34" charset="0"/>
              </a:rPr>
              <a:t>How Process Synchronization in OS Works?</a:t>
            </a:r>
          </a:p>
        </p:txBody>
      </p:sp>
      <p:sp>
        <p:nvSpPr>
          <p:cNvPr id="3" name="Content Placeholder 2">
            <a:extLst>
              <a:ext uri="{FF2B5EF4-FFF2-40B4-BE49-F238E27FC236}">
                <a16:creationId xmlns:a16="http://schemas.microsoft.com/office/drawing/2014/main" id="{57428119-BF1D-699A-3EA5-15B2D2F9ED92}"/>
              </a:ext>
            </a:extLst>
          </p:cNvPr>
          <p:cNvSpPr>
            <a:spLocks noGrp="1"/>
          </p:cNvSpPr>
          <p:nvPr>
            <p:ph idx="1"/>
          </p:nvPr>
        </p:nvSpPr>
        <p:spPr/>
        <p:txBody>
          <a:bodyPr>
            <a:normAutofit/>
          </a:bodyPr>
          <a:lstStyle/>
          <a:p>
            <a:pPr algn="just"/>
            <a:r>
              <a:rPr lang="en-US" sz="2700" b="0" i="0" dirty="0">
                <a:solidFill>
                  <a:srgbClr val="61738E"/>
                </a:solidFill>
                <a:effectLst/>
                <a:latin typeface="Source Sans Pro" panose="020B0503030403020204" pitchFamily="34" charset="0"/>
              </a:rPr>
              <a:t>Let us take a look at why exactly we need Process Synchronization. For example, If a process1 is trying to read the data present in a memory location while another process2 is trying to change the data present at the same location, there is a high chance that the data read by the process1 will be incorrect.</a:t>
            </a:r>
          </a:p>
          <a:p>
            <a:pPr algn="just"/>
            <a:br>
              <a:rPr lang="en-US" sz="2700" b="0" i="0" dirty="0">
                <a:solidFill>
                  <a:srgbClr val="61738E"/>
                </a:solidFill>
                <a:effectLst/>
                <a:latin typeface="Source Sans Pro" panose="020B0503030403020204" pitchFamily="34" charset="0"/>
              </a:rPr>
            </a:br>
            <a:endParaRPr lang="en-IN" sz="2700" dirty="0"/>
          </a:p>
        </p:txBody>
      </p:sp>
    </p:spTree>
    <p:extLst>
      <p:ext uri="{BB962C8B-B14F-4D97-AF65-F5344CB8AC3E}">
        <p14:creationId xmlns:p14="http://schemas.microsoft.com/office/powerpoint/2010/main" val="3068301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6BE07-C104-85B6-CDCA-DE13A8DB4FF1}"/>
              </a:ext>
            </a:extLst>
          </p:cNvPr>
          <p:cNvSpPr>
            <a:spLocks noGrp="1"/>
          </p:cNvSpPr>
          <p:nvPr>
            <p:ph type="title"/>
          </p:nvPr>
        </p:nvSpPr>
        <p:spPr/>
        <p:txBody>
          <a:bodyPr/>
          <a:lstStyle/>
          <a:p>
            <a:r>
              <a:rPr lang="en-US" dirty="0"/>
              <a:t>DINING PHILOSPHER PROBLEM</a:t>
            </a:r>
            <a:endParaRPr lang="en-IN" dirty="0"/>
          </a:p>
        </p:txBody>
      </p:sp>
      <p:sp>
        <p:nvSpPr>
          <p:cNvPr id="3" name="Content Placeholder 2">
            <a:extLst>
              <a:ext uri="{FF2B5EF4-FFF2-40B4-BE49-F238E27FC236}">
                <a16:creationId xmlns:a16="http://schemas.microsoft.com/office/drawing/2014/main" id="{5B227F84-F288-4356-E566-FF9B92A87FC7}"/>
              </a:ext>
            </a:extLst>
          </p:cNvPr>
          <p:cNvSpPr>
            <a:spLocks noGrp="1"/>
          </p:cNvSpPr>
          <p:nvPr>
            <p:ph idx="1"/>
          </p:nvPr>
        </p:nvSpPr>
        <p:spPr/>
        <p:txBody>
          <a:bodyPr>
            <a:normAutofit/>
          </a:bodyPr>
          <a:lstStyle/>
          <a:p>
            <a:pPr>
              <a:lnSpc>
                <a:spcPct val="90000"/>
              </a:lnSpc>
              <a:spcAft>
                <a:spcPct val="0"/>
              </a:spcAft>
            </a:pPr>
            <a:r>
              <a:rPr lang="en-US" dirty="0">
                <a:solidFill>
                  <a:srgbClr val="FF0000"/>
                </a:solidFill>
                <a:ea typeface="+mn-lt"/>
                <a:cs typeface="+mn-lt"/>
              </a:rPr>
              <a:t>Possible solutions to the deadlock problem</a:t>
            </a:r>
            <a:r>
              <a:rPr lang="en-US" dirty="0">
                <a:ea typeface="+mn-lt"/>
                <a:cs typeface="+mn-lt"/>
              </a:rPr>
              <a:t> </a:t>
            </a:r>
          </a:p>
          <a:p>
            <a:pPr lvl="1">
              <a:lnSpc>
                <a:spcPct val="90000"/>
              </a:lnSpc>
              <a:spcAft>
                <a:spcPct val="0"/>
              </a:spcAft>
              <a:buSzPct val="114999"/>
            </a:pPr>
            <a:r>
              <a:rPr lang="en-US" sz="2400" dirty="0">
                <a:ea typeface="+mn-lt"/>
                <a:cs typeface="+mn-lt"/>
              </a:rPr>
              <a:t>Allow at most </a:t>
            </a:r>
            <a:r>
              <a:rPr lang="en-US" sz="2400" b="1" dirty="0">
                <a:solidFill>
                  <a:srgbClr val="FF0000"/>
                </a:solidFill>
                <a:ea typeface="+mn-lt"/>
                <a:cs typeface="+mn-lt"/>
              </a:rPr>
              <a:t>four</a:t>
            </a:r>
            <a:r>
              <a:rPr lang="en-US" sz="2400" dirty="0">
                <a:ea typeface="+mn-lt"/>
                <a:cs typeface="+mn-lt"/>
              </a:rPr>
              <a:t> philosophers to be sitting simultaneously at the table.</a:t>
            </a:r>
          </a:p>
          <a:p>
            <a:pPr lvl="1">
              <a:lnSpc>
                <a:spcPct val="90000"/>
              </a:lnSpc>
              <a:spcAft>
                <a:spcPct val="0"/>
              </a:spcAft>
              <a:buSzPct val="114999"/>
            </a:pPr>
            <a:r>
              <a:rPr lang="en-US" sz="2400" dirty="0">
                <a:ea typeface="+mn-lt"/>
                <a:cs typeface="+mn-lt"/>
              </a:rPr>
              <a:t>Allow a philosopher to pick up her chopsticks only if </a:t>
            </a:r>
            <a:r>
              <a:rPr lang="en-US" sz="2400" b="1" dirty="0">
                <a:solidFill>
                  <a:srgbClr val="FF0000"/>
                </a:solidFill>
                <a:ea typeface="+mn-lt"/>
                <a:cs typeface="+mn-lt"/>
              </a:rPr>
              <a:t>both chopsticks are available</a:t>
            </a:r>
            <a:r>
              <a:rPr lang="en-US" sz="2400" dirty="0">
                <a:ea typeface="+mn-lt"/>
                <a:cs typeface="+mn-lt"/>
              </a:rPr>
              <a:t> (note that she must pick them up in a critical section).</a:t>
            </a:r>
          </a:p>
          <a:p>
            <a:pPr lvl="1">
              <a:lnSpc>
                <a:spcPct val="90000"/>
              </a:lnSpc>
              <a:spcAft>
                <a:spcPct val="0"/>
              </a:spcAft>
              <a:buSzPct val="114999"/>
            </a:pPr>
            <a:r>
              <a:rPr lang="en-US" sz="2400" dirty="0">
                <a:ea typeface="+mn-lt"/>
                <a:cs typeface="+mn-lt"/>
              </a:rPr>
              <a:t>Use an asymmetric solution; that is, </a:t>
            </a:r>
          </a:p>
          <a:p>
            <a:pPr lvl="2">
              <a:lnSpc>
                <a:spcPct val="90000"/>
              </a:lnSpc>
              <a:spcAft>
                <a:spcPct val="0"/>
              </a:spcAft>
              <a:buSzPct val="114999"/>
            </a:pPr>
            <a:r>
              <a:rPr lang="en-US" sz="2400" dirty="0">
                <a:ea typeface="+mn-lt"/>
                <a:cs typeface="+mn-lt"/>
              </a:rPr>
              <a:t>odd philosopher: </a:t>
            </a:r>
            <a:r>
              <a:rPr lang="en-US" sz="2400" b="1" dirty="0">
                <a:solidFill>
                  <a:srgbClr val="FF0000"/>
                </a:solidFill>
                <a:ea typeface="+mn-lt"/>
                <a:cs typeface="+mn-lt"/>
              </a:rPr>
              <a:t>left first, and then right</a:t>
            </a:r>
            <a:r>
              <a:rPr lang="en-US" sz="2400" dirty="0">
                <a:ea typeface="+mn-lt"/>
                <a:cs typeface="+mn-lt"/>
              </a:rPr>
              <a:t> </a:t>
            </a:r>
          </a:p>
          <a:p>
            <a:pPr lvl="2">
              <a:lnSpc>
                <a:spcPct val="90000"/>
              </a:lnSpc>
              <a:spcAft>
                <a:spcPct val="0"/>
              </a:spcAft>
              <a:buSzPct val="114999"/>
            </a:pPr>
            <a:r>
              <a:rPr lang="en-US" sz="2400" dirty="0">
                <a:ea typeface="+mn-lt"/>
                <a:cs typeface="+mn-lt"/>
              </a:rPr>
              <a:t>an even philosopher: </a:t>
            </a:r>
            <a:r>
              <a:rPr lang="en-US" sz="2400" b="1" dirty="0">
                <a:solidFill>
                  <a:srgbClr val="FF0000"/>
                </a:solidFill>
                <a:ea typeface="+mn-lt"/>
                <a:cs typeface="+mn-lt"/>
              </a:rPr>
              <a:t>right first, and then left</a:t>
            </a:r>
            <a:endParaRPr lang="en-US" sz="2400" dirty="0">
              <a:ea typeface="+mn-lt"/>
              <a:cs typeface="+mn-lt"/>
            </a:endParaRPr>
          </a:p>
          <a:p>
            <a:pPr>
              <a:lnSpc>
                <a:spcPct val="90000"/>
              </a:lnSpc>
              <a:spcAft>
                <a:spcPct val="0"/>
              </a:spcAft>
              <a:buSzPct val="114999"/>
            </a:pPr>
            <a:r>
              <a:rPr lang="en-US" dirty="0">
                <a:ea typeface="+mn-lt"/>
                <a:cs typeface="+mn-lt"/>
              </a:rPr>
              <a:t>Besides deadlock, any satisfactory solution to the DPP problem must avoid the problem of </a:t>
            </a:r>
            <a:r>
              <a:rPr lang="en-US" b="1" dirty="0">
                <a:solidFill>
                  <a:srgbClr val="FF0000"/>
                </a:solidFill>
                <a:ea typeface="+mn-lt"/>
                <a:cs typeface="+mn-lt"/>
              </a:rPr>
              <a:t>starvation</a:t>
            </a:r>
            <a:r>
              <a:rPr lang="en-US" dirty="0">
                <a:ea typeface="+mn-lt"/>
                <a:cs typeface="+mn-lt"/>
              </a:rPr>
              <a:t>.</a:t>
            </a:r>
          </a:p>
          <a:p>
            <a:pPr>
              <a:buSzPct val="114999"/>
            </a:pPr>
            <a:endParaRPr lang="en-US" dirty="0"/>
          </a:p>
          <a:p>
            <a:endParaRPr lang="en-IN" dirty="0"/>
          </a:p>
        </p:txBody>
      </p:sp>
    </p:spTree>
    <p:extLst>
      <p:ext uri="{BB962C8B-B14F-4D97-AF65-F5344CB8AC3E}">
        <p14:creationId xmlns:p14="http://schemas.microsoft.com/office/powerpoint/2010/main" val="2271041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AA09-02A4-763A-8CDA-6C638640183F}"/>
              </a:ext>
            </a:extLst>
          </p:cNvPr>
          <p:cNvSpPr>
            <a:spLocks noGrp="1"/>
          </p:cNvSpPr>
          <p:nvPr>
            <p:ph type="title"/>
          </p:nvPr>
        </p:nvSpPr>
        <p:spPr/>
        <p:txBody>
          <a:bodyPr/>
          <a:lstStyle/>
          <a:p>
            <a:r>
              <a:rPr lang="en-US" dirty="0"/>
              <a:t>SEMAPHORE</a:t>
            </a:r>
            <a:endParaRPr lang="en-IN" dirty="0"/>
          </a:p>
        </p:txBody>
      </p:sp>
      <p:sp>
        <p:nvSpPr>
          <p:cNvPr id="3" name="Content Placeholder 2">
            <a:extLst>
              <a:ext uri="{FF2B5EF4-FFF2-40B4-BE49-F238E27FC236}">
                <a16:creationId xmlns:a16="http://schemas.microsoft.com/office/drawing/2014/main" id="{DBF87BBC-C6D3-B135-A249-5237D03F2AD9}"/>
              </a:ext>
            </a:extLst>
          </p:cNvPr>
          <p:cNvSpPr>
            <a:spLocks noGrp="1"/>
          </p:cNvSpPr>
          <p:nvPr>
            <p:ph idx="1"/>
          </p:nvPr>
        </p:nvSpPr>
        <p:spPr/>
        <p:txBody>
          <a:bodyPr>
            <a:normAutofit/>
          </a:bodyPr>
          <a:lstStyle/>
          <a:p>
            <a:pPr algn="just">
              <a:buSzPct val="114999"/>
            </a:pPr>
            <a:r>
              <a:rPr lang="en-US" dirty="0">
                <a:latin typeface="Times New Roman"/>
                <a:ea typeface="+mn-lt"/>
                <a:cs typeface="+mn-lt"/>
              </a:rPr>
              <a:t>Semaphores are integer variables that are used to solve the critical section problem.</a:t>
            </a:r>
          </a:p>
          <a:p>
            <a:pPr algn="just">
              <a:buSzPct val="114999"/>
            </a:pPr>
            <a:r>
              <a:rPr lang="en-US" dirty="0">
                <a:latin typeface="Times New Roman"/>
                <a:ea typeface="+mn-lt"/>
                <a:cs typeface="+mn-lt"/>
              </a:rPr>
              <a:t>After Initialization, it can be accessed by two atomic operations.</a:t>
            </a:r>
          </a:p>
          <a:p>
            <a:pPr>
              <a:lnSpc>
                <a:spcPct val="90000"/>
              </a:lnSpc>
              <a:spcBef>
                <a:spcPts val="875"/>
              </a:spcBef>
              <a:spcAft>
                <a:spcPct val="0"/>
              </a:spcAft>
              <a:buSzPct val="114999"/>
            </a:pPr>
            <a:r>
              <a:rPr lang="en-US" b="1" dirty="0">
                <a:solidFill>
                  <a:srgbClr val="000000"/>
                </a:solidFill>
                <a:latin typeface="Times New Roman"/>
                <a:ea typeface="+mn-lt"/>
                <a:cs typeface="Arial"/>
              </a:rPr>
              <a:t>Operations On Semaphore:</a:t>
            </a:r>
            <a:endParaRPr lang="en-US" dirty="0">
              <a:latin typeface="Times New Roman"/>
              <a:ea typeface="+mn-lt"/>
              <a:cs typeface="+mn-lt"/>
            </a:endParaRPr>
          </a:p>
          <a:p>
            <a:pPr marL="0" indent="0">
              <a:lnSpc>
                <a:spcPct val="90000"/>
              </a:lnSpc>
              <a:spcBef>
                <a:spcPts val="875"/>
              </a:spcBef>
              <a:spcAft>
                <a:spcPct val="0"/>
              </a:spcAft>
              <a:buSzPct val="114999"/>
              <a:buNone/>
            </a:pPr>
            <a:r>
              <a:rPr lang="en-US" dirty="0">
                <a:solidFill>
                  <a:srgbClr val="0000FF"/>
                </a:solidFill>
                <a:latin typeface="Times New Roman"/>
                <a:ea typeface="+mn-lt"/>
                <a:cs typeface="Arial"/>
              </a:rPr>
              <a:t>         wait()</a:t>
            </a:r>
            <a:r>
              <a:rPr lang="en-US" dirty="0">
                <a:solidFill>
                  <a:srgbClr val="000000"/>
                </a:solidFill>
                <a:latin typeface="Times New Roman"/>
                <a:ea typeface="+mn-lt"/>
                <a:cs typeface="Arial"/>
              </a:rPr>
              <a:t> and </a:t>
            </a:r>
            <a:r>
              <a:rPr lang="en-US" dirty="0">
                <a:solidFill>
                  <a:srgbClr val="0000FF"/>
                </a:solidFill>
                <a:latin typeface="Times New Roman"/>
                <a:ea typeface="+mn-lt"/>
                <a:cs typeface="Arial"/>
              </a:rPr>
              <a:t>signal()</a:t>
            </a:r>
          </a:p>
          <a:p>
            <a:pPr marL="0" indent="0">
              <a:lnSpc>
                <a:spcPct val="90000"/>
              </a:lnSpc>
              <a:spcBef>
                <a:spcPts val="875"/>
              </a:spcBef>
              <a:spcAft>
                <a:spcPct val="0"/>
              </a:spcAft>
              <a:buNone/>
            </a:pPr>
            <a:r>
              <a:rPr lang="en-US" dirty="0">
                <a:solidFill>
                  <a:srgbClr val="000000"/>
                </a:solidFill>
                <a:latin typeface="Times New Roman"/>
                <a:ea typeface="+mn-lt"/>
                <a:cs typeface="Arial"/>
              </a:rPr>
              <a:t>Entry to C.S. is controlled by wait()</a:t>
            </a:r>
          </a:p>
          <a:p>
            <a:pPr marL="0" indent="0">
              <a:lnSpc>
                <a:spcPct val="90000"/>
              </a:lnSpc>
              <a:spcBef>
                <a:spcPts val="875"/>
              </a:spcBef>
              <a:spcAft>
                <a:spcPct val="0"/>
              </a:spcAft>
              <a:buNone/>
            </a:pPr>
            <a:r>
              <a:rPr lang="en-US" dirty="0">
                <a:solidFill>
                  <a:srgbClr val="000000"/>
                </a:solidFill>
                <a:latin typeface="Times New Roman"/>
                <a:ea typeface="+mn-lt"/>
                <a:cs typeface="Arial"/>
              </a:rPr>
              <a:t>Exit  from C.S. is signaled by signal()</a:t>
            </a:r>
            <a:endParaRPr lang="en-US" dirty="0">
              <a:latin typeface="Times New Roman"/>
              <a:ea typeface="+mn-lt"/>
              <a:cs typeface="+mn-lt"/>
            </a:endParaRPr>
          </a:p>
          <a:p>
            <a:pPr marL="0" indent="0">
              <a:lnSpc>
                <a:spcPct val="90000"/>
              </a:lnSpc>
              <a:spcBef>
                <a:spcPts val="875"/>
              </a:spcBef>
              <a:spcAft>
                <a:spcPct val="0"/>
              </a:spcAft>
              <a:buNone/>
            </a:pPr>
            <a:endParaRPr lang="en-US" dirty="0">
              <a:solidFill>
                <a:srgbClr val="0000FF"/>
              </a:solidFill>
              <a:latin typeface="Times New Roman"/>
              <a:ea typeface="+mn-lt"/>
              <a:cs typeface="Arial"/>
            </a:endParaRPr>
          </a:p>
          <a:p>
            <a:pPr algn="just">
              <a:buSzPct val="114999"/>
            </a:pPr>
            <a:endParaRPr lang="en-US" dirty="0">
              <a:latin typeface="Times New Roman"/>
              <a:ea typeface="+mn-lt"/>
              <a:cs typeface="+mn-lt"/>
            </a:endParaRPr>
          </a:p>
          <a:p>
            <a:endParaRPr lang="en-IN" dirty="0"/>
          </a:p>
        </p:txBody>
      </p:sp>
    </p:spTree>
    <p:extLst>
      <p:ext uri="{BB962C8B-B14F-4D97-AF65-F5344CB8AC3E}">
        <p14:creationId xmlns:p14="http://schemas.microsoft.com/office/powerpoint/2010/main" val="6845969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7D0C-6AD5-0EFF-2698-9B36B9234264}"/>
              </a:ext>
            </a:extLst>
          </p:cNvPr>
          <p:cNvSpPr>
            <a:spLocks noGrp="1"/>
          </p:cNvSpPr>
          <p:nvPr>
            <p:ph type="title"/>
          </p:nvPr>
        </p:nvSpPr>
        <p:spPr/>
        <p:txBody>
          <a:bodyPr/>
          <a:lstStyle/>
          <a:p>
            <a:r>
              <a:rPr lang="en-US" dirty="0"/>
              <a:t>SEMAPHORE CONTD.</a:t>
            </a:r>
            <a:endParaRPr lang="en-IN" dirty="0"/>
          </a:p>
        </p:txBody>
      </p:sp>
      <p:sp>
        <p:nvSpPr>
          <p:cNvPr id="3" name="Content Placeholder 2">
            <a:extLst>
              <a:ext uri="{FF2B5EF4-FFF2-40B4-BE49-F238E27FC236}">
                <a16:creationId xmlns:a16="http://schemas.microsoft.com/office/drawing/2014/main" id="{2E8BD019-549D-5DEC-4F63-190C8D6F1B7B}"/>
              </a:ext>
            </a:extLst>
          </p:cNvPr>
          <p:cNvSpPr>
            <a:spLocks noGrp="1"/>
          </p:cNvSpPr>
          <p:nvPr>
            <p:ph idx="1"/>
          </p:nvPr>
        </p:nvSpPr>
        <p:spPr/>
        <p:txBody>
          <a:bodyPr/>
          <a:lstStyle/>
          <a:p>
            <a:pPr algn="just">
              <a:buSzPct val="114999"/>
            </a:pPr>
            <a:r>
              <a:rPr lang="en-US" dirty="0">
                <a:ea typeface="+mn-lt"/>
                <a:cs typeface="+mn-lt"/>
              </a:rPr>
              <a:t>The wait operation decrements the value of the semaphore</a:t>
            </a:r>
          </a:p>
          <a:p>
            <a:pPr algn="just">
              <a:buSzPct val="114999"/>
            </a:pPr>
            <a:r>
              <a:rPr lang="en-US" dirty="0">
                <a:ea typeface="+mn-lt"/>
                <a:cs typeface="+mn-lt"/>
              </a:rPr>
              <a:t>The signal operation increments the value of the semaphore. </a:t>
            </a:r>
          </a:p>
          <a:p>
            <a:pPr algn="just">
              <a:buSzPct val="114999"/>
            </a:pPr>
            <a:r>
              <a:rPr lang="en-US" dirty="0">
                <a:ea typeface="+mn-lt"/>
                <a:cs typeface="+mn-lt"/>
              </a:rPr>
              <a:t>When the value of the semaphore is zero, any process that performs a wait operation will be blocked until another process performs a signal operation.</a:t>
            </a:r>
          </a:p>
          <a:p>
            <a:pPr algn="just">
              <a:buSzPct val="114999"/>
            </a:pPr>
            <a:r>
              <a:rPr lang="en-US" dirty="0"/>
              <a:t>Initial Value of Semaphore is 1.</a:t>
            </a:r>
          </a:p>
          <a:p>
            <a:endParaRPr lang="en-IN" dirty="0"/>
          </a:p>
        </p:txBody>
      </p:sp>
    </p:spTree>
    <p:extLst>
      <p:ext uri="{BB962C8B-B14F-4D97-AF65-F5344CB8AC3E}">
        <p14:creationId xmlns:p14="http://schemas.microsoft.com/office/powerpoint/2010/main" val="13771621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D8CA-61FC-D4E6-7058-5E7277B03A0D}"/>
              </a:ext>
            </a:extLst>
          </p:cNvPr>
          <p:cNvSpPr>
            <a:spLocks noGrp="1"/>
          </p:cNvSpPr>
          <p:nvPr>
            <p:ph type="title"/>
          </p:nvPr>
        </p:nvSpPr>
        <p:spPr/>
        <p:txBody>
          <a:bodyPr/>
          <a:lstStyle/>
          <a:p>
            <a:r>
              <a:rPr lang="en-US" dirty="0"/>
              <a:t>SEMAPHORE CONTD.</a:t>
            </a:r>
            <a:endParaRPr lang="en-IN" dirty="0"/>
          </a:p>
        </p:txBody>
      </p:sp>
      <p:sp>
        <p:nvSpPr>
          <p:cNvPr id="3" name="Content Placeholder 2">
            <a:extLst>
              <a:ext uri="{FF2B5EF4-FFF2-40B4-BE49-F238E27FC236}">
                <a16:creationId xmlns:a16="http://schemas.microsoft.com/office/drawing/2014/main" id="{1E581DD6-0108-81CD-06E1-CAB6F70B0BD7}"/>
              </a:ext>
            </a:extLst>
          </p:cNvPr>
          <p:cNvSpPr>
            <a:spLocks noGrp="1"/>
          </p:cNvSpPr>
          <p:nvPr>
            <p:ph idx="1"/>
          </p:nvPr>
        </p:nvSpPr>
        <p:spPr/>
        <p:txBody>
          <a:bodyPr>
            <a:normAutofit/>
          </a:bodyPr>
          <a:lstStyle/>
          <a:p>
            <a:pPr algn="just"/>
            <a:r>
              <a:rPr lang="en-US" dirty="0">
                <a:ea typeface="+mn-lt"/>
                <a:cs typeface="+mn-lt"/>
              </a:rPr>
              <a:t>Wait operation is also called P, sleep, or down operation, </a:t>
            </a:r>
            <a:endParaRPr lang="en-US" dirty="0"/>
          </a:p>
          <a:p>
            <a:pPr algn="just">
              <a:buSzPct val="114999"/>
            </a:pPr>
            <a:r>
              <a:rPr lang="en-US" dirty="0">
                <a:ea typeface="+mn-lt"/>
                <a:cs typeface="+mn-lt"/>
              </a:rPr>
              <a:t>Signal  operation is also called V, wake-up, or up operation.</a:t>
            </a:r>
            <a:endParaRPr lang="en-US" dirty="0"/>
          </a:p>
          <a:p>
            <a:pPr algn="just"/>
            <a:r>
              <a:rPr lang="en-US" dirty="0">
                <a:ea typeface="+mn-lt"/>
                <a:cs typeface="+mn-lt"/>
              </a:rPr>
              <a:t>Both operations are atomic and semaphore(s) is always initialized to one. </a:t>
            </a:r>
          </a:p>
          <a:p>
            <a:pPr algn="just">
              <a:buSzPct val="114999"/>
            </a:pPr>
            <a:r>
              <a:rPr lang="en-US" dirty="0">
                <a:ea typeface="+mn-lt"/>
                <a:cs typeface="+mn-lt"/>
              </a:rPr>
              <a:t>Here atomic means that variable on which read, modify and update happens at the same time/moment with no pre-emption i.e. in-between read, modify and update no other operation is performed that may change the variable.</a:t>
            </a:r>
          </a:p>
          <a:p>
            <a:pPr algn="just"/>
            <a:r>
              <a:rPr lang="en-US" dirty="0">
                <a:ea typeface="+mn-lt"/>
                <a:cs typeface="+mn-lt"/>
              </a:rPr>
              <a:t>A critical section is surrounded by both operations to implement process synchronization. S</a:t>
            </a:r>
            <a:endParaRPr lang="en-US" dirty="0"/>
          </a:p>
          <a:p>
            <a:endParaRPr lang="en-IN" dirty="0"/>
          </a:p>
        </p:txBody>
      </p:sp>
    </p:spTree>
    <p:extLst>
      <p:ext uri="{BB962C8B-B14F-4D97-AF65-F5344CB8AC3E}">
        <p14:creationId xmlns:p14="http://schemas.microsoft.com/office/powerpoint/2010/main" val="8521472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C565-987B-370C-FA7F-F0C603355DA2}"/>
              </a:ext>
            </a:extLst>
          </p:cNvPr>
          <p:cNvSpPr>
            <a:spLocks noGrp="1"/>
          </p:cNvSpPr>
          <p:nvPr>
            <p:ph type="title"/>
          </p:nvPr>
        </p:nvSpPr>
        <p:spPr/>
        <p:txBody>
          <a:bodyPr>
            <a:normAutofit/>
          </a:bodyPr>
          <a:lstStyle/>
          <a:p>
            <a:r>
              <a:rPr lang="en-US" dirty="0"/>
              <a:t>Semaphore Operations- ENTRY AND EXIT OPERATION</a:t>
            </a:r>
            <a:endParaRPr lang="en-IN" dirty="0"/>
          </a:p>
        </p:txBody>
      </p:sp>
      <p:pic>
        <p:nvPicPr>
          <p:cNvPr id="4" name="Picture 4" descr="Text&#10;&#10;Description automatically generated">
            <a:extLst>
              <a:ext uri="{FF2B5EF4-FFF2-40B4-BE49-F238E27FC236}">
                <a16:creationId xmlns:a16="http://schemas.microsoft.com/office/drawing/2014/main" id="{376165E4-5C92-B61F-9A0B-2D457C921CBB}"/>
              </a:ext>
            </a:extLst>
          </p:cNvPr>
          <p:cNvPicPr>
            <a:picLocks noGrp="1" noChangeAspect="1"/>
          </p:cNvPicPr>
          <p:nvPr>
            <p:ph idx="1"/>
          </p:nvPr>
        </p:nvPicPr>
        <p:blipFill>
          <a:blip r:embed="rId2"/>
          <a:stretch>
            <a:fillRect/>
          </a:stretch>
        </p:blipFill>
        <p:spPr>
          <a:xfrm>
            <a:off x="1494264" y="2157715"/>
            <a:ext cx="4465134" cy="3455163"/>
          </a:xfrm>
        </p:spPr>
      </p:pic>
      <p:pic>
        <p:nvPicPr>
          <p:cNvPr id="5" name="Picture 5">
            <a:extLst>
              <a:ext uri="{FF2B5EF4-FFF2-40B4-BE49-F238E27FC236}">
                <a16:creationId xmlns:a16="http://schemas.microsoft.com/office/drawing/2014/main" id="{63F91839-90B4-71B4-694A-7FE4C0571791}"/>
              </a:ext>
            </a:extLst>
          </p:cNvPr>
          <p:cNvPicPr>
            <a:picLocks noChangeAspect="1"/>
          </p:cNvPicPr>
          <p:nvPr/>
        </p:nvPicPr>
        <p:blipFill>
          <a:blip r:embed="rId3"/>
          <a:stretch>
            <a:fillRect/>
          </a:stretch>
        </p:blipFill>
        <p:spPr>
          <a:xfrm>
            <a:off x="7129461" y="2040236"/>
            <a:ext cx="4224339" cy="3690119"/>
          </a:xfrm>
          <a:prstGeom prst="rect">
            <a:avLst/>
          </a:prstGeom>
        </p:spPr>
      </p:pic>
    </p:spTree>
    <p:extLst>
      <p:ext uri="{BB962C8B-B14F-4D97-AF65-F5344CB8AC3E}">
        <p14:creationId xmlns:p14="http://schemas.microsoft.com/office/powerpoint/2010/main" val="28084468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B099-2D83-677B-D8BB-96AEAB695C3A}"/>
              </a:ext>
            </a:extLst>
          </p:cNvPr>
          <p:cNvSpPr>
            <a:spLocks noGrp="1"/>
          </p:cNvSpPr>
          <p:nvPr>
            <p:ph type="title"/>
          </p:nvPr>
        </p:nvSpPr>
        <p:spPr/>
        <p:txBody>
          <a:bodyPr>
            <a:normAutofit/>
          </a:bodyPr>
          <a:lstStyle/>
          <a:p>
            <a:r>
              <a:rPr lang="en-US" dirty="0"/>
              <a:t>DISADVANTAGE OF SEMAPHORE-Semaphore and Busy waiting</a:t>
            </a:r>
            <a:endParaRPr lang="en-IN" dirty="0"/>
          </a:p>
        </p:txBody>
      </p:sp>
      <p:sp>
        <p:nvSpPr>
          <p:cNvPr id="3" name="Content Placeholder 2">
            <a:extLst>
              <a:ext uri="{FF2B5EF4-FFF2-40B4-BE49-F238E27FC236}">
                <a16:creationId xmlns:a16="http://schemas.microsoft.com/office/drawing/2014/main" id="{B6D618A1-2C6A-7505-40C2-EB85BE8666DE}"/>
              </a:ext>
            </a:extLst>
          </p:cNvPr>
          <p:cNvSpPr>
            <a:spLocks noGrp="1"/>
          </p:cNvSpPr>
          <p:nvPr>
            <p:ph idx="1"/>
          </p:nvPr>
        </p:nvSpPr>
        <p:spPr/>
        <p:txBody>
          <a:bodyPr>
            <a:normAutofit/>
          </a:bodyPr>
          <a:lstStyle/>
          <a:p>
            <a:pPr>
              <a:spcBef>
                <a:spcPts val="963"/>
              </a:spcBef>
              <a:spcAft>
                <a:spcPct val="0"/>
              </a:spcAft>
            </a:pPr>
            <a:r>
              <a:rPr lang="en-US" dirty="0">
                <a:solidFill>
                  <a:srgbClr val="000000"/>
                </a:solidFill>
                <a:latin typeface="Arial"/>
                <a:cs typeface="Arial"/>
              </a:rPr>
              <a:t>Disadvantage of Semaphore: Busy Waiting</a:t>
            </a:r>
            <a:endParaRPr lang="en-US" dirty="0">
              <a:ea typeface="+mn-lt"/>
              <a:cs typeface="+mn-lt"/>
            </a:endParaRPr>
          </a:p>
          <a:p>
            <a:pPr>
              <a:spcBef>
                <a:spcPts val="963"/>
              </a:spcBef>
              <a:spcAft>
                <a:spcPct val="0"/>
              </a:spcAft>
              <a:buSzPct val="114999"/>
            </a:pPr>
            <a:endParaRPr lang="en-US" dirty="0">
              <a:ea typeface="+mn-lt"/>
              <a:cs typeface="+mn-lt"/>
            </a:endParaRPr>
          </a:p>
          <a:p>
            <a:pPr marL="327025" indent="-311150">
              <a:spcBef>
                <a:spcPts val="963"/>
              </a:spcBef>
              <a:spcAft>
                <a:spcPct val="0"/>
              </a:spcAft>
              <a:buSzPct val="114999"/>
              <a:buFont typeface="Monotype Sorts,Sans-Serif"/>
              <a:buChar char=""/>
            </a:pPr>
            <a:r>
              <a:rPr lang="en-US" dirty="0">
                <a:solidFill>
                  <a:srgbClr val="000000"/>
                </a:solidFill>
                <a:latin typeface="Arial"/>
                <a:cs typeface="Arial"/>
              </a:rPr>
              <a:t>When a process is in C.S. and any other process that wants to enter C.S. loops continuously in entry section.</a:t>
            </a:r>
            <a:endParaRPr lang="en-US" dirty="0">
              <a:ea typeface="+mn-lt"/>
              <a:cs typeface="+mn-lt"/>
            </a:endParaRPr>
          </a:p>
          <a:p>
            <a:pPr>
              <a:spcBef>
                <a:spcPts val="963"/>
              </a:spcBef>
              <a:spcAft>
                <a:spcPct val="0"/>
              </a:spcAft>
              <a:buSzPct val="114999"/>
            </a:pPr>
            <a:endParaRPr lang="en-US" dirty="0">
              <a:ea typeface="+mn-lt"/>
              <a:cs typeface="+mn-lt"/>
            </a:endParaRPr>
          </a:p>
          <a:p>
            <a:pPr marL="327025" indent="-311150">
              <a:spcBef>
                <a:spcPts val="963"/>
              </a:spcBef>
              <a:spcAft>
                <a:spcPct val="0"/>
              </a:spcAft>
              <a:buSzPct val="114999"/>
              <a:buFont typeface="Monotype Sorts,Sans-Serif"/>
              <a:buChar char=""/>
            </a:pPr>
            <a:r>
              <a:rPr lang="en-US" dirty="0">
                <a:solidFill>
                  <a:srgbClr val="000000"/>
                </a:solidFill>
                <a:latin typeface="Arial"/>
                <a:cs typeface="Arial"/>
              </a:rPr>
              <a:t>Wastes CPU cycles</a:t>
            </a:r>
            <a:endParaRPr lang="en-US" dirty="0">
              <a:ea typeface="+mn-lt"/>
              <a:cs typeface="+mn-lt"/>
            </a:endParaRPr>
          </a:p>
          <a:p>
            <a:pPr>
              <a:spcBef>
                <a:spcPts val="963"/>
              </a:spcBef>
              <a:spcAft>
                <a:spcPct val="0"/>
              </a:spcAft>
              <a:buSzPct val="114999"/>
            </a:pPr>
            <a:endParaRPr lang="en-US" dirty="0">
              <a:ea typeface="+mn-lt"/>
              <a:cs typeface="+mn-lt"/>
            </a:endParaRPr>
          </a:p>
          <a:p>
            <a:pPr marL="327025" indent="-311150">
              <a:spcBef>
                <a:spcPts val="963"/>
              </a:spcBef>
              <a:spcAft>
                <a:spcPct val="0"/>
              </a:spcAft>
              <a:buSzPct val="114999"/>
              <a:buFont typeface="Monotype Sorts,Sans-Serif"/>
              <a:buChar char=""/>
            </a:pPr>
            <a:r>
              <a:rPr lang="en-US" dirty="0">
                <a:solidFill>
                  <a:srgbClr val="000000"/>
                </a:solidFill>
                <a:latin typeface="Arial"/>
                <a:cs typeface="Arial"/>
              </a:rPr>
              <a:t>Semaphore that implements busy waiting is known as: </a:t>
            </a:r>
            <a:r>
              <a:rPr lang="en-US" b="1" dirty="0">
                <a:solidFill>
                  <a:srgbClr val="000000"/>
                </a:solidFill>
                <a:latin typeface="Arial"/>
                <a:cs typeface="Arial"/>
              </a:rPr>
              <a:t>Spin Lock</a:t>
            </a:r>
            <a:endParaRPr lang="en-US" dirty="0">
              <a:ea typeface="+mn-lt"/>
              <a:cs typeface="+mn-lt"/>
            </a:endParaRPr>
          </a:p>
          <a:p>
            <a:pPr>
              <a:spcBef>
                <a:spcPts val="963"/>
              </a:spcBef>
              <a:spcAft>
                <a:spcPct val="0"/>
              </a:spcAft>
              <a:buSzPct val="114999"/>
            </a:pPr>
            <a:endParaRPr lang="en-US" dirty="0">
              <a:ea typeface="+mn-lt"/>
              <a:cs typeface="+mn-lt"/>
            </a:endParaRPr>
          </a:p>
          <a:p>
            <a:pPr>
              <a:buSzPct val="114999"/>
            </a:pPr>
            <a:endParaRPr lang="en-US" dirty="0"/>
          </a:p>
          <a:p>
            <a:endParaRPr lang="en-IN" dirty="0"/>
          </a:p>
        </p:txBody>
      </p:sp>
    </p:spTree>
    <p:extLst>
      <p:ext uri="{BB962C8B-B14F-4D97-AF65-F5344CB8AC3E}">
        <p14:creationId xmlns:p14="http://schemas.microsoft.com/office/powerpoint/2010/main" val="1120801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FF76-6C70-E10C-FFD0-B094648986DC}"/>
              </a:ext>
            </a:extLst>
          </p:cNvPr>
          <p:cNvSpPr>
            <a:spLocks noGrp="1"/>
          </p:cNvSpPr>
          <p:nvPr>
            <p:ph type="title"/>
          </p:nvPr>
        </p:nvSpPr>
        <p:spPr/>
        <p:txBody>
          <a:bodyPr/>
          <a:lstStyle/>
          <a:p>
            <a:r>
              <a:rPr lang="en-US" dirty="0"/>
              <a:t>Semaphore with No Busy waiting</a:t>
            </a:r>
            <a:endParaRPr lang="en-IN" dirty="0"/>
          </a:p>
        </p:txBody>
      </p:sp>
      <p:sp>
        <p:nvSpPr>
          <p:cNvPr id="3" name="Content Placeholder 2">
            <a:extLst>
              <a:ext uri="{FF2B5EF4-FFF2-40B4-BE49-F238E27FC236}">
                <a16:creationId xmlns:a16="http://schemas.microsoft.com/office/drawing/2014/main" id="{38E08FC3-4DDC-4162-3399-3ECADA4875DD}"/>
              </a:ext>
            </a:extLst>
          </p:cNvPr>
          <p:cNvSpPr>
            <a:spLocks noGrp="1"/>
          </p:cNvSpPr>
          <p:nvPr>
            <p:ph idx="1"/>
          </p:nvPr>
        </p:nvSpPr>
        <p:spPr/>
        <p:txBody>
          <a:bodyPr>
            <a:normAutofit/>
          </a:bodyPr>
          <a:lstStyle/>
          <a:p>
            <a:pPr marL="327025" indent="-327025">
              <a:spcBef>
                <a:spcPts val="963"/>
              </a:spcBef>
              <a:spcAft>
                <a:spcPct val="0"/>
              </a:spcAft>
              <a:buSzPct val="114999"/>
              <a:buFont typeface="Monotype Sorts,Sans-Serif"/>
              <a:buChar char=""/>
            </a:pPr>
            <a:r>
              <a:rPr lang="en-US" dirty="0">
                <a:solidFill>
                  <a:srgbClr val="000000"/>
                </a:solidFill>
                <a:latin typeface="Arial"/>
                <a:cs typeface="Arial"/>
              </a:rPr>
              <a:t>With each semaphore there is an associated </a:t>
            </a:r>
            <a:r>
              <a:rPr lang="en-US" b="1" dirty="0">
                <a:solidFill>
                  <a:srgbClr val="000000"/>
                </a:solidFill>
                <a:latin typeface="Arial"/>
                <a:cs typeface="Arial"/>
              </a:rPr>
              <a:t>waiting queue</a:t>
            </a:r>
            <a:r>
              <a:rPr lang="en-US" dirty="0">
                <a:solidFill>
                  <a:srgbClr val="000000"/>
                </a:solidFill>
                <a:latin typeface="Arial"/>
                <a:cs typeface="Arial"/>
              </a:rPr>
              <a:t>. Each entry in a waiting queue has two data items:</a:t>
            </a:r>
            <a:endParaRPr lang="en-US" dirty="0">
              <a:ea typeface="+mn-lt"/>
              <a:cs typeface="+mn-lt"/>
            </a:endParaRPr>
          </a:p>
          <a:p>
            <a:pPr marL="727075" lvl="1" indent="-269875">
              <a:spcBef>
                <a:spcPts val="963"/>
              </a:spcBef>
              <a:spcAft>
                <a:spcPct val="0"/>
              </a:spcAft>
              <a:buSzPct val="114999"/>
              <a:buFont typeface="Monotype Sorts,Sans-Serif"/>
              <a:buChar char=""/>
            </a:pPr>
            <a:r>
              <a:rPr lang="en-US" dirty="0">
                <a:solidFill>
                  <a:srgbClr val="000000"/>
                </a:solidFill>
                <a:latin typeface="Arial"/>
                <a:cs typeface="Arial"/>
              </a:rPr>
              <a:t> value (of type integer)</a:t>
            </a:r>
            <a:endParaRPr lang="en-US" dirty="0">
              <a:ea typeface="+mn-lt"/>
              <a:cs typeface="+mn-lt"/>
            </a:endParaRPr>
          </a:p>
          <a:p>
            <a:pPr marL="727075" lvl="1" indent="-269875">
              <a:spcBef>
                <a:spcPts val="963"/>
              </a:spcBef>
              <a:spcAft>
                <a:spcPct val="0"/>
              </a:spcAft>
              <a:buSzPct val="114999"/>
              <a:buFont typeface="Monotype Sorts,Sans-Serif"/>
              <a:buChar char=""/>
            </a:pPr>
            <a:r>
              <a:rPr lang="en-US" dirty="0">
                <a:solidFill>
                  <a:srgbClr val="000000"/>
                </a:solidFill>
                <a:latin typeface="Arial"/>
                <a:ea typeface="+mn-lt"/>
                <a:cs typeface="Arial"/>
              </a:rPr>
              <a:t> pointer to next record in the list</a:t>
            </a:r>
            <a:endParaRPr lang="en-US" dirty="0">
              <a:solidFill>
                <a:srgbClr val="262626"/>
              </a:solidFill>
              <a:latin typeface="Garamond" panose="02020404030301010803"/>
              <a:ea typeface="+mn-lt"/>
              <a:cs typeface="Arial"/>
            </a:endParaRPr>
          </a:p>
          <a:p>
            <a:pPr marL="171450" lvl="1" indent="-114300">
              <a:spcBef>
                <a:spcPts val="963"/>
              </a:spcBef>
              <a:spcAft>
                <a:spcPct val="0"/>
              </a:spcAft>
              <a:buSzPct val="114999"/>
            </a:pPr>
            <a:r>
              <a:rPr lang="en-US" dirty="0">
                <a:solidFill>
                  <a:srgbClr val="000000"/>
                </a:solidFill>
                <a:latin typeface="Arial"/>
                <a:ea typeface="+mn-lt"/>
                <a:cs typeface="Arial"/>
              </a:rPr>
              <a:t>Instead</a:t>
            </a:r>
            <a:r>
              <a:rPr lang="en-US" dirty="0">
                <a:solidFill>
                  <a:srgbClr val="000000"/>
                </a:solidFill>
                <a:latin typeface="Arial"/>
                <a:cs typeface="Arial"/>
              </a:rPr>
              <a:t> of waiting, a process blocks itself.</a:t>
            </a:r>
            <a:endParaRPr lang="en-US" dirty="0">
              <a:ea typeface="+mn-lt"/>
              <a:cs typeface="+mn-lt"/>
            </a:endParaRPr>
          </a:p>
          <a:p>
            <a:pPr marL="327025" indent="-325120">
              <a:spcBef>
                <a:spcPts val="963"/>
              </a:spcBef>
              <a:spcAft>
                <a:spcPct val="0"/>
              </a:spcAft>
              <a:buSzPct val="114999"/>
              <a:buFont typeface="Monotype Sorts,Sans-Serif"/>
              <a:buChar char=""/>
            </a:pPr>
            <a:r>
              <a:rPr lang="en-US" dirty="0">
                <a:solidFill>
                  <a:srgbClr val="000000"/>
                </a:solidFill>
                <a:latin typeface="Arial"/>
                <a:cs typeface="Arial"/>
              </a:rPr>
              <a:t>Two operations:</a:t>
            </a:r>
            <a:endParaRPr lang="en-US" dirty="0">
              <a:ea typeface="+mn-lt"/>
              <a:cs typeface="+mn-lt"/>
            </a:endParaRPr>
          </a:p>
          <a:p>
            <a:pPr marL="727075" lvl="1" indent="-269875">
              <a:spcBef>
                <a:spcPts val="963"/>
              </a:spcBef>
              <a:spcAft>
                <a:spcPct val="0"/>
              </a:spcAft>
              <a:buSzPct val="114999"/>
              <a:buFont typeface="Monotype Sorts,Sans-Serif"/>
              <a:buChar char=""/>
            </a:pPr>
            <a:r>
              <a:rPr lang="en-US" dirty="0">
                <a:solidFill>
                  <a:srgbClr val="0000FF"/>
                </a:solidFill>
                <a:latin typeface="Arial"/>
                <a:cs typeface="Arial"/>
              </a:rPr>
              <a:t>block</a:t>
            </a:r>
            <a:r>
              <a:rPr lang="en-US" dirty="0">
                <a:solidFill>
                  <a:srgbClr val="000000"/>
                </a:solidFill>
                <a:latin typeface="Arial"/>
                <a:cs typeface="Arial"/>
              </a:rPr>
              <a:t> – place the process invoking the operation on the waiting queue.</a:t>
            </a:r>
            <a:endParaRPr lang="en-US" dirty="0">
              <a:ea typeface="+mn-lt"/>
              <a:cs typeface="+mn-lt"/>
            </a:endParaRPr>
          </a:p>
          <a:p>
            <a:pPr marL="727075" lvl="1" indent="-269875">
              <a:spcBef>
                <a:spcPts val="963"/>
              </a:spcBef>
              <a:spcAft>
                <a:spcPct val="0"/>
              </a:spcAft>
              <a:buSzPct val="114999"/>
              <a:buFont typeface="Monotype Sorts,Sans-Serif"/>
              <a:buChar char=""/>
            </a:pPr>
            <a:r>
              <a:rPr lang="en-US" dirty="0">
                <a:solidFill>
                  <a:srgbClr val="0000FF"/>
                </a:solidFill>
                <a:latin typeface="Arial"/>
                <a:cs typeface="Arial"/>
              </a:rPr>
              <a:t>wakeup </a:t>
            </a:r>
            <a:r>
              <a:rPr lang="en-US" dirty="0">
                <a:solidFill>
                  <a:srgbClr val="000000"/>
                </a:solidFill>
                <a:latin typeface="Arial"/>
                <a:cs typeface="Arial"/>
              </a:rPr>
              <a:t>– remove one of processes in the waiting queue and place it in the ready queue.</a:t>
            </a:r>
            <a:endParaRPr lang="en-US" dirty="0">
              <a:ea typeface="+mn-lt"/>
              <a:cs typeface="+mn-lt"/>
            </a:endParaRPr>
          </a:p>
          <a:p>
            <a:pPr marL="727075" lvl="1" indent="-269875">
              <a:spcBef>
                <a:spcPts val="963"/>
              </a:spcBef>
              <a:spcAft>
                <a:spcPct val="0"/>
              </a:spcAft>
              <a:buSzPct val="114999"/>
              <a:buFont typeface="Monotype Sorts,Sans-Serif"/>
              <a:buChar char=""/>
            </a:pPr>
            <a:endParaRPr lang="en-US" dirty="0">
              <a:solidFill>
                <a:srgbClr val="000000"/>
              </a:solidFill>
              <a:latin typeface="Arial"/>
              <a:cs typeface="Arial"/>
            </a:endParaRPr>
          </a:p>
          <a:p>
            <a:pPr>
              <a:spcBef>
                <a:spcPts val="963"/>
              </a:spcBef>
              <a:spcAft>
                <a:spcPct val="0"/>
              </a:spcAft>
              <a:buSzPct val="114999"/>
            </a:pPr>
            <a:endParaRPr lang="en-US" dirty="0">
              <a:solidFill>
                <a:srgbClr val="000000"/>
              </a:solidFill>
              <a:latin typeface="Arial"/>
              <a:cs typeface="Arial"/>
            </a:endParaRPr>
          </a:p>
          <a:p>
            <a:endParaRPr lang="en-IN" dirty="0"/>
          </a:p>
        </p:txBody>
      </p:sp>
    </p:spTree>
    <p:extLst>
      <p:ext uri="{BB962C8B-B14F-4D97-AF65-F5344CB8AC3E}">
        <p14:creationId xmlns:p14="http://schemas.microsoft.com/office/powerpoint/2010/main" val="25621108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E029-540D-376F-272E-397E49CB685E}"/>
              </a:ext>
            </a:extLst>
          </p:cNvPr>
          <p:cNvSpPr>
            <a:spLocks noGrp="1"/>
          </p:cNvSpPr>
          <p:nvPr>
            <p:ph type="title"/>
          </p:nvPr>
        </p:nvSpPr>
        <p:spPr/>
        <p:txBody>
          <a:bodyPr/>
          <a:lstStyle/>
          <a:p>
            <a:r>
              <a:rPr lang="en-US" dirty="0"/>
              <a:t>TYPES OF SEMAPHORE</a:t>
            </a:r>
            <a:endParaRPr lang="en-IN" dirty="0"/>
          </a:p>
        </p:txBody>
      </p:sp>
      <p:sp>
        <p:nvSpPr>
          <p:cNvPr id="3" name="Content Placeholder 2">
            <a:extLst>
              <a:ext uri="{FF2B5EF4-FFF2-40B4-BE49-F238E27FC236}">
                <a16:creationId xmlns:a16="http://schemas.microsoft.com/office/drawing/2014/main" id="{A23948D9-A6FE-4811-E58F-F49201BD4F7A}"/>
              </a:ext>
            </a:extLst>
          </p:cNvPr>
          <p:cNvSpPr>
            <a:spLocks noGrp="1"/>
          </p:cNvSpPr>
          <p:nvPr>
            <p:ph idx="1"/>
          </p:nvPr>
        </p:nvSpPr>
        <p:spPr/>
        <p:txBody>
          <a:bodyPr>
            <a:normAutofit/>
          </a:bodyPr>
          <a:lstStyle/>
          <a:p>
            <a:r>
              <a:rPr lang="en-US" b="1" dirty="0">
                <a:ea typeface="+mn-lt"/>
                <a:cs typeface="+mn-lt"/>
              </a:rPr>
              <a:t>Binary Semaphore –</a:t>
            </a:r>
            <a:r>
              <a:rPr lang="en-US" dirty="0">
                <a:ea typeface="+mn-lt"/>
                <a:cs typeface="+mn-lt"/>
              </a:rPr>
              <a:t> </a:t>
            </a:r>
            <a:br>
              <a:rPr lang="en-US" dirty="0">
                <a:ea typeface="+mn-lt"/>
                <a:cs typeface="+mn-lt"/>
              </a:rPr>
            </a:br>
            <a:r>
              <a:rPr lang="en-US" dirty="0">
                <a:ea typeface="+mn-lt"/>
                <a:cs typeface="+mn-lt"/>
              </a:rPr>
              <a:t>This is also known as mutex lock.</a:t>
            </a:r>
          </a:p>
          <a:p>
            <a:pPr>
              <a:buSzPct val="114999"/>
            </a:pPr>
            <a:r>
              <a:rPr lang="en-US" dirty="0">
                <a:ea typeface="+mn-lt"/>
                <a:cs typeface="+mn-lt"/>
              </a:rPr>
              <a:t> It can have only two values – 0 and 1.</a:t>
            </a:r>
            <a:r>
              <a:rPr lang="en-US" dirty="0"/>
              <a:t> </a:t>
            </a:r>
          </a:p>
          <a:p>
            <a:pPr>
              <a:buSzPct val="114999"/>
            </a:pPr>
            <a:r>
              <a:rPr lang="en-US" dirty="0">
                <a:ea typeface="+mn-lt"/>
                <a:cs typeface="+mn-lt"/>
              </a:rPr>
              <a:t>Its value is initialized to 1. </a:t>
            </a:r>
          </a:p>
          <a:p>
            <a:pPr>
              <a:buSzPct val="114999"/>
            </a:pPr>
            <a:r>
              <a:rPr lang="en-US" dirty="0">
                <a:ea typeface="+mn-lt"/>
                <a:cs typeface="+mn-lt"/>
              </a:rPr>
              <a:t>It is used to implement the solution of critical section problems with multiple processes.</a:t>
            </a:r>
            <a:endParaRPr lang="en-US" dirty="0"/>
          </a:p>
          <a:p>
            <a:r>
              <a:rPr lang="en-US" b="1" dirty="0">
                <a:ea typeface="+mn-lt"/>
                <a:cs typeface="+mn-lt"/>
              </a:rPr>
              <a:t>Counting Semaphore –</a:t>
            </a:r>
            <a:r>
              <a:rPr lang="en-US" dirty="0">
                <a:ea typeface="+mn-lt"/>
                <a:cs typeface="+mn-lt"/>
              </a:rPr>
              <a:t> </a:t>
            </a:r>
            <a:br>
              <a:rPr lang="en-US" dirty="0">
                <a:ea typeface="+mn-lt"/>
                <a:cs typeface="+mn-lt"/>
              </a:rPr>
            </a:br>
            <a:r>
              <a:rPr lang="en-US" dirty="0">
                <a:ea typeface="+mn-lt"/>
                <a:cs typeface="+mn-lt"/>
              </a:rPr>
              <a:t>Its value can range over an unrestricted domain. </a:t>
            </a:r>
          </a:p>
          <a:p>
            <a:pPr>
              <a:buSzPct val="114999"/>
            </a:pPr>
            <a:r>
              <a:rPr lang="en-US" dirty="0">
                <a:ea typeface="+mn-lt"/>
                <a:cs typeface="+mn-lt"/>
              </a:rPr>
              <a:t>It can have values from -∞ to ∞. </a:t>
            </a:r>
            <a:endParaRPr lang="en-US" dirty="0"/>
          </a:p>
          <a:p>
            <a:endParaRPr lang="en-IN" dirty="0"/>
          </a:p>
        </p:txBody>
      </p:sp>
    </p:spTree>
    <p:extLst>
      <p:ext uri="{BB962C8B-B14F-4D97-AF65-F5344CB8AC3E}">
        <p14:creationId xmlns:p14="http://schemas.microsoft.com/office/powerpoint/2010/main" val="12733989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F661C-065B-23E9-7F16-C7E1EE3B7F02}"/>
              </a:ext>
            </a:extLst>
          </p:cNvPr>
          <p:cNvSpPr>
            <a:spLocks noGrp="1"/>
          </p:cNvSpPr>
          <p:nvPr>
            <p:ph type="title"/>
          </p:nvPr>
        </p:nvSpPr>
        <p:spPr/>
        <p:txBody>
          <a:bodyPr>
            <a:normAutofit/>
          </a:bodyPr>
          <a:lstStyle/>
          <a:p>
            <a:r>
              <a:rPr lang="en-US" dirty="0"/>
              <a:t>COUNTING SEMAPHORE-ENTRY SECTION PSEUDOCODE</a:t>
            </a:r>
            <a:endParaRPr lang="en-IN" dirty="0"/>
          </a:p>
        </p:txBody>
      </p:sp>
      <p:pic>
        <p:nvPicPr>
          <p:cNvPr id="4" name="Picture 4" descr="Graphical user interface, text, application&#10;&#10;Description automatically generated">
            <a:extLst>
              <a:ext uri="{FF2B5EF4-FFF2-40B4-BE49-F238E27FC236}">
                <a16:creationId xmlns:a16="http://schemas.microsoft.com/office/drawing/2014/main" id="{D6838E86-3115-5221-CAAA-3A9F3CA36208}"/>
              </a:ext>
            </a:extLst>
          </p:cNvPr>
          <p:cNvPicPr>
            <a:picLocks noGrp="1" noChangeAspect="1"/>
          </p:cNvPicPr>
          <p:nvPr>
            <p:ph idx="1"/>
          </p:nvPr>
        </p:nvPicPr>
        <p:blipFill>
          <a:blip r:embed="rId2"/>
          <a:stretch>
            <a:fillRect/>
          </a:stretch>
        </p:blipFill>
        <p:spPr>
          <a:xfrm>
            <a:off x="4797425" y="2967038"/>
            <a:ext cx="2657475" cy="1781175"/>
          </a:xfrm>
        </p:spPr>
      </p:pic>
    </p:spTree>
    <p:extLst>
      <p:ext uri="{BB962C8B-B14F-4D97-AF65-F5344CB8AC3E}">
        <p14:creationId xmlns:p14="http://schemas.microsoft.com/office/powerpoint/2010/main" val="17705643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59BC-E436-2B35-F9D3-63B170F56DF2}"/>
              </a:ext>
            </a:extLst>
          </p:cNvPr>
          <p:cNvSpPr>
            <a:spLocks noGrp="1"/>
          </p:cNvSpPr>
          <p:nvPr>
            <p:ph type="title"/>
          </p:nvPr>
        </p:nvSpPr>
        <p:spPr/>
        <p:txBody>
          <a:bodyPr>
            <a:normAutofit/>
          </a:bodyPr>
          <a:lstStyle/>
          <a:p>
            <a:r>
              <a:rPr lang="en-US" dirty="0"/>
              <a:t>COUNTING SEMAPHORE-ENTRY SECTION PSEUDOCODE</a:t>
            </a:r>
            <a:endParaRPr lang="en-IN" dirty="0"/>
          </a:p>
        </p:txBody>
      </p:sp>
      <p:pic>
        <p:nvPicPr>
          <p:cNvPr id="4" name="Picture 4" descr="Text&#10;&#10;Description automatically generated">
            <a:extLst>
              <a:ext uri="{FF2B5EF4-FFF2-40B4-BE49-F238E27FC236}">
                <a16:creationId xmlns:a16="http://schemas.microsoft.com/office/drawing/2014/main" id="{9F0CCB8B-A91F-EB22-F023-6E5824CC5C57}"/>
              </a:ext>
            </a:extLst>
          </p:cNvPr>
          <p:cNvPicPr>
            <a:picLocks noGrp="1" noChangeAspect="1"/>
          </p:cNvPicPr>
          <p:nvPr>
            <p:ph idx="1"/>
          </p:nvPr>
        </p:nvPicPr>
        <p:blipFill>
          <a:blip r:embed="rId2"/>
          <a:stretch>
            <a:fillRect/>
          </a:stretch>
        </p:blipFill>
        <p:spPr>
          <a:xfrm>
            <a:off x="1471960" y="2397221"/>
            <a:ext cx="7906215" cy="3825159"/>
          </a:xfrm>
        </p:spPr>
      </p:pic>
    </p:spTree>
    <p:extLst>
      <p:ext uri="{BB962C8B-B14F-4D97-AF65-F5344CB8AC3E}">
        <p14:creationId xmlns:p14="http://schemas.microsoft.com/office/powerpoint/2010/main" val="309169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BA58-BE3E-7D79-C237-B43418763A6D}"/>
              </a:ext>
            </a:extLst>
          </p:cNvPr>
          <p:cNvSpPr>
            <a:spLocks noGrp="1"/>
          </p:cNvSpPr>
          <p:nvPr>
            <p:ph type="title"/>
          </p:nvPr>
        </p:nvSpPr>
        <p:spPr/>
        <p:txBody>
          <a:bodyPr/>
          <a:lstStyle/>
          <a:p>
            <a:r>
              <a:rPr lang="en-US" dirty="0"/>
              <a:t>DIFFERENT PROGRAM SECTIONS</a:t>
            </a:r>
            <a:endParaRPr lang="en-IN" dirty="0"/>
          </a:p>
        </p:txBody>
      </p:sp>
      <p:sp>
        <p:nvSpPr>
          <p:cNvPr id="3" name="Content Placeholder 2">
            <a:extLst>
              <a:ext uri="{FF2B5EF4-FFF2-40B4-BE49-F238E27FC236}">
                <a16:creationId xmlns:a16="http://schemas.microsoft.com/office/drawing/2014/main" id="{2A36E38C-29D3-CCEF-8307-ACB621481302}"/>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61738E"/>
                </a:solidFill>
                <a:effectLst/>
                <a:latin typeface="Source Sans Pro" panose="020B0503030403020204" pitchFamily="34" charset="0"/>
              </a:rPr>
              <a:t>Entry Section:</a:t>
            </a:r>
            <a:r>
              <a:rPr lang="en-US" b="0" i="0" dirty="0">
                <a:solidFill>
                  <a:srgbClr val="61738E"/>
                </a:solidFill>
                <a:effectLst/>
                <a:latin typeface="Source Sans Pro" panose="020B0503030403020204" pitchFamily="34" charset="0"/>
              </a:rPr>
              <a:t> The entry Section decides the entry of a process.</a:t>
            </a:r>
          </a:p>
          <a:p>
            <a:pPr algn="l">
              <a:buFont typeface="Arial" panose="020B0604020202020204" pitchFamily="34" charset="0"/>
              <a:buChar char="•"/>
            </a:pPr>
            <a:r>
              <a:rPr lang="en-US" b="1" i="0" dirty="0">
                <a:solidFill>
                  <a:srgbClr val="61738E"/>
                </a:solidFill>
                <a:effectLst/>
                <a:latin typeface="Source Sans Pro" panose="020B0503030403020204" pitchFamily="34" charset="0"/>
              </a:rPr>
              <a:t>Critical Section:</a:t>
            </a:r>
            <a:r>
              <a:rPr lang="en-US" b="0" i="0" dirty="0">
                <a:solidFill>
                  <a:srgbClr val="61738E"/>
                </a:solidFill>
                <a:effectLst/>
                <a:latin typeface="Source Sans Pro" panose="020B0503030403020204" pitchFamily="34" charset="0"/>
              </a:rPr>
              <a:t> Critical section allows and makes sure that only one process is modifying the shared data.</a:t>
            </a:r>
          </a:p>
          <a:p>
            <a:pPr algn="l">
              <a:buFont typeface="Arial" panose="020B0604020202020204" pitchFamily="34" charset="0"/>
              <a:buChar char="•"/>
            </a:pPr>
            <a:r>
              <a:rPr lang="en-US" b="1" i="0" dirty="0">
                <a:solidFill>
                  <a:srgbClr val="61738E"/>
                </a:solidFill>
                <a:effectLst/>
                <a:latin typeface="Source Sans Pro" panose="020B0503030403020204" pitchFamily="34" charset="0"/>
              </a:rPr>
              <a:t>Exit Section:</a:t>
            </a:r>
            <a:r>
              <a:rPr lang="en-US" b="0" i="0" dirty="0">
                <a:solidFill>
                  <a:srgbClr val="61738E"/>
                </a:solidFill>
                <a:effectLst/>
                <a:latin typeface="Source Sans Pro" panose="020B0503030403020204" pitchFamily="34" charset="0"/>
              </a:rPr>
              <a:t> The entry of other processes in the shared data after the execution of one process is handled by the Exit section.</a:t>
            </a:r>
          </a:p>
          <a:p>
            <a:pPr algn="l">
              <a:buFont typeface="Arial" panose="020B0604020202020204" pitchFamily="34" charset="0"/>
              <a:buChar char="•"/>
            </a:pPr>
            <a:r>
              <a:rPr lang="en-US" b="1" i="0" dirty="0">
                <a:solidFill>
                  <a:srgbClr val="61738E"/>
                </a:solidFill>
                <a:effectLst/>
                <a:latin typeface="Source Sans Pro" panose="020B0503030403020204" pitchFamily="34" charset="0"/>
              </a:rPr>
              <a:t>Remainder Section:</a:t>
            </a:r>
            <a:r>
              <a:rPr lang="en-US" b="0" i="0" dirty="0">
                <a:solidFill>
                  <a:srgbClr val="61738E"/>
                </a:solidFill>
                <a:effectLst/>
                <a:latin typeface="Source Sans Pro" panose="020B0503030403020204" pitchFamily="34" charset="0"/>
              </a:rPr>
              <a:t> The remaining part of the code which is not categorized as above is contained in the Remainder section.</a:t>
            </a:r>
          </a:p>
          <a:p>
            <a:endParaRPr lang="en-IN" dirty="0"/>
          </a:p>
        </p:txBody>
      </p:sp>
    </p:spTree>
    <p:extLst>
      <p:ext uri="{BB962C8B-B14F-4D97-AF65-F5344CB8AC3E}">
        <p14:creationId xmlns:p14="http://schemas.microsoft.com/office/powerpoint/2010/main" val="35005168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83-D3D9-8A2F-DF7B-047B7CAC3673}"/>
              </a:ext>
            </a:extLst>
          </p:cNvPr>
          <p:cNvSpPr>
            <a:spLocks noGrp="1"/>
          </p:cNvSpPr>
          <p:nvPr>
            <p:ph type="title"/>
          </p:nvPr>
        </p:nvSpPr>
        <p:spPr/>
        <p:txBody>
          <a:bodyPr/>
          <a:lstStyle/>
          <a:p>
            <a:r>
              <a:rPr lang="en-US" dirty="0"/>
              <a:t>MONITORS</a:t>
            </a:r>
            <a:endParaRPr lang="en-IN" dirty="0"/>
          </a:p>
        </p:txBody>
      </p:sp>
      <p:sp>
        <p:nvSpPr>
          <p:cNvPr id="3" name="Content Placeholder 2">
            <a:extLst>
              <a:ext uri="{FF2B5EF4-FFF2-40B4-BE49-F238E27FC236}">
                <a16:creationId xmlns:a16="http://schemas.microsoft.com/office/drawing/2014/main" id="{BBE33DF7-6574-696D-69E1-3B86CC9DE4CC}"/>
              </a:ext>
            </a:extLst>
          </p:cNvPr>
          <p:cNvSpPr>
            <a:spLocks noGrp="1"/>
          </p:cNvSpPr>
          <p:nvPr>
            <p:ph idx="1"/>
          </p:nvPr>
        </p:nvSpPr>
        <p:spPr/>
        <p:txBody>
          <a:bodyPr>
            <a:normAutofit lnSpcReduction="10000"/>
          </a:bodyPr>
          <a:lstStyle/>
          <a:p>
            <a:pPr>
              <a:lnSpc>
                <a:spcPct val="150000"/>
              </a:lnSpc>
              <a:spcBef>
                <a:spcPts val="738"/>
              </a:spcBef>
              <a:spcAft>
                <a:spcPct val="0"/>
              </a:spcAft>
              <a:buFont typeface="Monotype Sorts,Sans-Serif"/>
              <a:buChar char=""/>
            </a:pPr>
            <a:r>
              <a:rPr lang="en-US" dirty="0">
                <a:ea typeface="+mn-lt"/>
                <a:cs typeface="+mn-lt"/>
              </a:rPr>
              <a:t>A way to encapsulate the Critical Section  by making class around the critical section and allowing only one process to be active in that class at one time.</a:t>
            </a:r>
          </a:p>
          <a:p>
            <a:pPr>
              <a:lnSpc>
                <a:spcPct val="150000"/>
              </a:lnSpc>
              <a:spcBef>
                <a:spcPts val="738"/>
              </a:spcBef>
              <a:spcAft>
                <a:spcPct val="0"/>
              </a:spcAft>
              <a:buSzPct val="114999"/>
              <a:buFont typeface="Monotype Sorts,Sans-Serif"/>
              <a:buChar char=""/>
            </a:pPr>
            <a:r>
              <a:rPr lang="en-US" dirty="0">
                <a:ea typeface="+mn-lt"/>
                <a:cs typeface="+mn-lt"/>
              </a:rPr>
              <a:t>Only one process may be active within the monitor at a time</a:t>
            </a:r>
          </a:p>
          <a:p>
            <a:pPr lvl="1">
              <a:lnSpc>
                <a:spcPct val="150000"/>
              </a:lnSpc>
              <a:spcBef>
                <a:spcPts val="738"/>
              </a:spcBef>
              <a:spcAft>
                <a:spcPct val="0"/>
              </a:spcAft>
              <a:buSzPct val="114999"/>
              <a:buFont typeface="Monotype Sorts,Sans-Serif"/>
              <a:buChar char=""/>
            </a:pPr>
            <a:r>
              <a:rPr lang="en-US" sz="2400" dirty="0">
                <a:ea typeface="+mn-lt"/>
                <a:cs typeface="+mn-lt"/>
              </a:rPr>
              <a:t>Name of Monitor</a:t>
            </a:r>
          </a:p>
          <a:p>
            <a:pPr lvl="1">
              <a:lnSpc>
                <a:spcPct val="150000"/>
              </a:lnSpc>
              <a:spcBef>
                <a:spcPts val="738"/>
              </a:spcBef>
              <a:spcAft>
                <a:spcPct val="0"/>
              </a:spcAft>
              <a:buSzPct val="114999"/>
              <a:buFont typeface="Monotype Sorts,Sans-Serif"/>
              <a:buChar char=""/>
            </a:pPr>
            <a:r>
              <a:rPr lang="en-US" sz="2400" dirty="0">
                <a:ea typeface="+mn-lt"/>
                <a:cs typeface="+mn-lt"/>
              </a:rPr>
              <a:t>Initialization Code Section</a:t>
            </a:r>
          </a:p>
          <a:p>
            <a:pPr lvl="1">
              <a:lnSpc>
                <a:spcPct val="150000"/>
              </a:lnSpc>
              <a:spcBef>
                <a:spcPts val="738"/>
              </a:spcBef>
              <a:spcAft>
                <a:spcPct val="0"/>
              </a:spcAft>
              <a:buSzPct val="114999"/>
              <a:buFont typeface="Monotype Sorts,Sans-Serif"/>
              <a:buChar char=""/>
            </a:pPr>
            <a:r>
              <a:rPr lang="en-US" sz="2400" dirty="0">
                <a:ea typeface="+mn-lt"/>
                <a:cs typeface="+mn-lt"/>
              </a:rPr>
              <a:t>Procedure to request the Critical Data</a:t>
            </a:r>
          </a:p>
          <a:p>
            <a:pPr lvl="1">
              <a:lnSpc>
                <a:spcPct val="150000"/>
              </a:lnSpc>
              <a:spcBef>
                <a:spcPts val="738"/>
              </a:spcBef>
              <a:spcAft>
                <a:spcPct val="0"/>
              </a:spcAft>
              <a:buSzPct val="114999"/>
              <a:buFont typeface="Monotype Sorts,Sans-Serif"/>
              <a:buChar char=""/>
            </a:pPr>
            <a:r>
              <a:rPr lang="en-US" sz="2400" dirty="0">
                <a:ea typeface="+mn-lt"/>
                <a:cs typeface="+mn-lt"/>
              </a:rPr>
              <a:t>Procedure to release the Critical Data</a:t>
            </a:r>
          </a:p>
          <a:p>
            <a:pPr marL="742950" lvl="2">
              <a:lnSpc>
                <a:spcPct val="90000"/>
              </a:lnSpc>
              <a:spcBef>
                <a:spcPts val="738"/>
              </a:spcBef>
              <a:spcAft>
                <a:spcPct val="0"/>
              </a:spcAft>
              <a:buSzPct val="114999"/>
            </a:pPr>
            <a:endParaRPr lang="en-US" sz="2400" dirty="0">
              <a:ea typeface="+mn-lt"/>
              <a:cs typeface="+mn-lt"/>
            </a:endParaRPr>
          </a:p>
          <a:p>
            <a:endParaRPr lang="en-IN" dirty="0"/>
          </a:p>
        </p:txBody>
      </p:sp>
    </p:spTree>
    <p:extLst>
      <p:ext uri="{BB962C8B-B14F-4D97-AF65-F5344CB8AC3E}">
        <p14:creationId xmlns:p14="http://schemas.microsoft.com/office/powerpoint/2010/main" val="8406975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E2EE-3238-65CB-627D-301EF0375E8B}"/>
              </a:ext>
            </a:extLst>
          </p:cNvPr>
          <p:cNvSpPr>
            <a:spLocks noGrp="1"/>
          </p:cNvSpPr>
          <p:nvPr>
            <p:ph type="title"/>
          </p:nvPr>
        </p:nvSpPr>
        <p:spPr/>
        <p:txBody>
          <a:bodyPr/>
          <a:lstStyle/>
          <a:p>
            <a:r>
              <a:rPr lang="en-US" dirty="0"/>
              <a:t>MONITORS</a:t>
            </a:r>
            <a:endParaRPr lang="en-IN" dirty="0"/>
          </a:p>
        </p:txBody>
      </p:sp>
      <p:pic>
        <p:nvPicPr>
          <p:cNvPr id="4" name="Picture 4" descr="Text, letter&#10;&#10;Description automatically generated">
            <a:extLst>
              <a:ext uri="{FF2B5EF4-FFF2-40B4-BE49-F238E27FC236}">
                <a16:creationId xmlns:a16="http://schemas.microsoft.com/office/drawing/2014/main" id="{27078870-0A40-13BA-4653-13774882B5A7}"/>
              </a:ext>
            </a:extLst>
          </p:cNvPr>
          <p:cNvPicPr>
            <a:picLocks noGrp="1" noChangeAspect="1"/>
          </p:cNvPicPr>
          <p:nvPr>
            <p:ph idx="1"/>
          </p:nvPr>
        </p:nvPicPr>
        <p:blipFill rotWithShape="1">
          <a:blip r:embed="rId2"/>
          <a:srcRect r="174" b="6567"/>
          <a:stretch/>
        </p:blipFill>
        <p:spPr>
          <a:xfrm>
            <a:off x="2129884" y="1690688"/>
            <a:ext cx="8218448" cy="4475936"/>
          </a:xfrm>
        </p:spPr>
      </p:pic>
    </p:spTree>
    <p:extLst>
      <p:ext uri="{BB962C8B-B14F-4D97-AF65-F5344CB8AC3E}">
        <p14:creationId xmlns:p14="http://schemas.microsoft.com/office/powerpoint/2010/main" val="16873768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989D-7A72-E89F-5F8F-E10912803ED7}"/>
              </a:ext>
            </a:extLst>
          </p:cNvPr>
          <p:cNvSpPr>
            <a:spLocks noGrp="1"/>
          </p:cNvSpPr>
          <p:nvPr>
            <p:ph type="title"/>
          </p:nvPr>
        </p:nvSpPr>
        <p:spPr/>
        <p:txBody>
          <a:bodyPr/>
          <a:lstStyle/>
          <a:p>
            <a:r>
              <a:rPr lang="en-US" dirty="0"/>
              <a:t>MONITORS</a:t>
            </a:r>
            <a:endParaRPr lang="en-IN" dirty="0"/>
          </a:p>
        </p:txBody>
      </p:sp>
      <p:sp>
        <p:nvSpPr>
          <p:cNvPr id="3" name="Content Placeholder 2">
            <a:extLst>
              <a:ext uri="{FF2B5EF4-FFF2-40B4-BE49-F238E27FC236}">
                <a16:creationId xmlns:a16="http://schemas.microsoft.com/office/drawing/2014/main" id="{937AF6BA-76DF-AE3B-84C3-6100D38F9124}"/>
              </a:ext>
            </a:extLst>
          </p:cNvPr>
          <p:cNvSpPr>
            <a:spLocks noGrp="1"/>
          </p:cNvSpPr>
          <p:nvPr>
            <p:ph idx="1"/>
          </p:nvPr>
        </p:nvSpPr>
        <p:spPr/>
        <p:txBody>
          <a:bodyPr>
            <a:normAutofit/>
          </a:bodyPr>
          <a:lstStyle/>
          <a:p>
            <a:pPr>
              <a:lnSpc>
                <a:spcPct val="150000"/>
              </a:lnSpc>
              <a:spcBef>
                <a:spcPts val="738"/>
              </a:spcBef>
              <a:spcAft>
                <a:spcPct val="0"/>
              </a:spcAft>
              <a:buFont typeface="Monotype Sorts,Sans-Serif"/>
              <a:buChar char=""/>
            </a:pPr>
            <a:r>
              <a:rPr lang="en-US" sz="2000" dirty="0">
                <a:ea typeface="+mn-lt"/>
                <a:cs typeface="+mn-lt"/>
              </a:rPr>
              <a:t>The </a:t>
            </a:r>
            <a:r>
              <a:rPr lang="en-US" sz="2000" b="1" dirty="0">
                <a:ea typeface="+mn-lt"/>
                <a:cs typeface="+mn-lt"/>
              </a:rPr>
              <a:t>monitor</a:t>
            </a:r>
            <a:r>
              <a:rPr lang="en-US" sz="2000" dirty="0">
                <a:ea typeface="+mn-lt"/>
                <a:cs typeface="+mn-lt"/>
              </a:rPr>
              <a:t> construct is not sufficiently powerful for modeling some synchronization schemes.</a:t>
            </a:r>
          </a:p>
          <a:p>
            <a:pPr>
              <a:lnSpc>
                <a:spcPct val="150000"/>
              </a:lnSpc>
              <a:spcBef>
                <a:spcPts val="738"/>
              </a:spcBef>
              <a:spcAft>
                <a:spcPct val="0"/>
              </a:spcAft>
              <a:buSzPct val="114999"/>
              <a:buFont typeface="Monotype Sorts,Sans-Serif"/>
              <a:buChar char=""/>
            </a:pPr>
            <a:r>
              <a:rPr lang="en-US" sz="2000" dirty="0">
                <a:ea typeface="+mn-lt"/>
                <a:cs typeface="+mn-lt"/>
              </a:rPr>
              <a:t> So, we need to define additional synchronization mechanisms. </a:t>
            </a:r>
          </a:p>
          <a:p>
            <a:pPr>
              <a:lnSpc>
                <a:spcPct val="150000"/>
              </a:lnSpc>
              <a:spcBef>
                <a:spcPts val="738"/>
              </a:spcBef>
              <a:spcAft>
                <a:spcPct val="0"/>
              </a:spcAft>
              <a:buSzPct val="114999"/>
              <a:buFont typeface="Monotype Sorts,Sans-Serif"/>
              <a:buChar char=""/>
            </a:pPr>
            <a:r>
              <a:rPr lang="en-US" sz="2000" dirty="0">
                <a:ea typeface="+mn-lt"/>
                <a:cs typeface="+mn-lt"/>
              </a:rPr>
              <a:t>These mechanisms are provided by the </a:t>
            </a:r>
            <a:r>
              <a:rPr lang="en-US" sz="2000" b="1" dirty="0">
                <a:ea typeface="+mn-lt"/>
                <a:cs typeface="+mn-lt"/>
              </a:rPr>
              <a:t>condition construct. </a:t>
            </a:r>
            <a:endParaRPr lang="en-US" sz="2000" dirty="0">
              <a:ea typeface="+mn-lt"/>
              <a:cs typeface="+mn-lt"/>
            </a:endParaRPr>
          </a:p>
          <a:p>
            <a:pPr>
              <a:lnSpc>
                <a:spcPct val="150000"/>
              </a:lnSpc>
              <a:spcBef>
                <a:spcPts val="738"/>
              </a:spcBef>
              <a:spcAft>
                <a:spcPct val="0"/>
              </a:spcAft>
              <a:buSzPct val="114999"/>
              <a:buFont typeface="Monotype Sorts,Sans-Serif"/>
              <a:buChar char=""/>
            </a:pPr>
            <a:r>
              <a:rPr lang="en-US" sz="2000" dirty="0">
                <a:ea typeface="+mn-lt"/>
                <a:cs typeface="+mn-lt"/>
              </a:rPr>
              <a:t>A programmer can define one or more variables of type </a:t>
            </a:r>
            <a:r>
              <a:rPr lang="en-US" sz="2000" b="1" dirty="0">
                <a:ea typeface="+mn-lt"/>
                <a:cs typeface="+mn-lt"/>
              </a:rPr>
              <a:t>condition</a:t>
            </a:r>
            <a:r>
              <a:rPr lang="en-US" sz="2000" dirty="0">
                <a:ea typeface="+mn-lt"/>
                <a:cs typeface="+mn-lt"/>
              </a:rPr>
              <a:t>: </a:t>
            </a:r>
          </a:p>
          <a:p>
            <a:pPr marL="285750" lvl="1">
              <a:lnSpc>
                <a:spcPct val="150000"/>
              </a:lnSpc>
              <a:spcBef>
                <a:spcPts val="738"/>
              </a:spcBef>
              <a:spcAft>
                <a:spcPct val="0"/>
              </a:spcAft>
              <a:buSzPct val="114999"/>
            </a:pPr>
            <a:r>
              <a:rPr lang="en-US" b="1" dirty="0">
                <a:ea typeface="+mn-lt"/>
                <a:cs typeface="+mn-lt"/>
              </a:rPr>
              <a:t>condition x, y; </a:t>
            </a:r>
            <a:endParaRPr lang="en-US" dirty="0">
              <a:ea typeface="+mn-lt"/>
              <a:cs typeface="+mn-lt"/>
            </a:endParaRPr>
          </a:p>
          <a:p>
            <a:pPr marL="327025" lvl="1" indent="-327025">
              <a:lnSpc>
                <a:spcPct val="150000"/>
              </a:lnSpc>
              <a:spcBef>
                <a:spcPts val="738"/>
              </a:spcBef>
              <a:spcAft>
                <a:spcPct val="0"/>
              </a:spcAft>
              <a:buSzPct val="114999"/>
              <a:buFont typeface="Monotype Sorts,Sans-Serif"/>
              <a:buChar char=""/>
            </a:pPr>
            <a:r>
              <a:rPr lang="en-US" dirty="0">
                <a:ea typeface="+mn-lt"/>
                <a:cs typeface="+mn-lt"/>
              </a:rPr>
              <a:t>The only operations that can be invoked on a </a:t>
            </a:r>
            <a:r>
              <a:rPr lang="en-US" b="1" dirty="0">
                <a:ea typeface="+mn-lt"/>
                <a:cs typeface="+mn-lt"/>
              </a:rPr>
              <a:t>condition variable</a:t>
            </a:r>
            <a:r>
              <a:rPr lang="en-US" dirty="0">
                <a:ea typeface="+mn-lt"/>
                <a:cs typeface="+mn-lt"/>
              </a:rPr>
              <a:t> are </a:t>
            </a:r>
            <a:r>
              <a:rPr lang="en-US" b="1" dirty="0">
                <a:ea typeface="+mn-lt"/>
                <a:cs typeface="+mn-lt"/>
              </a:rPr>
              <a:t>wait () </a:t>
            </a:r>
            <a:r>
              <a:rPr lang="en-US" dirty="0">
                <a:ea typeface="+mn-lt"/>
                <a:cs typeface="+mn-lt"/>
              </a:rPr>
              <a:t>and </a:t>
            </a:r>
            <a:r>
              <a:rPr lang="en-US" b="1" dirty="0">
                <a:ea typeface="+mn-lt"/>
                <a:cs typeface="+mn-lt"/>
              </a:rPr>
              <a:t>signal()</a:t>
            </a:r>
            <a:r>
              <a:rPr lang="en-US" dirty="0">
                <a:ea typeface="+mn-lt"/>
                <a:cs typeface="+mn-lt"/>
              </a:rPr>
              <a:t>. </a:t>
            </a:r>
          </a:p>
          <a:p>
            <a:pPr>
              <a:buSzPct val="114999"/>
            </a:pPr>
            <a:endParaRPr lang="en-US" sz="2000" dirty="0"/>
          </a:p>
          <a:p>
            <a:endParaRPr lang="en-IN" dirty="0"/>
          </a:p>
        </p:txBody>
      </p:sp>
    </p:spTree>
    <p:extLst>
      <p:ext uri="{BB962C8B-B14F-4D97-AF65-F5344CB8AC3E}">
        <p14:creationId xmlns:p14="http://schemas.microsoft.com/office/powerpoint/2010/main" val="19569701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C30E-A6B3-7E5D-3147-FA37F4BD1CC2}"/>
              </a:ext>
            </a:extLst>
          </p:cNvPr>
          <p:cNvSpPr>
            <a:spLocks noGrp="1"/>
          </p:cNvSpPr>
          <p:nvPr>
            <p:ph type="title"/>
          </p:nvPr>
        </p:nvSpPr>
        <p:spPr/>
        <p:txBody>
          <a:bodyPr/>
          <a:lstStyle/>
          <a:p>
            <a:r>
              <a:rPr lang="en-US" dirty="0"/>
              <a:t>MONITORS OPERATIONS</a:t>
            </a:r>
            <a:endParaRPr lang="en-IN" dirty="0"/>
          </a:p>
        </p:txBody>
      </p:sp>
      <p:sp>
        <p:nvSpPr>
          <p:cNvPr id="3" name="Content Placeholder 2">
            <a:extLst>
              <a:ext uri="{FF2B5EF4-FFF2-40B4-BE49-F238E27FC236}">
                <a16:creationId xmlns:a16="http://schemas.microsoft.com/office/drawing/2014/main" id="{8E4D0706-E947-3E4E-88CE-1235AF56E3A9}"/>
              </a:ext>
            </a:extLst>
          </p:cNvPr>
          <p:cNvSpPr>
            <a:spLocks noGrp="1"/>
          </p:cNvSpPr>
          <p:nvPr>
            <p:ph idx="1"/>
          </p:nvPr>
        </p:nvSpPr>
        <p:spPr/>
        <p:txBody>
          <a:bodyPr/>
          <a:lstStyle/>
          <a:p>
            <a:pPr marL="327025" indent="-327025">
              <a:spcBef>
                <a:spcPts val="788"/>
              </a:spcBef>
              <a:spcAft>
                <a:spcPct val="0"/>
              </a:spcAft>
              <a:buFont typeface="Monotype Sorts,Sans-Serif"/>
              <a:buChar char=""/>
            </a:pPr>
            <a:r>
              <a:rPr lang="en-US" dirty="0">
                <a:solidFill>
                  <a:srgbClr val="000000"/>
                </a:solidFill>
                <a:latin typeface="Arial"/>
                <a:cs typeface="Arial"/>
              </a:rPr>
              <a:t>Two operations on a condition variable:</a:t>
            </a:r>
            <a:endParaRPr lang="en-US" dirty="0">
              <a:ea typeface="+mn-lt"/>
              <a:cs typeface="+mn-lt"/>
            </a:endParaRPr>
          </a:p>
          <a:p>
            <a:pPr>
              <a:spcBef>
                <a:spcPts val="788"/>
              </a:spcBef>
              <a:spcAft>
                <a:spcPct val="0"/>
              </a:spcAft>
              <a:buSzPct val="114999"/>
            </a:pPr>
            <a:endParaRPr lang="en-US" dirty="0">
              <a:ea typeface="+mn-lt"/>
              <a:cs typeface="+mn-lt"/>
            </a:endParaRPr>
          </a:p>
          <a:p>
            <a:pPr marL="727075" lvl="1" indent="-269875">
              <a:spcBef>
                <a:spcPts val="788"/>
              </a:spcBef>
              <a:spcAft>
                <a:spcPct val="0"/>
              </a:spcAft>
              <a:buSzPct val="114999"/>
              <a:buFont typeface="Monotype Sorts,Sans-Serif"/>
              <a:buChar char=""/>
            </a:pPr>
            <a:r>
              <a:rPr lang="en-US" b="1" dirty="0" err="1">
                <a:solidFill>
                  <a:srgbClr val="0000FF"/>
                </a:solidFill>
                <a:latin typeface="Arial"/>
                <a:cs typeface="Arial"/>
              </a:rPr>
              <a:t>x.wait</a:t>
            </a:r>
            <a:r>
              <a:rPr lang="en-US" b="1" dirty="0">
                <a:solidFill>
                  <a:srgbClr val="0000FF"/>
                </a:solidFill>
                <a:latin typeface="Arial"/>
                <a:cs typeface="Arial"/>
              </a:rPr>
              <a:t> () </a:t>
            </a:r>
            <a:r>
              <a:rPr lang="en-US" b="1" dirty="0">
                <a:solidFill>
                  <a:srgbClr val="000000"/>
                </a:solidFill>
                <a:latin typeface="Arial"/>
                <a:cs typeface="Arial"/>
              </a:rPr>
              <a:t> </a:t>
            </a:r>
            <a:r>
              <a:rPr lang="en-US" dirty="0">
                <a:solidFill>
                  <a:srgbClr val="000000"/>
                </a:solidFill>
                <a:latin typeface="Arial"/>
                <a:cs typeface="Arial"/>
              </a:rPr>
              <a:t>– a process that invokes the operation is suspended until another </a:t>
            </a:r>
            <a:endParaRPr lang="en-US" dirty="0">
              <a:ea typeface="+mn-lt"/>
              <a:cs typeface="+mn-lt"/>
            </a:endParaRPr>
          </a:p>
          <a:p>
            <a:pPr lvl="1">
              <a:spcBef>
                <a:spcPts val="788"/>
              </a:spcBef>
              <a:spcAft>
                <a:spcPct val="0"/>
              </a:spcAft>
              <a:buSzPct val="114999"/>
            </a:pPr>
            <a:r>
              <a:rPr lang="en-US" dirty="0">
                <a:solidFill>
                  <a:srgbClr val="000000"/>
                </a:solidFill>
                <a:latin typeface="Arial"/>
                <a:cs typeface="Arial"/>
              </a:rPr>
              <a:t>process invokes </a:t>
            </a:r>
            <a:r>
              <a:rPr lang="en-US" b="1" dirty="0" err="1">
                <a:solidFill>
                  <a:srgbClr val="000000"/>
                </a:solidFill>
                <a:latin typeface="Arial"/>
                <a:cs typeface="Arial"/>
              </a:rPr>
              <a:t>x.signal</a:t>
            </a:r>
            <a:r>
              <a:rPr lang="en-US" b="1" dirty="0">
                <a:solidFill>
                  <a:srgbClr val="000000"/>
                </a:solidFill>
                <a:latin typeface="Arial"/>
                <a:cs typeface="Arial"/>
              </a:rPr>
              <a:t>()</a:t>
            </a:r>
            <a:endParaRPr lang="en-US" dirty="0">
              <a:ea typeface="+mn-lt"/>
              <a:cs typeface="+mn-lt"/>
            </a:endParaRPr>
          </a:p>
          <a:p>
            <a:pPr lvl="1">
              <a:spcBef>
                <a:spcPts val="788"/>
              </a:spcBef>
              <a:spcAft>
                <a:spcPct val="0"/>
              </a:spcAft>
              <a:buSzPct val="114999"/>
            </a:pPr>
            <a:endParaRPr lang="en-US" dirty="0">
              <a:ea typeface="+mn-lt"/>
              <a:cs typeface="+mn-lt"/>
            </a:endParaRPr>
          </a:p>
          <a:p>
            <a:pPr marL="727075" lvl="1" indent="-269875">
              <a:spcBef>
                <a:spcPts val="788"/>
              </a:spcBef>
              <a:spcAft>
                <a:spcPct val="0"/>
              </a:spcAft>
              <a:buSzPct val="114999"/>
              <a:buFont typeface="Monotype Sorts,Sans-Serif"/>
              <a:buChar char=""/>
            </a:pPr>
            <a:r>
              <a:rPr lang="en-US" b="1" dirty="0" err="1">
                <a:solidFill>
                  <a:srgbClr val="0000FF"/>
                </a:solidFill>
                <a:latin typeface="Arial"/>
                <a:cs typeface="Arial"/>
              </a:rPr>
              <a:t>x.signal</a:t>
            </a:r>
            <a:r>
              <a:rPr lang="en-US" b="1" dirty="0">
                <a:solidFill>
                  <a:srgbClr val="0000FF"/>
                </a:solidFill>
                <a:latin typeface="Arial"/>
                <a:cs typeface="Arial"/>
              </a:rPr>
              <a:t> () </a:t>
            </a:r>
            <a:r>
              <a:rPr lang="en-US" dirty="0">
                <a:solidFill>
                  <a:srgbClr val="000000"/>
                </a:solidFill>
                <a:latin typeface="Arial"/>
                <a:cs typeface="Arial"/>
              </a:rPr>
              <a:t>–</a:t>
            </a:r>
            <a:r>
              <a:rPr lang="en-US" dirty="0">
                <a:solidFill>
                  <a:srgbClr val="0000FF"/>
                </a:solidFill>
                <a:latin typeface="Arial"/>
                <a:cs typeface="Arial"/>
              </a:rPr>
              <a:t> </a:t>
            </a:r>
            <a:r>
              <a:rPr lang="en-US" dirty="0">
                <a:solidFill>
                  <a:srgbClr val="000000"/>
                </a:solidFill>
                <a:latin typeface="Arial"/>
                <a:cs typeface="Arial"/>
              </a:rPr>
              <a:t>resumes one of processes</a:t>
            </a:r>
            <a:r>
              <a:rPr lang="en-US" dirty="0">
                <a:solidFill>
                  <a:srgbClr val="0000FF"/>
                </a:solidFill>
                <a:latin typeface="Arial"/>
                <a:cs typeface="Arial"/>
              </a:rPr>
              <a:t> </a:t>
            </a:r>
            <a:r>
              <a:rPr lang="en-US" dirty="0">
                <a:solidFill>
                  <a:srgbClr val="000000"/>
                </a:solidFill>
                <a:latin typeface="Arial"/>
                <a:cs typeface="Arial"/>
              </a:rPr>
              <a:t>(if any)</a:t>
            </a:r>
            <a:r>
              <a:rPr lang="en-US" dirty="0">
                <a:solidFill>
                  <a:srgbClr val="0000FF"/>
                </a:solidFill>
                <a:latin typeface="Arial"/>
                <a:cs typeface="Arial"/>
              </a:rPr>
              <a:t> </a:t>
            </a:r>
            <a:r>
              <a:rPr lang="en-US" dirty="0">
                <a:solidFill>
                  <a:srgbClr val="000000"/>
                </a:solidFill>
                <a:latin typeface="Arial"/>
                <a:cs typeface="Arial"/>
              </a:rPr>
              <a:t>that invoked</a:t>
            </a:r>
            <a:r>
              <a:rPr lang="en-US" dirty="0">
                <a:solidFill>
                  <a:srgbClr val="0000FF"/>
                </a:solidFill>
                <a:latin typeface="Arial"/>
                <a:cs typeface="Arial"/>
              </a:rPr>
              <a:t> </a:t>
            </a:r>
            <a:r>
              <a:rPr lang="en-US" b="1" dirty="0" err="1">
                <a:solidFill>
                  <a:schemeClr val="tx1"/>
                </a:solidFill>
                <a:latin typeface="Arial"/>
                <a:cs typeface="Arial"/>
              </a:rPr>
              <a:t>x.wait</a:t>
            </a:r>
            <a:r>
              <a:rPr lang="en-US" b="1" dirty="0">
                <a:solidFill>
                  <a:schemeClr val="tx1"/>
                </a:solidFill>
                <a:latin typeface="Arial"/>
                <a:cs typeface="Arial"/>
              </a:rPr>
              <a:t> ()</a:t>
            </a:r>
            <a:endParaRPr lang="en-US" dirty="0">
              <a:solidFill>
                <a:schemeClr val="tx1"/>
              </a:solidFill>
              <a:ea typeface="+mn-lt"/>
              <a:cs typeface="+mn-lt"/>
            </a:endParaRPr>
          </a:p>
          <a:p>
            <a:pPr lvl="1">
              <a:spcBef>
                <a:spcPts val="788"/>
              </a:spcBef>
              <a:spcAft>
                <a:spcPct val="0"/>
              </a:spcAft>
              <a:buSzPct val="114999"/>
            </a:pPr>
            <a:endParaRPr lang="en-US" dirty="0">
              <a:ea typeface="+mn-lt"/>
              <a:cs typeface="+mn-lt"/>
            </a:endParaRPr>
          </a:p>
          <a:p>
            <a:pPr lvl="1">
              <a:spcBef>
                <a:spcPts val="788"/>
              </a:spcBef>
              <a:spcAft>
                <a:spcPct val="0"/>
              </a:spcAft>
              <a:buSzPct val="114999"/>
            </a:pPr>
            <a:endParaRPr lang="en-US" dirty="0">
              <a:ea typeface="+mn-lt"/>
              <a:cs typeface="+mn-lt"/>
            </a:endParaRPr>
          </a:p>
          <a:p>
            <a:pPr>
              <a:buSzPct val="114999"/>
            </a:pPr>
            <a:endParaRPr lang="en-US" dirty="0"/>
          </a:p>
          <a:p>
            <a:endParaRPr lang="en-IN" dirty="0"/>
          </a:p>
        </p:txBody>
      </p:sp>
    </p:spTree>
    <p:extLst>
      <p:ext uri="{BB962C8B-B14F-4D97-AF65-F5344CB8AC3E}">
        <p14:creationId xmlns:p14="http://schemas.microsoft.com/office/powerpoint/2010/main" val="27361786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51E8-F133-08FF-4111-A61280F7A4D8}"/>
              </a:ext>
            </a:extLst>
          </p:cNvPr>
          <p:cNvSpPr>
            <a:spLocks noGrp="1"/>
          </p:cNvSpPr>
          <p:nvPr>
            <p:ph type="title"/>
          </p:nvPr>
        </p:nvSpPr>
        <p:spPr/>
        <p:txBody>
          <a:bodyPr/>
          <a:lstStyle/>
          <a:p>
            <a:r>
              <a:rPr lang="en-IN" dirty="0"/>
              <a:t>PROCESS HIERACHY</a:t>
            </a:r>
          </a:p>
        </p:txBody>
      </p:sp>
      <p:sp>
        <p:nvSpPr>
          <p:cNvPr id="3" name="Content Placeholder 2">
            <a:extLst>
              <a:ext uri="{FF2B5EF4-FFF2-40B4-BE49-F238E27FC236}">
                <a16:creationId xmlns:a16="http://schemas.microsoft.com/office/drawing/2014/main" id="{F498C1D8-19F2-AB32-B8ED-831DB045636C}"/>
              </a:ext>
            </a:extLst>
          </p:cNvPr>
          <p:cNvSpPr>
            <a:spLocks noGrp="1"/>
          </p:cNvSpPr>
          <p:nvPr>
            <p:ph idx="1"/>
          </p:nvPr>
        </p:nvSpPr>
        <p:spPr/>
        <p:txBody>
          <a:bodyPr>
            <a:normAutofit/>
          </a:bodyPr>
          <a:lstStyle/>
          <a:p>
            <a:pPr algn="just"/>
            <a:r>
              <a:rPr lang="en-US" dirty="0">
                <a:ea typeface="+mn-lt"/>
                <a:cs typeface="+mn-lt"/>
              </a:rPr>
              <a:t>A process can create several new processes during its time of execution.</a:t>
            </a:r>
            <a:endParaRPr lang="en-US" dirty="0"/>
          </a:p>
          <a:p>
            <a:pPr algn="just">
              <a:buSzPct val="114999"/>
            </a:pPr>
            <a:r>
              <a:rPr lang="en-US" dirty="0">
                <a:ea typeface="+mn-lt"/>
                <a:cs typeface="+mn-lt"/>
              </a:rPr>
              <a:t>The creating process is called the Parent Process and the new process is called Child Process.</a:t>
            </a:r>
            <a:endParaRPr lang="en-US" dirty="0"/>
          </a:p>
          <a:p>
            <a:pPr algn="just">
              <a:buSzPct val="114999"/>
            </a:pPr>
            <a:r>
              <a:rPr lang="en-US" b="1" dirty="0">
                <a:ea typeface="+mn-lt"/>
                <a:cs typeface="+mn-lt"/>
              </a:rPr>
              <a:t>Execution</a:t>
            </a:r>
            <a:r>
              <a:rPr lang="en-US" dirty="0">
                <a:ea typeface="+mn-lt"/>
                <a:cs typeface="+mn-lt"/>
              </a:rPr>
              <a:t> − The child process is executed by the parent process concurrently or it waits till all children get terminated.</a:t>
            </a:r>
            <a:endParaRPr lang="en-US" dirty="0"/>
          </a:p>
          <a:p>
            <a:pPr algn="just">
              <a:buSzPct val="114999"/>
            </a:pPr>
            <a:r>
              <a:rPr lang="en-US" b="1" dirty="0">
                <a:ea typeface="+mn-lt"/>
                <a:cs typeface="+mn-lt"/>
              </a:rPr>
              <a:t>Sharing</a:t>
            </a:r>
            <a:r>
              <a:rPr lang="en-US" dirty="0">
                <a:ea typeface="+mn-lt"/>
                <a:cs typeface="+mn-lt"/>
              </a:rPr>
              <a:t> − The parent or child process shares all resources like memory or files or children process shares a subset of parent’s resources or parent and children process share no resource in common.</a:t>
            </a:r>
            <a:endParaRPr lang="en-US" dirty="0"/>
          </a:p>
          <a:p>
            <a:endParaRPr lang="en-IN" dirty="0"/>
          </a:p>
        </p:txBody>
      </p:sp>
    </p:spTree>
    <p:extLst>
      <p:ext uri="{BB962C8B-B14F-4D97-AF65-F5344CB8AC3E}">
        <p14:creationId xmlns:p14="http://schemas.microsoft.com/office/powerpoint/2010/main" val="26608374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FA3E-A6B8-23E7-0814-47C17B6C49A5}"/>
              </a:ext>
            </a:extLst>
          </p:cNvPr>
          <p:cNvSpPr>
            <a:spLocks noGrp="1"/>
          </p:cNvSpPr>
          <p:nvPr>
            <p:ph type="title"/>
          </p:nvPr>
        </p:nvSpPr>
        <p:spPr/>
        <p:txBody>
          <a:bodyPr/>
          <a:lstStyle/>
          <a:p>
            <a:r>
              <a:rPr lang="en-IN" dirty="0"/>
              <a:t>PROCESS HIERARCHY</a:t>
            </a:r>
          </a:p>
        </p:txBody>
      </p:sp>
      <p:pic>
        <p:nvPicPr>
          <p:cNvPr id="4" name="Picture 6">
            <a:extLst>
              <a:ext uri="{FF2B5EF4-FFF2-40B4-BE49-F238E27FC236}">
                <a16:creationId xmlns:a16="http://schemas.microsoft.com/office/drawing/2014/main" id="{440DCD31-7432-1A3E-ED88-02EA7DE31479}"/>
              </a:ext>
            </a:extLst>
          </p:cNvPr>
          <p:cNvPicPr>
            <a:picLocks noGrp="1" noChangeAspect="1"/>
          </p:cNvPicPr>
          <p:nvPr>
            <p:ph idx="1"/>
          </p:nvPr>
        </p:nvPicPr>
        <p:blipFill>
          <a:blip r:embed="rId2"/>
          <a:stretch>
            <a:fillRect/>
          </a:stretch>
        </p:blipFill>
        <p:spPr>
          <a:xfrm>
            <a:off x="2954338" y="2266950"/>
            <a:ext cx="6343650" cy="3181350"/>
          </a:xfrm>
        </p:spPr>
      </p:pic>
    </p:spTree>
    <p:extLst>
      <p:ext uri="{BB962C8B-B14F-4D97-AF65-F5344CB8AC3E}">
        <p14:creationId xmlns:p14="http://schemas.microsoft.com/office/powerpoint/2010/main" val="33088763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159C-5D77-BB86-9D79-CC3F3622B3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91D73E-F670-0D77-1ACF-8764F9339C9D}"/>
              </a:ext>
            </a:extLst>
          </p:cNvPr>
          <p:cNvSpPr>
            <a:spLocks noGrp="1"/>
          </p:cNvSpPr>
          <p:nvPr>
            <p:ph idx="1"/>
          </p:nvPr>
        </p:nvSpPr>
        <p:spPr/>
        <p:txBody>
          <a:bodyPr/>
          <a:lstStyle/>
          <a:p>
            <a:pPr algn="just"/>
            <a:r>
              <a:rPr lang="en-US" dirty="0">
                <a:ea typeface="+mn-lt"/>
                <a:cs typeface="+mn-lt"/>
              </a:rPr>
              <a:t>The reasons that parent process terminates the execution of one of its children are as follows −</a:t>
            </a:r>
            <a:endParaRPr lang="en-US" dirty="0"/>
          </a:p>
          <a:p>
            <a:pPr algn="just">
              <a:buSzPct val="114999"/>
            </a:pPr>
            <a:r>
              <a:rPr lang="en-US" dirty="0">
                <a:ea typeface="+mn-lt"/>
                <a:cs typeface="+mn-lt"/>
              </a:rPr>
              <a:t>The child process has exceeded its usage of resources that have been allocated. Because of this there should be some mechanism which allows the parent process to inspect the state of its children process.</a:t>
            </a:r>
            <a:endParaRPr lang="en-US" dirty="0"/>
          </a:p>
          <a:p>
            <a:pPr algn="just">
              <a:buSzPct val="114999"/>
            </a:pPr>
            <a:r>
              <a:rPr lang="en-US" dirty="0">
                <a:ea typeface="+mn-lt"/>
                <a:cs typeface="+mn-lt"/>
              </a:rPr>
              <a:t>The task that is assigned to the child process is no longer required.</a:t>
            </a:r>
            <a:endParaRPr lang="en-US" dirty="0"/>
          </a:p>
          <a:p>
            <a:endParaRPr lang="en-IN" dirty="0"/>
          </a:p>
        </p:txBody>
      </p:sp>
    </p:spTree>
    <p:extLst>
      <p:ext uri="{BB962C8B-B14F-4D97-AF65-F5344CB8AC3E}">
        <p14:creationId xmlns:p14="http://schemas.microsoft.com/office/powerpoint/2010/main" val="6358592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E7BA-56B6-6C88-0765-66561EF4E518}"/>
              </a:ext>
            </a:extLst>
          </p:cNvPr>
          <p:cNvSpPr>
            <a:spLocks noGrp="1"/>
          </p:cNvSpPr>
          <p:nvPr>
            <p:ph type="title"/>
          </p:nvPr>
        </p:nvSpPr>
        <p:spPr/>
        <p:txBody>
          <a:bodyPr/>
          <a:lstStyle/>
          <a:p>
            <a:r>
              <a:rPr lang="en-US" dirty="0"/>
              <a:t>Precedence of Graph</a:t>
            </a:r>
            <a:endParaRPr lang="en-IN" dirty="0"/>
          </a:p>
        </p:txBody>
      </p:sp>
      <p:sp>
        <p:nvSpPr>
          <p:cNvPr id="3" name="Content Placeholder 2">
            <a:extLst>
              <a:ext uri="{FF2B5EF4-FFF2-40B4-BE49-F238E27FC236}">
                <a16:creationId xmlns:a16="http://schemas.microsoft.com/office/drawing/2014/main" id="{C24B2D99-667F-AC07-6312-8582F8B4FD48}"/>
              </a:ext>
            </a:extLst>
          </p:cNvPr>
          <p:cNvSpPr>
            <a:spLocks noGrp="1"/>
          </p:cNvSpPr>
          <p:nvPr>
            <p:ph idx="1"/>
          </p:nvPr>
        </p:nvSpPr>
        <p:spPr/>
        <p:txBody>
          <a:bodyPr>
            <a:normAutofit/>
          </a:bodyPr>
          <a:lstStyle/>
          <a:p>
            <a:pPr algn="just"/>
            <a:r>
              <a:rPr lang="en-US" b="1" dirty="0">
                <a:ea typeface="+mn-lt"/>
                <a:cs typeface="+mn-lt"/>
              </a:rPr>
              <a:t>Precedence Graph</a:t>
            </a:r>
            <a:r>
              <a:rPr lang="en-US" dirty="0">
                <a:ea typeface="+mn-lt"/>
                <a:cs typeface="+mn-lt"/>
              </a:rPr>
              <a:t> is a directed acyclic graph which is used to show the execution level of several processes in operating system. </a:t>
            </a:r>
          </a:p>
          <a:p>
            <a:pPr algn="just">
              <a:buSzPct val="114999"/>
            </a:pPr>
            <a:r>
              <a:rPr lang="en-US" dirty="0">
                <a:ea typeface="+mn-lt"/>
                <a:cs typeface="+mn-lt"/>
              </a:rPr>
              <a:t>It consists of nodes and edges. </a:t>
            </a:r>
          </a:p>
          <a:p>
            <a:pPr algn="just">
              <a:buSzPct val="114999"/>
            </a:pPr>
            <a:r>
              <a:rPr lang="en-US" dirty="0">
                <a:ea typeface="+mn-lt"/>
                <a:cs typeface="+mn-lt"/>
              </a:rPr>
              <a:t> Nodes represent the processes and the edges represent the flow of execution.</a:t>
            </a:r>
          </a:p>
          <a:p>
            <a:pPr algn="just">
              <a:buSzPct val="114999"/>
            </a:pPr>
            <a:r>
              <a:rPr lang="en-US" dirty="0">
                <a:ea typeface="+mn-lt"/>
                <a:cs typeface="+mn-lt"/>
              </a:rPr>
              <a:t>A directed edge from node A to node B shows that statement A executes first and then Statement B executes.</a:t>
            </a:r>
            <a:endParaRPr lang="en-US" dirty="0"/>
          </a:p>
          <a:p>
            <a:pPr algn="just">
              <a:buSzPct val="114999"/>
            </a:pPr>
            <a:endParaRPr lang="en-US" dirty="0"/>
          </a:p>
          <a:p>
            <a:endParaRPr lang="en-IN" dirty="0"/>
          </a:p>
        </p:txBody>
      </p:sp>
    </p:spTree>
    <p:extLst>
      <p:ext uri="{BB962C8B-B14F-4D97-AF65-F5344CB8AC3E}">
        <p14:creationId xmlns:p14="http://schemas.microsoft.com/office/powerpoint/2010/main" val="2437459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8A5F-332A-E380-75BC-A0A180D95316}"/>
              </a:ext>
            </a:extLst>
          </p:cNvPr>
          <p:cNvSpPr>
            <a:spLocks noGrp="1"/>
          </p:cNvSpPr>
          <p:nvPr>
            <p:ph type="title"/>
          </p:nvPr>
        </p:nvSpPr>
        <p:spPr>
          <a:xfrm>
            <a:off x="838200" y="1775192"/>
            <a:ext cx="10515600" cy="3307615"/>
          </a:xfrm>
        </p:spPr>
        <p:txBody>
          <a:bodyPr>
            <a:normAutofit/>
          </a:bodyPr>
          <a:lstStyle/>
          <a:p>
            <a:r>
              <a:rPr lang="en-US" dirty="0">
                <a:latin typeface="Consolas"/>
              </a:rPr>
              <a:t>S1 : a = x + y;
S2 : b = z + 1;
S3 : c = a - b;
S4 : w = c + 1;</a:t>
            </a:r>
            <a:br>
              <a:rPr lang="en-US" dirty="0"/>
            </a:br>
            <a:endParaRPr lang="en-IN" dirty="0"/>
          </a:p>
        </p:txBody>
      </p:sp>
      <p:pic>
        <p:nvPicPr>
          <p:cNvPr id="4" name="Picture 5" descr="A picture containing text, pool ball, vector graphics, silhouette&#10;&#10;Description automatically generated">
            <a:extLst>
              <a:ext uri="{FF2B5EF4-FFF2-40B4-BE49-F238E27FC236}">
                <a16:creationId xmlns:a16="http://schemas.microsoft.com/office/drawing/2014/main" id="{002A06F9-421A-0FF4-3464-525B8EE5E522}"/>
              </a:ext>
            </a:extLst>
          </p:cNvPr>
          <p:cNvPicPr>
            <a:picLocks noGrp="1" noChangeAspect="1"/>
          </p:cNvPicPr>
          <p:nvPr>
            <p:ph idx="1"/>
          </p:nvPr>
        </p:nvPicPr>
        <p:blipFill>
          <a:blip r:embed="rId2"/>
          <a:stretch>
            <a:fillRect/>
          </a:stretch>
        </p:blipFill>
        <p:spPr>
          <a:xfrm>
            <a:off x="4406900" y="2090738"/>
            <a:ext cx="3438525" cy="3533775"/>
          </a:xfrm>
          <a:prstGeom prst="rect">
            <a:avLst/>
          </a:prstGeom>
        </p:spPr>
      </p:pic>
    </p:spTree>
    <p:extLst>
      <p:ext uri="{BB962C8B-B14F-4D97-AF65-F5344CB8AC3E}">
        <p14:creationId xmlns:p14="http://schemas.microsoft.com/office/powerpoint/2010/main" val="33084362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90CF-0006-6DEF-4F9E-BC11E01BA9DC}"/>
              </a:ext>
            </a:extLst>
          </p:cNvPr>
          <p:cNvSpPr>
            <a:spLocks noGrp="1"/>
          </p:cNvSpPr>
          <p:nvPr>
            <p:ph type="title"/>
          </p:nvPr>
        </p:nvSpPr>
        <p:spPr/>
        <p:txBody>
          <a:bodyPr/>
          <a:lstStyle/>
          <a:p>
            <a:r>
              <a:rPr lang="en-IN" dirty="0"/>
              <a:t>SCHEDULER ACTIVATION</a:t>
            </a:r>
          </a:p>
        </p:txBody>
      </p:sp>
      <p:sp>
        <p:nvSpPr>
          <p:cNvPr id="3" name="Content Placeholder 2">
            <a:extLst>
              <a:ext uri="{FF2B5EF4-FFF2-40B4-BE49-F238E27FC236}">
                <a16:creationId xmlns:a16="http://schemas.microsoft.com/office/drawing/2014/main" id="{789DA495-F656-F52D-88C8-35193600EB08}"/>
              </a:ext>
            </a:extLst>
          </p:cNvPr>
          <p:cNvSpPr>
            <a:spLocks noGrp="1"/>
          </p:cNvSpPr>
          <p:nvPr>
            <p:ph idx="1"/>
          </p:nvPr>
        </p:nvSpPr>
        <p:spPr/>
        <p:txBody>
          <a:bodyPr/>
          <a:lstStyle/>
          <a:p>
            <a:r>
              <a:rPr lang="en-US" sz="2800" dirty="0">
                <a:latin typeface="Times New Roman"/>
                <a:cs typeface="Times New Roman"/>
              </a:rPr>
              <a:t>A mechanism that facilitates exchange of information between user-level and kernel-level mechanisms</a:t>
            </a:r>
            <a:endParaRPr lang="en-US" dirty="0"/>
          </a:p>
          <a:p>
            <a:endParaRPr lang="en-IN" dirty="0"/>
          </a:p>
        </p:txBody>
      </p:sp>
      <p:pic>
        <p:nvPicPr>
          <p:cNvPr id="4" name="Picture 4">
            <a:extLst>
              <a:ext uri="{FF2B5EF4-FFF2-40B4-BE49-F238E27FC236}">
                <a16:creationId xmlns:a16="http://schemas.microsoft.com/office/drawing/2014/main" id="{0B423A0C-24AD-0498-A732-966E3660F274}"/>
              </a:ext>
            </a:extLst>
          </p:cNvPr>
          <p:cNvPicPr>
            <a:picLocks noChangeAspect="1"/>
          </p:cNvPicPr>
          <p:nvPr/>
        </p:nvPicPr>
        <p:blipFill rotWithShape="1">
          <a:blip r:embed="rId2"/>
          <a:srcRect r="-153" b="50206"/>
          <a:stretch/>
        </p:blipFill>
        <p:spPr>
          <a:xfrm>
            <a:off x="1370480" y="3163524"/>
            <a:ext cx="9055691" cy="1675539"/>
          </a:xfrm>
          <a:prstGeom prst="rect">
            <a:avLst/>
          </a:prstGeom>
        </p:spPr>
      </p:pic>
    </p:spTree>
    <p:extLst>
      <p:ext uri="{BB962C8B-B14F-4D97-AF65-F5344CB8AC3E}">
        <p14:creationId xmlns:p14="http://schemas.microsoft.com/office/powerpoint/2010/main" val="424968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C27C-1607-AC7E-4EEB-50C2EBE0017E}"/>
              </a:ext>
            </a:extLst>
          </p:cNvPr>
          <p:cNvSpPr>
            <a:spLocks noGrp="1"/>
          </p:cNvSpPr>
          <p:nvPr>
            <p:ph type="title"/>
          </p:nvPr>
        </p:nvSpPr>
        <p:spPr/>
        <p:txBody>
          <a:bodyPr>
            <a:normAutofit/>
          </a:bodyPr>
          <a:lstStyle/>
          <a:p>
            <a:r>
              <a:rPr lang="en-US" b="1" i="0" dirty="0">
                <a:effectLst/>
                <a:latin typeface="Source Sans Pro" panose="020B0503030403020204" pitchFamily="34" charset="0"/>
              </a:rPr>
              <a:t>Race Condition</a:t>
            </a:r>
            <a:br>
              <a:rPr lang="en-US" b="1" i="0" dirty="0">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3C7CEEE4-F227-14C2-5901-D20BC057A0B3}"/>
              </a:ext>
            </a:extLst>
          </p:cNvPr>
          <p:cNvSpPr>
            <a:spLocks noGrp="1"/>
          </p:cNvSpPr>
          <p:nvPr>
            <p:ph idx="1"/>
          </p:nvPr>
        </p:nvSpPr>
        <p:spPr/>
        <p:txBody>
          <a:bodyPr>
            <a:normAutofit/>
          </a:bodyPr>
          <a:lstStyle/>
          <a:p>
            <a:pPr algn="l"/>
            <a:r>
              <a:rPr lang="en-US" b="0" i="0" dirty="0">
                <a:solidFill>
                  <a:srgbClr val="61738E"/>
                </a:solidFill>
                <a:effectLst/>
                <a:latin typeface="Source Sans Pro" panose="020B0503030403020204" pitchFamily="34" charset="0"/>
              </a:rPr>
              <a:t>When more than one process is either running the same code or modifying the same memory or any shared data, there is a risk that the result or value of the shared data may be incorrect because all processes try to access and modify this shared resource. Thus, all the processes race to say that my result is correct. This condition is called the race condition. Since many processes use the same data, the results of the processes may depend on the order of their execution. </a:t>
            </a:r>
          </a:p>
          <a:p>
            <a:pPr algn="l"/>
            <a:r>
              <a:rPr lang="en-US" b="0" i="0" dirty="0">
                <a:solidFill>
                  <a:srgbClr val="61738E"/>
                </a:solidFill>
                <a:effectLst/>
                <a:latin typeface="Source Sans Pro" panose="020B0503030403020204" pitchFamily="34" charset="0"/>
              </a:rPr>
              <a:t>EXAMPLE – MONEY DEBITED WHILE ONLINE SHOPPING BUT ORDER NOT PLACED</a:t>
            </a:r>
          </a:p>
          <a:p>
            <a:pPr marL="0" indent="0" algn="l">
              <a:buNone/>
            </a:pPr>
            <a:r>
              <a:rPr lang="en-US" b="0" i="0" dirty="0">
                <a:solidFill>
                  <a:srgbClr val="61738E"/>
                </a:solidFill>
                <a:effectLst/>
                <a:latin typeface="Source Sans Pro" panose="020B0503030403020204" pitchFamily="34" charset="0"/>
              </a:rPr>
              <a:t>But how to avoid this race condition? There is a simple solution:</a:t>
            </a:r>
          </a:p>
          <a:p>
            <a:pPr algn="l">
              <a:buFont typeface="Arial" panose="020B0604020202020204" pitchFamily="34" charset="0"/>
              <a:buChar char="•"/>
            </a:pPr>
            <a:r>
              <a:rPr lang="en-US" b="0" i="0" dirty="0">
                <a:solidFill>
                  <a:srgbClr val="FF0000"/>
                </a:solidFill>
                <a:effectLst/>
                <a:latin typeface="Source Sans Pro" panose="020B0503030403020204" pitchFamily="34" charset="0"/>
              </a:rPr>
              <a:t>by treating the critical section as a section that can be accessed by only a single process at a time. This kind of section is called an atomic section.</a:t>
            </a:r>
          </a:p>
          <a:p>
            <a:endParaRPr lang="en-IN" dirty="0"/>
          </a:p>
        </p:txBody>
      </p:sp>
    </p:spTree>
    <p:extLst>
      <p:ext uri="{BB962C8B-B14F-4D97-AF65-F5344CB8AC3E}">
        <p14:creationId xmlns:p14="http://schemas.microsoft.com/office/powerpoint/2010/main" val="367967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386E-3CA9-6EE6-F6FA-B9220A5D36E6}"/>
              </a:ext>
            </a:extLst>
          </p:cNvPr>
          <p:cNvSpPr>
            <a:spLocks noGrp="1"/>
          </p:cNvSpPr>
          <p:nvPr>
            <p:ph type="title"/>
          </p:nvPr>
        </p:nvSpPr>
        <p:spPr/>
        <p:txBody>
          <a:bodyPr/>
          <a:lstStyle/>
          <a:p>
            <a:r>
              <a:rPr lang="en-IN" dirty="0"/>
              <a:t>STRUCTURE OF SA</a:t>
            </a:r>
          </a:p>
        </p:txBody>
      </p:sp>
      <p:pic>
        <p:nvPicPr>
          <p:cNvPr id="4" name="Picture 4" descr="Diagram&#10;&#10;Description automatically generated">
            <a:extLst>
              <a:ext uri="{FF2B5EF4-FFF2-40B4-BE49-F238E27FC236}">
                <a16:creationId xmlns:a16="http://schemas.microsoft.com/office/drawing/2014/main" id="{8CBE21CE-0399-3DF2-0433-FB1BDB6FEC5A}"/>
              </a:ext>
            </a:extLst>
          </p:cNvPr>
          <p:cNvPicPr>
            <a:picLocks noGrp="1" noChangeAspect="1"/>
          </p:cNvPicPr>
          <p:nvPr>
            <p:ph idx="1"/>
          </p:nvPr>
        </p:nvPicPr>
        <p:blipFill>
          <a:blip r:embed="rId2"/>
          <a:stretch>
            <a:fillRect/>
          </a:stretch>
        </p:blipFill>
        <p:spPr>
          <a:xfrm>
            <a:off x="2159206" y="1846263"/>
            <a:ext cx="7933914" cy="4022725"/>
          </a:xfrm>
        </p:spPr>
      </p:pic>
    </p:spTree>
    <p:extLst>
      <p:ext uri="{BB962C8B-B14F-4D97-AF65-F5344CB8AC3E}">
        <p14:creationId xmlns:p14="http://schemas.microsoft.com/office/powerpoint/2010/main" val="11799273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219F-F56E-9B36-B8F1-56A19D9B0A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B494C1-F61A-DF0B-CC40-3421A5A1E3D0}"/>
              </a:ext>
            </a:extLst>
          </p:cNvPr>
          <p:cNvSpPr>
            <a:spLocks noGrp="1"/>
          </p:cNvSpPr>
          <p:nvPr>
            <p:ph idx="1"/>
          </p:nvPr>
        </p:nvSpPr>
        <p:spPr/>
        <p:txBody>
          <a:bodyPr>
            <a:normAutofit/>
          </a:bodyPr>
          <a:lstStyle/>
          <a:p>
            <a:r>
              <a:rPr lang="en-US" dirty="0">
                <a:ea typeface="+mn-lt"/>
                <a:cs typeface="+mn-lt"/>
              </a:rPr>
              <a:t>When must kernel call into user-space? </a:t>
            </a:r>
          </a:p>
          <a:p>
            <a:pPr>
              <a:buSzPct val="114999"/>
            </a:pPr>
            <a:r>
              <a:rPr lang="en-US" dirty="0">
                <a:ea typeface="+mn-lt"/>
                <a:cs typeface="+mn-lt"/>
              </a:rPr>
              <a:t>New processor available</a:t>
            </a:r>
            <a:endParaRPr lang="en-US" dirty="0"/>
          </a:p>
          <a:p>
            <a:pPr lvl="1">
              <a:buSzPct val="114999"/>
            </a:pPr>
            <a:r>
              <a:rPr lang="en-US" dirty="0">
                <a:ea typeface="+mn-lt"/>
                <a:cs typeface="+mn-lt"/>
              </a:rPr>
              <a:t>Processor had been preempted</a:t>
            </a:r>
            <a:endParaRPr lang="en-US" dirty="0"/>
          </a:p>
          <a:p>
            <a:pPr lvl="1">
              <a:buSzPct val="114999"/>
            </a:pPr>
            <a:r>
              <a:rPr lang="en-US" dirty="0">
                <a:ea typeface="+mn-lt"/>
                <a:cs typeface="+mn-lt"/>
              </a:rPr>
              <a:t>Thread has blocked</a:t>
            </a:r>
            <a:endParaRPr lang="en-US" dirty="0"/>
          </a:p>
          <a:p>
            <a:pPr lvl="1">
              <a:buSzPct val="114999"/>
            </a:pPr>
            <a:r>
              <a:rPr lang="en-US" dirty="0">
                <a:ea typeface="+mn-lt"/>
                <a:cs typeface="+mn-lt"/>
              </a:rPr>
              <a:t>Thread has unblocked</a:t>
            </a:r>
            <a:endParaRPr lang="en-US" dirty="0"/>
          </a:p>
          <a:p>
            <a:pPr>
              <a:buSzPct val="114999"/>
            </a:pPr>
            <a:r>
              <a:rPr lang="en-US" dirty="0">
                <a:ea typeface="+mn-lt"/>
                <a:cs typeface="+mn-lt"/>
              </a:rPr>
              <a:t>When must user call into kernel? </a:t>
            </a:r>
          </a:p>
          <a:p>
            <a:pPr>
              <a:buSzPct val="114999"/>
            </a:pPr>
            <a:r>
              <a:rPr lang="en-US" dirty="0">
                <a:ea typeface="+mn-lt"/>
                <a:cs typeface="+mn-lt"/>
              </a:rPr>
              <a:t>Need more CPUs</a:t>
            </a:r>
            <a:endParaRPr lang="en-US" dirty="0"/>
          </a:p>
          <a:p>
            <a:pPr lvl="1">
              <a:buSzPct val="114999"/>
            </a:pPr>
            <a:r>
              <a:rPr lang="en-US" dirty="0">
                <a:ea typeface="+mn-lt"/>
                <a:cs typeface="+mn-lt"/>
              </a:rPr>
              <a:t>CPU is idle</a:t>
            </a:r>
            <a:endParaRPr lang="en-US" dirty="0"/>
          </a:p>
          <a:p>
            <a:pPr lvl="1">
              <a:buSzPct val="114999"/>
            </a:pPr>
            <a:r>
              <a:rPr lang="en-US" dirty="0">
                <a:ea typeface="+mn-lt"/>
                <a:cs typeface="+mn-lt"/>
              </a:rPr>
              <a:t>Preempt thread another CPU (for higher priority thread)</a:t>
            </a:r>
            <a:endParaRPr lang="en-US" dirty="0"/>
          </a:p>
          <a:p>
            <a:pPr lvl="1">
              <a:buSzPct val="114999"/>
            </a:pPr>
            <a:r>
              <a:rPr lang="en-US" dirty="0">
                <a:ea typeface="+mn-lt"/>
                <a:cs typeface="+mn-lt"/>
              </a:rPr>
              <a:t>Return unused SA for recycling (after user-level thread system has extracted necessary state)</a:t>
            </a:r>
            <a:endParaRPr lang="en-US" dirty="0"/>
          </a:p>
          <a:p>
            <a:pPr>
              <a:buSzPct val="114999"/>
            </a:pPr>
            <a:endParaRPr lang="en-US" dirty="0"/>
          </a:p>
          <a:p>
            <a:endParaRPr lang="en-IN" dirty="0"/>
          </a:p>
        </p:txBody>
      </p:sp>
    </p:spTree>
    <p:extLst>
      <p:ext uri="{BB962C8B-B14F-4D97-AF65-F5344CB8AC3E}">
        <p14:creationId xmlns:p14="http://schemas.microsoft.com/office/powerpoint/2010/main" val="27581084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2363-4623-6534-51B6-C6427D282B6B}"/>
              </a:ext>
            </a:extLst>
          </p:cNvPr>
          <p:cNvSpPr>
            <a:spLocks noGrp="1"/>
          </p:cNvSpPr>
          <p:nvPr>
            <p:ph type="title"/>
          </p:nvPr>
        </p:nvSpPr>
        <p:spPr/>
        <p:txBody>
          <a:bodyPr/>
          <a:lstStyle/>
          <a:p>
            <a:r>
              <a:rPr lang="en-US" dirty="0"/>
              <a:t>Lifecycle of SA</a:t>
            </a:r>
            <a:endParaRPr lang="en-IN" dirty="0"/>
          </a:p>
        </p:txBody>
      </p:sp>
      <p:pic>
        <p:nvPicPr>
          <p:cNvPr id="4" name="Picture 4" descr="Diagram, schematic&#10;&#10;Description automatically generated">
            <a:extLst>
              <a:ext uri="{FF2B5EF4-FFF2-40B4-BE49-F238E27FC236}">
                <a16:creationId xmlns:a16="http://schemas.microsoft.com/office/drawing/2014/main" id="{B1604670-D86E-96B3-F394-58ABD0B6227D}"/>
              </a:ext>
            </a:extLst>
          </p:cNvPr>
          <p:cNvPicPr>
            <a:picLocks noGrp="1" noChangeAspect="1"/>
          </p:cNvPicPr>
          <p:nvPr>
            <p:ph idx="1"/>
          </p:nvPr>
        </p:nvPicPr>
        <p:blipFill>
          <a:blip r:embed="rId2"/>
          <a:stretch>
            <a:fillRect/>
          </a:stretch>
        </p:blipFill>
        <p:spPr>
          <a:xfrm>
            <a:off x="2691478" y="1846263"/>
            <a:ext cx="6869370" cy="4022725"/>
          </a:xfrm>
        </p:spPr>
      </p:pic>
    </p:spTree>
    <p:extLst>
      <p:ext uri="{BB962C8B-B14F-4D97-AF65-F5344CB8AC3E}">
        <p14:creationId xmlns:p14="http://schemas.microsoft.com/office/powerpoint/2010/main" val="15058623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458A-A868-A9F1-F735-744C9C1BD3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806589-5184-A979-3914-79E32DF3FD2F}"/>
              </a:ext>
            </a:extLst>
          </p:cNvPr>
          <p:cNvSpPr>
            <a:spLocks noGrp="1"/>
          </p:cNvSpPr>
          <p:nvPr>
            <p:ph idx="1"/>
          </p:nvPr>
        </p:nvSpPr>
        <p:spPr/>
        <p:txBody>
          <a:bodyPr/>
          <a:lstStyle/>
          <a:p>
            <a:r>
              <a:rPr lang="en-US" dirty="0">
                <a:ea typeface="+mn-lt"/>
                <a:cs typeface="+mn-lt"/>
              </a:rPr>
              <a:t>SA lifecycle</a:t>
            </a:r>
            <a:endParaRPr lang="en-US" dirty="0"/>
          </a:p>
          <a:p>
            <a:pPr lvl="1">
              <a:buSzPct val="114999"/>
            </a:pPr>
            <a:r>
              <a:rPr lang="en-US" dirty="0">
                <a:ea typeface="+mn-lt"/>
                <a:cs typeface="+mn-lt"/>
              </a:rPr>
              <a:t>On program start:</a:t>
            </a:r>
            <a:endParaRPr lang="en-US" dirty="0"/>
          </a:p>
          <a:p>
            <a:pPr lvl="2">
              <a:buSzPct val="114999"/>
            </a:pPr>
            <a:r>
              <a:rPr lang="en-US" dirty="0">
                <a:ea typeface="+mn-lt"/>
                <a:cs typeface="+mn-lt"/>
              </a:rPr>
              <a:t>New SA is created, assigned a processor and "</a:t>
            </a:r>
            <a:r>
              <a:rPr lang="en-US" dirty="0" err="1">
                <a:ea typeface="+mn-lt"/>
                <a:cs typeface="+mn-lt"/>
              </a:rPr>
              <a:t>upcalled</a:t>
            </a:r>
            <a:r>
              <a:rPr lang="en-US" dirty="0">
                <a:ea typeface="+mn-lt"/>
                <a:cs typeface="+mn-lt"/>
              </a:rPr>
              <a:t>" (fixed entry point)</a:t>
            </a:r>
            <a:endParaRPr lang="en-US" dirty="0"/>
          </a:p>
          <a:p>
            <a:pPr lvl="2">
              <a:buSzPct val="114999"/>
            </a:pPr>
            <a:r>
              <a:rPr lang="en-US" dirty="0">
                <a:ea typeface="+mn-lt"/>
                <a:cs typeface="+mn-lt"/>
              </a:rPr>
              <a:t>User-level thread scheduler initializes and runs on this SA</a:t>
            </a:r>
            <a:endParaRPr lang="en-US" dirty="0"/>
          </a:p>
          <a:p>
            <a:pPr lvl="1">
              <a:buSzPct val="114999"/>
            </a:pPr>
            <a:r>
              <a:rPr lang="en-US" dirty="0">
                <a:ea typeface="+mn-lt"/>
                <a:cs typeface="+mn-lt"/>
              </a:rPr>
              <a:t>Kernel uses SA to notify the user-level about important events: preemption, I/O, page faults</a:t>
            </a:r>
            <a:endParaRPr lang="en-US" dirty="0"/>
          </a:p>
          <a:p>
            <a:endParaRPr lang="en-IN" dirty="0"/>
          </a:p>
        </p:txBody>
      </p:sp>
    </p:spTree>
    <p:extLst>
      <p:ext uri="{BB962C8B-B14F-4D97-AF65-F5344CB8AC3E}">
        <p14:creationId xmlns:p14="http://schemas.microsoft.com/office/powerpoint/2010/main" val="32738353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AD5C-5AFB-3B8A-9F06-85282657F467}"/>
              </a:ext>
            </a:extLst>
          </p:cNvPr>
          <p:cNvSpPr>
            <a:spLocks noGrp="1"/>
          </p:cNvSpPr>
          <p:nvPr>
            <p:ph type="title"/>
          </p:nvPr>
        </p:nvSpPr>
        <p:spPr/>
        <p:txBody>
          <a:bodyPr>
            <a:normAutofit fontScale="90000"/>
          </a:bodyPr>
          <a:lstStyle/>
          <a:p>
            <a:r>
              <a:rPr lang="en-US" dirty="0"/>
              <a:t>MCQ PREPARTION –REFER OTHER STUDY MATERIAL ALSO(DON’T RELY ON THIS ONLY)</a:t>
            </a:r>
            <a:endParaRPr lang="en-IN" dirty="0"/>
          </a:p>
        </p:txBody>
      </p:sp>
      <p:sp>
        <p:nvSpPr>
          <p:cNvPr id="3" name="Content Placeholder 2">
            <a:extLst>
              <a:ext uri="{FF2B5EF4-FFF2-40B4-BE49-F238E27FC236}">
                <a16:creationId xmlns:a16="http://schemas.microsoft.com/office/drawing/2014/main" id="{4DDB94E1-1223-B569-E06C-CE41DE94DB36}"/>
              </a:ext>
            </a:extLst>
          </p:cNvPr>
          <p:cNvSpPr>
            <a:spLocks noGrp="1"/>
          </p:cNvSpPr>
          <p:nvPr>
            <p:ph idx="1"/>
          </p:nvPr>
        </p:nvSpPr>
        <p:spPr/>
        <p:txBody>
          <a:bodyPr>
            <a:normAutofit lnSpcReduction="10000"/>
          </a:bodyPr>
          <a:lstStyle/>
          <a:p>
            <a:r>
              <a:rPr lang="en-IN" dirty="0">
                <a:hlinkClick r:id="rId2"/>
              </a:rPr>
              <a:t>https://edurev.in/course/quiz/attempt/-1_Test-Process-Synchronization-2/e32110e0-033e-4260-9120-bfdaae14e0ce</a:t>
            </a:r>
            <a:endParaRPr lang="en-IN" dirty="0"/>
          </a:p>
          <a:p>
            <a:r>
              <a:rPr lang="en-IN" dirty="0">
                <a:hlinkClick r:id="rId3"/>
              </a:rPr>
              <a:t>https://www.studocu.com/row/document/government-college-university-faisalabad/operating-system/process-synchronization-operating-system-questions-answers-sanfoundry/13166033</a:t>
            </a:r>
            <a:endParaRPr lang="en-IN" dirty="0"/>
          </a:p>
          <a:p>
            <a:endParaRPr lang="en-IN" dirty="0"/>
          </a:p>
          <a:p>
            <a:r>
              <a:rPr lang="en-IN" dirty="0">
                <a:hlinkClick r:id="rId4"/>
              </a:rPr>
              <a:t>https://engineeringinterviewquestions.com/mcqs-on-process-synchronization-answers/</a:t>
            </a:r>
            <a:endParaRPr lang="en-IN" dirty="0"/>
          </a:p>
          <a:p>
            <a:r>
              <a:rPr lang="en-IN" dirty="0">
                <a:hlinkClick r:id="rId5"/>
              </a:rPr>
              <a:t>http://dextutor.com/mcqs-based-on-process-synchronization/</a:t>
            </a:r>
            <a:endParaRPr lang="en-IN" dirty="0"/>
          </a:p>
          <a:p>
            <a:r>
              <a:rPr lang="en-IN" dirty="0">
                <a:hlinkClick r:id="rId6"/>
              </a:rPr>
              <a:t>https://examradar.com/mcqs/operating-systems-mcqs/operating-system-process-synchronization-mcqs/</a:t>
            </a:r>
            <a:endParaRPr lang="en-IN" dirty="0"/>
          </a:p>
          <a:p>
            <a:r>
              <a:rPr lang="en-IN" dirty="0">
                <a:hlinkClick r:id="rId7"/>
              </a:rPr>
              <a:t>https://testbook.com/objective-questions/mcq-on-concurrency-and-synchronization--5eea6a1539140f30f369f34c</a:t>
            </a:r>
            <a:endParaRPr lang="en-IN" dirty="0"/>
          </a:p>
          <a:p>
            <a:endParaRPr lang="en-IN" dirty="0"/>
          </a:p>
        </p:txBody>
      </p:sp>
    </p:spTree>
    <p:extLst>
      <p:ext uri="{BB962C8B-B14F-4D97-AF65-F5344CB8AC3E}">
        <p14:creationId xmlns:p14="http://schemas.microsoft.com/office/powerpoint/2010/main" val="10825730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FF7D-CA47-B979-EF46-497334EFEB11}"/>
              </a:ext>
            </a:extLst>
          </p:cNvPr>
          <p:cNvSpPr>
            <a:spLocks noGrp="1"/>
          </p:cNvSpPr>
          <p:nvPr>
            <p:ph type="title"/>
          </p:nvPr>
        </p:nvSpPr>
        <p:spPr/>
        <p:txBody>
          <a:bodyPr/>
          <a:lstStyle/>
          <a:p>
            <a:r>
              <a:rPr lang="en-US" dirty="0"/>
              <a:t>SEMAPHORE PRACTICE QUESTIONS</a:t>
            </a:r>
            <a:endParaRPr lang="en-IN" dirty="0"/>
          </a:p>
        </p:txBody>
      </p:sp>
      <p:sp>
        <p:nvSpPr>
          <p:cNvPr id="3" name="Content Placeholder 2">
            <a:extLst>
              <a:ext uri="{FF2B5EF4-FFF2-40B4-BE49-F238E27FC236}">
                <a16:creationId xmlns:a16="http://schemas.microsoft.com/office/drawing/2014/main" id="{16CF09DB-1686-4113-89B4-DD3921DA9377}"/>
              </a:ext>
            </a:extLst>
          </p:cNvPr>
          <p:cNvSpPr>
            <a:spLocks noGrp="1"/>
          </p:cNvSpPr>
          <p:nvPr>
            <p:ph idx="1"/>
          </p:nvPr>
        </p:nvSpPr>
        <p:spPr/>
        <p:txBody>
          <a:bodyPr/>
          <a:lstStyle/>
          <a:p>
            <a:r>
              <a:rPr lang="en-IN" dirty="0">
                <a:hlinkClick r:id="rId2"/>
              </a:rPr>
              <a:t>https://www.gatevidyalay.com/semaphore-in-os-practice-problems/</a:t>
            </a:r>
            <a:endParaRPr lang="en-IN" dirty="0"/>
          </a:p>
          <a:p>
            <a:r>
              <a:rPr lang="en-IN" dirty="0">
                <a:hlinkClick r:id="rId3"/>
              </a:rPr>
              <a:t>https://www.sanfoundry.com/operating-system-mcqs-semaphores-1/</a:t>
            </a:r>
            <a:endParaRPr lang="en-IN" dirty="0"/>
          </a:p>
          <a:p>
            <a:r>
              <a:rPr lang="en-IN" dirty="0">
                <a:hlinkClick r:id="rId4"/>
              </a:rPr>
              <a:t>https://testbook.com/objective-questions/mcq-on-counting-semaphores--5eea6a1539140f30f369f359</a:t>
            </a:r>
            <a:endParaRPr lang="en-IN" dirty="0"/>
          </a:p>
          <a:p>
            <a:endParaRPr lang="en-IN" dirty="0"/>
          </a:p>
          <a:p>
            <a:r>
              <a:rPr lang="en-IN" dirty="0">
                <a:hlinkClick r:id="rId5"/>
              </a:rPr>
              <a:t>https://testbook.com/objective-questions/mcq-on-binary-semaphores--5eea6a1539140f30f369f358</a:t>
            </a:r>
            <a:endParaRPr lang="en-IN" dirty="0"/>
          </a:p>
          <a:p>
            <a:r>
              <a:rPr lang="en-IN" dirty="0">
                <a:hlinkClick r:id="rId6"/>
              </a:rPr>
              <a:t>https://www.javatpoint.com/os-problem-on-counting-semaphore</a:t>
            </a:r>
            <a:endParaRPr lang="en-IN" dirty="0"/>
          </a:p>
          <a:p>
            <a:r>
              <a:rPr lang="en-IN" dirty="0">
                <a:hlinkClick r:id="rId7"/>
              </a:rPr>
              <a:t>https://mycareerwise.com/content/binary-semaphore-and-net-gate-question/content/exam/gate/computer-science</a:t>
            </a:r>
            <a:endParaRPr lang="en-IN" dirty="0"/>
          </a:p>
          <a:p>
            <a:endParaRPr lang="en-IN" dirty="0"/>
          </a:p>
        </p:txBody>
      </p:sp>
    </p:spTree>
    <p:extLst>
      <p:ext uri="{BB962C8B-B14F-4D97-AF65-F5344CB8AC3E}">
        <p14:creationId xmlns:p14="http://schemas.microsoft.com/office/powerpoint/2010/main" val="286056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6D8C-C3F5-080D-48D6-B4682A5A2F85}"/>
              </a:ext>
            </a:extLst>
          </p:cNvPr>
          <p:cNvSpPr>
            <a:spLocks noGrp="1"/>
          </p:cNvSpPr>
          <p:nvPr>
            <p:ph type="title"/>
          </p:nvPr>
        </p:nvSpPr>
        <p:spPr/>
        <p:txBody>
          <a:bodyPr/>
          <a:lstStyle/>
          <a:p>
            <a:r>
              <a:rPr lang="en-US" dirty="0"/>
              <a:t>RACE CONDITION SITUATION</a:t>
            </a:r>
            <a:endParaRPr lang="en-IN" dirty="0"/>
          </a:p>
        </p:txBody>
      </p:sp>
      <p:pic>
        <p:nvPicPr>
          <p:cNvPr id="5" name="Content Placeholder 4">
            <a:extLst>
              <a:ext uri="{FF2B5EF4-FFF2-40B4-BE49-F238E27FC236}">
                <a16:creationId xmlns:a16="http://schemas.microsoft.com/office/drawing/2014/main" id="{E6B84DFC-BF70-796A-641D-044FE3C786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6634" y="1876494"/>
            <a:ext cx="9935736" cy="3244147"/>
          </a:xfrm>
        </p:spPr>
      </p:pic>
    </p:spTree>
    <p:extLst>
      <p:ext uri="{BB962C8B-B14F-4D97-AF65-F5344CB8AC3E}">
        <p14:creationId xmlns:p14="http://schemas.microsoft.com/office/powerpoint/2010/main" val="413382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AA78-AC9E-68E1-E2B6-2062F167649D}"/>
              </a:ext>
            </a:extLst>
          </p:cNvPr>
          <p:cNvSpPr>
            <a:spLocks noGrp="1"/>
          </p:cNvSpPr>
          <p:nvPr>
            <p:ph type="title"/>
          </p:nvPr>
        </p:nvSpPr>
        <p:spPr/>
        <p:txBody>
          <a:bodyPr>
            <a:normAutofit/>
          </a:bodyPr>
          <a:lstStyle/>
          <a:p>
            <a:r>
              <a:rPr lang="en-US" b="1" i="0" dirty="0">
                <a:effectLst/>
                <a:latin typeface="Source Sans Pro" panose="020B0503030403020204" pitchFamily="34" charset="0"/>
              </a:rPr>
              <a:t>What is the Critical Section Problem?</a:t>
            </a:r>
            <a:br>
              <a:rPr lang="en-US" b="1" i="0" dirty="0">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F717D26D-7594-E78A-3586-7B9D9E660414}"/>
              </a:ext>
            </a:extLst>
          </p:cNvPr>
          <p:cNvSpPr>
            <a:spLocks noGrp="1"/>
          </p:cNvSpPr>
          <p:nvPr>
            <p:ph idx="1"/>
          </p:nvPr>
        </p:nvSpPr>
        <p:spPr/>
        <p:txBody>
          <a:bodyPr>
            <a:normAutofit/>
          </a:bodyPr>
          <a:lstStyle/>
          <a:p>
            <a:pPr marL="0" indent="0" algn="l">
              <a:buNone/>
            </a:pPr>
            <a:br>
              <a:rPr lang="en-US" b="0" i="0" dirty="0">
                <a:solidFill>
                  <a:srgbClr val="61738E"/>
                </a:solidFill>
                <a:effectLst/>
                <a:latin typeface="Source Sans Pro" panose="020B0503030403020204" pitchFamily="34" charset="0"/>
              </a:rPr>
            </a:br>
            <a:r>
              <a:rPr lang="en-US" b="0" i="0" dirty="0">
                <a:solidFill>
                  <a:srgbClr val="61738E"/>
                </a:solidFill>
                <a:effectLst/>
                <a:latin typeface="Source Sans Pro" panose="020B0503030403020204" pitchFamily="34" charset="0"/>
              </a:rPr>
              <a:t>A part of code that can only be accessed by a single process at any moment is known as a critical section. This means that when a lot of programs want to access and change a single shared data, only one process will be allowed to change at any given moment. The other processes have to wait until the data is free to be used.</a:t>
            </a:r>
          </a:p>
          <a:p>
            <a:endParaRPr lang="en-IN" dirty="0"/>
          </a:p>
        </p:txBody>
      </p:sp>
    </p:spTree>
    <p:extLst>
      <p:ext uri="{BB962C8B-B14F-4D97-AF65-F5344CB8AC3E}">
        <p14:creationId xmlns:p14="http://schemas.microsoft.com/office/powerpoint/2010/main" val="12244544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113</TotalTime>
  <Words>4525</Words>
  <Application>Microsoft Office PowerPoint</Application>
  <PresentationFormat>Widescreen</PresentationFormat>
  <Paragraphs>350</Paragraphs>
  <Slides>75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75</vt:i4>
      </vt:variant>
    </vt:vector>
  </HeadingPairs>
  <TitlesOfParts>
    <vt:vector size="89" baseType="lpstr">
      <vt:lpstr>Arial</vt:lpstr>
      <vt:lpstr>Calibri</vt:lpstr>
      <vt:lpstr>Calibri Light</vt:lpstr>
      <vt:lpstr>Consolas</vt:lpstr>
      <vt:lpstr>erdana</vt:lpstr>
      <vt:lpstr>Garamond</vt:lpstr>
      <vt:lpstr>inter-bold</vt:lpstr>
      <vt:lpstr>inter-regular</vt:lpstr>
      <vt:lpstr>Monotype Sorts,Sans-Serif</vt:lpstr>
      <vt:lpstr>Nunito</vt:lpstr>
      <vt:lpstr>Source Sans Pro</vt:lpstr>
      <vt:lpstr>Times New Roman</vt:lpstr>
      <vt:lpstr>urw-din</vt:lpstr>
      <vt:lpstr>Retrospect</vt:lpstr>
      <vt:lpstr>UNIT-3 PROCESS SYNCHRONIZATION – Palvi Soni </vt:lpstr>
      <vt:lpstr>Before starting synchronization lets start with concurrent processing</vt:lpstr>
      <vt:lpstr>TYPES OF PROCESSES</vt:lpstr>
      <vt:lpstr>WHAT IS PROCESS SYNCRONIZATION?</vt:lpstr>
      <vt:lpstr>How Process Synchronization in OS Works?</vt:lpstr>
      <vt:lpstr>DIFFERENT PROGRAM SECTIONS</vt:lpstr>
      <vt:lpstr>Race Condition </vt:lpstr>
      <vt:lpstr>RACE CONDITION SITUATION</vt:lpstr>
      <vt:lpstr>What is the Critical Section Problem? </vt:lpstr>
      <vt:lpstr>Requirements of Synchronization</vt:lpstr>
      <vt:lpstr>Solutions To The Critical Section Problem </vt:lpstr>
      <vt:lpstr>PowerPoint Presentation</vt:lpstr>
      <vt:lpstr>EXPLANATION OF PETERSON</vt:lpstr>
      <vt:lpstr>DISADVANTAGES OF PETERSON</vt:lpstr>
      <vt:lpstr>LOCK VARIABLE</vt:lpstr>
      <vt:lpstr>PSUEDOCODE OF LOCK VARIABLE</vt:lpstr>
      <vt:lpstr>CHECK FOR THE POSSIBLE CASES</vt:lpstr>
      <vt:lpstr>ANOTHER CASE</vt:lpstr>
      <vt:lpstr>WORST CASE</vt:lpstr>
      <vt:lpstr>Hardware Primitives of Synchronization</vt:lpstr>
      <vt:lpstr>Test and Set Lock</vt:lpstr>
      <vt:lpstr>Lock value = 0 means the critical section is currently vacant and no process is present inside it. Lock value = 1 means the critical section is currently occupied and a process is present inside it. </vt:lpstr>
      <vt:lpstr>TESTANDSET CASE 1</vt:lpstr>
      <vt:lpstr>TESTANDSET CASE 2</vt:lpstr>
      <vt:lpstr>BEST CASE- TSL</vt:lpstr>
      <vt:lpstr>TSL-CONDITIONS</vt:lpstr>
      <vt:lpstr>SWAP </vt:lpstr>
      <vt:lpstr>IMPLEMENTATION OF SWAP</vt:lpstr>
      <vt:lpstr>CASES- LOCK VALUE =0, KEY VALUE=1</vt:lpstr>
      <vt:lpstr>CASE 2</vt:lpstr>
      <vt:lpstr>Classical Problems of Process Synchronization</vt:lpstr>
      <vt:lpstr>PRODUCER CONSUMER PROBLEM</vt:lpstr>
      <vt:lpstr>PRODUCER CONSUMER PROBLEM CONTD.</vt:lpstr>
      <vt:lpstr>PRODUCER CONSUMER PROBLEM CONTD.</vt:lpstr>
      <vt:lpstr>PRODUCER CONSUMER CONTD.</vt:lpstr>
      <vt:lpstr>CASES- DISCUSSED IN CLASSROOM</vt:lpstr>
      <vt:lpstr>READER WRITER PROBLEM</vt:lpstr>
      <vt:lpstr>READER WRITER PROBLEM</vt:lpstr>
      <vt:lpstr>READER WRITER PROBLEM</vt:lpstr>
      <vt:lpstr>ENTRY CODE OF READER-INITIALLY RC=0,MUTEX=1 AND DB=1</vt:lpstr>
      <vt:lpstr>EXIT CODE OF READER</vt:lpstr>
      <vt:lpstr>WRITER PSEUDOCODE</vt:lpstr>
      <vt:lpstr>DINING PHILOSPHER PROBLEM</vt:lpstr>
      <vt:lpstr>DINING PHILOSPHER PROBLEM</vt:lpstr>
      <vt:lpstr>PowerPoint Presentation</vt:lpstr>
      <vt:lpstr>DINING PHILOSPHER PROBLEM</vt:lpstr>
      <vt:lpstr>The solution of the Dining Philosophers Problem </vt:lpstr>
      <vt:lpstr>SOLUTION WITH SEMAPHORE-DINING PHILOSPHER</vt:lpstr>
      <vt:lpstr>SOLUTION WITH SEMAPHORE-DINING PHILOSPHER</vt:lpstr>
      <vt:lpstr>DINING PHILOSPHER PROBLEM</vt:lpstr>
      <vt:lpstr>SEMAPHORE</vt:lpstr>
      <vt:lpstr>SEMAPHORE CONTD.</vt:lpstr>
      <vt:lpstr>SEMAPHORE CONTD.</vt:lpstr>
      <vt:lpstr>Semaphore Operations- ENTRY AND EXIT OPERATION</vt:lpstr>
      <vt:lpstr>DISADVANTAGE OF SEMAPHORE-Semaphore and Busy waiting</vt:lpstr>
      <vt:lpstr>Semaphore with No Busy waiting</vt:lpstr>
      <vt:lpstr>TYPES OF SEMAPHORE</vt:lpstr>
      <vt:lpstr>COUNTING SEMAPHORE-ENTRY SECTION PSEUDOCODE</vt:lpstr>
      <vt:lpstr>COUNTING SEMAPHORE-ENTRY SECTION PSEUDOCODE</vt:lpstr>
      <vt:lpstr>MONITORS</vt:lpstr>
      <vt:lpstr>MONITORS</vt:lpstr>
      <vt:lpstr>MONITORS</vt:lpstr>
      <vt:lpstr>MONITORS OPERATIONS</vt:lpstr>
      <vt:lpstr>PROCESS HIERACHY</vt:lpstr>
      <vt:lpstr>PROCESS HIERARCHY</vt:lpstr>
      <vt:lpstr>PowerPoint Presentation</vt:lpstr>
      <vt:lpstr>Precedence of Graph</vt:lpstr>
      <vt:lpstr>S1 : a = x + y;
S2 : b = z + 1;
S3 : c = a - b;
S4 : w = c + 1; </vt:lpstr>
      <vt:lpstr>SCHEDULER ACTIVATION</vt:lpstr>
      <vt:lpstr>STRUCTURE OF SA</vt:lpstr>
      <vt:lpstr>PowerPoint Presentation</vt:lpstr>
      <vt:lpstr>Lifecycle of SA</vt:lpstr>
      <vt:lpstr>PowerPoint Presentation</vt:lpstr>
      <vt:lpstr>MCQ PREPARTION –REFER OTHER STUDY MATERIAL ALSO(DON’T RELY ON THIS ONLY)</vt:lpstr>
      <vt:lpstr>SEMAPHORE PRACTICE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 PROCESS SYNCHRONIZATION </dc:title>
  <dc:creator>Palvi Soni</dc:creator>
  <cp:lastModifiedBy>hp</cp:lastModifiedBy>
  <cp:revision>41</cp:revision>
  <dcterms:created xsi:type="dcterms:W3CDTF">2023-03-01T06:23:03Z</dcterms:created>
  <dcterms:modified xsi:type="dcterms:W3CDTF">2023-09-17T16:09:51Z</dcterms:modified>
</cp:coreProperties>
</file>