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5"/>
  </p:notesMasterIdLst>
  <p:sldIdLst>
    <p:sldId id="307" r:id="rId2"/>
    <p:sldId id="323" r:id="rId3"/>
    <p:sldId id="324" r:id="rId4"/>
    <p:sldId id="322" r:id="rId5"/>
    <p:sldId id="309" r:id="rId6"/>
    <p:sldId id="310" r:id="rId7"/>
    <p:sldId id="302" r:id="rId8"/>
    <p:sldId id="301" r:id="rId9"/>
    <p:sldId id="319" r:id="rId10"/>
    <p:sldId id="258" r:id="rId11"/>
    <p:sldId id="259" r:id="rId12"/>
    <p:sldId id="260" r:id="rId13"/>
    <p:sldId id="326" r:id="rId14"/>
    <p:sldId id="261" r:id="rId15"/>
    <p:sldId id="262" r:id="rId16"/>
    <p:sldId id="263" r:id="rId17"/>
    <p:sldId id="264" r:id="rId18"/>
    <p:sldId id="328" r:id="rId19"/>
    <p:sldId id="331" r:id="rId20"/>
    <p:sldId id="332" r:id="rId21"/>
    <p:sldId id="267" r:id="rId22"/>
    <p:sldId id="268" r:id="rId23"/>
    <p:sldId id="269"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16">
          <p15:clr>
            <a:srgbClr val="A4A3A4"/>
          </p15:clr>
        </p15:guide>
        <p15:guide id="2" pos="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C93250-37C4-4E7D-AE6A-D4E8B55CAB6A}" v="1" dt="2023-04-30T06:48:24.5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autoAdjust="0"/>
    <p:restoredTop sz="94712" autoAdjust="0"/>
  </p:normalViewPr>
  <p:slideViewPr>
    <p:cSldViewPr snapToGrid="0">
      <p:cViewPr varScale="1">
        <p:scale>
          <a:sx n="63" d="100"/>
          <a:sy n="63" d="100"/>
        </p:scale>
        <p:origin x="1378" y="67"/>
      </p:cViewPr>
      <p:guideLst>
        <p:guide orient="horz" pos="816"/>
        <p:guide pos="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5C06C24E-A616-FB61-2F2A-9E8ABE2A8E6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295939" name="Rectangle 3">
            <a:extLst>
              <a:ext uri="{FF2B5EF4-FFF2-40B4-BE49-F238E27FC236}">
                <a16:creationId xmlns:a16="http://schemas.microsoft.com/office/drawing/2014/main" id="{D10ABCF9-FFC5-C184-44BD-9A810910E49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4340" name="Rectangle 4">
            <a:extLst>
              <a:ext uri="{FF2B5EF4-FFF2-40B4-BE49-F238E27FC236}">
                <a16:creationId xmlns:a16="http://schemas.microsoft.com/office/drawing/2014/main" id="{51A7F52F-C498-9232-CC0A-8E143E12D41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5941" name="Rectangle 5">
            <a:extLst>
              <a:ext uri="{FF2B5EF4-FFF2-40B4-BE49-F238E27FC236}">
                <a16:creationId xmlns:a16="http://schemas.microsoft.com/office/drawing/2014/main" id="{9396A924-E2EB-60FF-EFFD-CA1013111FE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5942" name="Rectangle 6">
            <a:extLst>
              <a:ext uri="{FF2B5EF4-FFF2-40B4-BE49-F238E27FC236}">
                <a16:creationId xmlns:a16="http://schemas.microsoft.com/office/drawing/2014/main" id="{A801E269-736A-D5F2-2267-40390F35DBF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295943" name="Rectangle 7">
            <a:extLst>
              <a:ext uri="{FF2B5EF4-FFF2-40B4-BE49-F238E27FC236}">
                <a16:creationId xmlns:a16="http://schemas.microsoft.com/office/drawing/2014/main" id="{12E6332C-79F2-645B-E37A-4781C480646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9634D01A-7DA0-4304-B80D-6A27B835F18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75FE8AEC-9E05-CD5A-46B9-83FB04E79B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591D1364-9BB6-4648-9A5C-BE28940E7AAB}"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17411" name="Rectangle 2">
            <a:extLst>
              <a:ext uri="{FF2B5EF4-FFF2-40B4-BE49-F238E27FC236}">
                <a16:creationId xmlns:a16="http://schemas.microsoft.com/office/drawing/2014/main" id="{E26FB707-123C-9BA2-AEA8-EA126CF788E0}"/>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284406B8-BF1D-B31F-3F19-50B30D0443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2" name="Rectangle 6">
            <a:extLst>
              <a:ext uri="{FF2B5EF4-FFF2-40B4-BE49-F238E27FC236}">
                <a16:creationId xmlns:a16="http://schemas.microsoft.com/office/drawing/2014/main" id="{C27C6358-BC43-8847-E1D7-DCF73519880B}"/>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name="Clip" r:id="rId2" imgW="0" imgH="0" progId="MS_ClipArt_Gallery.2">
                  <p:embed/>
                </p:oleObj>
              </mc:Choice>
              <mc:Fallback>
                <p:oleObj name="Clip" r:id="rId2" imgW="0" imgH="0" progId="MS_ClipArt_Gallery.2">
                  <p:embed/>
                  <p:pic>
                    <p:nvPicPr>
                      <p:cNvPr id="2" name="Rectangle 6">
                        <a:extLst>
                          <a:ext uri="{FF2B5EF4-FFF2-40B4-BE49-F238E27FC236}">
                            <a16:creationId xmlns:a16="http://schemas.microsoft.com/office/drawing/2014/main" id="{C27C6358-BC43-8847-E1D7-DCF73519880B}"/>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Picture 7" descr="Slide_iconblue_pc">
            <a:extLst>
              <a:ext uri="{FF2B5EF4-FFF2-40B4-BE49-F238E27FC236}">
                <a16:creationId xmlns:a16="http://schemas.microsoft.com/office/drawing/2014/main" id="{2ABFC034-2CB9-0897-82A0-13C813F90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4" name="Picture 8" descr="BD21332_">
            <a:extLst>
              <a:ext uri="{FF2B5EF4-FFF2-40B4-BE49-F238E27FC236}">
                <a16:creationId xmlns:a16="http://schemas.microsoft.com/office/drawing/2014/main" id="{2E45CCA0-1CDA-D66C-A89A-AE2B81AD4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66" name="Rectangle 2"/>
          <p:cNvSpPr>
            <a:spLocks noGrp="1" noChangeArrowheads="1"/>
          </p:cNvSpPr>
          <p:nvPr>
            <p:ph type="ctrTitle"/>
          </p:nvPr>
        </p:nvSpPr>
        <p:spPr>
          <a:xfrm>
            <a:off x="685800" y="2286000"/>
            <a:ext cx="7772400" cy="1143000"/>
          </a:xfrm>
        </p:spPr>
        <p:txBody>
          <a:bodyPr/>
          <a:lstStyle>
            <a:lvl1pPr>
              <a:defRPr/>
            </a:lvl1pPr>
          </a:lstStyle>
          <a:p>
            <a:r>
              <a:rPr lang="en-US"/>
              <a:t>Click to edit MCaster title style</a:t>
            </a:r>
          </a:p>
        </p:txBody>
      </p:sp>
      <p:sp>
        <p:nvSpPr>
          <p:cNvPr id="5" name="Date Placeholder 4">
            <a:extLst>
              <a:ext uri="{FF2B5EF4-FFF2-40B4-BE49-F238E27FC236}">
                <a16:creationId xmlns:a16="http://schemas.microsoft.com/office/drawing/2014/main" id="{4CB0AD73-BC00-7EAE-4379-6580DDD7F667}"/>
              </a:ext>
            </a:extLst>
          </p:cNvPr>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defRPr>
            </a:lvl1pPr>
          </a:lstStyle>
          <a:p>
            <a:pPr>
              <a:defRPr/>
            </a:pPr>
            <a:endParaRPr lang="en-US"/>
          </a:p>
        </p:txBody>
      </p:sp>
      <p:sp>
        <p:nvSpPr>
          <p:cNvPr id="6" name="Footer Placeholder 5">
            <a:extLst>
              <a:ext uri="{FF2B5EF4-FFF2-40B4-BE49-F238E27FC236}">
                <a16:creationId xmlns:a16="http://schemas.microsoft.com/office/drawing/2014/main" id="{FBF9D05B-4B03-4639-6AC5-4F2535C075F4}"/>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defRPr>
            </a:lvl1pPr>
          </a:lstStyle>
          <a:p>
            <a:pPr>
              <a:defRPr/>
            </a:pPr>
            <a:endParaRPr lang="en-US"/>
          </a:p>
        </p:txBody>
      </p:sp>
    </p:spTree>
    <p:extLst>
      <p:ext uri="{BB962C8B-B14F-4D97-AF65-F5344CB8AC3E}">
        <p14:creationId xmlns:p14="http://schemas.microsoft.com/office/powerpoint/2010/main" val="121456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799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019300" cy="5549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5500" cy="5549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7778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Date Placeholder 29">
            <a:extLst>
              <a:ext uri="{FF2B5EF4-FFF2-40B4-BE49-F238E27FC236}">
                <a16:creationId xmlns:a16="http://schemas.microsoft.com/office/drawing/2014/main" id="{00C2308D-32CD-07B7-0BBA-3ED26E352797}"/>
              </a:ext>
            </a:extLst>
          </p:cNvPr>
          <p:cNvSpPr>
            <a:spLocks noGrp="1"/>
          </p:cNvSpPr>
          <p:nvPr>
            <p:ph type="dt" sz="half" idx="10"/>
          </p:nvPr>
        </p:nvSpPr>
        <p:spPr>
          <a:xfrm>
            <a:off x="0" y="0"/>
            <a:ext cx="0" cy="0"/>
          </a:xfrm>
        </p:spPr>
        <p:txBody>
          <a:bodyPr/>
          <a:lstStyle>
            <a:lvl1pPr>
              <a:defRPr/>
            </a:lvl1pPr>
          </a:lstStyle>
          <a:p>
            <a:pPr>
              <a:defRPr/>
            </a:pPr>
            <a:fld id="{2301F887-C1DA-48D0-8DC9-8585AF18FFD4}" type="datetimeFigureOut">
              <a:rPr lang="en-US"/>
              <a:pPr>
                <a:defRPr/>
              </a:pPr>
              <a:t>4/29/2023</a:t>
            </a:fld>
            <a:endParaRPr lang="en-US"/>
          </a:p>
        </p:txBody>
      </p:sp>
      <p:sp>
        <p:nvSpPr>
          <p:cNvPr id="3" name="Footer Placeholder 18">
            <a:extLst>
              <a:ext uri="{FF2B5EF4-FFF2-40B4-BE49-F238E27FC236}">
                <a16:creationId xmlns:a16="http://schemas.microsoft.com/office/drawing/2014/main" id="{92643076-852B-40E3-ADDC-428389CCE875}"/>
              </a:ext>
            </a:extLst>
          </p:cNvPr>
          <p:cNvSpPr>
            <a:spLocks noGrp="1"/>
          </p:cNvSpPr>
          <p:nvPr>
            <p:ph type="ftr" sz="quarter" idx="11"/>
          </p:nvPr>
        </p:nvSpPr>
        <p:spPr>
          <a:xfrm>
            <a:off x="0" y="0"/>
            <a:ext cx="0" cy="0"/>
          </a:xfrm>
        </p:spPr>
        <p:txBody>
          <a:bodyPr/>
          <a:lstStyle>
            <a:lvl1pPr>
              <a:defRPr/>
            </a:lvl1pPr>
          </a:lstStyle>
          <a:p>
            <a:pPr>
              <a:defRPr/>
            </a:pPr>
            <a:endParaRPr lang="en-US"/>
          </a:p>
        </p:txBody>
      </p:sp>
      <p:sp>
        <p:nvSpPr>
          <p:cNvPr id="4" name="Slide Number Placeholder 26">
            <a:extLst>
              <a:ext uri="{FF2B5EF4-FFF2-40B4-BE49-F238E27FC236}">
                <a16:creationId xmlns:a16="http://schemas.microsoft.com/office/drawing/2014/main" id="{AD0D62FA-E06E-B771-59EF-957D0F8F98B2}"/>
              </a:ext>
            </a:extLst>
          </p:cNvPr>
          <p:cNvSpPr>
            <a:spLocks noGrp="1"/>
          </p:cNvSpPr>
          <p:nvPr>
            <p:ph type="sldNum" sz="quarter" idx="12"/>
          </p:nvPr>
        </p:nvSpPr>
        <p:spPr>
          <a:xfrm>
            <a:off x="0" y="0"/>
            <a:ext cx="0" cy="0"/>
          </a:xfrm>
        </p:spPr>
        <p:txBody>
          <a:bodyPr/>
          <a:lstStyle>
            <a:lvl1pPr>
              <a:defRPr>
                <a:solidFill>
                  <a:srgbClr val="D1EAEE"/>
                </a:solidFill>
              </a:defRPr>
            </a:lvl1pPr>
          </a:lstStyle>
          <a:p>
            <a:pPr>
              <a:defRPr/>
            </a:pPr>
            <a:fld id="{AA87E43D-98B6-48E1-9BE5-4049232B8FD9}" type="slidenum">
              <a:rPr lang="en-US" altLang="en-US"/>
              <a:pPr>
                <a:defRPr/>
              </a:pPr>
              <a:t>‹#›</a:t>
            </a:fld>
            <a:endParaRPr lang="en-US" altLang="en-US"/>
          </a:p>
        </p:txBody>
      </p:sp>
    </p:spTree>
    <p:extLst>
      <p:ext uri="{BB962C8B-B14F-4D97-AF65-F5344CB8AC3E}">
        <p14:creationId xmlns:p14="http://schemas.microsoft.com/office/powerpoint/2010/main" val="239348280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382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0956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5500" y="1295400"/>
            <a:ext cx="3598863"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6763" y="12954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1330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233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698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59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4536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550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96861"/>
          </a:srgb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117DAF4-D775-B1AE-3039-25ED4B596AE2}"/>
              </a:ext>
            </a:extLst>
          </p:cNvPr>
          <p:cNvSpPr>
            <a:spLocks noGrp="1" noChangeArrowheads="1"/>
          </p:cNvSpPr>
          <p:nvPr>
            <p:ph type="body" idx="1"/>
          </p:nvPr>
        </p:nvSpPr>
        <p:spPr bwMode="auto">
          <a:xfrm>
            <a:off x="825500" y="1295400"/>
            <a:ext cx="73517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91843" name="Text Box 3">
            <a:extLst>
              <a:ext uri="{FF2B5EF4-FFF2-40B4-BE49-F238E27FC236}">
                <a16:creationId xmlns:a16="http://schemas.microsoft.com/office/drawing/2014/main" id="{10013AD3-645B-D14A-9A76-2AE9F97C8F35}"/>
              </a:ext>
            </a:extLst>
          </p:cNvPr>
          <p:cNvSpPr txBox="1">
            <a:spLocks noChangeArrowheads="1"/>
          </p:cNvSpPr>
          <p:nvPr/>
        </p:nvSpPr>
        <p:spPr bwMode="auto">
          <a:xfrm>
            <a:off x="4232275" y="6613525"/>
            <a:ext cx="514350" cy="244475"/>
          </a:xfrm>
          <a:prstGeom prst="rect">
            <a:avLst/>
          </a:prstGeom>
          <a:noFill/>
          <a:ln w="9525">
            <a:noFill/>
            <a:miter lim="800000"/>
            <a:headEnd/>
            <a:tailEnd/>
          </a:ln>
          <a:effec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defRPr/>
            </a:pPr>
            <a:r>
              <a:rPr lang="en-US" altLang="en-US" sz="1000" b="1">
                <a:solidFill>
                  <a:srgbClr val="993300"/>
                </a:solidFill>
              </a:rPr>
              <a:t>12.</a:t>
            </a:r>
            <a:fld id="{ABD0016F-603E-4EFD-A5B8-B4D8CC0FCD08}" type="slidenum">
              <a:rPr lang="en-US" altLang="en-US" sz="1000" b="1" smtClean="0">
                <a:solidFill>
                  <a:srgbClr val="993300"/>
                </a:solidFill>
              </a:rPr>
              <a:pPr algn="ctr">
                <a:spcBef>
                  <a:spcPct val="50000"/>
                </a:spcBef>
                <a:defRPr/>
              </a:pPr>
              <a:t>‹#›</a:t>
            </a:fld>
            <a:endParaRPr lang="en-US" altLang="en-US" sz="1000" b="1">
              <a:solidFill>
                <a:srgbClr val="993300"/>
              </a:solidFill>
            </a:endParaRPr>
          </a:p>
        </p:txBody>
      </p:sp>
      <p:sp>
        <p:nvSpPr>
          <p:cNvPr id="291844" name="Rectangle 4">
            <a:extLst>
              <a:ext uri="{FF2B5EF4-FFF2-40B4-BE49-F238E27FC236}">
                <a16:creationId xmlns:a16="http://schemas.microsoft.com/office/drawing/2014/main" id="{DD0B6AA7-7099-031A-6ED3-4E998A16A104}"/>
              </a:ext>
            </a:extLst>
          </p:cNvPr>
          <p:cNvSpPr>
            <a:spLocks noGrp="1" noChangeArrowheads="1"/>
          </p:cNvSpPr>
          <p:nvPr>
            <p:ph type="title"/>
          </p:nvPr>
        </p:nvSpPr>
        <p:spPr bwMode="auto">
          <a:xfrm>
            <a:off x="685800" y="2286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Freeform 5">
            <a:extLst>
              <a:ext uri="{FF2B5EF4-FFF2-40B4-BE49-F238E27FC236}">
                <a16:creationId xmlns:a16="http://schemas.microsoft.com/office/drawing/2014/main" id="{CEE9E7E0-87F2-8FD5-B7E7-C8589D706D56}"/>
              </a:ext>
            </a:extLst>
          </p:cNvPr>
          <p:cNvSpPr>
            <a:spLocks/>
          </p:cNvSpPr>
          <p:nvPr/>
        </p:nvSpPr>
        <p:spPr bwMode="auto">
          <a:xfrm rot="8361210" flipV="1">
            <a:off x="1609725" y="4962525"/>
            <a:ext cx="9525" cy="1588"/>
          </a:xfrm>
          <a:custGeom>
            <a:avLst/>
            <a:gdLst>
              <a:gd name="T0" fmla="*/ 2147483646 w 20"/>
              <a:gd name="T1" fmla="*/ 250283092 h 4"/>
              <a:gd name="T2" fmla="*/ 0 w 20"/>
              <a:gd name="T3" fmla="*/ 0 h 4"/>
              <a:gd name="T4" fmla="*/ 1728323156 w 20"/>
              <a:gd name="T5" fmla="*/ 0 h 4"/>
              <a:gd name="T6" fmla="*/ 2147483646 w 20"/>
              <a:gd name="T7" fmla="*/ 250283092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 name="Freeform 6">
            <a:extLst>
              <a:ext uri="{FF2B5EF4-FFF2-40B4-BE49-F238E27FC236}">
                <a16:creationId xmlns:a16="http://schemas.microsoft.com/office/drawing/2014/main" id="{48EC8B46-5499-73B1-01D8-7FF2226210A0}"/>
              </a:ext>
            </a:extLst>
          </p:cNvPr>
          <p:cNvSpPr>
            <a:spLocks/>
          </p:cNvSpPr>
          <p:nvPr/>
        </p:nvSpPr>
        <p:spPr bwMode="auto">
          <a:xfrm rot="10665470" flipV="1">
            <a:off x="1189038" y="4205288"/>
            <a:ext cx="4762" cy="1587"/>
          </a:xfrm>
          <a:custGeom>
            <a:avLst/>
            <a:gdLst>
              <a:gd name="T0" fmla="*/ 749903887 w 12"/>
              <a:gd name="T1" fmla="*/ 249810464 h 4"/>
              <a:gd name="T2" fmla="*/ 0 w 12"/>
              <a:gd name="T3" fmla="*/ 0 h 4"/>
              <a:gd name="T4" fmla="*/ 749903887 w 12"/>
              <a:gd name="T5" fmla="*/ 0 h 4"/>
              <a:gd name="T6" fmla="*/ 749903887 w 12"/>
              <a:gd name="T7" fmla="*/ 249810464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 name="Freeform 7">
            <a:extLst>
              <a:ext uri="{FF2B5EF4-FFF2-40B4-BE49-F238E27FC236}">
                <a16:creationId xmlns:a16="http://schemas.microsoft.com/office/drawing/2014/main" id="{A16F097D-AF2D-BEA2-A825-3DB2D36B28F9}"/>
              </a:ext>
            </a:extLst>
          </p:cNvPr>
          <p:cNvSpPr>
            <a:spLocks/>
          </p:cNvSpPr>
          <p:nvPr/>
        </p:nvSpPr>
        <p:spPr bwMode="auto">
          <a:xfrm>
            <a:off x="5164138" y="4206875"/>
            <a:ext cx="7937" cy="9525"/>
          </a:xfrm>
          <a:custGeom>
            <a:avLst/>
            <a:gdLst>
              <a:gd name="T0" fmla="*/ 2025495282 w 12"/>
              <a:gd name="T1" fmla="*/ 2147483646 h 12"/>
              <a:gd name="T2" fmla="*/ 0 w 12"/>
              <a:gd name="T3" fmla="*/ 2147483646 h 12"/>
              <a:gd name="T4" fmla="*/ 2147483646 w 12"/>
              <a:gd name="T5" fmla="*/ 0 h 12"/>
              <a:gd name="T6" fmla="*/ 2025495282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2" name="Text Box 8">
            <a:extLst>
              <a:ext uri="{FF2B5EF4-FFF2-40B4-BE49-F238E27FC236}">
                <a16:creationId xmlns:a16="http://schemas.microsoft.com/office/drawing/2014/main" id="{984CC69B-FD67-6C2D-E2F8-77428285E55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defRPr/>
            </a:pPr>
            <a:r>
              <a:rPr lang="en-US" altLang="en-US" sz="1000" b="1">
                <a:solidFill>
                  <a:srgbClr val="993300"/>
                </a:solidFill>
              </a:rPr>
              <a:t>Silberschatz, Galvin and Gagne ©2005</a:t>
            </a:r>
          </a:p>
        </p:txBody>
      </p:sp>
      <p:sp>
        <p:nvSpPr>
          <p:cNvPr id="1033" name="Text Box 9">
            <a:extLst>
              <a:ext uri="{FF2B5EF4-FFF2-40B4-BE49-F238E27FC236}">
                <a16:creationId xmlns:a16="http://schemas.microsoft.com/office/drawing/2014/main" id="{E935F58C-679B-7A9F-057A-1C81FFE8C03B}"/>
              </a:ext>
            </a:extLst>
          </p:cNvPr>
          <p:cNvSpPr txBox="1">
            <a:spLocks noChangeArrowheads="1"/>
          </p:cNvSpPr>
          <p:nvPr/>
        </p:nvSpPr>
        <p:spPr bwMode="auto">
          <a:xfrm>
            <a:off x="0" y="6613525"/>
            <a:ext cx="1876425"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defRPr/>
            </a:pPr>
            <a:r>
              <a:rPr lang="en-US" altLang="en-US" sz="1000" b="1">
                <a:solidFill>
                  <a:srgbClr val="993300"/>
                </a:solidFill>
              </a:rPr>
              <a:t>Operating System Concepts</a:t>
            </a:r>
          </a:p>
        </p:txBody>
      </p:sp>
      <p:sp>
        <p:nvSpPr>
          <p:cNvPr id="1034" name="Freeform 10">
            <a:extLst>
              <a:ext uri="{FF2B5EF4-FFF2-40B4-BE49-F238E27FC236}">
                <a16:creationId xmlns:a16="http://schemas.microsoft.com/office/drawing/2014/main" id="{39FE74A8-F4AC-0572-37E3-6DEB897795ED}"/>
              </a:ext>
            </a:extLst>
          </p:cNvPr>
          <p:cNvSpPr>
            <a:spLocks/>
          </p:cNvSpPr>
          <p:nvPr/>
        </p:nvSpPr>
        <p:spPr bwMode="auto">
          <a:xfrm>
            <a:off x="-1658938" y="1109663"/>
            <a:ext cx="4763" cy="1587"/>
          </a:xfrm>
          <a:custGeom>
            <a:avLst/>
            <a:gdLst>
              <a:gd name="T0" fmla="*/ 639374128 w 13"/>
              <a:gd name="T1" fmla="*/ 0 h 1587"/>
              <a:gd name="T2" fmla="*/ 0 w 13"/>
              <a:gd name="T3" fmla="*/ 0 h 1587"/>
              <a:gd name="T4" fmla="*/ 344319835 w 13"/>
              <a:gd name="T5" fmla="*/ 0 h 1587"/>
              <a:gd name="T6" fmla="*/ 639374128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11">
            <a:extLst>
              <a:ext uri="{FF2B5EF4-FFF2-40B4-BE49-F238E27FC236}">
                <a16:creationId xmlns:a16="http://schemas.microsoft.com/office/drawing/2014/main" id="{81E6732A-B188-59A1-36CD-1FFC7D03FE5F}"/>
              </a:ext>
            </a:extLst>
          </p:cNvPr>
          <p:cNvSpPr>
            <a:spLocks/>
          </p:cNvSpPr>
          <p:nvPr/>
        </p:nvSpPr>
        <p:spPr bwMode="auto">
          <a:xfrm>
            <a:off x="-898525" y="1169988"/>
            <a:ext cx="3175" cy="1587"/>
          </a:xfrm>
          <a:custGeom>
            <a:avLst/>
            <a:gdLst>
              <a:gd name="T0" fmla="*/ 0 w 10"/>
              <a:gd name="T1" fmla="*/ 0 h 1587"/>
              <a:gd name="T2" fmla="*/ 320060003 w 10"/>
              <a:gd name="T3" fmla="*/ 0 h 1587"/>
              <a:gd name="T4" fmla="*/ 192036065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Rectangle 12">
            <a:extLst>
              <a:ext uri="{FF2B5EF4-FFF2-40B4-BE49-F238E27FC236}">
                <a16:creationId xmlns:a16="http://schemas.microsoft.com/office/drawing/2014/main" id="{68EF1AB7-B499-BAD3-8433-8B04ECB66092}"/>
              </a:ext>
            </a:extLst>
          </p:cNvPr>
          <p:cNvSpPr>
            <a:spLocks noChangeArrowheads="1"/>
          </p:cNvSpPr>
          <p:nvPr/>
        </p:nvSpPr>
        <p:spPr bwMode="auto">
          <a:xfrm>
            <a:off x="-1479550" y="423863"/>
            <a:ext cx="1587" cy="1587"/>
          </a:xfrm>
          <a:prstGeom prst="rect">
            <a:avLst/>
          </a:prstGeom>
          <a:solidFill>
            <a:srgbClr val="FFFFFF"/>
          </a:solidFill>
          <a:ln>
            <a:noFill/>
          </a:ln>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defRPr/>
            </a:pPr>
            <a:endParaRPr lang="en-US" altLang="en-US"/>
          </a:p>
        </p:txBody>
      </p:sp>
      <p:sp>
        <p:nvSpPr>
          <p:cNvPr id="1037" name="Freeform 13">
            <a:extLst>
              <a:ext uri="{FF2B5EF4-FFF2-40B4-BE49-F238E27FC236}">
                <a16:creationId xmlns:a16="http://schemas.microsoft.com/office/drawing/2014/main" id="{A5A4751C-8BE3-A125-4BC8-955F74281FF4}"/>
              </a:ext>
            </a:extLst>
          </p:cNvPr>
          <p:cNvSpPr>
            <a:spLocks/>
          </p:cNvSpPr>
          <p:nvPr/>
        </p:nvSpPr>
        <p:spPr bwMode="auto">
          <a:xfrm>
            <a:off x="-1466850" y="889000"/>
            <a:ext cx="6350" cy="1588"/>
          </a:xfrm>
          <a:custGeom>
            <a:avLst/>
            <a:gdLst>
              <a:gd name="T0" fmla="*/ 0 w 18"/>
              <a:gd name="T1" fmla="*/ 81725059 h 7"/>
              <a:gd name="T2" fmla="*/ 526805878 w 18"/>
              <a:gd name="T3" fmla="*/ 0 h 7"/>
              <a:gd name="T4" fmla="*/ 790271258 w 18"/>
              <a:gd name="T5" fmla="*/ 0 h 7"/>
              <a:gd name="T6" fmla="*/ 0 w 18"/>
              <a:gd name="T7" fmla="*/ 81725059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14">
            <a:extLst>
              <a:ext uri="{FF2B5EF4-FFF2-40B4-BE49-F238E27FC236}">
                <a16:creationId xmlns:a16="http://schemas.microsoft.com/office/drawing/2014/main" id="{6B7ADE31-8297-550F-0266-7EA54F1C170F}"/>
              </a:ext>
            </a:extLst>
          </p:cNvPr>
          <p:cNvSpPr>
            <a:spLocks/>
          </p:cNvSpPr>
          <p:nvPr/>
        </p:nvSpPr>
        <p:spPr bwMode="auto">
          <a:xfrm>
            <a:off x="-1639888" y="1144588"/>
            <a:ext cx="1588" cy="6350"/>
          </a:xfrm>
          <a:custGeom>
            <a:avLst/>
            <a:gdLst>
              <a:gd name="T0" fmla="*/ 0 w 6"/>
              <a:gd name="T1" fmla="*/ 1000186913 h 16"/>
              <a:gd name="T2" fmla="*/ 111237018 w 6"/>
              <a:gd name="T3" fmla="*/ 0 h 16"/>
              <a:gd name="T4" fmla="*/ 55618377 w 6"/>
              <a:gd name="T5" fmla="*/ 812592831 h 16"/>
              <a:gd name="T6" fmla="*/ 0 w 6"/>
              <a:gd name="T7" fmla="*/ 1000186913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15">
            <a:extLst>
              <a:ext uri="{FF2B5EF4-FFF2-40B4-BE49-F238E27FC236}">
                <a16:creationId xmlns:a16="http://schemas.microsoft.com/office/drawing/2014/main" id="{9069B9EB-FDFA-AE9B-7B39-CEF88CCE0487}"/>
              </a:ext>
            </a:extLst>
          </p:cNvPr>
          <p:cNvSpPr>
            <a:spLocks/>
          </p:cNvSpPr>
          <p:nvPr/>
        </p:nvSpPr>
        <p:spPr bwMode="auto">
          <a:xfrm>
            <a:off x="-1247775" y="1146175"/>
            <a:ext cx="4762" cy="7938"/>
          </a:xfrm>
          <a:custGeom>
            <a:avLst/>
            <a:gdLst>
              <a:gd name="T0" fmla="*/ 649001724 w 11"/>
              <a:gd name="T1" fmla="*/ 1250469965 h 20"/>
              <a:gd name="T2" fmla="*/ 0 w 11"/>
              <a:gd name="T3" fmla="*/ 0 h 20"/>
              <a:gd name="T4" fmla="*/ 892447719 w 11"/>
              <a:gd name="T5" fmla="*/ 1000313024 h 20"/>
              <a:gd name="T6" fmla="*/ 649001724 w 11"/>
              <a:gd name="T7" fmla="*/ 1250469965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16">
            <a:extLst>
              <a:ext uri="{FF2B5EF4-FFF2-40B4-BE49-F238E27FC236}">
                <a16:creationId xmlns:a16="http://schemas.microsoft.com/office/drawing/2014/main" id="{4067D386-4340-1647-A1E6-BCD5981CE40B}"/>
              </a:ext>
            </a:extLst>
          </p:cNvPr>
          <p:cNvSpPr>
            <a:spLocks/>
          </p:cNvSpPr>
          <p:nvPr/>
        </p:nvSpPr>
        <p:spPr bwMode="auto">
          <a:xfrm>
            <a:off x="-1101725" y="1228725"/>
            <a:ext cx="1587" cy="6350"/>
          </a:xfrm>
          <a:custGeom>
            <a:avLst/>
            <a:gdLst>
              <a:gd name="T0" fmla="*/ 0 w 7"/>
              <a:gd name="T1" fmla="*/ 1306366904 h 14"/>
              <a:gd name="T2" fmla="*/ 81570893 w 7"/>
              <a:gd name="T3" fmla="*/ 0 h 14"/>
              <a:gd name="T4" fmla="*/ 81570893 w 7"/>
              <a:gd name="T5" fmla="*/ 653183225 h 14"/>
              <a:gd name="T6" fmla="*/ 0 w 7"/>
              <a:gd name="T7" fmla="*/ 1306366904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17">
            <a:extLst>
              <a:ext uri="{FF2B5EF4-FFF2-40B4-BE49-F238E27FC236}">
                <a16:creationId xmlns:a16="http://schemas.microsoft.com/office/drawing/2014/main" id="{0ABDBF84-51CD-BC25-8B9A-E4846E3688E2}"/>
              </a:ext>
            </a:extLst>
          </p:cNvPr>
          <p:cNvSpPr>
            <a:spLocks/>
          </p:cNvSpPr>
          <p:nvPr/>
        </p:nvSpPr>
        <p:spPr bwMode="auto">
          <a:xfrm>
            <a:off x="-1303338" y="1270000"/>
            <a:ext cx="12700" cy="1588"/>
          </a:xfrm>
          <a:custGeom>
            <a:avLst/>
            <a:gdLst>
              <a:gd name="T0" fmla="*/ 0 w 30"/>
              <a:gd name="T1" fmla="*/ 444947543 h 3"/>
              <a:gd name="T2" fmla="*/ 1137990697 w 30"/>
              <a:gd name="T3" fmla="*/ 0 h 3"/>
              <a:gd name="T4" fmla="*/ 2147483646 w 30"/>
              <a:gd name="T5" fmla="*/ 0 h 3"/>
              <a:gd name="T6" fmla="*/ 0 w 30"/>
              <a:gd name="T7" fmla="*/ 444947543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18">
            <a:extLst>
              <a:ext uri="{FF2B5EF4-FFF2-40B4-BE49-F238E27FC236}">
                <a16:creationId xmlns:a16="http://schemas.microsoft.com/office/drawing/2014/main" id="{AADFF0C6-019F-32E9-CAD9-268602A59C9B}"/>
              </a:ext>
            </a:extLst>
          </p:cNvPr>
          <p:cNvSpPr>
            <a:spLocks/>
          </p:cNvSpPr>
          <p:nvPr/>
        </p:nvSpPr>
        <p:spPr bwMode="auto">
          <a:xfrm>
            <a:off x="1176338" y="885825"/>
            <a:ext cx="4762" cy="9525"/>
          </a:xfrm>
          <a:custGeom>
            <a:avLst/>
            <a:gdLst>
              <a:gd name="T0" fmla="*/ 0 w 9"/>
              <a:gd name="T1" fmla="*/ 1500280369 h 24"/>
              <a:gd name="T2" fmla="*/ 1333162642 w 9"/>
              <a:gd name="T3" fmla="*/ 0 h 24"/>
              <a:gd name="T4" fmla="*/ 888868571 w 9"/>
              <a:gd name="T5" fmla="*/ 1062718538 h 24"/>
              <a:gd name="T6" fmla="*/ 0 w 9"/>
              <a:gd name="T7" fmla="*/ 1500280369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43" name="Picture 19" descr="Slide_iconblue_pc">
            <a:extLst>
              <a:ext uri="{FF2B5EF4-FFF2-40B4-BE49-F238E27FC236}">
                <a16:creationId xmlns:a16="http://schemas.microsoft.com/office/drawing/2014/main" id="{383D34D9-E252-4B1C-5C22-E12380B8EF3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A0F5803C-C8AA-A11F-B7CC-B64541503B7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Lst>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85C48F2-2313-3F92-1EBB-559EE25F99E6}"/>
              </a:ext>
            </a:extLst>
          </p:cNvPr>
          <p:cNvSpPr>
            <a:spLocks noGrp="1" noChangeArrowheads="1"/>
          </p:cNvSpPr>
          <p:nvPr>
            <p:ph type="ctrTitle"/>
          </p:nvPr>
        </p:nvSpPr>
        <p:spPr>
          <a:xfrm>
            <a:off x="287338" y="3605213"/>
            <a:ext cx="8405812" cy="1143000"/>
          </a:xfrm>
        </p:spPr>
        <p:txBody>
          <a:bodyPr/>
          <a:lstStyle/>
          <a:p>
            <a:pPr algn="r"/>
            <a:r>
              <a:rPr lang="en-US" altLang="en-US" sz="3600">
                <a:effectLst/>
              </a:rPr>
              <a:t> Secondary-Storage Structures</a:t>
            </a:r>
            <a:br>
              <a:rPr lang="en-US" altLang="en-US" sz="3600">
                <a:effectLst/>
              </a:rPr>
            </a:br>
            <a:br>
              <a:rPr lang="en-US" altLang="en-US" sz="3600">
                <a:effectLst/>
              </a:rPr>
            </a:br>
            <a:br>
              <a:rPr lang="en-US" altLang="en-US" sz="3600">
                <a:effectLst/>
              </a:rPr>
            </a:br>
            <a:endParaRPr lang="en-US" altLang="en-US" sz="2800" b="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9BE5055-975A-7AD7-7467-A2AD06617B76}"/>
              </a:ext>
            </a:extLst>
          </p:cNvPr>
          <p:cNvSpPr>
            <a:spLocks noGrp="1" noChangeArrowheads="1"/>
          </p:cNvSpPr>
          <p:nvPr>
            <p:ph type="title"/>
          </p:nvPr>
        </p:nvSpPr>
        <p:spPr/>
        <p:txBody>
          <a:bodyPr/>
          <a:lstStyle/>
          <a:p>
            <a:pPr>
              <a:defRPr/>
            </a:pPr>
            <a:r>
              <a:rPr lang="en-US"/>
              <a:t>Disk Scheduling</a:t>
            </a:r>
          </a:p>
        </p:txBody>
      </p:sp>
      <p:sp>
        <p:nvSpPr>
          <p:cNvPr id="26627" name="Rectangle 3">
            <a:extLst>
              <a:ext uri="{FF2B5EF4-FFF2-40B4-BE49-F238E27FC236}">
                <a16:creationId xmlns:a16="http://schemas.microsoft.com/office/drawing/2014/main" id="{AF9F31FE-04A7-1179-93B7-0190267D4D3D}"/>
              </a:ext>
            </a:extLst>
          </p:cNvPr>
          <p:cNvSpPr>
            <a:spLocks noGrp="1" noChangeArrowheads="1"/>
          </p:cNvSpPr>
          <p:nvPr>
            <p:ph type="body" idx="1"/>
          </p:nvPr>
        </p:nvSpPr>
        <p:spPr/>
        <p:txBody>
          <a:bodyPr/>
          <a:lstStyle/>
          <a:p>
            <a:r>
              <a:rPr lang="en-US" altLang="en-US" sz="1800"/>
              <a:t>The operating system is responsible for using hardware efficiently — for the disk drives, this means having a fast access time and disk bandwidth.</a:t>
            </a:r>
          </a:p>
          <a:p>
            <a:r>
              <a:rPr lang="en-US" altLang="en-US" sz="1800"/>
              <a:t>Access time has two major components</a:t>
            </a:r>
          </a:p>
          <a:p>
            <a:pPr lvl="1"/>
            <a:r>
              <a:rPr lang="en-US" altLang="en-US" sz="1800" i="1"/>
              <a:t>Seek time</a:t>
            </a:r>
            <a:r>
              <a:rPr lang="en-US" altLang="en-US" sz="1800"/>
              <a:t> is the time for the disk are to move the heads to the cylinder containing the desired sector.</a:t>
            </a:r>
          </a:p>
          <a:p>
            <a:pPr lvl="1"/>
            <a:r>
              <a:rPr lang="en-US" altLang="en-US" sz="1800" i="1"/>
              <a:t>Rotational latency</a:t>
            </a:r>
            <a:r>
              <a:rPr lang="en-US" altLang="en-US" sz="1800"/>
              <a:t> is the additional time waiting for the disk to rotate the desired sector to the disk head.</a:t>
            </a:r>
          </a:p>
          <a:p>
            <a:r>
              <a:rPr lang="en-US" altLang="en-US" sz="1800"/>
              <a:t>Minimize seek time</a:t>
            </a:r>
          </a:p>
          <a:p>
            <a:r>
              <a:rPr lang="en-US" altLang="en-US" sz="1800"/>
              <a:t>Seek time </a:t>
            </a:r>
            <a:r>
              <a:rPr lang="en-US" altLang="en-US" sz="1800">
                <a:sym typeface="Symbol" panose="05050102010706020507" pitchFamily="18" charset="2"/>
              </a:rPr>
              <a:t> seek distance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0B85304-DEBA-38BE-05AB-BAD174D52C7D}"/>
              </a:ext>
            </a:extLst>
          </p:cNvPr>
          <p:cNvSpPr>
            <a:spLocks noGrp="1" noChangeArrowheads="1"/>
          </p:cNvSpPr>
          <p:nvPr>
            <p:ph type="title"/>
          </p:nvPr>
        </p:nvSpPr>
        <p:spPr/>
        <p:txBody>
          <a:bodyPr/>
          <a:lstStyle/>
          <a:p>
            <a:pPr>
              <a:defRPr/>
            </a:pPr>
            <a:r>
              <a:rPr lang="en-US" dirty="0"/>
              <a:t>FCFS</a:t>
            </a:r>
          </a:p>
        </p:txBody>
      </p:sp>
      <p:sp>
        <p:nvSpPr>
          <p:cNvPr id="27651" name="Rectangle 3">
            <a:extLst>
              <a:ext uri="{FF2B5EF4-FFF2-40B4-BE49-F238E27FC236}">
                <a16:creationId xmlns:a16="http://schemas.microsoft.com/office/drawing/2014/main" id="{756543B8-B9EE-3CC8-6EFE-477AA639C507}"/>
              </a:ext>
            </a:extLst>
          </p:cNvPr>
          <p:cNvSpPr>
            <a:spLocks noGrp="1" noChangeArrowheads="1"/>
          </p:cNvSpPr>
          <p:nvPr>
            <p:ph type="body" idx="1"/>
          </p:nvPr>
        </p:nvSpPr>
        <p:spPr/>
        <p:txBody>
          <a:bodyPr/>
          <a:lstStyle/>
          <a:p>
            <a:pPr>
              <a:tabLst>
                <a:tab pos="1711325" algn="l"/>
              </a:tabLst>
            </a:pPr>
            <a:r>
              <a:rPr lang="en-US" altLang="en-US" sz="1800"/>
              <a:t>Several algorithms exist to schedule the servicing of disk I/O requests. </a:t>
            </a:r>
          </a:p>
          <a:p>
            <a:pPr>
              <a:tabLst>
                <a:tab pos="1711325" algn="l"/>
              </a:tabLst>
            </a:pPr>
            <a:r>
              <a:rPr lang="en-US" altLang="en-US" sz="1800"/>
              <a:t>A disk size of 200 tracks receives the requests for the blocks for I/O operation. No. of blocks requested on disk are:</a:t>
            </a:r>
          </a:p>
          <a:p>
            <a:pPr>
              <a:buFont typeface="Monotype Sorts" pitchFamily="2" charset="2"/>
              <a:buNone/>
              <a:tabLst>
                <a:tab pos="1711325" algn="l"/>
              </a:tabLst>
            </a:pPr>
            <a:r>
              <a:rPr lang="en-US" altLang="en-US" sz="1800"/>
              <a:t>		</a:t>
            </a:r>
            <a:br>
              <a:rPr lang="en-US" altLang="en-US" sz="1800"/>
            </a:br>
            <a:r>
              <a:rPr lang="en-US" altLang="en-US" sz="1800"/>
              <a:t>	98, 183, 37, 122, 14, 124, 65, 67</a:t>
            </a:r>
          </a:p>
          <a:p>
            <a:pPr>
              <a:buFont typeface="Monotype Sorts" pitchFamily="2" charset="2"/>
              <a:buNone/>
              <a:tabLst>
                <a:tab pos="1711325" algn="l"/>
              </a:tabLst>
            </a:pPr>
            <a:endParaRPr lang="en-US" altLang="en-US" sz="1800"/>
          </a:p>
          <a:p>
            <a:pPr>
              <a:buFont typeface="Monotype Sorts" pitchFamily="2" charset="2"/>
              <a:buNone/>
              <a:tabLst>
                <a:tab pos="1711325" algn="l"/>
              </a:tabLst>
            </a:pPr>
            <a:r>
              <a:rPr lang="en-US" altLang="en-US" sz="1800"/>
              <a:t>	Head pointer/ Disk arm is at 53</a:t>
            </a:r>
          </a:p>
          <a:p>
            <a:pPr>
              <a:buFont typeface="Monotype Sorts" pitchFamily="2" charset="2"/>
              <a:buNone/>
              <a:tabLst>
                <a:tab pos="1711325" algn="l"/>
              </a:tabLst>
            </a:pPr>
            <a:endParaRPr lang="en-US" altLang="en-US" sz="1800"/>
          </a:p>
          <a:p>
            <a:pPr>
              <a:buFont typeface="Monotype Sorts" pitchFamily="2" charset="2"/>
              <a:buNone/>
              <a:tabLst>
                <a:tab pos="1711325" algn="l"/>
              </a:tabLst>
            </a:pPr>
            <a:endParaRPr lang="en-US"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A1C493B7-F7F8-CB34-ACD4-66C5AA642505}"/>
              </a:ext>
            </a:extLst>
          </p:cNvPr>
          <p:cNvSpPr>
            <a:spLocks noGrp="1" noChangeArrowheads="1"/>
          </p:cNvSpPr>
          <p:nvPr>
            <p:ph type="title"/>
          </p:nvPr>
        </p:nvSpPr>
        <p:spPr>
          <a:xfrm>
            <a:off x="685800" y="228600"/>
            <a:ext cx="7337425" cy="609600"/>
          </a:xfrm>
        </p:spPr>
        <p:txBody>
          <a:bodyPr/>
          <a:lstStyle/>
          <a:p>
            <a:pPr>
              <a:defRPr/>
            </a:pPr>
            <a:r>
              <a:rPr lang="en-US"/>
              <a:t>FCFS</a:t>
            </a:r>
          </a:p>
        </p:txBody>
      </p:sp>
      <p:sp>
        <p:nvSpPr>
          <p:cNvPr id="28675" name="Text Box 4">
            <a:extLst>
              <a:ext uri="{FF2B5EF4-FFF2-40B4-BE49-F238E27FC236}">
                <a16:creationId xmlns:a16="http://schemas.microsoft.com/office/drawing/2014/main" id="{9C91863C-1EE0-BBEE-DB4D-5EFEE3BF27F9}"/>
              </a:ext>
            </a:extLst>
          </p:cNvPr>
          <p:cNvSpPr txBox="1">
            <a:spLocks noChangeArrowheads="1"/>
          </p:cNvSpPr>
          <p:nvPr/>
        </p:nvSpPr>
        <p:spPr bwMode="auto">
          <a:xfrm>
            <a:off x="825500" y="1295400"/>
            <a:ext cx="6488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en-US" sz="2000"/>
              <a:t>Illustration shows total head movement of 640 cylinders.</a:t>
            </a:r>
          </a:p>
        </p:txBody>
      </p:sp>
      <p:pic>
        <p:nvPicPr>
          <p:cNvPr id="28676" name="Picture 5">
            <a:extLst>
              <a:ext uri="{FF2B5EF4-FFF2-40B4-BE49-F238E27FC236}">
                <a16:creationId xmlns:a16="http://schemas.microsoft.com/office/drawing/2014/main" id="{5AA89455-4C97-2A3D-81DA-EAA618A5E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2" t="6487" r="735" b="6487"/>
          <a:stretch>
            <a:fillRect/>
          </a:stretch>
        </p:blipFill>
        <p:spPr bwMode="auto">
          <a:xfrm>
            <a:off x="1135063" y="1928813"/>
            <a:ext cx="6834187" cy="45164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1741900-CDA8-8DCF-C8D0-2CF602C0957A}"/>
              </a:ext>
            </a:extLst>
          </p:cNvPr>
          <p:cNvSpPr>
            <a:spLocks noGrp="1" noChangeArrowheads="1"/>
          </p:cNvSpPr>
          <p:nvPr>
            <p:ph type="title"/>
          </p:nvPr>
        </p:nvSpPr>
        <p:spPr>
          <a:xfrm>
            <a:off x="685800" y="228600"/>
            <a:ext cx="7337425" cy="609600"/>
          </a:xfrm>
        </p:spPr>
        <p:txBody>
          <a:bodyPr/>
          <a:lstStyle/>
          <a:p>
            <a:pPr>
              <a:defRPr/>
            </a:pPr>
            <a:r>
              <a:rPr lang="en-US"/>
              <a:t>FCFS</a:t>
            </a:r>
          </a:p>
        </p:txBody>
      </p:sp>
      <p:sp>
        <p:nvSpPr>
          <p:cNvPr id="29699" name="Text Box 4">
            <a:extLst>
              <a:ext uri="{FF2B5EF4-FFF2-40B4-BE49-F238E27FC236}">
                <a16:creationId xmlns:a16="http://schemas.microsoft.com/office/drawing/2014/main" id="{2A93DC37-9849-31CE-E9AE-4E9D2D16D820}"/>
              </a:ext>
            </a:extLst>
          </p:cNvPr>
          <p:cNvSpPr txBox="1">
            <a:spLocks noChangeArrowheads="1"/>
          </p:cNvSpPr>
          <p:nvPr/>
        </p:nvSpPr>
        <p:spPr bwMode="auto">
          <a:xfrm>
            <a:off x="825500" y="1295400"/>
            <a:ext cx="752157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50000"/>
              </a:spcBef>
              <a:buClrTx/>
              <a:buSzTx/>
              <a:buFontTx/>
              <a:buNone/>
            </a:pPr>
            <a:r>
              <a:rPr kumimoji="0" lang="en-US" altLang="en-US" sz="2000"/>
              <a:t>Illustration shows total head movement of 640 cylinders.</a:t>
            </a:r>
          </a:p>
          <a:p>
            <a:pPr>
              <a:spcBef>
                <a:spcPct val="50000"/>
              </a:spcBef>
              <a:buClrTx/>
              <a:buSzTx/>
              <a:buFontTx/>
              <a:buNone/>
            </a:pPr>
            <a:r>
              <a:rPr kumimoji="0" lang="en-US" altLang="en-US" sz="2000"/>
              <a:t>Total Head Movements:</a:t>
            </a:r>
          </a:p>
          <a:p>
            <a:pPr>
              <a:spcBef>
                <a:spcPct val="50000"/>
              </a:spcBef>
              <a:buClrTx/>
              <a:buSzTx/>
              <a:buFontTx/>
              <a:buNone/>
            </a:pPr>
            <a:r>
              <a:rPr kumimoji="0" lang="en-US" altLang="en-US" sz="2000"/>
              <a:t>|53-98| + |98-183| + |183- 37| + | 37-122| + |122-14| + |14-124| + </a:t>
            </a:r>
          </a:p>
          <a:p>
            <a:pPr>
              <a:spcBef>
                <a:spcPct val="50000"/>
              </a:spcBef>
              <a:buClrTx/>
              <a:buSzTx/>
              <a:buFontTx/>
              <a:buNone/>
            </a:pPr>
            <a:r>
              <a:rPr kumimoji="0" lang="en-US" altLang="en-US" sz="2000"/>
              <a:t>|124-65| + |65-67|</a:t>
            </a:r>
          </a:p>
          <a:p>
            <a:pPr>
              <a:spcBef>
                <a:spcPct val="50000"/>
              </a:spcBef>
              <a:buClrTx/>
              <a:buSzTx/>
              <a:buFontTx/>
              <a:buNone/>
            </a:pPr>
            <a:r>
              <a:rPr kumimoji="0" lang="en-US" altLang="en-US" sz="2000"/>
              <a:t>= 640 </a:t>
            </a:r>
          </a:p>
          <a:p>
            <a:pPr>
              <a:spcBef>
                <a:spcPct val="50000"/>
              </a:spcBef>
              <a:buClrTx/>
              <a:buSzTx/>
              <a:buFontTx/>
              <a:buNone/>
            </a:pPr>
            <a:endParaRPr kumimoji="0" lang="en-US"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8ABF5839-BD30-529D-6FA1-6E6B6E6A4F39}"/>
              </a:ext>
            </a:extLst>
          </p:cNvPr>
          <p:cNvSpPr>
            <a:spLocks noGrp="1" noChangeArrowheads="1"/>
          </p:cNvSpPr>
          <p:nvPr>
            <p:ph type="title"/>
          </p:nvPr>
        </p:nvSpPr>
        <p:spPr/>
        <p:txBody>
          <a:bodyPr/>
          <a:lstStyle/>
          <a:p>
            <a:pPr>
              <a:defRPr/>
            </a:pPr>
            <a:r>
              <a:rPr lang="en-US" dirty="0"/>
              <a:t>SSTF- Shortest Seek Time First</a:t>
            </a:r>
          </a:p>
        </p:txBody>
      </p:sp>
      <p:sp>
        <p:nvSpPr>
          <p:cNvPr id="30723" name="Rectangle 3">
            <a:extLst>
              <a:ext uri="{FF2B5EF4-FFF2-40B4-BE49-F238E27FC236}">
                <a16:creationId xmlns:a16="http://schemas.microsoft.com/office/drawing/2014/main" id="{C4E8F038-A104-CC98-88A3-9F43C88E28A9}"/>
              </a:ext>
            </a:extLst>
          </p:cNvPr>
          <p:cNvSpPr>
            <a:spLocks noGrp="1" noChangeArrowheads="1"/>
          </p:cNvSpPr>
          <p:nvPr>
            <p:ph type="body" idx="1"/>
          </p:nvPr>
        </p:nvSpPr>
        <p:spPr/>
        <p:txBody>
          <a:bodyPr/>
          <a:lstStyle/>
          <a:p>
            <a:r>
              <a:rPr lang="en-US" altLang="en-US" sz="1800" b="1"/>
              <a:t>Selects the request with the minimum seek time from the current head position.</a:t>
            </a:r>
          </a:p>
          <a:p>
            <a:r>
              <a:rPr lang="en-US" altLang="en-US" sz="1800"/>
              <a:t>SSTF scheduling is a form of SJF scheduling; may cause starvation of some requests.</a:t>
            </a:r>
          </a:p>
          <a:p>
            <a:endParaRPr lang="en-US" altLang="en-US" sz="1800"/>
          </a:p>
          <a:p>
            <a:endParaRPr lang="en-US" altLang="en-US" sz="1800"/>
          </a:p>
          <a:p>
            <a:r>
              <a:rPr lang="en-US" altLang="en-US" sz="1800"/>
              <a:t>Illustration shows </a:t>
            </a:r>
            <a:r>
              <a:rPr lang="en-US" altLang="en-US" sz="2400"/>
              <a:t>total head movement of 236 cylinders.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2083C91-C9EC-2ADC-2849-F80CADB41D63}"/>
              </a:ext>
            </a:extLst>
          </p:cNvPr>
          <p:cNvSpPr>
            <a:spLocks noGrp="1" noChangeArrowheads="1"/>
          </p:cNvSpPr>
          <p:nvPr>
            <p:ph type="title"/>
          </p:nvPr>
        </p:nvSpPr>
        <p:spPr/>
        <p:txBody>
          <a:bodyPr/>
          <a:lstStyle/>
          <a:p>
            <a:pPr>
              <a:defRPr/>
            </a:pPr>
            <a:r>
              <a:rPr lang="en-US"/>
              <a:t>SSTF (Cont.)</a:t>
            </a:r>
          </a:p>
        </p:txBody>
      </p:sp>
      <p:pic>
        <p:nvPicPr>
          <p:cNvPr id="31747" name="Picture 4">
            <a:extLst>
              <a:ext uri="{FF2B5EF4-FFF2-40B4-BE49-F238E27FC236}">
                <a16:creationId xmlns:a16="http://schemas.microsoft.com/office/drawing/2014/main" id="{CBBFE258-EA95-384A-FC69-1D0B8B3EC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29" t="6129" r="829" b="6129"/>
          <a:stretch>
            <a:fillRect/>
          </a:stretch>
        </p:blipFill>
        <p:spPr bwMode="auto">
          <a:xfrm>
            <a:off x="39688" y="1282700"/>
            <a:ext cx="5903912" cy="47942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0C283CF3-FF77-BFBD-02FB-702D0C910095}"/>
              </a:ext>
            </a:extLst>
          </p:cNvPr>
          <p:cNvGraphicFramePr>
            <a:graphicFrameLocks noGrp="1"/>
          </p:cNvGraphicFramePr>
          <p:nvPr/>
        </p:nvGraphicFramePr>
        <p:xfrm>
          <a:off x="6205538" y="1344613"/>
          <a:ext cx="1789112" cy="2286000"/>
        </p:xfrm>
        <a:graphic>
          <a:graphicData uri="http://schemas.openxmlformats.org/drawingml/2006/table">
            <a:tbl>
              <a:tblPr firstRow="1" bandRow="1">
                <a:tableStyleId>{5940675A-B579-460E-94D1-54222C63F5DA}</a:tableStyleId>
              </a:tblPr>
              <a:tblGrid>
                <a:gridCol w="1789112">
                  <a:extLst>
                    <a:ext uri="{9D8B030D-6E8A-4147-A177-3AD203B41FA5}">
                      <a16:colId xmlns:a16="http://schemas.microsoft.com/office/drawing/2014/main" val="20000"/>
                    </a:ext>
                  </a:extLst>
                </a:gridCol>
              </a:tblGrid>
              <a:tr h="370840">
                <a:tc>
                  <a:txBody>
                    <a:bodyPr/>
                    <a:lstStyle/>
                    <a:p>
                      <a:r>
                        <a:rPr lang="en-US" dirty="0"/>
                        <a:t>5) 53-98=45</a:t>
                      </a:r>
                    </a:p>
                    <a:p>
                      <a:r>
                        <a:rPr lang="en-US" dirty="0"/>
                        <a:t>8) 53-183=130</a:t>
                      </a:r>
                    </a:p>
                    <a:p>
                      <a:r>
                        <a:rPr lang="en-US" dirty="0"/>
                        <a:t>3) 53-37=16</a:t>
                      </a:r>
                    </a:p>
                    <a:p>
                      <a:r>
                        <a:rPr lang="en-US" dirty="0"/>
                        <a:t>6)53-122=69</a:t>
                      </a:r>
                    </a:p>
                    <a:p>
                      <a:r>
                        <a:rPr lang="en-US" dirty="0"/>
                        <a:t>4)53-14=39</a:t>
                      </a:r>
                    </a:p>
                    <a:p>
                      <a:r>
                        <a:rPr lang="en-US" dirty="0"/>
                        <a:t>7)</a:t>
                      </a:r>
                      <a:r>
                        <a:rPr lang="en-US" baseline="0" dirty="0"/>
                        <a:t> 53-124=71</a:t>
                      </a:r>
                    </a:p>
                    <a:p>
                      <a:pPr marL="342900" indent="-342900">
                        <a:buAutoNum type="arabicParenR"/>
                      </a:pPr>
                      <a:r>
                        <a:rPr lang="en-US" baseline="0" dirty="0"/>
                        <a:t>53-65=12</a:t>
                      </a:r>
                    </a:p>
                    <a:p>
                      <a:pPr marL="342900" indent="-342900">
                        <a:buAutoNum type="arabicParenR"/>
                      </a:pPr>
                      <a:r>
                        <a:rPr lang="en-US" dirty="0"/>
                        <a:t>53-67=14</a:t>
                      </a:r>
                    </a:p>
                  </a:txBody>
                  <a:tcPr marL="91415" marR="91415"/>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D4F3F8E-97E6-1E12-CABC-8E6D64A7F3F5}"/>
              </a:ext>
            </a:extLst>
          </p:cNvPr>
          <p:cNvSpPr>
            <a:spLocks noGrp="1" noChangeArrowheads="1"/>
          </p:cNvSpPr>
          <p:nvPr>
            <p:ph type="title"/>
          </p:nvPr>
        </p:nvSpPr>
        <p:spPr/>
        <p:txBody>
          <a:bodyPr/>
          <a:lstStyle/>
          <a:p>
            <a:pPr>
              <a:defRPr/>
            </a:pPr>
            <a:r>
              <a:rPr lang="en-US"/>
              <a:t>SCAN</a:t>
            </a:r>
          </a:p>
        </p:txBody>
      </p:sp>
      <p:sp>
        <p:nvSpPr>
          <p:cNvPr id="32771" name="Rectangle 3">
            <a:extLst>
              <a:ext uri="{FF2B5EF4-FFF2-40B4-BE49-F238E27FC236}">
                <a16:creationId xmlns:a16="http://schemas.microsoft.com/office/drawing/2014/main" id="{6EF2D5D8-F0F7-D5E9-855E-D8DBAB29CA01}"/>
              </a:ext>
            </a:extLst>
          </p:cNvPr>
          <p:cNvSpPr>
            <a:spLocks noGrp="1" noChangeArrowheads="1"/>
          </p:cNvSpPr>
          <p:nvPr>
            <p:ph type="body" idx="1"/>
          </p:nvPr>
        </p:nvSpPr>
        <p:spPr/>
        <p:txBody>
          <a:bodyPr/>
          <a:lstStyle/>
          <a:p>
            <a:r>
              <a:rPr lang="en-US" altLang="en-US" sz="1800"/>
              <a:t>The disk arm starts at one end of the disk, and moves toward the other end, servicing requests until it gets to the other end of the disk, where the head movement is reversed and servicing continues.</a:t>
            </a:r>
          </a:p>
          <a:p>
            <a:endParaRPr lang="en-US" altLang="en-US" sz="1800"/>
          </a:p>
          <a:p>
            <a:r>
              <a:rPr lang="en-US" altLang="en-US" sz="1800"/>
              <a:t>A request arriving behind the head will have to wait until the arm moves to the end of the disk, reverses direction and comes back.</a:t>
            </a:r>
          </a:p>
          <a:p>
            <a:endParaRPr lang="en-US" altLang="en-US" sz="1800"/>
          </a:p>
          <a:p>
            <a:r>
              <a:rPr lang="en-US" altLang="en-US" sz="1800"/>
              <a:t>Sometimes called the </a:t>
            </a:r>
            <a:r>
              <a:rPr lang="en-US" altLang="en-US" sz="1800" b="1" i="1"/>
              <a:t>elevator algorithm</a:t>
            </a:r>
            <a:r>
              <a:rPr lang="en-US" altLang="en-US" sz="1800" b="1"/>
              <a:t>.</a:t>
            </a:r>
          </a:p>
          <a:p>
            <a:r>
              <a:rPr lang="en-US" altLang="en-US" sz="1800"/>
              <a:t>Illustration shows total head movement of 208 cylinders.</a:t>
            </a:r>
          </a:p>
          <a:p>
            <a:r>
              <a:rPr lang="en-US" altLang="en-US" sz="1800" b="1"/>
              <a:t>Example: </a:t>
            </a:r>
            <a:r>
              <a:rPr lang="en-US" altLang="en-US" sz="1800"/>
              <a:t>Previously head is at 60. so from 60 we go to 53 i.e left</a:t>
            </a:r>
          </a:p>
          <a:p>
            <a:pPr>
              <a:buFont typeface="Monotype Sorts" pitchFamily="2" charset="2"/>
              <a:buNone/>
            </a:pPr>
            <a:r>
              <a:rPr lang="en-US" altLang="en-US" sz="1800"/>
              <a:t>But if previously if head is at 5 then direction will be towards right.</a:t>
            </a:r>
          </a:p>
          <a:p>
            <a:pPr>
              <a:buFont typeface="Monotype Sorts" pitchFamily="2" charset="2"/>
              <a:buNone/>
            </a:pPr>
            <a:r>
              <a:rPr lang="en-US" altLang="en-US" sz="1800"/>
              <a:t>By deafult: left direction.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9C447F4-721E-16E4-D8DC-62E874EC3B3D}"/>
              </a:ext>
            </a:extLst>
          </p:cNvPr>
          <p:cNvSpPr>
            <a:spLocks noGrp="1" noChangeArrowheads="1"/>
          </p:cNvSpPr>
          <p:nvPr>
            <p:ph type="title"/>
          </p:nvPr>
        </p:nvSpPr>
        <p:spPr/>
        <p:txBody>
          <a:bodyPr/>
          <a:lstStyle/>
          <a:p>
            <a:pPr>
              <a:defRPr/>
            </a:pPr>
            <a:r>
              <a:rPr lang="en-US"/>
              <a:t>SCAN (Cont.)</a:t>
            </a:r>
          </a:p>
        </p:txBody>
      </p:sp>
      <p:pic>
        <p:nvPicPr>
          <p:cNvPr id="33795" name="Picture 4">
            <a:extLst>
              <a:ext uri="{FF2B5EF4-FFF2-40B4-BE49-F238E27FC236}">
                <a16:creationId xmlns:a16="http://schemas.microsoft.com/office/drawing/2014/main" id="{2462705D-986B-3442-C1C5-3689232D4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5" t="3818" r="871" b="4398"/>
          <a:stretch>
            <a:fillRect/>
          </a:stretch>
        </p:blipFill>
        <p:spPr bwMode="auto">
          <a:xfrm>
            <a:off x="1033463" y="1295400"/>
            <a:ext cx="6911975" cy="48212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9DE01987-C695-0365-DB58-7BA2D54B295C}"/>
              </a:ext>
            </a:extLst>
          </p:cNvPr>
          <p:cNvSpPr>
            <a:spLocks noGrp="1" noChangeArrowheads="1"/>
          </p:cNvSpPr>
          <p:nvPr>
            <p:ph type="title"/>
          </p:nvPr>
        </p:nvSpPr>
        <p:spPr/>
        <p:txBody>
          <a:bodyPr/>
          <a:lstStyle/>
          <a:p>
            <a:pPr>
              <a:defRPr/>
            </a:pPr>
            <a:r>
              <a:rPr lang="en-US"/>
              <a:t>SCAN</a:t>
            </a:r>
          </a:p>
        </p:txBody>
      </p:sp>
      <p:sp>
        <p:nvSpPr>
          <p:cNvPr id="34819" name="Rectangle 3">
            <a:extLst>
              <a:ext uri="{FF2B5EF4-FFF2-40B4-BE49-F238E27FC236}">
                <a16:creationId xmlns:a16="http://schemas.microsoft.com/office/drawing/2014/main" id="{2518FF55-AAD6-0334-939D-B043C205971D}"/>
              </a:ext>
            </a:extLst>
          </p:cNvPr>
          <p:cNvSpPr>
            <a:spLocks noGrp="1" noChangeArrowheads="1"/>
          </p:cNvSpPr>
          <p:nvPr>
            <p:ph type="body" idx="1"/>
          </p:nvPr>
        </p:nvSpPr>
        <p:spPr/>
        <p:txBody>
          <a:bodyPr/>
          <a:lstStyle/>
          <a:p>
            <a:r>
              <a:rPr lang="en-US" altLang="en-US" sz="2400"/>
              <a:t>Advantage</a:t>
            </a:r>
          </a:p>
          <a:p>
            <a:r>
              <a:rPr lang="en-US" altLang="en-US" sz="2400"/>
              <a:t>Throughput is better than FCFS</a:t>
            </a:r>
          </a:p>
          <a:p>
            <a:r>
              <a:rPr lang="en-US" altLang="en-US" sz="2400"/>
              <a:t>If a request arrive in a queue just in front of the head, it will be serviced immediately.</a:t>
            </a:r>
          </a:p>
          <a:p>
            <a:pPr>
              <a:buFont typeface="Monotype Sorts" pitchFamily="2" charset="2"/>
              <a:buNone/>
            </a:pPr>
            <a:r>
              <a:rPr lang="en-US" altLang="en-US" sz="2400"/>
              <a:t>Disadvantage: </a:t>
            </a:r>
          </a:p>
          <a:p>
            <a:pPr>
              <a:buFont typeface="Monotype Sorts" pitchFamily="2" charset="2"/>
              <a:buNone/>
            </a:pPr>
            <a:r>
              <a:rPr lang="en-US" altLang="en-US" sz="2400"/>
              <a:t>The disk arm always starts from the beginning, no matter other number of requests are present on the other end of disk.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13774509-588F-42EF-B247-34A5254801FB}"/>
              </a:ext>
            </a:extLst>
          </p:cNvPr>
          <p:cNvSpPr>
            <a:spLocks noGrp="1" noChangeArrowheads="1"/>
          </p:cNvSpPr>
          <p:nvPr>
            <p:ph type="title"/>
          </p:nvPr>
        </p:nvSpPr>
        <p:spPr/>
        <p:txBody>
          <a:bodyPr/>
          <a:lstStyle/>
          <a:p>
            <a:pPr>
              <a:defRPr/>
            </a:pPr>
            <a:r>
              <a:rPr lang="en-US" dirty="0"/>
              <a:t>C-Scan </a:t>
            </a:r>
          </a:p>
        </p:txBody>
      </p:sp>
      <p:sp>
        <p:nvSpPr>
          <p:cNvPr id="35843" name="Rectangle 3">
            <a:extLst>
              <a:ext uri="{FF2B5EF4-FFF2-40B4-BE49-F238E27FC236}">
                <a16:creationId xmlns:a16="http://schemas.microsoft.com/office/drawing/2014/main" id="{F1C02593-0A66-A383-FCC9-E21E5F921B50}"/>
              </a:ext>
            </a:extLst>
          </p:cNvPr>
          <p:cNvSpPr>
            <a:spLocks noGrp="1" noChangeArrowheads="1"/>
          </p:cNvSpPr>
          <p:nvPr>
            <p:ph type="body" idx="1"/>
          </p:nvPr>
        </p:nvSpPr>
        <p:spPr>
          <a:xfrm>
            <a:off x="825500" y="1295400"/>
            <a:ext cx="7297738" cy="3222625"/>
          </a:xfrm>
        </p:spPr>
        <p:txBody>
          <a:bodyPr/>
          <a:lstStyle/>
          <a:p>
            <a:r>
              <a:rPr lang="en-US" altLang="en-US" sz="1800"/>
              <a:t>It is an enhancement of SCAN algorithm.</a:t>
            </a:r>
          </a:p>
          <a:p>
            <a:r>
              <a:rPr lang="en-US" altLang="en-US" sz="1800"/>
              <a:t>Head moves from one end of disk to the other servicing the request along the way.</a:t>
            </a:r>
          </a:p>
          <a:p>
            <a:r>
              <a:rPr lang="en-US" altLang="en-US" sz="1800"/>
              <a:t>When the disk arm reaches the end it quickly returns to the other end without fulfilling any request in the way</a:t>
            </a:r>
          </a:p>
          <a:p>
            <a:r>
              <a:rPr lang="en-US" altLang="en-US" sz="1800"/>
              <a:t>It restricts servicing request from one direction only.</a:t>
            </a:r>
          </a:p>
          <a:p>
            <a:r>
              <a:rPr lang="en-US" altLang="en-US" sz="1800"/>
              <a:t>My cylinder are rising from 0 to n-1 and wise versa. Next will be 0</a:t>
            </a:r>
          </a:p>
          <a:p>
            <a:r>
              <a:rPr lang="en-US" altLang="en-US" sz="1800"/>
              <a:t>It will move in increasing order of cylinder number.</a:t>
            </a:r>
          </a:p>
          <a:p>
            <a:r>
              <a:rPr lang="en-US" altLang="en-US" sz="1800"/>
              <a:t>Head will go to extreme ends.</a:t>
            </a:r>
          </a:p>
          <a:p>
            <a:r>
              <a:rPr lang="en-US" altLang="en-US" sz="1800" b="1"/>
              <a:t>Move towards increasing direction of cylinder number</a:t>
            </a:r>
          </a:p>
          <a:p>
            <a:pPr>
              <a:buFont typeface="Monotype Sorts" pitchFamily="2" charset="2"/>
              <a:buNone/>
            </a:pPr>
            <a:endParaRPr lang="en-US"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81268AB4-D85B-C09D-FB7A-2D9D47006837}"/>
              </a:ext>
            </a:extLst>
          </p:cNvPr>
          <p:cNvSpPr>
            <a:spLocks noGrp="1" noChangeArrowheads="1"/>
          </p:cNvSpPr>
          <p:nvPr>
            <p:ph type="title"/>
          </p:nvPr>
        </p:nvSpPr>
        <p:spPr/>
        <p:txBody>
          <a:bodyPr/>
          <a:lstStyle/>
          <a:p>
            <a:pPr>
              <a:defRPr/>
            </a:pPr>
            <a:r>
              <a:rPr lang="en-US" dirty="0"/>
              <a:t>Secondary Storage Structure</a:t>
            </a:r>
          </a:p>
        </p:txBody>
      </p:sp>
      <p:sp>
        <p:nvSpPr>
          <p:cNvPr id="18435" name="Rectangle 3">
            <a:extLst>
              <a:ext uri="{FF2B5EF4-FFF2-40B4-BE49-F238E27FC236}">
                <a16:creationId xmlns:a16="http://schemas.microsoft.com/office/drawing/2014/main" id="{7478C051-D015-1052-CA59-4AD6B53A76AA}"/>
              </a:ext>
            </a:extLst>
          </p:cNvPr>
          <p:cNvSpPr>
            <a:spLocks noGrp="1" noChangeArrowheads="1"/>
          </p:cNvSpPr>
          <p:nvPr>
            <p:ph type="body" idx="1"/>
          </p:nvPr>
        </p:nvSpPr>
        <p:spPr>
          <a:xfrm>
            <a:off x="825500" y="1295400"/>
            <a:ext cx="7351713" cy="5040313"/>
          </a:xfrm>
        </p:spPr>
        <p:txBody>
          <a:bodyPr/>
          <a:lstStyle/>
          <a:p>
            <a:r>
              <a:rPr lang="en-US" altLang="en-US" sz="1800"/>
              <a:t>Disk is secondary storage that is used to store data</a:t>
            </a:r>
          </a:p>
          <a:p>
            <a:r>
              <a:rPr lang="en-US" altLang="en-US" sz="1800"/>
              <a:t>The data is provided to user programs by means of I/O requests.</a:t>
            </a:r>
          </a:p>
          <a:p>
            <a:endParaRPr lang="en-US" altLang="en-US" sz="1800"/>
          </a:p>
          <a:p>
            <a:pPr>
              <a:buFont typeface="Monotype Sorts" pitchFamily="2" charset="2"/>
              <a:buNone/>
            </a:pPr>
            <a:r>
              <a:rPr lang="en-US" altLang="en-US" sz="1800" b="1"/>
              <a:t>Disk Structure</a:t>
            </a:r>
          </a:p>
          <a:p>
            <a:pPr>
              <a:buFont typeface="Monotype Sorts" pitchFamily="2" charset="2"/>
              <a:buNone/>
            </a:pPr>
            <a:endParaRPr lang="en-US" altLang="en-US" sz="1800" b="1"/>
          </a:p>
          <a:p>
            <a:r>
              <a:rPr lang="en-US" altLang="en-US" sz="2000" b="1"/>
              <a:t>Disk is divided into tracks  cylinder and sectors.</a:t>
            </a:r>
            <a:endParaRPr lang="en-US" altLang="en-US" sz="1800" b="1"/>
          </a:p>
          <a:p>
            <a:r>
              <a:rPr lang="en-US" altLang="en-US" sz="1800"/>
              <a:t>Data is stored on  series of magnetic disks called Platters, connected by spindle.</a:t>
            </a:r>
          </a:p>
          <a:p>
            <a:r>
              <a:rPr lang="en-US" altLang="en-US" sz="1800"/>
              <a:t>Surface of platter is divided into circular rings called Tracks</a:t>
            </a:r>
          </a:p>
          <a:p>
            <a:r>
              <a:rPr lang="en-US" altLang="en-US" sz="1800" b="1"/>
              <a:t>Tracks are divided into Sectors.</a:t>
            </a:r>
          </a:p>
          <a:p>
            <a:r>
              <a:rPr lang="en-US" altLang="en-US" sz="1800" b="1"/>
              <a:t>Sectors are of fixed sized.</a:t>
            </a:r>
          </a:p>
          <a:p>
            <a:r>
              <a:rPr lang="en-US" altLang="en-US" sz="1800" b="1"/>
              <a:t>Tracks are one arm position form a cylinder. </a:t>
            </a:r>
          </a:p>
          <a:p>
            <a:pPr>
              <a:buFont typeface="Monotype Sorts" pitchFamily="2" charset="2"/>
              <a:buNone/>
            </a:pPr>
            <a:endParaRPr lang="en-US" altLang="en-US" sz="18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AF14546-A370-C55E-4488-33D7F8046336}"/>
              </a:ext>
            </a:extLst>
          </p:cNvPr>
          <p:cNvSpPr>
            <a:spLocks noGrp="1" noChangeArrowheads="1"/>
          </p:cNvSpPr>
          <p:nvPr>
            <p:ph type="title"/>
          </p:nvPr>
        </p:nvSpPr>
        <p:spPr/>
        <p:txBody>
          <a:bodyPr/>
          <a:lstStyle/>
          <a:p>
            <a:pPr>
              <a:defRPr/>
            </a:pPr>
            <a:r>
              <a:rPr lang="en-US" dirty="0"/>
              <a:t>C-Scan </a:t>
            </a:r>
          </a:p>
        </p:txBody>
      </p:sp>
      <p:sp>
        <p:nvSpPr>
          <p:cNvPr id="36867" name="Rectangle 3">
            <a:extLst>
              <a:ext uri="{FF2B5EF4-FFF2-40B4-BE49-F238E27FC236}">
                <a16:creationId xmlns:a16="http://schemas.microsoft.com/office/drawing/2014/main" id="{3B2D520B-B744-FDB8-E574-3AF3A1A6B4BC}"/>
              </a:ext>
            </a:extLst>
          </p:cNvPr>
          <p:cNvSpPr>
            <a:spLocks noGrp="1" noChangeArrowheads="1"/>
          </p:cNvSpPr>
          <p:nvPr>
            <p:ph type="body" idx="1"/>
          </p:nvPr>
        </p:nvSpPr>
        <p:spPr>
          <a:xfrm>
            <a:off x="825500" y="1295400"/>
            <a:ext cx="7297738" cy="3222625"/>
          </a:xfrm>
        </p:spPr>
        <p:txBody>
          <a:bodyPr/>
          <a:lstStyle/>
          <a:p>
            <a:pPr>
              <a:buFont typeface="Monotype Sorts" pitchFamily="2" charset="2"/>
              <a:buNone/>
            </a:pPr>
            <a:r>
              <a:rPr lang="en-US" altLang="en-US" sz="1800"/>
              <a:t>Suppose a disk is having 200 cylinder from 0 to 199. disk is currently searching for disk head 53. previous request was at head 60. the queue of pending request is in FIFO order.</a:t>
            </a:r>
          </a:p>
          <a:p>
            <a:pPr>
              <a:buFont typeface="Monotype Sorts" pitchFamily="2" charset="2"/>
              <a:buNone/>
            </a:pPr>
            <a:r>
              <a:rPr lang="en-US" altLang="en-US" sz="1800"/>
              <a:t>98,183,37,122,14,124,65,67.</a:t>
            </a:r>
          </a:p>
          <a:p>
            <a:pPr>
              <a:buFont typeface="Monotype Sorts" pitchFamily="2" charset="2"/>
              <a:buNone/>
            </a:pPr>
            <a:r>
              <a:rPr lang="en-US" altLang="en-US" sz="1800"/>
              <a:t>Find total head movements.</a:t>
            </a:r>
          </a:p>
          <a:p>
            <a:pPr>
              <a:buFont typeface="Monotype Sorts" pitchFamily="2" charset="2"/>
              <a:buNone/>
            </a:pPr>
            <a:r>
              <a:rPr lang="en-US" altLang="en-US" sz="1800"/>
              <a:t>Ans:183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F41D12C-883D-1781-F3DC-FE8B9B90883D}"/>
              </a:ext>
            </a:extLst>
          </p:cNvPr>
          <p:cNvSpPr>
            <a:spLocks noGrp="1" noChangeArrowheads="1"/>
          </p:cNvSpPr>
          <p:nvPr>
            <p:ph type="title"/>
          </p:nvPr>
        </p:nvSpPr>
        <p:spPr/>
        <p:txBody>
          <a:bodyPr/>
          <a:lstStyle/>
          <a:p>
            <a:pPr>
              <a:defRPr/>
            </a:pPr>
            <a:r>
              <a:rPr lang="en-US" dirty="0"/>
              <a:t>LOOK or C-LOOK</a:t>
            </a:r>
          </a:p>
        </p:txBody>
      </p:sp>
      <p:sp>
        <p:nvSpPr>
          <p:cNvPr id="37891" name="Rectangle 3">
            <a:extLst>
              <a:ext uri="{FF2B5EF4-FFF2-40B4-BE49-F238E27FC236}">
                <a16:creationId xmlns:a16="http://schemas.microsoft.com/office/drawing/2014/main" id="{D287F2EB-F07C-A429-5443-B56E1D53853B}"/>
              </a:ext>
            </a:extLst>
          </p:cNvPr>
          <p:cNvSpPr>
            <a:spLocks noGrp="1" noChangeArrowheads="1"/>
          </p:cNvSpPr>
          <p:nvPr>
            <p:ph type="body" idx="1"/>
          </p:nvPr>
        </p:nvSpPr>
        <p:spPr>
          <a:xfrm>
            <a:off x="825500" y="1295400"/>
            <a:ext cx="7297738" cy="3222625"/>
          </a:xfrm>
        </p:spPr>
        <p:txBody>
          <a:bodyPr/>
          <a:lstStyle/>
          <a:p>
            <a:r>
              <a:rPr lang="en-US" altLang="en-US" sz="1800"/>
              <a:t>Same as SCAN</a:t>
            </a:r>
          </a:p>
          <a:p>
            <a:r>
              <a:rPr lang="en-US" altLang="en-US" sz="1800"/>
              <a:t>Arm Does not go to end.</a:t>
            </a:r>
          </a:p>
          <a:p>
            <a:r>
              <a:rPr lang="en-US" altLang="en-US" sz="1800"/>
              <a:t>Will not go beyond max(1.e 183) and beyond min(i.e. 14)</a:t>
            </a:r>
          </a:p>
          <a:p>
            <a:r>
              <a:rPr lang="en-US" altLang="en-US" sz="1800"/>
              <a:t>Arm only goes as far as the final request in each direction, </a:t>
            </a:r>
          </a:p>
          <a:p>
            <a:r>
              <a:rPr lang="en-US" altLang="en-US" sz="1800"/>
              <a:t>Then it reverses direction immediately, without first going all the way to the end of the disk.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3B7767E7-B97D-5E3E-A66C-A77BC03B191F}"/>
              </a:ext>
            </a:extLst>
          </p:cNvPr>
          <p:cNvSpPr>
            <a:spLocks noGrp="1" noChangeArrowheads="1"/>
          </p:cNvSpPr>
          <p:nvPr>
            <p:ph type="title"/>
          </p:nvPr>
        </p:nvSpPr>
        <p:spPr/>
        <p:txBody>
          <a:bodyPr/>
          <a:lstStyle/>
          <a:p>
            <a:pPr>
              <a:defRPr/>
            </a:pPr>
            <a:r>
              <a:rPr lang="en-US" dirty="0"/>
              <a:t>LOOK</a:t>
            </a:r>
          </a:p>
        </p:txBody>
      </p:sp>
      <p:pic>
        <p:nvPicPr>
          <p:cNvPr id="38915" name="Picture 4">
            <a:extLst>
              <a:ext uri="{FF2B5EF4-FFF2-40B4-BE49-F238E27FC236}">
                <a16:creationId xmlns:a16="http://schemas.microsoft.com/office/drawing/2014/main" id="{9D71DEC6-1C94-0308-58BB-BDA9A567A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038225"/>
            <a:ext cx="7986713" cy="404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3B3E50B2-785D-4D09-A694-AED669F81574}"/>
              </a:ext>
            </a:extLst>
          </p:cNvPr>
          <p:cNvSpPr txBox="1">
            <a:spLocks noChangeArrowheads="1"/>
          </p:cNvSpPr>
          <p:nvPr/>
        </p:nvSpPr>
        <p:spPr bwMode="auto">
          <a:xfrm>
            <a:off x="642938" y="5789613"/>
            <a:ext cx="8077200" cy="609600"/>
          </a:xfrm>
          <a:prstGeom prst="rect">
            <a:avLst/>
          </a:prstGeom>
          <a:noFill/>
          <a:ln w="9525">
            <a:noFill/>
            <a:miter lim="800000"/>
            <a:headEnd/>
            <a:tailEnd/>
          </a:ln>
        </p:spPr>
        <p:txBody>
          <a:bodyPr anchor="b"/>
          <a:lstStyle/>
          <a:p>
            <a:pPr algn="ctr">
              <a:defRPr/>
            </a:pPr>
            <a:r>
              <a:rPr kumimoji="1" lang="en-US" sz="2000" b="1" kern="0" dirty="0">
                <a:latin typeface="+mj-lt"/>
                <a:ea typeface="+mj-ea"/>
                <a:cs typeface="+mj-cs"/>
              </a:rPr>
              <a:t>Total head movements: 208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E4C346FC-02E3-17F0-02FD-655B25529BC6}"/>
              </a:ext>
            </a:extLst>
          </p:cNvPr>
          <p:cNvSpPr>
            <a:spLocks noGrp="1" noChangeArrowheads="1"/>
          </p:cNvSpPr>
          <p:nvPr>
            <p:ph type="title"/>
          </p:nvPr>
        </p:nvSpPr>
        <p:spPr/>
        <p:txBody>
          <a:bodyPr/>
          <a:lstStyle/>
          <a:p>
            <a:pPr>
              <a:defRPr/>
            </a:pPr>
            <a:r>
              <a:rPr lang="en-US"/>
              <a:t>Selecting a Disk-Scheduling Algorithm</a:t>
            </a:r>
          </a:p>
        </p:txBody>
      </p:sp>
      <p:sp>
        <p:nvSpPr>
          <p:cNvPr id="39939" name="Rectangle 3">
            <a:extLst>
              <a:ext uri="{FF2B5EF4-FFF2-40B4-BE49-F238E27FC236}">
                <a16:creationId xmlns:a16="http://schemas.microsoft.com/office/drawing/2014/main" id="{5D8E149F-C7DC-F6BE-005A-90040B4700E8}"/>
              </a:ext>
            </a:extLst>
          </p:cNvPr>
          <p:cNvSpPr>
            <a:spLocks noGrp="1" noChangeArrowheads="1"/>
          </p:cNvSpPr>
          <p:nvPr>
            <p:ph type="body" idx="1"/>
          </p:nvPr>
        </p:nvSpPr>
        <p:spPr/>
        <p:txBody>
          <a:bodyPr/>
          <a:lstStyle/>
          <a:p>
            <a:r>
              <a:rPr lang="en-US" altLang="en-US" sz="1800"/>
              <a:t>SSTF is common and has a natural appeal</a:t>
            </a:r>
          </a:p>
          <a:p>
            <a:r>
              <a:rPr lang="en-US" altLang="en-US" sz="1800"/>
              <a:t>SCAN perform better for systems that place a heavy load on the disk.</a:t>
            </a:r>
          </a:p>
          <a:p>
            <a:r>
              <a:rPr lang="en-US" altLang="en-US" sz="1800" b="1"/>
              <a:t>Performance depends on the number and types of requests.</a:t>
            </a:r>
          </a:p>
          <a:p>
            <a:r>
              <a:rPr lang="en-US" altLang="en-US" sz="1800"/>
              <a:t>Requests for disk service can be </a:t>
            </a:r>
            <a:r>
              <a:rPr lang="en-US" altLang="en-US" sz="1800" b="1"/>
              <a:t>influenced by the file-allocation method</a:t>
            </a:r>
            <a:r>
              <a:rPr lang="en-US" altLang="en-US" sz="1800"/>
              <a:t>.</a:t>
            </a:r>
          </a:p>
          <a:p>
            <a:r>
              <a:rPr lang="en-US" altLang="en-US" sz="1800"/>
              <a:t>The disk-scheduling algorithm should be written as a separate module of the operating system, allowing it to be replaced with a different algorithm if necessary.</a:t>
            </a:r>
          </a:p>
          <a:p>
            <a:r>
              <a:rPr lang="en-US" altLang="en-US" sz="1800"/>
              <a:t>Either SSTF or LOOK is a reasonable choice for the default 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35B23558-A74A-4163-EEC1-CBDF234B0254}"/>
              </a:ext>
            </a:extLst>
          </p:cNvPr>
          <p:cNvSpPr>
            <a:spLocks noGrp="1" noChangeArrowheads="1"/>
          </p:cNvSpPr>
          <p:nvPr>
            <p:ph type="title"/>
          </p:nvPr>
        </p:nvSpPr>
        <p:spPr/>
        <p:txBody>
          <a:bodyPr/>
          <a:lstStyle/>
          <a:p>
            <a:pPr>
              <a:defRPr/>
            </a:pPr>
            <a:r>
              <a:rPr lang="en-US" dirty="0"/>
              <a:t>Secondary Storage Structure</a:t>
            </a:r>
          </a:p>
        </p:txBody>
      </p:sp>
      <p:sp>
        <p:nvSpPr>
          <p:cNvPr id="19459" name="Rectangle 3">
            <a:extLst>
              <a:ext uri="{FF2B5EF4-FFF2-40B4-BE49-F238E27FC236}">
                <a16:creationId xmlns:a16="http://schemas.microsoft.com/office/drawing/2014/main" id="{CF7BF0FC-8DC2-5797-0C9C-D4B46891EF55}"/>
              </a:ext>
            </a:extLst>
          </p:cNvPr>
          <p:cNvSpPr>
            <a:spLocks noGrp="1" noChangeArrowheads="1"/>
          </p:cNvSpPr>
          <p:nvPr>
            <p:ph type="body" idx="1"/>
          </p:nvPr>
        </p:nvSpPr>
        <p:spPr/>
        <p:txBody>
          <a:bodyPr/>
          <a:lstStyle/>
          <a:p>
            <a:r>
              <a:rPr lang="en-US" altLang="en-US" sz="1800" b="1"/>
              <a:t>Cylinder </a:t>
            </a:r>
            <a:r>
              <a:rPr lang="en-US" altLang="en-US" sz="1800"/>
              <a:t>contains one track per platter surface.</a:t>
            </a:r>
          </a:p>
          <a:p>
            <a:r>
              <a:rPr lang="en-US" altLang="en-US" sz="1800" b="1"/>
              <a:t>Sector </a:t>
            </a:r>
            <a:r>
              <a:rPr lang="en-US" altLang="en-US" sz="1800"/>
              <a:t>stores 512 or 1024 bytes of user data.</a:t>
            </a:r>
          </a:p>
          <a:p>
            <a:r>
              <a:rPr lang="en-US" altLang="en-US" sz="1800" b="1"/>
              <a:t>Sector is identified by: </a:t>
            </a:r>
            <a:r>
              <a:rPr lang="en-US" altLang="en-US" sz="1800"/>
              <a:t> Cylinder no.,  track no. with in cylinder and position no.  In track.</a:t>
            </a:r>
          </a:p>
          <a:p>
            <a:pPr>
              <a:buFont typeface="Monotype Sorts" pitchFamily="2" charset="2"/>
              <a:buNone/>
            </a:pPr>
            <a:endParaRPr lang="en-US" altLang="en-US" sz="1800"/>
          </a:p>
          <a:p>
            <a:pPr>
              <a:buFont typeface="Monotype Sorts" pitchFamily="2" charset="2"/>
              <a:buNone/>
            </a:pPr>
            <a:endParaRPr lang="en-US" altLang="en-US" sz="1800"/>
          </a:p>
          <a:p>
            <a:pPr>
              <a:buFont typeface="Monotype Sorts" pitchFamily="2" charset="2"/>
              <a:buNone/>
            </a:pPr>
            <a:r>
              <a:rPr lang="en-US" altLang="en-US" sz="1800"/>
              <a:t>Cylinder is numbered starting with zero , from outer to inner most cylinder</a:t>
            </a:r>
          </a:p>
          <a:p>
            <a:pPr>
              <a:buFont typeface="Monotype Sorts" pitchFamily="2" charset="2"/>
              <a:buNone/>
            </a:pPr>
            <a:endParaRPr lang="en-US" altLang="en-US" sz="1800"/>
          </a:p>
          <a:p>
            <a:pPr>
              <a:buFont typeface="Monotype Sorts" pitchFamily="2" charset="2"/>
              <a:buNone/>
            </a:pPr>
            <a:r>
              <a:rPr lang="en-US" altLang="en-US" sz="1800"/>
              <a:t>Tracks are numbered starting with zero from top track to bottom</a:t>
            </a:r>
          </a:p>
          <a:p>
            <a:pPr>
              <a:buFont typeface="Monotype Sorts" pitchFamily="2" charset="2"/>
              <a:buNone/>
            </a:pPr>
            <a:endParaRPr lang="en-US" altLang="en-US" sz="1800"/>
          </a:p>
          <a:p>
            <a:pPr>
              <a:buFont typeface="Monotype Sorts" pitchFamily="2" charset="2"/>
              <a:buNone/>
            </a:pPr>
            <a:r>
              <a:rPr lang="en-US" altLang="en-US" sz="1800"/>
              <a:t>Sector start with zero ant iclock wise  starting from reference position.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7C850C72-EF7C-3586-320F-E190539B38F3}"/>
              </a:ext>
            </a:extLst>
          </p:cNvPr>
          <p:cNvSpPr>
            <a:spLocks noGrp="1" noChangeArrowheads="1"/>
          </p:cNvSpPr>
          <p:nvPr>
            <p:ph type="title"/>
          </p:nvPr>
        </p:nvSpPr>
        <p:spPr/>
        <p:txBody>
          <a:bodyPr/>
          <a:lstStyle/>
          <a:p>
            <a:pPr>
              <a:defRPr/>
            </a:pPr>
            <a:r>
              <a:rPr lang="en-US" dirty="0"/>
              <a:t>Magnetic Tape</a:t>
            </a:r>
          </a:p>
        </p:txBody>
      </p:sp>
      <p:sp>
        <p:nvSpPr>
          <p:cNvPr id="20483" name="Rectangle 3">
            <a:extLst>
              <a:ext uri="{FF2B5EF4-FFF2-40B4-BE49-F238E27FC236}">
                <a16:creationId xmlns:a16="http://schemas.microsoft.com/office/drawing/2014/main" id="{CC114E95-B0DD-0E03-4744-81A578FC2380}"/>
              </a:ext>
            </a:extLst>
          </p:cNvPr>
          <p:cNvSpPr>
            <a:spLocks noGrp="1" noChangeArrowheads="1"/>
          </p:cNvSpPr>
          <p:nvPr>
            <p:ph type="body" idx="1"/>
          </p:nvPr>
        </p:nvSpPr>
        <p:spPr/>
        <p:txBody>
          <a:bodyPr/>
          <a:lstStyle/>
          <a:p>
            <a:r>
              <a:rPr lang="en-US" altLang="en-US" sz="2000"/>
              <a:t>Data is written on tape</a:t>
            </a:r>
          </a:p>
          <a:p>
            <a:r>
              <a:rPr lang="en-US" altLang="en-US" sz="2000"/>
              <a:t>Entire tape is divided into 9 tracks for storing the data</a:t>
            </a:r>
          </a:p>
          <a:p>
            <a:r>
              <a:rPr lang="en-US" altLang="en-US" sz="2000"/>
              <a:t>First 8 tracks will contain 8 bits and 9</a:t>
            </a:r>
            <a:r>
              <a:rPr lang="en-US" altLang="en-US" sz="2000" baseline="30000"/>
              <a:t>th</a:t>
            </a:r>
            <a:r>
              <a:rPr lang="en-US" altLang="en-US" sz="2000"/>
              <a:t> track is used to contain parity bit. </a:t>
            </a:r>
          </a:p>
          <a:p>
            <a:r>
              <a:rPr lang="en-US" altLang="en-US" sz="2000"/>
              <a:t>Entire tape pass through read write head</a:t>
            </a:r>
          </a:p>
          <a:p>
            <a:r>
              <a:rPr lang="en-US" altLang="en-US" sz="2000"/>
              <a:t>A Read/Write head is an Array of 9 read/write heads</a:t>
            </a:r>
          </a:p>
          <a:p>
            <a:r>
              <a:rPr lang="en-US" altLang="en-US" sz="2000"/>
              <a:t>Data is stored in the form of records</a:t>
            </a:r>
          </a:p>
          <a:p>
            <a:r>
              <a:rPr lang="en-US" altLang="en-US" sz="2000"/>
              <a:t>Multiple bytes form a record.</a:t>
            </a:r>
            <a:endParaRPr lang="en-US"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22F4-C42B-D188-822C-06A88A1424B7}"/>
              </a:ext>
            </a:extLst>
          </p:cNvPr>
          <p:cNvSpPr>
            <a:spLocks noGrp="1"/>
          </p:cNvSpPr>
          <p:nvPr>
            <p:ph type="title"/>
          </p:nvPr>
        </p:nvSpPr>
        <p:spPr/>
        <p:txBody>
          <a:bodyPr/>
          <a:lstStyle/>
          <a:p>
            <a:pPr>
              <a:defRPr/>
            </a:pPr>
            <a:r>
              <a:rPr lang="en-US" dirty="0"/>
              <a:t>Magnetic Disk</a:t>
            </a:r>
          </a:p>
        </p:txBody>
      </p:sp>
      <p:pic>
        <p:nvPicPr>
          <p:cNvPr id="21507" name="Picture 2">
            <a:extLst>
              <a:ext uri="{FF2B5EF4-FFF2-40B4-BE49-F238E27FC236}">
                <a16:creationId xmlns:a16="http://schemas.microsoft.com/office/drawing/2014/main" id="{11129672-9E8E-E222-E672-93C0381A0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1101725"/>
            <a:ext cx="6416675"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741F-700E-81B3-6C2B-D75CF368ECB3}"/>
              </a:ext>
            </a:extLst>
          </p:cNvPr>
          <p:cNvSpPr>
            <a:spLocks noGrp="1"/>
          </p:cNvSpPr>
          <p:nvPr>
            <p:ph type="title"/>
          </p:nvPr>
        </p:nvSpPr>
        <p:spPr/>
        <p:txBody>
          <a:bodyPr/>
          <a:lstStyle/>
          <a:p>
            <a:pPr>
              <a:defRPr/>
            </a:pPr>
            <a:r>
              <a:rPr lang="en-US" dirty="0"/>
              <a:t>Disk Surface</a:t>
            </a:r>
          </a:p>
        </p:txBody>
      </p:sp>
      <p:pic>
        <p:nvPicPr>
          <p:cNvPr id="22531" name="Picture 2">
            <a:extLst>
              <a:ext uri="{FF2B5EF4-FFF2-40B4-BE49-F238E27FC236}">
                <a16:creationId xmlns:a16="http://schemas.microsoft.com/office/drawing/2014/main" id="{DA672B74-D6CC-4BCE-5F16-44C922ECFD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0700" y="1401763"/>
            <a:ext cx="5307013" cy="4292600"/>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700" name="Rectangle 4">
            <a:extLst>
              <a:ext uri="{FF2B5EF4-FFF2-40B4-BE49-F238E27FC236}">
                <a16:creationId xmlns:a16="http://schemas.microsoft.com/office/drawing/2014/main" id="{94C436BA-7A47-DEED-B447-FB1063CAB891}"/>
              </a:ext>
            </a:extLst>
          </p:cNvPr>
          <p:cNvSpPr>
            <a:spLocks noGrp="1" noChangeArrowheads="1"/>
          </p:cNvSpPr>
          <p:nvPr>
            <p:ph type="title"/>
          </p:nvPr>
        </p:nvSpPr>
        <p:spPr/>
        <p:txBody>
          <a:bodyPr/>
          <a:lstStyle/>
          <a:p>
            <a:pPr>
              <a:defRPr/>
            </a:pPr>
            <a:r>
              <a:rPr lang="en-US"/>
              <a:t>Moving-head Disk Machanism</a:t>
            </a:r>
          </a:p>
        </p:txBody>
      </p:sp>
      <p:pic>
        <p:nvPicPr>
          <p:cNvPr id="23555" name="Picture 5">
            <a:extLst>
              <a:ext uri="{FF2B5EF4-FFF2-40B4-BE49-F238E27FC236}">
                <a16:creationId xmlns:a16="http://schemas.microsoft.com/office/drawing/2014/main" id="{B566FA86-87A1-5509-4BA9-56C1439E8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1" t="2466" r="801" b="2834"/>
          <a:stretch>
            <a:fillRect/>
          </a:stretch>
        </p:blipFill>
        <p:spPr bwMode="auto">
          <a:xfrm>
            <a:off x="2268538" y="1397000"/>
            <a:ext cx="6021387" cy="4346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C883AE91-C614-16B4-2D2B-4BF7919B0DF4}"/>
              </a:ext>
            </a:extLst>
          </p:cNvPr>
          <p:cNvSpPr>
            <a:spLocks noGrp="1" noChangeArrowheads="1"/>
          </p:cNvSpPr>
          <p:nvPr>
            <p:ph type="title"/>
          </p:nvPr>
        </p:nvSpPr>
        <p:spPr/>
        <p:txBody>
          <a:bodyPr/>
          <a:lstStyle/>
          <a:p>
            <a:pPr>
              <a:defRPr/>
            </a:pPr>
            <a:r>
              <a:rPr lang="en-US" dirty="0"/>
              <a:t>Mass Storage Structure</a:t>
            </a:r>
          </a:p>
        </p:txBody>
      </p:sp>
      <p:sp>
        <p:nvSpPr>
          <p:cNvPr id="24579" name="Rectangle 3">
            <a:extLst>
              <a:ext uri="{FF2B5EF4-FFF2-40B4-BE49-F238E27FC236}">
                <a16:creationId xmlns:a16="http://schemas.microsoft.com/office/drawing/2014/main" id="{4E25419B-F18A-E62F-246A-160E71927757}"/>
              </a:ext>
            </a:extLst>
          </p:cNvPr>
          <p:cNvSpPr>
            <a:spLocks noGrp="1" noChangeArrowheads="1"/>
          </p:cNvSpPr>
          <p:nvPr>
            <p:ph type="body" idx="1"/>
          </p:nvPr>
        </p:nvSpPr>
        <p:spPr/>
        <p:txBody>
          <a:bodyPr/>
          <a:lstStyle/>
          <a:p>
            <a:r>
              <a:rPr lang="en-US" altLang="en-US" sz="1800" b="1"/>
              <a:t>Seek Time: It is the time required to move a head to the required track.</a:t>
            </a:r>
          </a:p>
          <a:p>
            <a:endParaRPr lang="en-US" altLang="en-US" sz="1800"/>
          </a:p>
          <a:p>
            <a:endParaRPr lang="en-US" altLang="en-US" sz="1800" b="1"/>
          </a:p>
          <a:p>
            <a:endParaRPr lang="en-US" altLang="en-US" sz="1800" b="1"/>
          </a:p>
          <a:p>
            <a:r>
              <a:rPr lang="en-US" altLang="en-US" sz="1800" b="1"/>
              <a:t>Latency Time: It is the amount of time it takes the portion of disk on which data record is stored to spin under read/write head.</a:t>
            </a:r>
          </a:p>
          <a:p>
            <a:endParaRPr lang="en-US" altLang="en-US" sz="1800"/>
          </a:p>
          <a:p>
            <a:r>
              <a:rPr lang="en-US" altLang="en-US" sz="1800" b="1"/>
              <a:t>Transfer time: time spent in actually moving data to from the disk surface.</a:t>
            </a:r>
          </a:p>
          <a:p>
            <a:pPr>
              <a:buFont typeface="Monotype Sorts" pitchFamily="2" charset="2"/>
              <a:buNone/>
            </a:pPr>
            <a:r>
              <a:rPr lang="en-US" altLang="en-US" sz="1800"/>
              <a:t>It is amount of information to be read, the number of bytes per track and rotation speed.</a:t>
            </a:r>
          </a:p>
          <a:p>
            <a:pPr>
              <a:buFont typeface="Monotype Sorts" pitchFamily="2" charset="2"/>
              <a:buNone/>
            </a:pPr>
            <a:endParaRPr lang="en-US" altLang="en-US" sz="1800"/>
          </a:p>
          <a:p>
            <a:pPr>
              <a:buFont typeface="Monotype Sorts" pitchFamily="2" charset="2"/>
              <a:buNone/>
            </a:pPr>
            <a:r>
              <a:rPr lang="en-US" altLang="en-US" sz="1800" b="1"/>
              <a:t>Total Access Time</a:t>
            </a:r>
            <a:r>
              <a:rPr lang="en-US" altLang="en-US" sz="1800"/>
              <a:t>: it is </a:t>
            </a:r>
            <a:r>
              <a:rPr lang="en-US" altLang="en-US" sz="1800" b="1"/>
              <a:t>Seek time + Latency Time + Transfer Time</a:t>
            </a:r>
            <a:endParaRPr lang="en-US"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F9545C20-14CD-71A7-B33E-5E1D46859901}"/>
              </a:ext>
            </a:extLst>
          </p:cNvPr>
          <p:cNvSpPr>
            <a:spLocks noGrp="1" noChangeArrowheads="1"/>
          </p:cNvSpPr>
          <p:nvPr>
            <p:ph type="title"/>
          </p:nvPr>
        </p:nvSpPr>
        <p:spPr/>
        <p:txBody>
          <a:bodyPr/>
          <a:lstStyle/>
          <a:p>
            <a:pPr>
              <a:defRPr/>
            </a:pPr>
            <a:r>
              <a:rPr lang="en-US" dirty="0"/>
              <a:t>Disk Scheduling</a:t>
            </a:r>
          </a:p>
        </p:txBody>
      </p:sp>
      <p:sp>
        <p:nvSpPr>
          <p:cNvPr id="25603" name="Rectangle 3">
            <a:extLst>
              <a:ext uri="{FF2B5EF4-FFF2-40B4-BE49-F238E27FC236}">
                <a16:creationId xmlns:a16="http://schemas.microsoft.com/office/drawing/2014/main" id="{558E6CFC-2E87-9D27-EE95-AC8C88818BC9}"/>
              </a:ext>
            </a:extLst>
          </p:cNvPr>
          <p:cNvSpPr>
            <a:spLocks noGrp="1" noChangeArrowheads="1"/>
          </p:cNvSpPr>
          <p:nvPr>
            <p:ph type="body" idx="1"/>
          </p:nvPr>
        </p:nvSpPr>
        <p:spPr/>
        <p:txBody>
          <a:bodyPr/>
          <a:lstStyle/>
          <a:p>
            <a:pPr>
              <a:buFont typeface="Monotype Sorts" pitchFamily="2" charset="2"/>
              <a:buNone/>
            </a:pPr>
            <a:r>
              <a:rPr lang="en-US" altLang="en-US" sz="1600"/>
              <a:t>Scheduling is mechanism of arranging requests in order to save un-necessary rotations by disk arm and disk pointer.</a:t>
            </a:r>
          </a:p>
          <a:p>
            <a:pPr>
              <a:buFont typeface="Monotype Sorts" pitchFamily="2" charset="2"/>
              <a:buNone/>
            </a:pPr>
            <a:endParaRPr lang="en-US" altLang="en-US" sz="1600"/>
          </a:p>
          <a:p>
            <a:pPr>
              <a:buFont typeface="Monotype Sorts" pitchFamily="2" charset="2"/>
              <a:buNone/>
            </a:pPr>
            <a:r>
              <a:rPr lang="en-US" altLang="en-US" sz="1600"/>
              <a:t>OS takes I/O requests from queue and process them one by one. Algo. used to select </a:t>
            </a:r>
            <a:r>
              <a:rPr lang="en-US" altLang="en-US" sz="1600" b="1"/>
              <a:t>which I/O request is going to be selected first</a:t>
            </a:r>
            <a:r>
              <a:rPr lang="en-US" altLang="en-US" sz="1600"/>
              <a:t> is called Disk Scheduling Algorithm</a:t>
            </a:r>
          </a:p>
          <a:p>
            <a:pPr>
              <a:buFont typeface="Monotype Sorts" pitchFamily="2" charset="2"/>
              <a:buNone/>
            </a:pPr>
            <a:endParaRPr lang="en-US" altLang="en-US" sz="1600"/>
          </a:p>
          <a:p>
            <a:pPr>
              <a:buFont typeface="Monotype Sorts" pitchFamily="2" charset="2"/>
              <a:buNone/>
            </a:pPr>
            <a:r>
              <a:rPr lang="en-US" altLang="en-US" sz="1600" b="1"/>
              <a:t>Objective:</a:t>
            </a:r>
          </a:p>
          <a:p>
            <a:pPr>
              <a:buFont typeface="Monotype Sorts" pitchFamily="2" charset="2"/>
              <a:buNone/>
            </a:pPr>
            <a:endParaRPr lang="en-US" altLang="en-US" sz="1600" b="1"/>
          </a:p>
          <a:p>
            <a:pPr>
              <a:buFont typeface="Monotype Sorts" pitchFamily="2" charset="2"/>
              <a:buAutoNum type="arabicPeriod"/>
            </a:pPr>
            <a:r>
              <a:rPr lang="en-US" altLang="en-US" sz="1600" b="1"/>
              <a:t>Minimize response time</a:t>
            </a:r>
          </a:p>
          <a:p>
            <a:pPr>
              <a:buFont typeface="Monotype Sorts" pitchFamily="2" charset="2"/>
              <a:buAutoNum type="arabicPeriod"/>
            </a:pPr>
            <a:r>
              <a:rPr lang="en-US" altLang="en-US" sz="1600" b="1"/>
              <a:t>Maximize Throughput.</a:t>
            </a:r>
          </a:p>
          <a:p>
            <a:pPr>
              <a:buFont typeface="Monotype Sorts" pitchFamily="2" charset="2"/>
              <a:buNone/>
            </a:pPr>
            <a:r>
              <a:rPr lang="en-US" altLang="en-US" sz="1600" b="1"/>
              <a:t>Response Time: </a:t>
            </a:r>
            <a:r>
              <a:rPr lang="en-US" altLang="en-US" sz="1600"/>
              <a:t>Avg. time that a request must wait before it is satisfied </a:t>
            </a:r>
          </a:p>
          <a:p>
            <a:pPr>
              <a:buFont typeface="Monotype Sorts" pitchFamily="2" charset="2"/>
              <a:buNone/>
            </a:pPr>
            <a:endParaRPr lang="en-US" altLang="en-US" sz="1600"/>
          </a:p>
          <a:p>
            <a:pPr>
              <a:buFont typeface="Monotype Sorts" pitchFamily="2" charset="2"/>
              <a:buNone/>
            </a:pPr>
            <a:r>
              <a:rPr lang="en-US" altLang="en-US" sz="1600" b="1"/>
              <a:t>Throughput: </a:t>
            </a:r>
            <a:r>
              <a:rPr lang="en-US" altLang="en-US" sz="1600"/>
              <a:t>Avg. number of requests satisfied per unit of time.</a:t>
            </a:r>
            <a:endParaRPr lang="en-US" altLang="en-US" sz="1600" b="1"/>
          </a:p>
        </p:txBody>
      </p:sp>
    </p:spTree>
  </p:cSld>
  <p:clrMapOvr>
    <a:masterClrMapping/>
  </p:clrMapOvr>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5175</TotalTime>
  <Words>1211</Words>
  <Application>Microsoft Office PowerPoint</Application>
  <PresentationFormat>On-screen Show (4:3)</PresentationFormat>
  <Paragraphs>146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os-w-java</vt:lpstr>
      <vt:lpstr> Secondary-Storage Structures   </vt:lpstr>
      <vt:lpstr>Secondary Storage Structure</vt:lpstr>
      <vt:lpstr>Secondary Storage Structure</vt:lpstr>
      <vt:lpstr>Magnetic Tape</vt:lpstr>
      <vt:lpstr>Magnetic Disk</vt:lpstr>
      <vt:lpstr>Disk Surface</vt:lpstr>
      <vt:lpstr>Moving-head Disk Machanism</vt:lpstr>
      <vt:lpstr>Mass Storage Structure</vt:lpstr>
      <vt:lpstr>Disk Scheduling</vt:lpstr>
      <vt:lpstr>Disk Scheduling</vt:lpstr>
      <vt:lpstr>FCFS</vt:lpstr>
      <vt:lpstr>FCFS</vt:lpstr>
      <vt:lpstr>FCFS</vt:lpstr>
      <vt:lpstr>SSTF- Shortest Seek Time First</vt:lpstr>
      <vt:lpstr>SSTF (Cont.)</vt:lpstr>
      <vt:lpstr>SCAN</vt:lpstr>
      <vt:lpstr>SCAN (Cont.)</vt:lpstr>
      <vt:lpstr>SCAN</vt:lpstr>
      <vt:lpstr>C-Scan </vt:lpstr>
      <vt:lpstr>C-Scan </vt:lpstr>
      <vt:lpstr>LOOK or C-LOOK</vt:lpstr>
      <vt:lpstr>LOOK</vt:lpstr>
      <vt:lpstr>Selecting a Disk-Scheduling Algorithm</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MOHAN ALLAM</cp:lastModifiedBy>
  <cp:revision>130</cp:revision>
  <dcterms:created xsi:type="dcterms:W3CDTF">2004-10-07T18:29:30Z</dcterms:created>
  <dcterms:modified xsi:type="dcterms:W3CDTF">2023-04-30T06:50:53Z</dcterms:modified>
</cp:coreProperties>
</file>