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5AFFD6-6EF8-48F6-B3CC-6C3AF7770534}"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5AFFD6-6EF8-48F6-B3CC-6C3AF7770534}"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5AFFD6-6EF8-48F6-B3CC-6C3AF7770534}"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5AFFD6-6EF8-48F6-B3CC-6C3AF7770534}"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5AFFD6-6EF8-48F6-B3CC-6C3AF7770534}"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5AFFD6-6EF8-48F6-B3CC-6C3AF7770534}" type="datetimeFigureOut">
              <a:rPr lang="en-US" smtClean="0"/>
              <a:pPr/>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5AFFD6-6EF8-48F6-B3CC-6C3AF7770534}" type="datetimeFigureOut">
              <a:rPr lang="en-US" smtClean="0"/>
              <a:pPr/>
              <a:t>4/5/2017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5AFFD6-6EF8-48F6-B3CC-6C3AF7770534}" type="datetimeFigureOut">
              <a:rPr lang="en-US" smtClean="0"/>
              <a:pPr/>
              <a:t>4/5/2017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AFFD6-6EF8-48F6-B3CC-6C3AF7770534}" type="datetimeFigureOut">
              <a:rPr lang="en-US" smtClean="0"/>
              <a:pPr/>
              <a:t>4/5/2017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AFFD6-6EF8-48F6-B3CC-6C3AF7770534}" type="datetimeFigureOut">
              <a:rPr lang="en-US" smtClean="0"/>
              <a:pPr/>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AFFD6-6EF8-48F6-B3CC-6C3AF7770534}" type="datetimeFigureOut">
              <a:rPr lang="en-US" smtClean="0"/>
              <a:pPr/>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B2C44-D5F7-43CF-A8E9-E02CD3252B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AFFD6-6EF8-48F6-B3CC-6C3AF7770534}" type="datetimeFigureOut">
              <a:rPr lang="en-US" smtClean="0"/>
              <a:pPr/>
              <a:t>4/5/2017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B2C44-D5F7-43CF-A8E9-E02CD3252B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DEVICE MANAGEMENT</a:t>
            </a:r>
            <a:endParaRPr lang="en-US" sz="6000"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i="1" dirty="0" smtClean="0">
                <a:solidFill>
                  <a:srgbClr val="FF0000"/>
                </a:solidFill>
              </a:rPr>
              <a:t>2</a:t>
            </a:r>
            <a:r>
              <a:rPr lang="en-US" sz="3600" i="1" u="sng" dirty="0" smtClean="0">
                <a:solidFill>
                  <a:srgbClr val="FF0000"/>
                </a:solidFill>
              </a:rPr>
              <a:t>. Shortest-seek-time-first (SSTF) scheduling </a:t>
            </a:r>
            <a:r>
              <a:rPr lang="en-US" sz="3600" dirty="0" smtClean="0">
                <a:solidFill>
                  <a:srgbClr val="FF0000"/>
                </a:solidFill>
              </a:rPr>
              <a:t>-</a:t>
            </a:r>
            <a:endParaRPr lang="en-US" sz="3600" u="sng" dirty="0">
              <a:solidFill>
                <a:srgbClr val="FF0000"/>
              </a:solidFill>
            </a:endParaRPr>
          </a:p>
        </p:txBody>
      </p:sp>
      <p:sp>
        <p:nvSpPr>
          <p:cNvPr id="3" name="Content Placeholder 2"/>
          <p:cNvSpPr>
            <a:spLocks noGrp="1"/>
          </p:cNvSpPr>
          <p:nvPr>
            <p:ph idx="1"/>
          </p:nvPr>
        </p:nvSpPr>
        <p:spPr/>
        <p:txBody>
          <a:bodyPr/>
          <a:lstStyle/>
          <a:p>
            <a:r>
              <a:rPr lang="en-US" dirty="0" smtClean="0"/>
              <a:t>Selects the request with the minimum seek time from the current head position. </a:t>
            </a:r>
          </a:p>
          <a:p>
            <a:r>
              <a:rPr lang="en-US" dirty="0" smtClean="0"/>
              <a:t>May cause </a:t>
            </a:r>
            <a:r>
              <a:rPr lang="en-US" dirty="0" smtClean="0">
                <a:solidFill>
                  <a:srgbClr val="FF0000"/>
                </a:solidFill>
              </a:rPr>
              <a:t>starvation </a:t>
            </a:r>
            <a:r>
              <a:rPr lang="en-US" dirty="0" smtClean="0"/>
              <a:t>of some requests.</a:t>
            </a:r>
          </a:p>
          <a:p>
            <a:r>
              <a:rPr lang="en-US" dirty="0" smtClean="0"/>
              <a:t>Significantly better than FCFS but not optimal.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SSTF Scheduling</a:t>
            </a:r>
            <a:endParaRPr lang="en-US" dirty="0"/>
          </a:p>
        </p:txBody>
      </p:sp>
      <p:pic>
        <p:nvPicPr>
          <p:cNvPr id="4" name="Picture 4"/>
          <p:cNvPicPr>
            <a:picLocks noGrp="1" noChangeAspect="1" noChangeArrowheads="1"/>
          </p:cNvPicPr>
          <p:nvPr>
            <p:ph idx="1"/>
          </p:nvPr>
        </p:nvPicPr>
        <p:blipFill>
          <a:blip r:embed="rId2"/>
          <a:srcRect l="829" t="6129" r="829" b="6129"/>
          <a:stretch>
            <a:fillRect/>
          </a:stretch>
        </p:blipFill>
        <p:spPr bwMode="auto">
          <a:xfrm>
            <a:off x="1190174" y="1600200"/>
            <a:ext cx="6763652" cy="4525963"/>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i="1" u="sng" dirty="0" smtClean="0">
                <a:solidFill>
                  <a:srgbClr val="FF0000"/>
                </a:solidFill>
              </a:rPr>
              <a:t>3. SCAN Scheduling/elevator algorithm</a:t>
            </a:r>
            <a:endParaRPr lang="en-US" i="1" u="sng" dirty="0">
              <a:solidFill>
                <a:srgbClr val="FF0000"/>
              </a:solidFill>
            </a:endParaRPr>
          </a:p>
        </p:txBody>
      </p:sp>
      <p:sp>
        <p:nvSpPr>
          <p:cNvPr id="3" name="Content Placeholder 2"/>
          <p:cNvSpPr>
            <a:spLocks noGrp="1"/>
          </p:cNvSpPr>
          <p:nvPr>
            <p:ph idx="1"/>
          </p:nvPr>
        </p:nvSpPr>
        <p:spPr/>
        <p:txBody>
          <a:bodyPr/>
          <a:lstStyle/>
          <a:p>
            <a:r>
              <a:rPr lang="en-US" dirty="0" smtClean="0"/>
              <a:t>The disk arm starts at one end of the disk and moves toward the other end servicing requests until it gets to the other end of the disk where the direction of head movement is reversed and servicing continues.</a:t>
            </a:r>
          </a:p>
          <a:p>
            <a:r>
              <a:rPr lang="en-US" dirty="0" smtClean="0"/>
              <a:t>Direction of head movement plus head’s current position.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Scheduling</a:t>
            </a:r>
            <a:endParaRPr lang="en-US" dirty="0"/>
          </a:p>
        </p:txBody>
      </p:sp>
      <p:pic>
        <p:nvPicPr>
          <p:cNvPr id="4" name="Picture 4"/>
          <p:cNvPicPr>
            <a:picLocks noGrp="1" noChangeAspect="1" noChangeArrowheads="1"/>
          </p:cNvPicPr>
          <p:nvPr>
            <p:ph idx="1"/>
          </p:nvPr>
        </p:nvPicPr>
        <p:blipFill>
          <a:blip r:embed="rId2"/>
          <a:srcRect l="435" t="3818" r="871" b="4398"/>
          <a:stretch>
            <a:fillRect/>
          </a:stretch>
        </p:blipFill>
        <p:spPr bwMode="auto">
          <a:xfrm>
            <a:off x="1327531" y="1600200"/>
            <a:ext cx="6488937" cy="4525963"/>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u="sng" dirty="0" smtClean="0">
                <a:solidFill>
                  <a:srgbClr val="FF0000"/>
                </a:solidFill>
              </a:rPr>
              <a:t>4. C-SCAN Scheduling - </a:t>
            </a:r>
            <a:endParaRPr lang="en-US" i="1" u="sng" dirty="0">
              <a:solidFill>
                <a:srgbClr val="FF0000"/>
              </a:solidFill>
            </a:endParaRPr>
          </a:p>
        </p:txBody>
      </p:sp>
      <p:sp>
        <p:nvSpPr>
          <p:cNvPr id="3" name="Content Placeholder 2"/>
          <p:cNvSpPr>
            <a:spLocks noGrp="1"/>
          </p:cNvSpPr>
          <p:nvPr>
            <p:ph idx="1"/>
          </p:nvPr>
        </p:nvSpPr>
        <p:spPr/>
        <p:txBody>
          <a:bodyPr/>
          <a:lstStyle/>
          <a:p>
            <a:r>
              <a:rPr lang="en-US" dirty="0" smtClean="0"/>
              <a:t>Provides a more uniform wait time.</a:t>
            </a:r>
          </a:p>
          <a:p>
            <a:endParaRPr lang="en-US" dirty="0"/>
          </a:p>
        </p:txBody>
      </p:sp>
      <p:pic>
        <p:nvPicPr>
          <p:cNvPr id="4" name="Picture 4"/>
          <p:cNvPicPr>
            <a:picLocks noChangeAspect="1" noChangeArrowheads="1"/>
          </p:cNvPicPr>
          <p:nvPr/>
        </p:nvPicPr>
        <p:blipFill>
          <a:blip r:embed="rId2"/>
          <a:srcRect l="706" t="3731" r="925" b="3731"/>
          <a:stretch>
            <a:fillRect/>
          </a:stretch>
        </p:blipFill>
        <p:spPr bwMode="auto">
          <a:xfrm>
            <a:off x="800100" y="2362200"/>
            <a:ext cx="7419975" cy="4267200"/>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i="1" u="sng" dirty="0" smtClean="0">
                <a:solidFill>
                  <a:srgbClr val="FF0000"/>
                </a:solidFill>
              </a:rPr>
              <a:t>5. LOOK Scheduling</a:t>
            </a:r>
            <a:endParaRPr lang="en-US" sz="3200" i="1" u="sng" dirty="0">
              <a:solidFill>
                <a:srgbClr val="FF0000"/>
              </a:solidFill>
            </a:endParaRPr>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solidFill>
                  <a:srgbClr val="FF0000"/>
                </a:solidFill>
              </a:rPr>
              <a:t>6</a:t>
            </a:r>
            <a:r>
              <a:rPr lang="en-US" i="1" u="sng" dirty="0" smtClean="0">
                <a:solidFill>
                  <a:srgbClr val="FF0000"/>
                </a:solidFill>
              </a:rPr>
              <a:t>. C-LOOK Scheduling</a:t>
            </a:r>
          </a:p>
          <a:p>
            <a:pPr>
              <a:buNone/>
            </a:pPr>
            <a:endParaRPr lang="en-US" dirty="0"/>
          </a:p>
        </p:txBody>
      </p:sp>
      <p:pic>
        <p:nvPicPr>
          <p:cNvPr id="4" name="Picture 4"/>
          <p:cNvPicPr>
            <a:picLocks noChangeAspect="1" noChangeArrowheads="1"/>
          </p:cNvPicPr>
          <p:nvPr/>
        </p:nvPicPr>
        <p:blipFill>
          <a:blip r:embed="rId2"/>
          <a:srcRect l="514" t="4144" r="1297" b="4504"/>
          <a:stretch>
            <a:fillRect/>
          </a:stretch>
        </p:blipFill>
        <p:spPr bwMode="auto">
          <a:xfrm>
            <a:off x="825500" y="1981200"/>
            <a:ext cx="7151688" cy="4305300"/>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disks</a:t>
            </a:r>
            <a:endParaRPr lang="en-US" dirty="0"/>
          </a:p>
        </p:txBody>
      </p:sp>
      <p:sp>
        <p:nvSpPr>
          <p:cNvPr id="3" name="Content Placeholder 2"/>
          <p:cNvSpPr>
            <a:spLocks noGrp="1"/>
          </p:cNvSpPr>
          <p:nvPr>
            <p:ph idx="1"/>
          </p:nvPr>
        </p:nvSpPr>
        <p:spPr/>
        <p:txBody>
          <a:bodyPr/>
          <a:lstStyle/>
          <a:p>
            <a:r>
              <a:rPr lang="en-US" dirty="0" smtClean="0"/>
              <a:t>Provide the bulk of </a:t>
            </a:r>
            <a:r>
              <a:rPr lang="en-US" dirty="0" smtClean="0">
                <a:solidFill>
                  <a:srgbClr val="FF0000"/>
                </a:solidFill>
              </a:rPr>
              <a:t>secondary storage </a:t>
            </a:r>
            <a:r>
              <a:rPr lang="en-US" dirty="0" smtClean="0"/>
              <a:t>for modern computer systems.</a:t>
            </a:r>
          </a:p>
          <a:p>
            <a:r>
              <a:rPr lang="en-US" dirty="0" smtClean="0"/>
              <a:t>Consist of several </a:t>
            </a:r>
            <a:r>
              <a:rPr lang="en-US" dirty="0" smtClean="0">
                <a:solidFill>
                  <a:srgbClr val="FF0000"/>
                </a:solidFill>
              </a:rPr>
              <a:t>disk platters </a:t>
            </a:r>
            <a:r>
              <a:rPr lang="en-US" dirty="0" smtClean="0"/>
              <a:t>which have a flat circular shape.</a:t>
            </a:r>
          </a:p>
          <a:p>
            <a:r>
              <a:rPr lang="en-US" dirty="0" smtClean="0"/>
              <a:t>Platter surfaces covered with a magnetic material.</a:t>
            </a:r>
          </a:p>
          <a:p>
            <a:r>
              <a:rPr lang="en-US" dirty="0" smtClean="0"/>
              <a:t>Information recorded magnetically on the platters.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lstStyle/>
          <a:p>
            <a:r>
              <a:rPr lang="en-US" dirty="0" smtClean="0"/>
              <a:t>Each platter surface is divided into circular </a:t>
            </a:r>
            <a:r>
              <a:rPr lang="en-US" dirty="0" smtClean="0">
                <a:solidFill>
                  <a:srgbClr val="FF0000"/>
                </a:solidFill>
              </a:rPr>
              <a:t>tracks</a:t>
            </a:r>
            <a:r>
              <a:rPr lang="en-US" dirty="0" smtClean="0"/>
              <a:t> which are subdivided into </a:t>
            </a:r>
            <a:r>
              <a:rPr lang="en-US" dirty="0" smtClean="0">
                <a:solidFill>
                  <a:srgbClr val="FF0000"/>
                </a:solidFill>
              </a:rPr>
              <a:t>sectors</a:t>
            </a:r>
            <a:r>
              <a:rPr lang="en-US" dirty="0" smtClean="0"/>
              <a:t>.</a:t>
            </a:r>
          </a:p>
          <a:p>
            <a:r>
              <a:rPr lang="en-US" dirty="0" smtClean="0"/>
              <a:t>Set of tracks at one arm position form a </a:t>
            </a:r>
            <a:r>
              <a:rPr lang="en-US" dirty="0" smtClean="0">
                <a:solidFill>
                  <a:srgbClr val="FF0000"/>
                </a:solidFill>
              </a:rPr>
              <a:t>cylinder</a:t>
            </a:r>
            <a:r>
              <a:rPr lang="en-US" dirty="0" smtClean="0"/>
              <a:t>.</a:t>
            </a:r>
          </a:p>
          <a:p>
            <a:r>
              <a:rPr lang="en-US" dirty="0" smtClean="0"/>
              <a:t>A read-write head flies just above each surface of every platter.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Moving-head disk mechanism</a:t>
            </a:r>
            <a:endParaRPr lang="en-US" dirty="0"/>
          </a:p>
        </p:txBody>
      </p:sp>
      <p:pic>
        <p:nvPicPr>
          <p:cNvPr id="4" name="Picture 5"/>
          <p:cNvPicPr>
            <a:picLocks noGrp="1" noChangeAspect="1" noChangeArrowheads="1"/>
          </p:cNvPicPr>
          <p:nvPr>
            <p:ph idx="1"/>
          </p:nvPr>
        </p:nvPicPr>
        <p:blipFill>
          <a:blip r:embed="rId2"/>
          <a:srcRect l="801" t="2466" r="801" b="2834"/>
          <a:stretch>
            <a:fillRect/>
          </a:stretch>
        </p:blipFill>
        <p:spPr bwMode="auto">
          <a:xfrm>
            <a:off x="1436866" y="1600200"/>
            <a:ext cx="6270267" cy="4525963"/>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lstStyle/>
          <a:p>
            <a:r>
              <a:rPr lang="en-US" dirty="0" smtClean="0"/>
              <a:t>A drive motor spins the disk at a high speed (60 to 150 times per second).</a:t>
            </a:r>
          </a:p>
          <a:p>
            <a:r>
              <a:rPr lang="en-US" dirty="0" smtClean="0"/>
              <a:t>Two parts of </a:t>
            </a:r>
            <a:r>
              <a:rPr lang="en-US" dirty="0" smtClean="0">
                <a:solidFill>
                  <a:srgbClr val="FF0000"/>
                </a:solidFill>
              </a:rPr>
              <a:t>disk speed </a:t>
            </a:r>
            <a:r>
              <a:rPr lang="en-US" dirty="0" smtClean="0"/>
              <a:t>– </a:t>
            </a:r>
          </a:p>
          <a:p>
            <a:pPr lvl="1">
              <a:buFont typeface="Wingdings" pitchFamily="2" charset="2"/>
              <a:buChar char="ü"/>
            </a:pPr>
            <a:r>
              <a:rPr lang="en-US" dirty="0" smtClean="0"/>
              <a:t> </a:t>
            </a:r>
            <a:r>
              <a:rPr lang="en-US" i="1" dirty="0" smtClean="0">
                <a:solidFill>
                  <a:srgbClr val="FF0000"/>
                </a:solidFill>
              </a:rPr>
              <a:t>transfer rate </a:t>
            </a:r>
            <a:r>
              <a:rPr lang="en-US" dirty="0" smtClean="0"/>
              <a:t>– rate at which data flows between the drive and the computer.</a:t>
            </a:r>
          </a:p>
          <a:p>
            <a:pPr lvl="1">
              <a:buFont typeface="Wingdings" pitchFamily="2" charset="2"/>
              <a:buChar char="ü"/>
            </a:pPr>
            <a:r>
              <a:rPr lang="en-US" dirty="0"/>
              <a:t> </a:t>
            </a:r>
            <a:r>
              <a:rPr lang="en-US" i="1" dirty="0" smtClean="0">
                <a:solidFill>
                  <a:srgbClr val="FF0000"/>
                </a:solidFill>
              </a:rPr>
              <a:t>positioning time (random access time) </a:t>
            </a:r>
            <a:r>
              <a:rPr lang="en-US" dirty="0" smtClean="0"/>
              <a:t>– </a:t>
            </a:r>
          </a:p>
          <a:p>
            <a:pPr lvl="2">
              <a:buFont typeface="Wingdings" pitchFamily="2" charset="2"/>
              <a:buChar char="§"/>
            </a:pPr>
            <a:r>
              <a:rPr lang="en-US" i="1" u="sng" dirty="0" smtClean="0">
                <a:solidFill>
                  <a:srgbClr val="FF0000"/>
                </a:solidFill>
              </a:rPr>
              <a:t>Seek time </a:t>
            </a:r>
            <a:r>
              <a:rPr lang="en-US" dirty="0" smtClean="0"/>
              <a:t>– time to move the disk arm to the desired cylinder.</a:t>
            </a:r>
          </a:p>
          <a:p>
            <a:pPr lvl="2">
              <a:buFont typeface="Wingdings" pitchFamily="2" charset="2"/>
              <a:buChar char="§"/>
            </a:pPr>
            <a:r>
              <a:rPr lang="en-US" i="1" u="sng" dirty="0" smtClean="0">
                <a:solidFill>
                  <a:srgbClr val="FF0000"/>
                </a:solidFill>
              </a:rPr>
              <a:t>Rotational latency </a:t>
            </a:r>
            <a:r>
              <a:rPr lang="en-US" dirty="0" smtClean="0"/>
              <a:t>– time for the desired sector to rotate to the disk head.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solidFill>
                  <a:srgbClr val="FF0000"/>
                </a:solidFill>
              </a:rPr>
              <a:t>Head crash </a:t>
            </a:r>
            <a:r>
              <a:rPr lang="en-US" dirty="0" smtClean="0"/>
              <a:t>– if the disk head comes in contact with the disk surface, it can damage the surface.</a:t>
            </a:r>
          </a:p>
          <a:p>
            <a:r>
              <a:rPr lang="en-US" dirty="0" smtClean="0"/>
              <a:t>Cannot be repaired, disk needs to be replaced.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a:t>
            </a:r>
            <a:endParaRPr lang="en-US" dirty="0"/>
          </a:p>
        </p:txBody>
      </p:sp>
      <p:sp>
        <p:nvSpPr>
          <p:cNvPr id="3" name="Content Placeholder 2"/>
          <p:cNvSpPr>
            <a:spLocks noGrp="1"/>
          </p:cNvSpPr>
          <p:nvPr>
            <p:ph idx="1"/>
          </p:nvPr>
        </p:nvSpPr>
        <p:spPr/>
        <p:txBody>
          <a:bodyPr/>
          <a:lstStyle/>
          <a:p>
            <a:r>
              <a:rPr lang="en-US" dirty="0" smtClean="0"/>
              <a:t>Operating system needs to use the hardware efficiently.</a:t>
            </a:r>
          </a:p>
          <a:p>
            <a:r>
              <a:rPr lang="en-US" dirty="0" smtClean="0"/>
              <a:t>In case of disk drives, </a:t>
            </a:r>
            <a:r>
              <a:rPr lang="en-US" dirty="0" smtClean="0">
                <a:solidFill>
                  <a:srgbClr val="FF0000"/>
                </a:solidFill>
              </a:rPr>
              <a:t>fast access time and disk bandwidth.</a:t>
            </a:r>
          </a:p>
          <a:p>
            <a:r>
              <a:rPr lang="en-US" i="1" dirty="0" smtClean="0">
                <a:solidFill>
                  <a:srgbClr val="FF0000"/>
                </a:solidFill>
              </a:rPr>
              <a:t>Disk bandwidth </a:t>
            </a:r>
            <a:r>
              <a:rPr lang="en-US" dirty="0" smtClean="0"/>
              <a:t>– total number of bytes transferred divided by the total time between the first request for service and the completion of the last transfer.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 Algorithms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i="1" u="sng" dirty="0" smtClean="0">
                <a:solidFill>
                  <a:srgbClr val="FF0000"/>
                </a:solidFill>
              </a:rPr>
              <a:t>First-come, first-served (FCFS) Scheduling </a:t>
            </a:r>
            <a:r>
              <a:rPr lang="en-US" i="1" dirty="0" smtClean="0">
                <a:solidFill>
                  <a:srgbClr val="FF0000"/>
                </a:solidFill>
              </a:rPr>
              <a:t>–</a:t>
            </a:r>
          </a:p>
          <a:p>
            <a:r>
              <a:rPr lang="en-US" dirty="0" smtClean="0"/>
              <a:t> A disk queue with requests for I/O to blocks on cylinders</a:t>
            </a:r>
          </a:p>
          <a:p>
            <a:pPr>
              <a:buNone/>
            </a:pPr>
            <a:r>
              <a:rPr lang="en-US" dirty="0"/>
              <a:t> </a:t>
            </a:r>
            <a:r>
              <a:rPr lang="en-US" dirty="0" smtClean="0"/>
              <a:t>       98, 183, 37, 122, 14, 124, 65, 67</a:t>
            </a:r>
          </a:p>
          <a:p>
            <a:r>
              <a:rPr lang="en-US" dirty="0" smtClean="0"/>
              <a:t>Disk head is initially at cylinder 53.</a:t>
            </a:r>
          </a:p>
          <a:p>
            <a:r>
              <a:rPr lang="en-US" dirty="0" smtClean="0"/>
              <a:t>Total head movement of 640 cylinders.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FCFS disk scheduling</a:t>
            </a:r>
            <a:endParaRPr lang="en-US" dirty="0"/>
          </a:p>
        </p:txBody>
      </p:sp>
      <p:pic>
        <p:nvPicPr>
          <p:cNvPr id="4" name="Picture 5"/>
          <p:cNvPicPr>
            <a:picLocks noGrp="1" noChangeAspect="1" noChangeArrowheads="1"/>
          </p:cNvPicPr>
          <p:nvPr>
            <p:ph idx="1"/>
          </p:nvPr>
        </p:nvPicPr>
        <p:blipFill>
          <a:blip r:embed="rId2"/>
          <a:srcRect l="482" t="6487" r="735" b="6487"/>
          <a:stretch>
            <a:fillRect/>
          </a:stretch>
        </p:blipFill>
        <p:spPr bwMode="auto">
          <a:xfrm>
            <a:off x="1147060" y="1600200"/>
            <a:ext cx="6849880" cy="4525963"/>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414</Words>
  <Application>Microsoft Office PowerPoint</Application>
  <PresentationFormat>On-screen Show (4:3)</PresentationFormat>
  <Paragraphs>42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DEVICE MANAGEMENT</vt:lpstr>
      <vt:lpstr>Magnetic disks</vt:lpstr>
      <vt:lpstr>Slide 3</vt:lpstr>
      <vt:lpstr>Moving-head disk mechanism</vt:lpstr>
      <vt:lpstr>Slide 5</vt:lpstr>
      <vt:lpstr>Slide 6</vt:lpstr>
      <vt:lpstr>Disk Scheduling</vt:lpstr>
      <vt:lpstr>Disk Scheduling Algorithms</vt:lpstr>
      <vt:lpstr>FCFS disk scheduling</vt:lpstr>
      <vt:lpstr>2. Shortest-seek-time-first (SSTF) scheduling -</vt:lpstr>
      <vt:lpstr>SSTF Scheduling</vt:lpstr>
      <vt:lpstr>3. SCAN Scheduling/elevator algorithm</vt:lpstr>
      <vt:lpstr>SCAN Scheduling</vt:lpstr>
      <vt:lpstr>4. C-SCAN Scheduling - </vt:lpstr>
      <vt:lpstr>5. LOOK Scheduling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MANAGEMENT</dc:title>
  <dc:creator>admin</dc:creator>
  <cp:lastModifiedBy>admin</cp:lastModifiedBy>
  <cp:revision>15</cp:revision>
  <dcterms:created xsi:type="dcterms:W3CDTF">2016-11-16T18:12:26Z</dcterms:created>
  <dcterms:modified xsi:type="dcterms:W3CDTF">2017-04-05T18:34:04Z</dcterms:modified>
</cp:coreProperties>
</file>