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53ADA-61BE-46A8-9629-801FE358A646}" v="4" dt="2024-08-29T05:07:06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i Bhardwaj" userId="f62c1b4b46ba6917" providerId="LiveId" clId="{90753ADA-61BE-46A8-9629-801FE358A646}"/>
    <pc:docChg chg="modSld">
      <pc:chgData name="Iti Bhardwaj" userId="f62c1b4b46ba6917" providerId="LiveId" clId="{90753ADA-61BE-46A8-9629-801FE358A646}" dt="2024-08-29T05:07:06.470" v="3" actId="20577"/>
      <pc:docMkLst>
        <pc:docMk/>
      </pc:docMkLst>
      <pc:sldChg chg="modSp">
        <pc:chgData name="Iti Bhardwaj" userId="f62c1b4b46ba6917" providerId="LiveId" clId="{90753ADA-61BE-46A8-9629-801FE358A646}" dt="2024-08-29T05:07:06.470" v="3" actId="20577"/>
        <pc:sldMkLst>
          <pc:docMk/>
          <pc:sldMk cId="38403677" sldId="256"/>
        </pc:sldMkLst>
        <pc:spChg chg="mod">
          <ac:chgData name="Iti Bhardwaj" userId="f62c1b4b46ba6917" providerId="LiveId" clId="{90753ADA-61BE-46A8-9629-801FE358A646}" dt="2024-08-29T05:07:06.470" v="3" actId="20577"/>
          <ac:spMkLst>
            <pc:docMk/>
            <pc:sldMk cId="38403677" sldId="256"/>
            <ac:spMk id="3" creationId="{50C698D8-7E79-8726-5B4C-C6B02AAADA2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9DE89-E19C-4C71-A42B-CB8C0DE38D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37CCE-1F4C-4920-8CF2-FB12165EDF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dirty="0"/>
            <a:t>● Voiced Consonants-Plosive</a:t>
          </a:r>
          <a:endParaRPr lang="en-US" sz="4000" dirty="0"/>
        </a:p>
      </dgm:t>
    </dgm:pt>
    <dgm:pt modelId="{05246741-C9E1-4DD5-83C8-557F77DCCEE9}" type="parTrans" cxnId="{427CE070-E10E-423B-8DE4-D03ABD6F431E}">
      <dgm:prSet/>
      <dgm:spPr/>
      <dgm:t>
        <a:bodyPr/>
        <a:lstStyle/>
        <a:p>
          <a:endParaRPr lang="en-US"/>
        </a:p>
      </dgm:t>
    </dgm:pt>
    <dgm:pt modelId="{E571F87E-C5AD-4C40-A1B1-A36EFB2674D8}" type="sibTrans" cxnId="{427CE070-E10E-423B-8DE4-D03ABD6F431E}">
      <dgm:prSet/>
      <dgm:spPr/>
      <dgm:t>
        <a:bodyPr/>
        <a:lstStyle/>
        <a:p>
          <a:endParaRPr lang="en-US"/>
        </a:p>
      </dgm:t>
    </dgm:pt>
    <dgm:pt modelId="{2C4E2717-D931-4134-9B1D-B93B31EC0A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dirty="0"/>
            <a:t>● Unvoiced Consonants- Non-Plosive</a:t>
          </a:r>
          <a:endParaRPr lang="en-US" sz="4000" dirty="0"/>
        </a:p>
      </dgm:t>
    </dgm:pt>
    <dgm:pt modelId="{D8D26BEF-633B-44B7-913A-309099D5DF15}" type="parTrans" cxnId="{F4A465A0-E343-4C38-B184-E7F7F8B3DECB}">
      <dgm:prSet/>
      <dgm:spPr/>
      <dgm:t>
        <a:bodyPr/>
        <a:lstStyle/>
        <a:p>
          <a:endParaRPr lang="en-US"/>
        </a:p>
      </dgm:t>
    </dgm:pt>
    <dgm:pt modelId="{0C6150A4-7419-4354-BE00-73355D204F23}" type="sibTrans" cxnId="{F4A465A0-E343-4C38-B184-E7F7F8B3DECB}">
      <dgm:prSet/>
      <dgm:spPr/>
      <dgm:t>
        <a:bodyPr/>
        <a:lstStyle/>
        <a:p>
          <a:endParaRPr lang="en-US"/>
        </a:p>
      </dgm:t>
    </dgm:pt>
    <dgm:pt modelId="{3DC113F8-6116-460F-8221-1E31B1B18B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600" dirty="0"/>
            <a:t>Consonant sounds can be produced either </a:t>
          </a:r>
          <a:r>
            <a:rPr lang="en-GB" sz="3600" b="1" dirty="0"/>
            <a:t>with or without a vibration of the vocal</a:t>
          </a:r>
          <a:endParaRPr lang="en-US" sz="3600" b="1" dirty="0"/>
        </a:p>
      </dgm:t>
    </dgm:pt>
    <dgm:pt modelId="{04D40BAC-41BF-44EB-9D94-89D82AA72B7E}" type="parTrans" cxnId="{5126F19D-F067-4B77-8D49-42C5A7D658E3}">
      <dgm:prSet/>
      <dgm:spPr/>
      <dgm:t>
        <a:bodyPr/>
        <a:lstStyle/>
        <a:p>
          <a:endParaRPr lang="en-US"/>
        </a:p>
      </dgm:t>
    </dgm:pt>
    <dgm:pt modelId="{75BBF7DB-CA78-420D-A563-999115FA1E12}" type="sibTrans" cxnId="{5126F19D-F067-4B77-8D49-42C5A7D658E3}">
      <dgm:prSet/>
      <dgm:spPr/>
      <dgm:t>
        <a:bodyPr/>
        <a:lstStyle/>
        <a:p>
          <a:endParaRPr lang="en-US"/>
        </a:p>
      </dgm:t>
    </dgm:pt>
    <dgm:pt modelId="{FB880543-31EA-47CF-838E-8F05906DC5ED}" type="pres">
      <dgm:prSet presAssocID="{F769DE89-E19C-4C71-A42B-CB8C0DE38DCD}" presName="root" presStyleCnt="0">
        <dgm:presLayoutVars>
          <dgm:dir/>
          <dgm:resizeHandles val="exact"/>
        </dgm:presLayoutVars>
      </dgm:prSet>
      <dgm:spPr/>
    </dgm:pt>
    <dgm:pt modelId="{4907BA23-4145-4947-B867-A39D54AB9D55}" type="pres">
      <dgm:prSet presAssocID="{80237CCE-1F4C-4920-8CF2-FB12165EDF5A}" presName="compNode" presStyleCnt="0"/>
      <dgm:spPr/>
    </dgm:pt>
    <dgm:pt modelId="{0FF29C55-89AF-4571-9753-627AEEA69443}" type="pres">
      <dgm:prSet presAssocID="{80237CCE-1F4C-4920-8CF2-FB12165EDF5A}" presName="bgRect" presStyleLbl="bgShp" presStyleIdx="0" presStyleCnt="3"/>
      <dgm:spPr/>
    </dgm:pt>
    <dgm:pt modelId="{1118A501-E931-4DFB-BC63-5BFC2F3177A5}" type="pres">
      <dgm:prSet presAssocID="{80237CCE-1F4C-4920-8CF2-FB12165ED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0F6B5269-707A-4D6B-AD6A-DBF192BF8626}" type="pres">
      <dgm:prSet presAssocID="{80237CCE-1F4C-4920-8CF2-FB12165EDF5A}" presName="spaceRect" presStyleCnt="0"/>
      <dgm:spPr/>
    </dgm:pt>
    <dgm:pt modelId="{2A1D437B-13A1-47C4-8088-34675F59E588}" type="pres">
      <dgm:prSet presAssocID="{80237CCE-1F4C-4920-8CF2-FB12165EDF5A}" presName="parTx" presStyleLbl="revTx" presStyleIdx="0" presStyleCnt="3">
        <dgm:presLayoutVars>
          <dgm:chMax val="0"/>
          <dgm:chPref val="0"/>
        </dgm:presLayoutVars>
      </dgm:prSet>
      <dgm:spPr/>
    </dgm:pt>
    <dgm:pt modelId="{8DEF4F25-8712-4E8E-BBB3-26CF0DA2F021}" type="pres">
      <dgm:prSet presAssocID="{E571F87E-C5AD-4C40-A1B1-A36EFB2674D8}" presName="sibTrans" presStyleCnt="0"/>
      <dgm:spPr/>
    </dgm:pt>
    <dgm:pt modelId="{8401C24C-334E-40EB-99C0-0EB40E908EEC}" type="pres">
      <dgm:prSet presAssocID="{2C4E2717-D931-4134-9B1D-B93B31EC0ACA}" presName="compNode" presStyleCnt="0"/>
      <dgm:spPr/>
    </dgm:pt>
    <dgm:pt modelId="{FDCA6B20-F672-4840-B41B-AB9258870440}" type="pres">
      <dgm:prSet presAssocID="{2C4E2717-D931-4134-9B1D-B93B31EC0ACA}" presName="bgRect" presStyleLbl="bgShp" presStyleIdx="1" presStyleCnt="3"/>
      <dgm:spPr/>
    </dgm:pt>
    <dgm:pt modelId="{0AF3326B-6D08-41F9-936D-2C49C52445B4}" type="pres">
      <dgm:prSet presAssocID="{2C4E2717-D931-4134-9B1D-B93B31EC0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38496C9-B293-48F5-A18C-91DDAB69DB04}" type="pres">
      <dgm:prSet presAssocID="{2C4E2717-D931-4134-9B1D-B93B31EC0ACA}" presName="spaceRect" presStyleCnt="0"/>
      <dgm:spPr/>
    </dgm:pt>
    <dgm:pt modelId="{9E3BCEA6-48F0-4AF6-8AAD-E775B9DF3875}" type="pres">
      <dgm:prSet presAssocID="{2C4E2717-D931-4134-9B1D-B93B31EC0ACA}" presName="parTx" presStyleLbl="revTx" presStyleIdx="1" presStyleCnt="3">
        <dgm:presLayoutVars>
          <dgm:chMax val="0"/>
          <dgm:chPref val="0"/>
        </dgm:presLayoutVars>
      </dgm:prSet>
      <dgm:spPr/>
    </dgm:pt>
    <dgm:pt modelId="{D4F14D70-647B-4802-95C5-633E55174387}" type="pres">
      <dgm:prSet presAssocID="{0C6150A4-7419-4354-BE00-73355D204F23}" presName="sibTrans" presStyleCnt="0"/>
      <dgm:spPr/>
    </dgm:pt>
    <dgm:pt modelId="{168CF927-28B4-466A-BED3-A16CBF5F6920}" type="pres">
      <dgm:prSet presAssocID="{3DC113F8-6116-460F-8221-1E31B1B18B90}" presName="compNode" presStyleCnt="0"/>
      <dgm:spPr/>
    </dgm:pt>
    <dgm:pt modelId="{8E1255AE-0727-4725-866E-FBA025B3229F}" type="pres">
      <dgm:prSet presAssocID="{3DC113F8-6116-460F-8221-1E31B1B18B90}" presName="bgRect" presStyleLbl="bgShp" presStyleIdx="2" presStyleCnt="3"/>
      <dgm:spPr/>
    </dgm:pt>
    <dgm:pt modelId="{C7302E74-D5E4-4B7E-BBA0-BABBCC41AC3C}" type="pres">
      <dgm:prSet presAssocID="{3DC113F8-6116-460F-8221-1E31B1B18B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D28CFECB-54C8-47D8-889C-FFADA007CEB2}" type="pres">
      <dgm:prSet presAssocID="{3DC113F8-6116-460F-8221-1E31B1B18B90}" presName="spaceRect" presStyleCnt="0"/>
      <dgm:spPr/>
    </dgm:pt>
    <dgm:pt modelId="{CCD45578-DE4A-477C-9C86-ED9C9373D9B0}" type="pres">
      <dgm:prSet presAssocID="{3DC113F8-6116-460F-8221-1E31B1B18B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2BAB06-AC0B-4ED9-8B21-6A55FA88B2EB}" type="presOf" srcId="{3DC113F8-6116-460F-8221-1E31B1B18B90}" destId="{CCD45578-DE4A-477C-9C86-ED9C9373D9B0}" srcOrd="0" destOrd="0" presId="urn:microsoft.com/office/officeart/2018/2/layout/IconVerticalSolidList"/>
    <dgm:cxn modelId="{0562435D-D8C0-4F1E-9556-7427BCF6021B}" type="presOf" srcId="{2C4E2717-D931-4134-9B1D-B93B31EC0ACA}" destId="{9E3BCEA6-48F0-4AF6-8AAD-E775B9DF3875}" srcOrd="0" destOrd="0" presId="urn:microsoft.com/office/officeart/2018/2/layout/IconVerticalSolidList"/>
    <dgm:cxn modelId="{427CE070-E10E-423B-8DE4-D03ABD6F431E}" srcId="{F769DE89-E19C-4C71-A42B-CB8C0DE38DCD}" destId="{80237CCE-1F4C-4920-8CF2-FB12165EDF5A}" srcOrd="0" destOrd="0" parTransId="{05246741-C9E1-4DD5-83C8-557F77DCCEE9}" sibTransId="{E571F87E-C5AD-4C40-A1B1-A36EFB2674D8}"/>
    <dgm:cxn modelId="{1FADD652-3141-45F7-B763-86FB822CAA93}" type="presOf" srcId="{80237CCE-1F4C-4920-8CF2-FB12165EDF5A}" destId="{2A1D437B-13A1-47C4-8088-34675F59E588}" srcOrd="0" destOrd="0" presId="urn:microsoft.com/office/officeart/2018/2/layout/IconVerticalSolidList"/>
    <dgm:cxn modelId="{5126F19D-F067-4B77-8D49-42C5A7D658E3}" srcId="{F769DE89-E19C-4C71-A42B-CB8C0DE38DCD}" destId="{3DC113F8-6116-460F-8221-1E31B1B18B90}" srcOrd="2" destOrd="0" parTransId="{04D40BAC-41BF-44EB-9D94-89D82AA72B7E}" sibTransId="{75BBF7DB-CA78-420D-A563-999115FA1E12}"/>
    <dgm:cxn modelId="{5823F99D-0D51-4598-A22D-52160C6F08A3}" type="presOf" srcId="{F769DE89-E19C-4C71-A42B-CB8C0DE38DCD}" destId="{FB880543-31EA-47CF-838E-8F05906DC5ED}" srcOrd="0" destOrd="0" presId="urn:microsoft.com/office/officeart/2018/2/layout/IconVerticalSolidList"/>
    <dgm:cxn modelId="{F4A465A0-E343-4C38-B184-E7F7F8B3DECB}" srcId="{F769DE89-E19C-4C71-A42B-CB8C0DE38DCD}" destId="{2C4E2717-D931-4134-9B1D-B93B31EC0ACA}" srcOrd="1" destOrd="0" parTransId="{D8D26BEF-633B-44B7-913A-309099D5DF15}" sibTransId="{0C6150A4-7419-4354-BE00-73355D204F23}"/>
    <dgm:cxn modelId="{C5BE93A3-32C8-473A-8884-2F0D41E9B28B}" type="presParOf" srcId="{FB880543-31EA-47CF-838E-8F05906DC5ED}" destId="{4907BA23-4145-4947-B867-A39D54AB9D55}" srcOrd="0" destOrd="0" presId="urn:microsoft.com/office/officeart/2018/2/layout/IconVerticalSolidList"/>
    <dgm:cxn modelId="{9B554664-A825-4D0B-9724-12DBC3344C74}" type="presParOf" srcId="{4907BA23-4145-4947-B867-A39D54AB9D55}" destId="{0FF29C55-89AF-4571-9753-627AEEA69443}" srcOrd="0" destOrd="0" presId="urn:microsoft.com/office/officeart/2018/2/layout/IconVerticalSolidList"/>
    <dgm:cxn modelId="{6FC610F5-54B4-4660-8856-B6E46701B6A4}" type="presParOf" srcId="{4907BA23-4145-4947-B867-A39D54AB9D55}" destId="{1118A501-E931-4DFB-BC63-5BFC2F3177A5}" srcOrd="1" destOrd="0" presId="urn:microsoft.com/office/officeart/2018/2/layout/IconVerticalSolidList"/>
    <dgm:cxn modelId="{47BCAC74-5CC6-4A04-AF5C-0B007E6EBFB9}" type="presParOf" srcId="{4907BA23-4145-4947-B867-A39D54AB9D55}" destId="{0F6B5269-707A-4D6B-AD6A-DBF192BF8626}" srcOrd="2" destOrd="0" presId="urn:microsoft.com/office/officeart/2018/2/layout/IconVerticalSolidList"/>
    <dgm:cxn modelId="{ECB98623-9C40-4B85-9FBF-2E6878F32583}" type="presParOf" srcId="{4907BA23-4145-4947-B867-A39D54AB9D55}" destId="{2A1D437B-13A1-47C4-8088-34675F59E588}" srcOrd="3" destOrd="0" presId="urn:microsoft.com/office/officeart/2018/2/layout/IconVerticalSolidList"/>
    <dgm:cxn modelId="{BE474340-48E9-4CA8-9AA8-3A7D6037DA44}" type="presParOf" srcId="{FB880543-31EA-47CF-838E-8F05906DC5ED}" destId="{8DEF4F25-8712-4E8E-BBB3-26CF0DA2F021}" srcOrd="1" destOrd="0" presId="urn:microsoft.com/office/officeart/2018/2/layout/IconVerticalSolidList"/>
    <dgm:cxn modelId="{173F7DE6-490A-435D-A390-E419B02B428D}" type="presParOf" srcId="{FB880543-31EA-47CF-838E-8F05906DC5ED}" destId="{8401C24C-334E-40EB-99C0-0EB40E908EEC}" srcOrd="2" destOrd="0" presId="urn:microsoft.com/office/officeart/2018/2/layout/IconVerticalSolidList"/>
    <dgm:cxn modelId="{4ED222A2-E5C5-4305-8F2E-D03611F3D5A4}" type="presParOf" srcId="{8401C24C-334E-40EB-99C0-0EB40E908EEC}" destId="{FDCA6B20-F672-4840-B41B-AB9258870440}" srcOrd="0" destOrd="0" presId="urn:microsoft.com/office/officeart/2018/2/layout/IconVerticalSolidList"/>
    <dgm:cxn modelId="{99719407-D49B-4C8C-A1C9-D18C99B53FC8}" type="presParOf" srcId="{8401C24C-334E-40EB-99C0-0EB40E908EEC}" destId="{0AF3326B-6D08-41F9-936D-2C49C52445B4}" srcOrd="1" destOrd="0" presId="urn:microsoft.com/office/officeart/2018/2/layout/IconVerticalSolidList"/>
    <dgm:cxn modelId="{EB54B85D-56E2-44B3-8AB8-D311D1D7AECE}" type="presParOf" srcId="{8401C24C-334E-40EB-99C0-0EB40E908EEC}" destId="{E38496C9-B293-48F5-A18C-91DDAB69DB04}" srcOrd="2" destOrd="0" presId="urn:microsoft.com/office/officeart/2018/2/layout/IconVerticalSolidList"/>
    <dgm:cxn modelId="{CDE28990-44C5-4148-BAEC-474254B6994D}" type="presParOf" srcId="{8401C24C-334E-40EB-99C0-0EB40E908EEC}" destId="{9E3BCEA6-48F0-4AF6-8AAD-E775B9DF3875}" srcOrd="3" destOrd="0" presId="urn:microsoft.com/office/officeart/2018/2/layout/IconVerticalSolidList"/>
    <dgm:cxn modelId="{6FEA9A4A-90B5-4C4E-8E1D-6FA67092D75F}" type="presParOf" srcId="{FB880543-31EA-47CF-838E-8F05906DC5ED}" destId="{D4F14D70-647B-4802-95C5-633E55174387}" srcOrd="3" destOrd="0" presId="urn:microsoft.com/office/officeart/2018/2/layout/IconVerticalSolidList"/>
    <dgm:cxn modelId="{4296A207-7EE1-46AA-BDC7-FAC818BE169A}" type="presParOf" srcId="{FB880543-31EA-47CF-838E-8F05906DC5ED}" destId="{168CF927-28B4-466A-BED3-A16CBF5F6920}" srcOrd="4" destOrd="0" presId="urn:microsoft.com/office/officeart/2018/2/layout/IconVerticalSolidList"/>
    <dgm:cxn modelId="{5B8768D5-F66D-4539-89FB-A6D7961873DB}" type="presParOf" srcId="{168CF927-28B4-466A-BED3-A16CBF5F6920}" destId="{8E1255AE-0727-4725-866E-FBA025B3229F}" srcOrd="0" destOrd="0" presId="urn:microsoft.com/office/officeart/2018/2/layout/IconVerticalSolidList"/>
    <dgm:cxn modelId="{33C88CA5-ECFE-4762-9024-49E9BA7A3647}" type="presParOf" srcId="{168CF927-28B4-466A-BED3-A16CBF5F6920}" destId="{C7302E74-D5E4-4B7E-BBA0-BABBCC41AC3C}" srcOrd="1" destOrd="0" presId="urn:microsoft.com/office/officeart/2018/2/layout/IconVerticalSolidList"/>
    <dgm:cxn modelId="{090CA328-64DC-478D-B134-346D3132EBC3}" type="presParOf" srcId="{168CF927-28B4-466A-BED3-A16CBF5F6920}" destId="{D28CFECB-54C8-47D8-889C-FFADA007CEB2}" srcOrd="2" destOrd="0" presId="urn:microsoft.com/office/officeart/2018/2/layout/IconVerticalSolidList"/>
    <dgm:cxn modelId="{9F1DBB39-987D-4D6B-9781-DD68F0688C52}" type="presParOf" srcId="{168CF927-28B4-466A-BED3-A16CBF5F6920}" destId="{CCD45578-DE4A-477C-9C86-ED9C9373D9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9C55-89AF-4571-9753-627AEEA69443}">
      <dsp:nvSpPr>
        <dsp:cNvPr id="0" name=""/>
        <dsp:cNvSpPr/>
      </dsp:nvSpPr>
      <dsp:spPr>
        <a:xfrm>
          <a:off x="0" y="3809"/>
          <a:ext cx="10515600" cy="1255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A501-E931-4DFB-BC63-5BFC2F3177A5}">
      <dsp:nvSpPr>
        <dsp:cNvPr id="0" name=""/>
        <dsp:cNvSpPr/>
      </dsp:nvSpPr>
      <dsp:spPr>
        <a:xfrm>
          <a:off x="379704" y="286234"/>
          <a:ext cx="691046" cy="69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D437B-13A1-47C4-8088-34675F59E588}">
      <dsp:nvSpPr>
        <dsp:cNvPr id="0" name=""/>
        <dsp:cNvSpPr/>
      </dsp:nvSpPr>
      <dsp:spPr>
        <a:xfrm>
          <a:off x="1450454" y="3809"/>
          <a:ext cx="8969425" cy="125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74" tIns="132974" rIns="132974" bIns="132974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● Voiced Consonants-Plosive</a:t>
          </a:r>
          <a:endParaRPr lang="en-US" sz="4000" kern="1200" dirty="0"/>
        </a:p>
      </dsp:txBody>
      <dsp:txXfrm>
        <a:off x="1450454" y="3809"/>
        <a:ext cx="8969425" cy="1256447"/>
      </dsp:txXfrm>
    </dsp:sp>
    <dsp:sp modelId="{FDCA6B20-F672-4840-B41B-AB9258870440}">
      <dsp:nvSpPr>
        <dsp:cNvPr id="0" name=""/>
        <dsp:cNvSpPr/>
      </dsp:nvSpPr>
      <dsp:spPr>
        <a:xfrm>
          <a:off x="0" y="1547445"/>
          <a:ext cx="10515600" cy="1255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326B-6D08-41F9-936D-2C49C52445B4}">
      <dsp:nvSpPr>
        <dsp:cNvPr id="0" name=""/>
        <dsp:cNvSpPr/>
      </dsp:nvSpPr>
      <dsp:spPr>
        <a:xfrm>
          <a:off x="379704" y="1829869"/>
          <a:ext cx="691046" cy="69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BCEA6-48F0-4AF6-8AAD-E775B9DF3875}">
      <dsp:nvSpPr>
        <dsp:cNvPr id="0" name=""/>
        <dsp:cNvSpPr/>
      </dsp:nvSpPr>
      <dsp:spPr>
        <a:xfrm>
          <a:off x="1450454" y="1547445"/>
          <a:ext cx="8969425" cy="125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74" tIns="132974" rIns="132974" bIns="132974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● Unvoiced Consonants- Non-Plosive</a:t>
          </a:r>
          <a:endParaRPr lang="en-US" sz="4000" kern="1200" dirty="0"/>
        </a:p>
      </dsp:txBody>
      <dsp:txXfrm>
        <a:off x="1450454" y="1547445"/>
        <a:ext cx="8969425" cy="1256447"/>
      </dsp:txXfrm>
    </dsp:sp>
    <dsp:sp modelId="{8E1255AE-0727-4725-866E-FBA025B3229F}">
      <dsp:nvSpPr>
        <dsp:cNvPr id="0" name=""/>
        <dsp:cNvSpPr/>
      </dsp:nvSpPr>
      <dsp:spPr>
        <a:xfrm>
          <a:off x="0" y="3091080"/>
          <a:ext cx="10515600" cy="1255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02E74-D5E4-4B7E-BBA0-BABBCC41AC3C}">
      <dsp:nvSpPr>
        <dsp:cNvPr id="0" name=""/>
        <dsp:cNvSpPr/>
      </dsp:nvSpPr>
      <dsp:spPr>
        <a:xfrm>
          <a:off x="380075" y="3373505"/>
          <a:ext cx="691046" cy="69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45578-DE4A-477C-9C86-ED9C9373D9B0}">
      <dsp:nvSpPr>
        <dsp:cNvPr id="0" name=""/>
        <dsp:cNvSpPr/>
      </dsp:nvSpPr>
      <dsp:spPr>
        <a:xfrm>
          <a:off x="1451197" y="3091080"/>
          <a:ext cx="8969425" cy="125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74" tIns="132974" rIns="132974" bIns="132974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Consonant sounds can be produced either </a:t>
          </a:r>
          <a:r>
            <a:rPr lang="en-GB" sz="3600" b="1" kern="1200" dirty="0"/>
            <a:t>with or without a vibration of the vocal</a:t>
          </a:r>
          <a:endParaRPr lang="en-US" sz="3600" b="1" kern="1200" dirty="0"/>
        </a:p>
      </dsp:txBody>
      <dsp:txXfrm>
        <a:off x="1451197" y="3091080"/>
        <a:ext cx="8969425" cy="1256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B99-BA38-D692-195D-6342DE60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7370C-4F1E-CEB9-CC99-9F2E86B7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5E48-828F-DAD8-4A10-8800525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9909-D71F-3BC1-26AC-3575D2E9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88D1-E581-9554-1556-5FED878B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2AD-DFC2-0179-5289-A085C162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8E1B3-BEA3-DDD0-7AB4-07C37678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18-90F1-5A8D-FC1C-0E684C75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7BF7-F459-05F8-2119-E04DBB17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BDFB-80E7-97AD-5DC0-90A071CC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0EF84-4889-2601-5D85-A24E06BA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F1B5B-C565-BD9C-310B-EA1D2AC4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3BC7-DF6B-6ACF-9E0F-E4F9B71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E3F3-1B0E-D7A2-75DE-418F0302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7D0E-F206-F4A6-8503-354B9D88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97A7-BE97-342C-0C8E-7753B59D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5985-AE66-21D6-B66E-DCB44C1B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5467-FEF5-D42D-ED1C-C7C038FB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6835-B017-5AE8-1430-81DBA5E9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6D8A-0A1F-F232-B141-4285924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478F-F1C9-FFE1-140C-CA65FE93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F227-C412-A12A-C6A8-B138E8E3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F877-3A96-30E6-6C2C-B79CE8F2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349A-3F56-4DEE-4DBF-4B3B083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BC11-1E47-2CF7-B195-7E22A5F0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04C7-8C7E-9D14-3D86-3D941081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CFE0-7665-2C5C-EAE5-6E6EB1F6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C4628-A5B5-FB3A-CFDD-042207A6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C5735-D4C6-4362-3A76-660D04FB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FD3B-05AD-E5BA-F73C-B6C29217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694BA-0E46-881A-033A-EE03926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CFA-8C0C-7378-75DF-FFE1FFE7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CAF0-7CBC-6C81-F79E-690F79A3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42EA-840A-5F31-3B8F-7256D3A7B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585FF-E07C-3A91-9000-AD7A601F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E90D6-DDAC-7DCC-703A-3E5F82AE5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D90E6-986F-7DA0-2BD8-1B822E7A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874A-53D9-E3F4-220F-0B30328F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42B69-2493-3F33-6EB1-C2450E66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4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C5A9-3BDB-F7C0-F346-A023039A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48939-AB07-1208-EA5F-E065C66C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86AA-3BCC-DE8D-67AA-3A702D7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DB265-CF30-9CC6-F22B-6A61627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8E52-E15E-318F-9E4C-B9A2A02E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59C9-992F-0F3A-62D0-FDA0EB5C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BDB7-B040-EA29-BF77-95BC770F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7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E9A4-006E-F9CE-700C-8F906508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14B5-6ACF-B96B-C278-E7CCA813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292C-FCDA-364F-9907-339DF002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2790-0464-A15F-0452-EA3CE5D8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A495-DD44-668C-AF2E-2B503B1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2755-64CF-A4C9-F878-D2809DF3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CEE4-6ACA-AA63-B7CF-15395FE5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33C7D-A3FE-921A-179E-A6485806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51FE0-EB89-3D17-B309-811624C3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F96-E70D-0362-52A9-76A95A16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DED64-D094-2335-FF7E-6826CFEC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E92D-5DD2-0271-3E97-06138AD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F0828-B753-6037-8574-BA93E189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6C798-9786-11DB-27EC-2FABEC1D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6AE8-91B1-EDDA-FAC1-05DC334AE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1DE2-E38A-4902-B12E-8178F978F398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D259-AE78-ABF1-A7A2-E9B96D59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B376-F8AA-7192-438E-C77A9AAE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CB2-688F-4A55-AB23-95EA3DF05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356A3-2E0E-FCFF-8AB0-7C9575EF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Unit 2 Voice and Accent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698D8-7E79-8726-5B4C-C6B02AAAD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PEV 113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1310894F-32E8-77B1-BCC4-16C9085A0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8" r="224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284B-420D-BD8F-88DE-F3AEE3AF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English Consonant sounds are divided into two broad buckets, which are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F5B49-65E6-6107-1278-2454E4E91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836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15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E4755-D878-67A3-33E7-C6631FE2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BF9-381D-A340-00AB-1D0710A4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2B8C-A26F-25DC-1091-EA2DB32C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E9406-CBD5-EC34-6A2E-66BB6B99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16" y="365125"/>
            <a:ext cx="4711285" cy="5963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A0BC2-BD1B-44F0-F340-05EAA509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16" y="365125"/>
            <a:ext cx="455981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178DA-1B30-48B5-B8D8-13D2039B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dirty="0"/>
              <a:t>Syllables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42B3-D6F9-941C-26C9-F7B89A05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4400" dirty="0"/>
              <a:t>Syllables are sound units that build up the structure of every word. They are a very important part of speech. </a:t>
            </a:r>
          </a:p>
          <a:p>
            <a:r>
              <a:rPr lang="en-GB" sz="4400" dirty="0"/>
              <a:t>They give a word its pronunciation. </a:t>
            </a:r>
          </a:p>
        </p:txBody>
      </p:sp>
    </p:spTree>
    <p:extLst>
      <p:ext uri="{BB962C8B-B14F-4D97-AF65-F5344CB8AC3E}">
        <p14:creationId xmlns:p14="http://schemas.microsoft.com/office/powerpoint/2010/main" val="11196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6427C-FAB4-F8CA-0666-61710358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dirty="0"/>
              <a:t>Syllables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D75-12A4-E2D7-5C10-F69B2C70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en-GB" sz="3600" dirty="0"/>
              <a:t>Without them speech would sound dull, boring and meaningless.</a:t>
            </a:r>
          </a:p>
          <a:p>
            <a:r>
              <a:rPr lang="en-GB" sz="3600" dirty="0"/>
              <a:t>Syllable is a unit of pronunciation having one vowel sound, with or without surrounding consonants, forming the whole or a part of a word; for example, there are two syllables in water and three in inferno. </a:t>
            </a:r>
          </a:p>
          <a:p>
            <a:r>
              <a:rPr lang="en-GB" sz="3600" dirty="0"/>
              <a:t>Syllable Stress is very important to understand as using stress on the wrong syllable can affect our pronunciation. 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3773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B87DD-03D8-0DD4-2753-6B4DF0BB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02179"/>
            <a:ext cx="10905066" cy="24536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DF26-1052-5E1B-5EC0-3D66F755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946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 dirty="0"/>
              <a:t>2. Two-Syllable verbs and prepositions</a:t>
            </a:r>
            <a:br>
              <a:rPr lang="en-GB" sz="4200" dirty="0"/>
            </a:br>
            <a:endParaRPr lang="en-GB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4816-65F3-C7D2-6071-36490CD7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GB" sz="3200" dirty="0"/>
              <a:t>In most two syllables verbs and prepositions, the stress is on the second syllable.</a:t>
            </a:r>
          </a:p>
          <a:p>
            <a:r>
              <a:rPr lang="en-GB" sz="3200" dirty="0"/>
              <a:t>Examples:</a:t>
            </a:r>
          </a:p>
          <a:p>
            <a:r>
              <a:rPr lang="en-GB" sz="3200" dirty="0" err="1"/>
              <a:t>reLAX</a:t>
            </a:r>
            <a:r>
              <a:rPr lang="en-GB" sz="3200" dirty="0"/>
              <a:t> </a:t>
            </a:r>
          </a:p>
          <a:p>
            <a:r>
              <a:rPr lang="en-GB" sz="3200" dirty="0" err="1"/>
              <a:t>diRECT</a:t>
            </a:r>
            <a:endParaRPr lang="en-GB" sz="3200" dirty="0"/>
          </a:p>
          <a:p>
            <a:r>
              <a:rPr lang="en-GB" sz="3200" dirty="0"/>
              <a:t> </a:t>
            </a:r>
            <a:r>
              <a:rPr lang="en-GB" sz="3200" dirty="0" err="1"/>
              <a:t>aMONG</a:t>
            </a:r>
            <a:r>
              <a:rPr lang="en-GB" sz="3200" dirty="0"/>
              <a:t> </a:t>
            </a:r>
          </a:p>
          <a:p>
            <a:r>
              <a:rPr lang="en-GB" sz="3200" dirty="0" err="1"/>
              <a:t>aSIDE</a:t>
            </a:r>
            <a:r>
              <a:rPr lang="en-GB" sz="3200" dirty="0"/>
              <a:t> </a:t>
            </a:r>
          </a:p>
          <a:p>
            <a:r>
              <a:rPr lang="en-GB" sz="3200" dirty="0" err="1"/>
              <a:t>betWEEN</a:t>
            </a:r>
            <a:r>
              <a:rPr lang="en-GB" sz="3200" dirty="0"/>
              <a:t> </a:t>
            </a:r>
          </a:p>
          <a:p>
            <a:r>
              <a:rPr lang="en-GB" sz="3200" dirty="0" err="1"/>
              <a:t>deCIDE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1086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98E84-1B01-B4BA-45F2-6DFBBD330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0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3E807-0355-C1E1-4DF7-8EF0E909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20DF-86E5-EF23-D674-BE452732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Three-Syllable words</a:t>
            </a:r>
            <a:br>
              <a:rPr lang="en-GB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109E-F017-CB28-5D14-BC34B9DB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055077"/>
            <a:ext cx="6467867" cy="4673709"/>
          </a:xfrm>
        </p:spPr>
        <p:txBody>
          <a:bodyPr anchor="ctr">
            <a:normAutofit/>
          </a:bodyPr>
          <a:lstStyle/>
          <a:p>
            <a:r>
              <a:rPr lang="en-GB" sz="3600" dirty="0"/>
              <a:t>For three-syllable words, word stress in on 2nd syllable most of the times. However, exceptions are always there.</a:t>
            </a:r>
          </a:p>
          <a:p>
            <a:r>
              <a:rPr lang="en-GB" sz="3600" dirty="0" err="1"/>
              <a:t>adEquate</a:t>
            </a:r>
            <a:r>
              <a:rPr lang="en-GB" sz="3600" dirty="0"/>
              <a:t> </a:t>
            </a:r>
            <a:r>
              <a:rPr lang="en-GB" sz="3600" dirty="0" err="1"/>
              <a:t>amAzement</a:t>
            </a:r>
            <a:r>
              <a:rPr lang="en-GB" sz="3600" dirty="0"/>
              <a:t> </a:t>
            </a:r>
            <a:r>
              <a:rPr lang="en-GB" sz="3600" dirty="0" err="1"/>
              <a:t>attEntion</a:t>
            </a:r>
            <a:r>
              <a:rPr lang="en-GB" sz="3600" dirty="0"/>
              <a:t> </a:t>
            </a:r>
            <a:r>
              <a:rPr lang="en-GB" sz="3600" dirty="0" err="1"/>
              <a:t>attrActive</a:t>
            </a:r>
            <a:r>
              <a:rPr lang="en-GB" sz="3600" dirty="0"/>
              <a:t> </a:t>
            </a:r>
            <a:r>
              <a:rPr lang="en-GB" sz="3600" dirty="0" err="1"/>
              <a:t>banAna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6" descr="Quotes">
            <a:extLst>
              <a:ext uri="{FF2B5EF4-FFF2-40B4-BE49-F238E27FC236}">
                <a16:creationId xmlns:a16="http://schemas.microsoft.com/office/drawing/2014/main" id="{CEF9C547-FE85-7E26-5A60-790BBB2FA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73E48-8FAD-041B-EAB6-F4E4BC6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After this session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BD08-A12E-A894-823A-A20B7CF6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3600" dirty="0"/>
              <a:t>You would be able to know what are vowels and consonants </a:t>
            </a:r>
          </a:p>
          <a:p>
            <a:r>
              <a:rPr lang="en-GB" sz="3600" dirty="0"/>
              <a:t>What are Syllables</a:t>
            </a:r>
          </a:p>
          <a:p>
            <a:r>
              <a:rPr lang="en-GB" sz="3600" dirty="0"/>
              <a:t>You will be acquainted with basic concept of vowels and consonant sounds </a:t>
            </a:r>
          </a:p>
          <a:p>
            <a:r>
              <a:rPr lang="en-GB" sz="3600" dirty="0"/>
              <a:t>You will be acquainted with basic concept of syllables and its usage in pronunciation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7249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345D-289C-FA58-CE15-3E58753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77F3-DFBD-0FAF-1E71-03DDDF88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611E3-91C4-3334-1936-FA5948B8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65125"/>
            <a:ext cx="118205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57B9-152A-BD36-3476-8354EEDC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CFAF-42C4-CA83-C6AD-B8CE77C8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F27DD-4B6F-4523-938D-E79CC2C7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365125"/>
            <a:ext cx="5248275" cy="538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6CE00-77E7-B5AD-AB8F-562D2285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19" y="879820"/>
            <a:ext cx="5729581" cy="41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E39D1-CB17-0926-A7F4-DAD2163A5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21794"/>
            <a:ext cx="10905066" cy="466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44DB6-7EDE-E669-9CA2-66DC2EDE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67" y="5422331"/>
            <a:ext cx="47053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E9F8-61C0-AB04-6CF0-7E03695B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07DB-7AD1-F29B-5F46-06597474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E9CE8-2281-5F4D-AB24-9E1F448F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8" y="220760"/>
            <a:ext cx="11249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08B245-FBBE-CD74-6CA0-EFD464BD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FF481-7D05-D70D-759E-1EFF5AA16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24" y="1276466"/>
            <a:ext cx="11496951" cy="38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9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D394AA37-52CE-ACC6-4A65-D2541AEBF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2457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A560-BA98-6EE9-D392-A443A24E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Compound verbs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E9-0429-CA02-9FC8-E04285BE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4000" dirty="0"/>
              <a:t>A compound verb is when a subject has two or more verbs. The stress is on the second or on the last part.</a:t>
            </a:r>
          </a:p>
          <a:p>
            <a:r>
              <a:rPr lang="en-GB" sz="4000" dirty="0"/>
              <a:t> Matilda loves bread but </a:t>
            </a:r>
            <a:r>
              <a:rPr lang="en-GB" sz="4000" dirty="0" err="1"/>
              <a:t>deTESTS</a:t>
            </a:r>
            <a:r>
              <a:rPr lang="en-GB" sz="4000" dirty="0"/>
              <a:t> butter.</a:t>
            </a:r>
          </a:p>
          <a:p>
            <a:r>
              <a:rPr lang="en-GB" sz="4000" dirty="0"/>
              <a:t> Sarah baked cookies and ATE them up.</a:t>
            </a:r>
          </a:p>
          <a:p>
            <a:r>
              <a:rPr lang="en-GB" sz="4000" dirty="0"/>
              <a:t> Dogs love to eat bones and love to DRINK water</a:t>
            </a:r>
          </a:p>
        </p:txBody>
      </p:sp>
    </p:spTree>
    <p:extLst>
      <p:ext uri="{BB962C8B-B14F-4D97-AF65-F5344CB8AC3E}">
        <p14:creationId xmlns:p14="http://schemas.microsoft.com/office/powerpoint/2010/main" val="138228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7439-B41B-6765-79A7-1EA2EF34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D. Noun + compound nouns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641D-5E5F-67A3-6E78-840A188B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Noun + compound Nouns are two-word compound nouns. In noun + compound noun, the stress is on the first word.</a:t>
            </a:r>
          </a:p>
          <a:p>
            <a:r>
              <a:rPr lang="en-GB" sz="4000" dirty="0" err="1"/>
              <a:t>AIRplane</a:t>
            </a:r>
            <a:r>
              <a:rPr lang="en-GB" sz="4000" dirty="0"/>
              <a:t> mechanic</a:t>
            </a:r>
          </a:p>
          <a:p>
            <a:r>
              <a:rPr lang="en-GB" sz="4000" dirty="0" err="1"/>
              <a:t>PROject</a:t>
            </a:r>
            <a:r>
              <a:rPr lang="en-GB" sz="4000" dirty="0"/>
              <a:t> manager</a:t>
            </a:r>
          </a:p>
          <a:p>
            <a:r>
              <a:rPr lang="en-GB" sz="4000" dirty="0"/>
              <a:t>BOARD member</a:t>
            </a:r>
          </a:p>
        </p:txBody>
      </p:sp>
    </p:spTree>
    <p:extLst>
      <p:ext uri="{BB962C8B-B14F-4D97-AF65-F5344CB8AC3E}">
        <p14:creationId xmlns:p14="http://schemas.microsoft.com/office/powerpoint/2010/main" val="306247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48A88-7FE3-B420-062B-6B3B6CBA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Reflexive pronouns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5B52-78D5-EE23-6416-21A351E3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4000" dirty="0"/>
              <a:t>Reflexive pronouns show that the action affects the person who performs the action. </a:t>
            </a:r>
          </a:p>
          <a:p>
            <a:r>
              <a:rPr lang="en-GB" sz="4000" dirty="0"/>
              <a:t>For example: </a:t>
            </a:r>
          </a:p>
          <a:p>
            <a:r>
              <a:rPr lang="en-GB" sz="4000" dirty="0"/>
              <a:t>I hit </a:t>
            </a:r>
            <a:r>
              <a:rPr lang="en-GB" sz="4000" dirty="0" err="1"/>
              <a:t>mySELF</a:t>
            </a:r>
            <a:r>
              <a:rPr lang="en-GB" sz="4000" dirty="0"/>
              <a:t>. </a:t>
            </a:r>
          </a:p>
          <a:p>
            <a:r>
              <a:rPr lang="en-GB" sz="4000" dirty="0"/>
              <a:t>The second syllable usually takes the stress. </a:t>
            </a:r>
          </a:p>
          <a:p>
            <a:pPr marL="0" indent="0">
              <a:buNone/>
            </a:pPr>
            <a:r>
              <a:rPr lang="en-GB" sz="4000" dirty="0"/>
              <a:t>● </a:t>
            </a:r>
            <a:r>
              <a:rPr lang="en-GB" sz="4000" dirty="0" err="1"/>
              <a:t>mySELF</a:t>
            </a:r>
            <a:r>
              <a:rPr lang="en-GB" sz="4000" dirty="0"/>
              <a:t> ● </a:t>
            </a:r>
            <a:r>
              <a:rPr lang="en-GB" sz="4000" dirty="0" err="1"/>
              <a:t>themSELVES</a:t>
            </a:r>
            <a:r>
              <a:rPr lang="en-GB" sz="4000" dirty="0"/>
              <a:t> ● </a:t>
            </a:r>
            <a:r>
              <a:rPr lang="en-GB" sz="4000" dirty="0" err="1"/>
              <a:t>ourSELVES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3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4F059-4206-12F0-F82A-2783E0C6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7"/>
            <a:ext cx="105612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32C8C-B2C7-A4A1-9914-FAB4CC5A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C38F-A408-0739-6497-EAE6EB6B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3118-6179-1DC4-01A5-96F43F0C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DA44-FD27-BC20-C7E0-5802F724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6" y="365125"/>
            <a:ext cx="11475868" cy="60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B10B-0B58-CBD3-F02F-A9CEE4E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AEB4-5D80-353A-3421-03424280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9A83-C1A3-AB62-25BE-045A5E64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69"/>
            <a:ext cx="9726637" cy="6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83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5A3C-2A72-2CDA-AA37-EC6B1EE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C13A-AC6B-386D-F6E2-3E74E25C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69B4-7C9C-FEE6-B9FB-68AC6C13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3" y="1257811"/>
            <a:ext cx="10716277" cy="3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3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336C-0F2B-C50F-508D-43F66E4A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A17-3B20-09CF-83E9-ADEFBF15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D8966-F42E-A756-B949-F830BAC5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9" y="533937"/>
            <a:ext cx="11482562" cy="5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1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879B-76DD-7219-FBA2-9BC6A5BC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134C-E993-E7B8-FFE0-2C66232A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4942-4FA7-DA73-E951-045F323A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354712" cy="52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3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393D-A943-67C1-750A-0579EEA0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CDF-7274-FB96-4063-808E6DFD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6750E-3204-E2C0-7DEC-32FF6D16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5" y="681037"/>
            <a:ext cx="8924332" cy="57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1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983-DE95-4E0A-7328-CEDBFA38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A4D3-5E34-566B-3D94-9D720BC1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32405-6888-1FCB-4F6F-E6D07588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58"/>
            <a:ext cx="10013999" cy="57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98C-EE0F-695F-3712-9C72DB6E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3E2F-A298-9743-712E-03747A7F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46C0C-73E7-DF8B-9688-BD9BA63B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47" y="376872"/>
            <a:ext cx="8842955" cy="6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77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6DE9-93BA-044E-B64B-8302AAC2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3C32-5DC1-5035-89A8-3E283690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9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8832FC-F91E-508A-EA31-ACA86B131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" y="228600"/>
            <a:ext cx="1158596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CC23-DDF4-A550-6FCE-1EC65B25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8748-B6D1-E428-AB0B-30B07A91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BFC5-082F-1667-696F-690037DB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8400-939C-6D02-5CD4-23AD33CE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5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337D-97E7-4300-317E-10836DDE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DF27-354A-FEA5-B4D3-1DE82BD3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Vowel sounds are sounds that are produced by the un-interrupted flow of 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33CE2-D583-9EDF-0574-B955D1F0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6" y="3647383"/>
            <a:ext cx="5944388" cy="154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94866-B56C-CF1A-9CFA-C3660338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4" y="2737524"/>
            <a:ext cx="5735873" cy="7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6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E23BB-4955-CD5C-D061-1186134C9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8DBD-9A92-B8B4-4E7B-7233119A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DA17-598D-522C-9D6C-C373381D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BB985-D58D-4C1D-6988-2118947C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0" y="126975"/>
            <a:ext cx="11145752" cy="67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E31D-5C88-B097-801B-8A155B08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163331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What are CONSONANTS?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2257AF-413A-7E1A-42FF-34D55A44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13" y="826112"/>
            <a:ext cx="7659694" cy="603188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Sounds produced by partial or full interruption of the breath flow.</a:t>
            </a:r>
          </a:p>
          <a:p>
            <a:r>
              <a:rPr lang="en-GB" sz="3200" dirty="0"/>
              <a:t>Give clarity and sharpness to the words. </a:t>
            </a:r>
          </a:p>
          <a:p>
            <a:r>
              <a:rPr lang="en-GB" sz="3200" dirty="0"/>
              <a:t>They do the work of making our speech crisp and clear, just like the function of treble in a music system. </a:t>
            </a:r>
          </a:p>
          <a:p>
            <a:r>
              <a:rPr lang="en-GB" sz="3200" dirty="0"/>
              <a:t>When you whisper it is consonants that carry forward the sound and the meaning.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oice">
            <a:extLst>
              <a:ext uri="{FF2B5EF4-FFF2-40B4-BE49-F238E27FC236}">
                <a16:creationId xmlns:a16="http://schemas.microsoft.com/office/drawing/2014/main" id="{29D9FAAD-3242-CA6B-6FC2-152C6BCF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F3E6-854B-F4EF-0C8C-8FE43708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8DBF-8880-9CC9-FF7A-C262CC14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B1D9E-7B2E-98CA-CE6A-BA867AEE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"/>
            <a:ext cx="1041957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8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455</Words>
  <Application>Microsoft Office PowerPoint</Application>
  <PresentationFormat>Widescreen</PresentationFormat>
  <Paragraphs>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Unit 2 Voice and Accent</vt:lpstr>
      <vt:lpstr>After this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CONSONANTS?</vt:lpstr>
      <vt:lpstr>PowerPoint Presentation</vt:lpstr>
      <vt:lpstr>The English Consonant sounds are divided into two broad buckets, which are </vt:lpstr>
      <vt:lpstr>PowerPoint Presentation</vt:lpstr>
      <vt:lpstr>PowerPoint Presentation</vt:lpstr>
      <vt:lpstr>Syllables</vt:lpstr>
      <vt:lpstr>Syllables </vt:lpstr>
      <vt:lpstr>PowerPoint Presentation</vt:lpstr>
      <vt:lpstr>2. Two-Syllable verbs and prepositions </vt:lpstr>
      <vt:lpstr>PowerPoint Presentation</vt:lpstr>
      <vt:lpstr>PowerPoint Presentation</vt:lpstr>
      <vt:lpstr>Three-Syllable words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C. Compound verbs </vt:lpstr>
      <vt:lpstr>D. Noun + compound nouns </vt:lpstr>
      <vt:lpstr>Reflexive pronouns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Voice and Accent</dc:title>
  <dc:creator>Sapan Anand</dc:creator>
  <cp:lastModifiedBy>Iti Bhardwaj</cp:lastModifiedBy>
  <cp:revision>6</cp:revision>
  <dcterms:created xsi:type="dcterms:W3CDTF">2022-08-14T17:10:15Z</dcterms:created>
  <dcterms:modified xsi:type="dcterms:W3CDTF">2024-08-29T05:07:15Z</dcterms:modified>
</cp:coreProperties>
</file>