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pen Sans Bold" charset="1" panose="020B0806030504020204"/>
      <p:regular r:id="rId26"/>
    </p:embeddedFont>
    <p:embeddedFont>
      <p:font typeface="Open Sans" charset="1" panose="020B0606030504020204"/>
      <p:regular r:id="rId27"/>
    </p:embeddedFont>
    <p:embeddedFont>
      <p:font typeface="Canva Sans Bold" charset="1" panose="020B0803030501040103"/>
      <p:regular r:id="rId28"/>
    </p:embeddedFont>
    <p:embeddedFont>
      <p:font typeface="Fredoka" charset="1" panose="02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3BFAC"/>
        </a:solidFill>
      </p:bgPr>
    </p:bg>
    <p:spTree>
      <p:nvGrpSpPr>
        <p:cNvPr id="1" name=""/>
        <p:cNvGrpSpPr/>
        <p:nvPr/>
      </p:nvGrpSpPr>
      <p:grpSpPr>
        <a:xfrm>
          <a:off x="0" y="0"/>
          <a:ext cx="0" cy="0"/>
          <a:chOff x="0" y="0"/>
          <a:chExt cx="0" cy="0"/>
        </a:xfrm>
      </p:grpSpPr>
      <p:grpSp>
        <p:nvGrpSpPr>
          <p:cNvPr name="Group 2" id="2"/>
          <p:cNvGrpSpPr/>
          <p:nvPr/>
        </p:nvGrpSpPr>
        <p:grpSpPr>
          <a:xfrm rot="0">
            <a:off x="9882709" y="-240616"/>
            <a:ext cx="10693292" cy="10768231"/>
            <a:chOff x="0" y="0"/>
            <a:chExt cx="1263836" cy="1272693"/>
          </a:xfrm>
        </p:grpSpPr>
        <p:sp>
          <p:nvSpPr>
            <p:cNvPr name="Freeform 3" id="3"/>
            <p:cNvSpPr/>
            <p:nvPr/>
          </p:nvSpPr>
          <p:spPr>
            <a:xfrm flipH="false" flipV="false" rot="0">
              <a:off x="0" y="0"/>
              <a:ext cx="1263836" cy="1272693"/>
            </a:xfrm>
            <a:custGeom>
              <a:avLst/>
              <a:gdLst/>
              <a:ahLst/>
              <a:cxnLst/>
              <a:rect r="r" b="b" t="t" l="l"/>
              <a:pathLst>
                <a:path h="1272693" w="1263836">
                  <a:moveTo>
                    <a:pt x="203200" y="0"/>
                  </a:moveTo>
                  <a:lnTo>
                    <a:pt x="1263836" y="0"/>
                  </a:lnTo>
                  <a:lnTo>
                    <a:pt x="1060636" y="1272693"/>
                  </a:lnTo>
                  <a:lnTo>
                    <a:pt x="0" y="1272693"/>
                  </a:lnTo>
                  <a:lnTo>
                    <a:pt x="203200" y="0"/>
                  </a:lnTo>
                  <a:close/>
                </a:path>
              </a:pathLst>
            </a:custGeom>
            <a:solidFill>
              <a:srgbClr val="F9D7B1"/>
            </a:solidFill>
          </p:spPr>
        </p:sp>
        <p:sp>
          <p:nvSpPr>
            <p:cNvPr name="TextBox 4" id="4"/>
            <p:cNvSpPr txBox="true"/>
            <p:nvPr/>
          </p:nvSpPr>
          <p:spPr>
            <a:xfrm>
              <a:off x="101600" y="-57150"/>
              <a:ext cx="1060636" cy="1329843"/>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11851388" y="1702937"/>
            <a:ext cx="4929389" cy="6881126"/>
          </a:xfrm>
          <a:custGeom>
            <a:avLst/>
            <a:gdLst/>
            <a:ahLst/>
            <a:cxnLst/>
            <a:rect r="r" b="b" t="t" l="l"/>
            <a:pathLst>
              <a:path h="6881126" w="4929389">
                <a:moveTo>
                  <a:pt x="0" y="0"/>
                </a:moveTo>
                <a:lnTo>
                  <a:pt x="4929389" y="0"/>
                </a:lnTo>
                <a:lnTo>
                  <a:pt x="4929389" y="6881126"/>
                </a:lnTo>
                <a:lnTo>
                  <a:pt x="0" y="688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734429"/>
            <a:ext cx="8381358" cy="2922917"/>
          </a:xfrm>
          <a:prstGeom prst="rect">
            <a:avLst/>
          </a:prstGeom>
        </p:spPr>
        <p:txBody>
          <a:bodyPr anchor="t" rtlCol="false" tIns="0" lIns="0" bIns="0" rIns="0">
            <a:spAutoFit/>
          </a:bodyPr>
          <a:lstStyle/>
          <a:p>
            <a:pPr algn="ctr" marL="0" indent="0" lvl="0">
              <a:lnSpc>
                <a:spcPts val="11441"/>
              </a:lnSpc>
            </a:pPr>
            <a:r>
              <a:rPr lang="en-US" sz="10400">
                <a:solidFill>
                  <a:srgbClr val="000000"/>
                </a:solidFill>
                <a:latin typeface="Open Sans Bold"/>
                <a:ea typeface="Open Sans Bold"/>
                <a:cs typeface="Open Sans Bold"/>
                <a:sym typeface="Open Sans Bold"/>
              </a:rPr>
              <a:t>Voice and Accent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D38B"/>
        </a:solidFill>
      </p:bgPr>
    </p:bg>
    <p:spTree>
      <p:nvGrpSpPr>
        <p:cNvPr id="1" name=""/>
        <p:cNvGrpSpPr/>
        <p:nvPr/>
      </p:nvGrpSpPr>
      <p:grpSpPr>
        <a:xfrm>
          <a:off x="0" y="0"/>
          <a:ext cx="0" cy="0"/>
          <a:chOff x="0" y="0"/>
          <a:chExt cx="0" cy="0"/>
        </a:xfrm>
      </p:grpSpPr>
      <p:grpSp>
        <p:nvGrpSpPr>
          <p:cNvPr name="Group 2" id="2"/>
          <p:cNvGrpSpPr/>
          <p:nvPr/>
        </p:nvGrpSpPr>
        <p:grpSpPr>
          <a:xfrm rot="0">
            <a:off x="11917187" y="0"/>
            <a:ext cx="7333161" cy="10287000"/>
            <a:chOff x="0" y="0"/>
            <a:chExt cx="1931367" cy="2709333"/>
          </a:xfrm>
        </p:grpSpPr>
        <p:sp>
          <p:nvSpPr>
            <p:cNvPr name="Freeform 3" id="3"/>
            <p:cNvSpPr/>
            <p:nvPr/>
          </p:nvSpPr>
          <p:spPr>
            <a:xfrm flipH="false" flipV="false" rot="0">
              <a:off x="0" y="0"/>
              <a:ext cx="1931367" cy="2709333"/>
            </a:xfrm>
            <a:custGeom>
              <a:avLst/>
              <a:gdLst/>
              <a:ahLst/>
              <a:cxnLst/>
              <a:rect r="r" b="b" t="t" l="l"/>
              <a:pathLst>
                <a:path h="2709333" w="1931367">
                  <a:moveTo>
                    <a:pt x="203200" y="0"/>
                  </a:moveTo>
                  <a:lnTo>
                    <a:pt x="1931367" y="0"/>
                  </a:lnTo>
                  <a:lnTo>
                    <a:pt x="1728167" y="2709333"/>
                  </a:lnTo>
                  <a:lnTo>
                    <a:pt x="0" y="2709333"/>
                  </a:lnTo>
                  <a:lnTo>
                    <a:pt x="203200" y="0"/>
                  </a:lnTo>
                  <a:close/>
                </a:path>
              </a:pathLst>
            </a:custGeom>
            <a:solidFill>
              <a:srgbClr val="D7E7D9"/>
            </a:solidFill>
          </p:spPr>
        </p:sp>
        <p:sp>
          <p:nvSpPr>
            <p:cNvPr name="TextBox 4" id="4"/>
            <p:cNvSpPr txBox="true"/>
            <p:nvPr/>
          </p:nvSpPr>
          <p:spPr>
            <a:xfrm>
              <a:off x="101600" y="-57150"/>
              <a:ext cx="1728167" cy="2766483"/>
            </a:xfrm>
            <a:prstGeom prst="rect">
              <a:avLst/>
            </a:prstGeom>
          </p:spPr>
          <p:txBody>
            <a:bodyPr anchor="ctr" rtlCol="false" tIns="50800" lIns="50800" bIns="50800" rIns="50800"/>
            <a:lstStyle/>
            <a:p>
              <a:pPr algn="ctr">
                <a:lnSpc>
                  <a:spcPts val="3110"/>
                </a:lnSpc>
              </a:pPr>
            </a:p>
          </p:txBody>
        </p:sp>
      </p:grpSp>
      <p:grpSp>
        <p:nvGrpSpPr>
          <p:cNvPr name="Group 5" id="5"/>
          <p:cNvGrpSpPr/>
          <p:nvPr/>
        </p:nvGrpSpPr>
        <p:grpSpPr>
          <a:xfrm rot="0">
            <a:off x="1104759" y="1832027"/>
            <a:ext cx="10093600" cy="1892653"/>
            <a:chOff x="0" y="0"/>
            <a:chExt cx="2585204" cy="484752"/>
          </a:xfrm>
        </p:grpSpPr>
        <p:sp>
          <p:nvSpPr>
            <p:cNvPr name="Freeform 6" id="6"/>
            <p:cNvSpPr/>
            <p:nvPr/>
          </p:nvSpPr>
          <p:spPr>
            <a:xfrm flipH="false" flipV="false" rot="0">
              <a:off x="0" y="0"/>
              <a:ext cx="2585204" cy="484752"/>
            </a:xfrm>
            <a:custGeom>
              <a:avLst/>
              <a:gdLst/>
              <a:ahLst/>
              <a:cxnLst/>
              <a:rect r="r" b="b" t="t" l="l"/>
              <a:pathLst>
                <a:path h="484752" w="2585204">
                  <a:moveTo>
                    <a:pt x="0" y="0"/>
                  </a:moveTo>
                  <a:lnTo>
                    <a:pt x="2585204" y="0"/>
                  </a:lnTo>
                  <a:lnTo>
                    <a:pt x="2585204" y="484752"/>
                  </a:lnTo>
                  <a:lnTo>
                    <a:pt x="0" y="484752"/>
                  </a:lnTo>
                  <a:close/>
                </a:path>
              </a:pathLst>
            </a:custGeom>
            <a:solidFill>
              <a:srgbClr val="93BFAC"/>
            </a:solidFill>
          </p:spPr>
        </p:sp>
        <p:sp>
          <p:nvSpPr>
            <p:cNvPr name="TextBox 7" id="7"/>
            <p:cNvSpPr txBox="true"/>
            <p:nvPr/>
          </p:nvSpPr>
          <p:spPr>
            <a:xfrm>
              <a:off x="0" y="-57150"/>
              <a:ext cx="2585204" cy="541902"/>
            </a:xfrm>
            <a:prstGeom prst="rect">
              <a:avLst/>
            </a:prstGeom>
          </p:spPr>
          <p:txBody>
            <a:bodyPr anchor="ctr" rtlCol="false" tIns="50800" lIns="50800" bIns="50800" rIns="50800"/>
            <a:lstStyle/>
            <a:p>
              <a:pPr algn="ctr">
                <a:lnSpc>
                  <a:spcPts val="3110"/>
                </a:lnSpc>
              </a:pPr>
            </a:p>
          </p:txBody>
        </p:sp>
      </p:grpSp>
      <p:sp>
        <p:nvSpPr>
          <p:cNvPr name="Freeform 8" id="8"/>
          <p:cNvSpPr/>
          <p:nvPr/>
        </p:nvSpPr>
        <p:spPr>
          <a:xfrm flipH="false" flipV="false" rot="0">
            <a:off x="12911542" y="3237225"/>
            <a:ext cx="4347758" cy="4589764"/>
          </a:xfrm>
          <a:custGeom>
            <a:avLst/>
            <a:gdLst/>
            <a:ahLst/>
            <a:cxnLst/>
            <a:rect r="r" b="b" t="t" l="l"/>
            <a:pathLst>
              <a:path h="4589764" w="4347758">
                <a:moveTo>
                  <a:pt x="0" y="0"/>
                </a:moveTo>
                <a:lnTo>
                  <a:pt x="4347758" y="0"/>
                </a:lnTo>
                <a:lnTo>
                  <a:pt x="4347758" y="4589763"/>
                </a:lnTo>
                <a:lnTo>
                  <a:pt x="0" y="4589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34134" y="4071013"/>
            <a:ext cx="9269595" cy="5580086"/>
          </a:xfrm>
          <a:custGeom>
            <a:avLst/>
            <a:gdLst/>
            <a:ahLst/>
            <a:cxnLst/>
            <a:rect r="r" b="b" t="t" l="l"/>
            <a:pathLst>
              <a:path h="5580086" w="9269595">
                <a:moveTo>
                  <a:pt x="0" y="0"/>
                </a:moveTo>
                <a:lnTo>
                  <a:pt x="9269595" y="0"/>
                </a:lnTo>
                <a:lnTo>
                  <a:pt x="9269595" y="5580086"/>
                </a:lnTo>
                <a:lnTo>
                  <a:pt x="0" y="5580086"/>
                </a:lnTo>
                <a:lnTo>
                  <a:pt x="0" y="0"/>
                </a:lnTo>
                <a:close/>
              </a:path>
            </a:pathLst>
          </a:custGeom>
          <a:blipFill>
            <a:blip r:embed="rId4"/>
            <a:stretch>
              <a:fillRect l="0" t="-34142" r="-16216" b="-11481"/>
            </a:stretch>
          </a:blipFill>
        </p:spPr>
      </p:sp>
      <p:sp>
        <p:nvSpPr>
          <p:cNvPr name="TextBox 10" id="10"/>
          <p:cNvSpPr txBox="true"/>
          <p:nvPr/>
        </p:nvSpPr>
        <p:spPr>
          <a:xfrm rot="0">
            <a:off x="766316" y="481013"/>
            <a:ext cx="10178894" cy="1085850"/>
          </a:xfrm>
          <a:prstGeom prst="rect">
            <a:avLst/>
          </a:prstGeom>
        </p:spPr>
        <p:txBody>
          <a:bodyPr anchor="t" rtlCol="false" tIns="0" lIns="0" bIns="0" rIns="0">
            <a:spAutoFit/>
          </a:bodyPr>
          <a:lstStyle/>
          <a:p>
            <a:pPr algn="ctr" marL="0" indent="0" lvl="0">
              <a:lnSpc>
                <a:spcPts val="8502"/>
              </a:lnSpc>
              <a:spcBef>
                <a:spcPct val="0"/>
              </a:spcBef>
            </a:pPr>
            <a:r>
              <a:rPr lang="en-US" sz="7085">
                <a:solidFill>
                  <a:srgbClr val="000000"/>
                </a:solidFill>
                <a:latin typeface="Open Sans Bold"/>
                <a:ea typeface="Open Sans Bold"/>
                <a:cs typeface="Open Sans Bold"/>
                <a:sym typeface="Open Sans Bold"/>
              </a:rPr>
              <a:t>Diphthongs</a:t>
            </a:r>
          </a:p>
        </p:txBody>
      </p:sp>
      <p:sp>
        <p:nvSpPr>
          <p:cNvPr name="TextBox 11" id="11"/>
          <p:cNvSpPr txBox="true"/>
          <p:nvPr/>
        </p:nvSpPr>
        <p:spPr>
          <a:xfrm rot="0">
            <a:off x="1434134" y="2172269"/>
            <a:ext cx="9511075" cy="1326503"/>
          </a:xfrm>
          <a:prstGeom prst="rect">
            <a:avLst/>
          </a:prstGeom>
        </p:spPr>
        <p:txBody>
          <a:bodyPr anchor="t" rtlCol="false" tIns="0" lIns="0" bIns="0" rIns="0">
            <a:spAutoFit/>
          </a:bodyPr>
          <a:lstStyle/>
          <a:p>
            <a:pPr algn="l">
              <a:lnSpc>
                <a:spcPts val="3518"/>
              </a:lnSpc>
              <a:spcBef>
                <a:spcPct val="0"/>
              </a:spcBef>
            </a:pPr>
            <a:r>
              <a:rPr lang="en-US" sz="3199" spc="-63">
                <a:solidFill>
                  <a:srgbClr val="000000"/>
                </a:solidFill>
                <a:latin typeface="Open Sans"/>
                <a:ea typeface="Open Sans"/>
                <a:cs typeface="Open Sans"/>
                <a:sym typeface="Open Sans"/>
              </a:rPr>
              <a:t>Speech sound beginning with one vowel sound and moving to another vowel sound within the same syllable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700038" y="1846044"/>
            <a:ext cx="16986523" cy="7768130"/>
            <a:chOff x="0" y="0"/>
            <a:chExt cx="4473817" cy="2045927"/>
          </a:xfrm>
        </p:grpSpPr>
        <p:sp>
          <p:nvSpPr>
            <p:cNvPr name="Freeform 3" id="3"/>
            <p:cNvSpPr/>
            <p:nvPr/>
          </p:nvSpPr>
          <p:spPr>
            <a:xfrm flipH="false" flipV="false" rot="0">
              <a:off x="0" y="0"/>
              <a:ext cx="4473817" cy="2045927"/>
            </a:xfrm>
            <a:custGeom>
              <a:avLst/>
              <a:gdLst/>
              <a:ahLst/>
              <a:cxnLst/>
              <a:rect r="r" b="b" t="t" l="l"/>
              <a:pathLst>
                <a:path h="2045927" w="4473817">
                  <a:moveTo>
                    <a:pt x="6837" y="0"/>
                  </a:moveTo>
                  <a:lnTo>
                    <a:pt x="4466980" y="0"/>
                  </a:lnTo>
                  <a:cubicBezTo>
                    <a:pt x="4468794" y="0"/>
                    <a:pt x="4470533" y="720"/>
                    <a:pt x="4471815" y="2002"/>
                  </a:cubicBezTo>
                  <a:cubicBezTo>
                    <a:pt x="4473097" y="3284"/>
                    <a:pt x="4473817" y="5023"/>
                    <a:pt x="4473817" y="6837"/>
                  </a:cubicBezTo>
                  <a:lnTo>
                    <a:pt x="4473817" y="2039091"/>
                  </a:lnTo>
                  <a:cubicBezTo>
                    <a:pt x="4473817" y="2042866"/>
                    <a:pt x="4470756" y="2045927"/>
                    <a:pt x="4466980" y="2045927"/>
                  </a:cubicBezTo>
                  <a:lnTo>
                    <a:pt x="6837" y="2045927"/>
                  </a:lnTo>
                  <a:cubicBezTo>
                    <a:pt x="5023" y="2045927"/>
                    <a:pt x="3284" y="2045207"/>
                    <a:pt x="2002" y="2043925"/>
                  </a:cubicBezTo>
                  <a:cubicBezTo>
                    <a:pt x="720" y="2042643"/>
                    <a:pt x="0" y="2040904"/>
                    <a:pt x="0" y="2039091"/>
                  </a:cubicBezTo>
                  <a:lnTo>
                    <a:pt x="0" y="6837"/>
                  </a:lnTo>
                  <a:cubicBezTo>
                    <a:pt x="0" y="3061"/>
                    <a:pt x="3061" y="0"/>
                    <a:pt x="6837" y="0"/>
                  </a:cubicBezTo>
                  <a:close/>
                </a:path>
              </a:pathLst>
            </a:custGeom>
            <a:solidFill>
              <a:srgbClr val="FBD4D3"/>
            </a:solidFill>
          </p:spPr>
        </p:sp>
        <p:sp>
          <p:nvSpPr>
            <p:cNvPr name="TextBox 4" id="4"/>
            <p:cNvSpPr txBox="true"/>
            <p:nvPr/>
          </p:nvSpPr>
          <p:spPr>
            <a:xfrm>
              <a:off x="0" y="-57150"/>
              <a:ext cx="4473817" cy="2103077"/>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2380323">
            <a:off x="16042393" y="135157"/>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5376672" y="5620381"/>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Do the drill: </a:t>
            </a:r>
          </a:p>
        </p:txBody>
      </p:sp>
      <p:sp>
        <p:nvSpPr>
          <p:cNvPr name="TextBox 8" id="8"/>
          <p:cNvSpPr txBox="true"/>
          <p:nvPr/>
        </p:nvSpPr>
        <p:spPr>
          <a:xfrm rot="0">
            <a:off x="1785540" y="2303145"/>
            <a:ext cx="6386529" cy="6955155"/>
          </a:xfrm>
          <a:prstGeom prst="rect">
            <a:avLst/>
          </a:prstGeom>
        </p:spPr>
        <p:txBody>
          <a:bodyPr anchor="t" rtlCol="false" tIns="0" lIns="0" bIns="0" rIns="0">
            <a:spAutoFit/>
          </a:bodyPr>
          <a:lstStyle/>
          <a:p>
            <a:pPr algn="l">
              <a:lnSpc>
                <a:spcPts val="4620"/>
              </a:lnSpc>
            </a:pPr>
            <a:r>
              <a:rPr lang="en-US" sz="3300">
                <a:solidFill>
                  <a:srgbClr val="000000"/>
                </a:solidFill>
                <a:latin typeface="Canva Sans Bold"/>
                <a:ea typeface="Canva Sans Bold"/>
                <a:cs typeface="Canva Sans Bold"/>
                <a:sym typeface="Canva Sans Bold"/>
              </a:rPr>
              <a:t>Drill 1: /i:/ vs. /ɪ/</a:t>
            </a:r>
          </a:p>
          <a:p>
            <a:pPr algn="l">
              <a:lnSpc>
                <a:spcPts val="4620"/>
              </a:lnSpc>
            </a:pPr>
            <a:r>
              <a:rPr lang="en-US" sz="3300">
                <a:solidFill>
                  <a:srgbClr val="000000"/>
                </a:solidFill>
                <a:latin typeface="Canva Sans Bold"/>
                <a:ea typeface="Canva Sans Bold"/>
                <a:cs typeface="Canva Sans Bold"/>
                <a:sym typeface="Canva Sans Bold"/>
              </a:rPr>
              <a:t>- Read the following words, focusing on the vowel sound:</a:t>
            </a:r>
          </a:p>
          <a:p>
            <a:pPr algn="l">
              <a:lnSpc>
                <a:spcPts val="4620"/>
              </a:lnSpc>
            </a:pPr>
            <a:r>
              <a:rPr lang="en-US" sz="3300">
                <a:solidFill>
                  <a:srgbClr val="000000"/>
                </a:solidFill>
                <a:latin typeface="Canva Sans Bold"/>
                <a:ea typeface="Canva Sans Bold"/>
                <a:cs typeface="Canva Sans Bold"/>
                <a:sym typeface="Canva Sans Bold"/>
              </a:rPr>
              <a:t>    - meet /mi:t/ (long "ee")</a:t>
            </a:r>
          </a:p>
          <a:p>
            <a:pPr algn="l">
              <a:lnSpc>
                <a:spcPts val="4620"/>
              </a:lnSpc>
            </a:pPr>
            <a:r>
              <a:rPr lang="en-US" sz="3300">
                <a:solidFill>
                  <a:srgbClr val="000000"/>
                </a:solidFill>
                <a:latin typeface="Canva Sans Bold"/>
                <a:ea typeface="Canva Sans Bold"/>
                <a:cs typeface="Canva Sans Bold"/>
                <a:sym typeface="Canva Sans Bold"/>
              </a:rPr>
              <a:t>    - bit /bɪt/ (short "i")</a:t>
            </a:r>
          </a:p>
          <a:p>
            <a:pPr algn="l">
              <a:lnSpc>
                <a:spcPts val="4620"/>
              </a:lnSpc>
            </a:pPr>
            <a:r>
              <a:rPr lang="en-US" sz="3300">
                <a:solidFill>
                  <a:srgbClr val="000000"/>
                </a:solidFill>
                <a:latin typeface="Canva Sans Bold"/>
                <a:ea typeface="Canva Sans Bold"/>
                <a:cs typeface="Canva Sans Bold"/>
                <a:sym typeface="Canva Sans Bold"/>
              </a:rPr>
              <a:t>    - seat /si:t/ (long "ee")</a:t>
            </a:r>
          </a:p>
          <a:p>
            <a:pPr algn="l">
              <a:lnSpc>
                <a:spcPts val="4620"/>
              </a:lnSpc>
            </a:pPr>
            <a:r>
              <a:rPr lang="en-US" sz="3300">
                <a:solidFill>
                  <a:srgbClr val="000000"/>
                </a:solidFill>
                <a:latin typeface="Canva Sans Bold"/>
                <a:ea typeface="Canva Sans Bold"/>
                <a:cs typeface="Canva Sans Bold"/>
                <a:sym typeface="Canva Sans Bold"/>
              </a:rPr>
              <a:t>    - sit /sɪt/ (short "i")</a:t>
            </a:r>
          </a:p>
          <a:p>
            <a:pPr algn="l">
              <a:lnSpc>
                <a:spcPts val="4620"/>
              </a:lnSpc>
            </a:pPr>
            <a:r>
              <a:rPr lang="en-US" sz="3300">
                <a:solidFill>
                  <a:srgbClr val="000000"/>
                </a:solidFill>
                <a:latin typeface="Canva Sans Bold"/>
                <a:ea typeface="Canva Sans Bold"/>
                <a:cs typeface="Canva Sans Bold"/>
                <a:sym typeface="Canva Sans Bold"/>
              </a:rPr>
              <a:t>- Repeat each word 5 times, switching between the long and short "i" sounds</a:t>
            </a:r>
          </a:p>
          <a:p>
            <a:pPr algn="l">
              <a:lnSpc>
                <a:spcPts val="4620"/>
              </a:lnSpc>
            </a:pPr>
          </a:p>
          <a:p>
            <a:pPr algn="ctr">
              <a:lnSpc>
                <a:spcPts val="4620"/>
              </a:lnSpc>
            </a:pPr>
          </a:p>
        </p:txBody>
      </p:sp>
      <p:sp>
        <p:nvSpPr>
          <p:cNvPr name="TextBox 9" id="9"/>
          <p:cNvSpPr txBox="true"/>
          <p:nvPr/>
        </p:nvSpPr>
        <p:spPr>
          <a:xfrm rot="0">
            <a:off x="9896212" y="2219194"/>
            <a:ext cx="6870095" cy="6955155"/>
          </a:xfrm>
          <a:prstGeom prst="rect">
            <a:avLst/>
          </a:prstGeom>
        </p:spPr>
        <p:txBody>
          <a:bodyPr anchor="t" rtlCol="false" tIns="0" lIns="0" bIns="0" rIns="0">
            <a:spAutoFit/>
          </a:bodyPr>
          <a:lstStyle/>
          <a:p>
            <a:pPr algn="l">
              <a:lnSpc>
                <a:spcPts val="4620"/>
              </a:lnSpc>
            </a:pPr>
            <a:r>
              <a:rPr lang="en-US" sz="3300">
                <a:solidFill>
                  <a:srgbClr val="000000"/>
                </a:solidFill>
                <a:latin typeface="Canva Sans Bold"/>
                <a:ea typeface="Canva Sans Bold"/>
                <a:cs typeface="Canva Sans Bold"/>
                <a:sym typeface="Canva Sans Bold"/>
              </a:rPr>
              <a:t>Drill 2: /e/ vs. /ɛ/</a:t>
            </a:r>
          </a:p>
          <a:p>
            <a:pPr algn="l">
              <a:lnSpc>
                <a:spcPts val="4620"/>
              </a:lnSpc>
            </a:pPr>
            <a:r>
              <a:rPr lang="en-US" sz="3300">
                <a:solidFill>
                  <a:srgbClr val="000000"/>
                </a:solidFill>
                <a:latin typeface="Canva Sans Bold"/>
                <a:ea typeface="Canva Sans Bold"/>
                <a:cs typeface="Canva Sans Bold"/>
                <a:sym typeface="Canva Sans Bold"/>
              </a:rPr>
              <a:t>- Read the following words, focusing on the vowel sound:</a:t>
            </a:r>
          </a:p>
          <a:p>
            <a:pPr algn="l">
              <a:lnSpc>
                <a:spcPts val="4620"/>
              </a:lnSpc>
            </a:pPr>
            <a:r>
              <a:rPr lang="en-US" sz="3300">
                <a:solidFill>
                  <a:srgbClr val="000000"/>
                </a:solidFill>
                <a:latin typeface="Canva Sans Bold"/>
                <a:ea typeface="Canva Sans Bold"/>
                <a:cs typeface="Canva Sans Bold"/>
                <a:sym typeface="Canva Sans Bold"/>
              </a:rPr>
              <a:t>    - pet /pet/ (short "e")</a:t>
            </a:r>
          </a:p>
          <a:p>
            <a:pPr algn="l">
              <a:lnSpc>
                <a:spcPts val="4620"/>
              </a:lnSpc>
            </a:pPr>
            <a:r>
              <a:rPr lang="en-US" sz="3300">
                <a:solidFill>
                  <a:srgbClr val="000000"/>
                </a:solidFill>
                <a:latin typeface="Canva Sans Bold"/>
                <a:ea typeface="Canva Sans Bold"/>
                <a:cs typeface="Canva Sans Bold"/>
                <a:sym typeface="Canva Sans Bold"/>
              </a:rPr>
              <a:t>    - bet /bet/ (short "e")</a:t>
            </a:r>
          </a:p>
          <a:p>
            <a:pPr algn="l">
              <a:lnSpc>
                <a:spcPts val="4620"/>
              </a:lnSpc>
            </a:pPr>
            <a:r>
              <a:rPr lang="en-US" sz="3300">
                <a:solidFill>
                  <a:srgbClr val="000000"/>
                </a:solidFill>
                <a:latin typeface="Canva Sans Bold"/>
                <a:ea typeface="Canva Sans Bold"/>
                <a:cs typeface="Canva Sans Bold"/>
                <a:sym typeface="Canva Sans Bold"/>
              </a:rPr>
              <a:t>    - play /pleɪ/ (long "a" with a hint of "e")</a:t>
            </a:r>
          </a:p>
          <a:p>
            <a:pPr algn="l">
              <a:lnSpc>
                <a:spcPts val="4620"/>
              </a:lnSpc>
            </a:pPr>
            <a:r>
              <a:rPr lang="en-US" sz="3300">
                <a:solidFill>
                  <a:srgbClr val="000000"/>
                </a:solidFill>
                <a:latin typeface="Canva Sans Bold"/>
                <a:ea typeface="Canva Sans Bold"/>
                <a:cs typeface="Canva Sans Bold"/>
                <a:sym typeface="Canva Sans Bold"/>
              </a:rPr>
              <a:t>    - plate /pleɪt/ (long "a" with a hint of "e")</a:t>
            </a:r>
          </a:p>
          <a:p>
            <a:pPr algn="l">
              <a:lnSpc>
                <a:spcPts val="4620"/>
              </a:lnSpc>
            </a:pPr>
            <a:r>
              <a:rPr lang="en-US" sz="3300">
                <a:solidFill>
                  <a:srgbClr val="000000"/>
                </a:solidFill>
                <a:latin typeface="Canva Sans Bold"/>
                <a:ea typeface="Canva Sans Bold"/>
                <a:cs typeface="Canva Sans Bold"/>
                <a:sym typeface="Canva Sans Bold"/>
              </a:rPr>
              <a:t>- Repeat each word 5 times, switching between the short and long "e" sounds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700038" y="1846044"/>
            <a:ext cx="16986523" cy="7768130"/>
            <a:chOff x="0" y="0"/>
            <a:chExt cx="4473817" cy="2045927"/>
          </a:xfrm>
        </p:grpSpPr>
        <p:sp>
          <p:nvSpPr>
            <p:cNvPr name="Freeform 3" id="3"/>
            <p:cNvSpPr/>
            <p:nvPr/>
          </p:nvSpPr>
          <p:spPr>
            <a:xfrm flipH="false" flipV="false" rot="0">
              <a:off x="0" y="0"/>
              <a:ext cx="4473817" cy="2045927"/>
            </a:xfrm>
            <a:custGeom>
              <a:avLst/>
              <a:gdLst/>
              <a:ahLst/>
              <a:cxnLst/>
              <a:rect r="r" b="b" t="t" l="l"/>
              <a:pathLst>
                <a:path h="2045927" w="4473817">
                  <a:moveTo>
                    <a:pt x="6837" y="0"/>
                  </a:moveTo>
                  <a:lnTo>
                    <a:pt x="4466980" y="0"/>
                  </a:lnTo>
                  <a:cubicBezTo>
                    <a:pt x="4468794" y="0"/>
                    <a:pt x="4470533" y="720"/>
                    <a:pt x="4471815" y="2002"/>
                  </a:cubicBezTo>
                  <a:cubicBezTo>
                    <a:pt x="4473097" y="3284"/>
                    <a:pt x="4473817" y="5023"/>
                    <a:pt x="4473817" y="6837"/>
                  </a:cubicBezTo>
                  <a:lnTo>
                    <a:pt x="4473817" y="2039091"/>
                  </a:lnTo>
                  <a:cubicBezTo>
                    <a:pt x="4473817" y="2042866"/>
                    <a:pt x="4470756" y="2045927"/>
                    <a:pt x="4466980" y="2045927"/>
                  </a:cubicBezTo>
                  <a:lnTo>
                    <a:pt x="6837" y="2045927"/>
                  </a:lnTo>
                  <a:cubicBezTo>
                    <a:pt x="5023" y="2045927"/>
                    <a:pt x="3284" y="2045207"/>
                    <a:pt x="2002" y="2043925"/>
                  </a:cubicBezTo>
                  <a:cubicBezTo>
                    <a:pt x="720" y="2042643"/>
                    <a:pt x="0" y="2040904"/>
                    <a:pt x="0" y="2039091"/>
                  </a:cubicBezTo>
                  <a:lnTo>
                    <a:pt x="0" y="6837"/>
                  </a:lnTo>
                  <a:cubicBezTo>
                    <a:pt x="0" y="3061"/>
                    <a:pt x="3061" y="0"/>
                    <a:pt x="6837" y="0"/>
                  </a:cubicBezTo>
                  <a:close/>
                </a:path>
              </a:pathLst>
            </a:custGeom>
            <a:solidFill>
              <a:srgbClr val="FBD4D3"/>
            </a:solidFill>
          </p:spPr>
        </p:sp>
        <p:sp>
          <p:nvSpPr>
            <p:cNvPr name="TextBox 4" id="4"/>
            <p:cNvSpPr txBox="true"/>
            <p:nvPr/>
          </p:nvSpPr>
          <p:spPr>
            <a:xfrm>
              <a:off x="0" y="-57150"/>
              <a:ext cx="4473817" cy="2103077"/>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2380323">
            <a:off x="16042393" y="135157"/>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5376672" y="5620381"/>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Do the drill: </a:t>
            </a:r>
          </a:p>
        </p:txBody>
      </p:sp>
      <p:sp>
        <p:nvSpPr>
          <p:cNvPr name="TextBox 8" id="8"/>
          <p:cNvSpPr txBox="true"/>
          <p:nvPr/>
        </p:nvSpPr>
        <p:spPr>
          <a:xfrm rot="0">
            <a:off x="1587426" y="2432554"/>
            <a:ext cx="6946593" cy="6955155"/>
          </a:xfrm>
          <a:prstGeom prst="rect">
            <a:avLst/>
          </a:prstGeom>
        </p:spPr>
        <p:txBody>
          <a:bodyPr anchor="t" rtlCol="false" tIns="0" lIns="0" bIns="0" rIns="0">
            <a:spAutoFit/>
          </a:bodyPr>
          <a:lstStyle/>
          <a:p>
            <a:pPr algn="l">
              <a:lnSpc>
                <a:spcPts val="4620"/>
              </a:lnSpc>
            </a:pPr>
            <a:r>
              <a:rPr lang="en-US" sz="3300">
                <a:solidFill>
                  <a:srgbClr val="000000"/>
                </a:solidFill>
                <a:latin typeface="Canva Sans Bold"/>
                <a:ea typeface="Canva Sans Bold"/>
                <a:cs typeface="Canva Sans Bold"/>
                <a:sym typeface="Canva Sans Bold"/>
              </a:rPr>
              <a:t>Drill 3: /ɑ:/ vs. /ɒ/</a:t>
            </a:r>
          </a:p>
          <a:p>
            <a:pPr algn="l">
              <a:lnSpc>
                <a:spcPts val="4620"/>
              </a:lnSpc>
            </a:pPr>
          </a:p>
          <a:p>
            <a:pPr algn="l">
              <a:lnSpc>
                <a:spcPts val="4620"/>
              </a:lnSpc>
            </a:pPr>
            <a:r>
              <a:rPr lang="en-US" sz="3300">
                <a:solidFill>
                  <a:srgbClr val="000000"/>
                </a:solidFill>
                <a:latin typeface="Canva Sans Bold"/>
                <a:ea typeface="Canva Sans Bold"/>
                <a:cs typeface="Canva Sans Bold"/>
                <a:sym typeface="Canva Sans Bold"/>
              </a:rPr>
              <a:t>- Read the following words, focusing on the vowel sound:</a:t>
            </a:r>
          </a:p>
          <a:p>
            <a:pPr algn="l">
              <a:lnSpc>
                <a:spcPts val="4620"/>
              </a:lnSpc>
            </a:pPr>
            <a:r>
              <a:rPr lang="en-US" sz="3300">
                <a:solidFill>
                  <a:srgbClr val="000000"/>
                </a:solidFill>
                <a:latin typeface="Canva Sans Bold"/>
                <a:ea typeface="Canva Sans Bold"/>
                <a:cs typeface="Canva Sans Bold"/>
                <a:sym typeface="Canva Sans Bold"/>
              </a:rPr>
              <a:t>    - car /kɑ:/ (long "a")</a:t>
            </a:r>
          </a:p>
          <a:p>
            <a:pPr algn="l">
              <a:lnSpc>
                <a:spcPts val="4620"/>
              </a:lnSpc>
            </a:pPr>
            <a:r>
              <a:rPr lang="en-US" sz="3300">
                <a:solidFill>
                  <a:srgbClr val="000000"/>
                </a:solidFill>
                <a:latin typeface="Canva Sans Bold"/>
                <a:ea typeface="Canva Sans Bold"/>
                <a:cs typeface="Canva Sans Bold"/>
                <a:sym typeface="Canva Sans Bold"/>
              </a:rPr>
              <a:t>    - cart /kɑ:t/ (long "a")</a:t>
            </a:r>
          </a:p>
          <a:p>
            <a:pPr algn="l">
              <a:lnSpc>
                <a:spcPts val="4620"/>
              </a:lnSpc>
            </a:pPr>
            <a:r>
              <a:rPr lang="en-US" sz="3300">
                <a:solidFill>
                  <a:srgbClr val="000000"/>
                </a:solidFill>
                <a:latin typeface="Canva Sans Bold"/>
                <a:ea typeface="Canva Sans Bold"/>
                <a:cs typeface="Canva Sans Bold"/>
                <a:sym typeface="Canva Sans Bold"/>
              </a:rPr>
              <a:t>    - cot /kɒt/ (short "o")</a:t>
            </a:r>
          </a:p>
          <a:p>
            <a:pPr algn="l">
              <a:lnSpc>
                <a:spcPts val="4620"/>
              </a:lnSpc>
            </a:pPr>
            <a:r>
              <a:rPr lang="en-US" sz="3300">
                <a:solidFill>
                  <a:srgbClr val="000000"/>
                </a:solidFill>
                <a:latin typeface="Canva Sans Bold"/>
                <a:ea typeface="Canva Sans Bold"/>
                <a:cs typeface="Canva Sans Bold"/>
                <a:sym typeface="Canva Sans Bold"/>
              </a:rPr>
              <a:t>    - caught /kɒt/ (short "o")</a:t>
            </a:r>
          </a:p>
          <a:p>
            <a:pPr algn="l">
              <a:lnSpc>
                <a:spcPts val="4620"/>
              </a:lnSpc>
            </a:pPr>
            <a:r>
              <a:rPr lang="en-US" sz="3300">
                <a:solidFill>
                  <a:srgbClr val="000000"/>
                </a:solidFill>
                <a:latin typeface="Canva Sans Bold"/>
                <a:ea typeface="Canva Sans Bold"/>
                <a:cs typeface="Canva Sans Bold"/>
                <a:sym typeface="Canva Sans Bold"/>
              </a:rPr>
              <a:t>- Repeat each word 5 times, switching between the long and short "a" sounds</a:t>
            </a:r>
          </a:p>
          <a:p>
            <a:pPr algn="l">
              <a:lnSpc>
                <a:spcPts val="4620"/>
              </a:lnSpc>
            </a:pPr>
          </a:p>
        </p:txBody>
      </p:sp>
      <p:sp>
        <p:nvSpPr>
          <p:cNvPr name="TextBox 9" id="9"/>
          <p:cNvSpPr txBox="true"/>
          <p:nvPr/>
        </p:nvSpPr>
        <p:spPr>
          <a:xfrm rot="0">
            <a:off x="9896120" y="2432554"/>
            <a:ext cx="7100158" cy="6610350"/>
          </a:xfrm>
          <a:prstGeom prst="rect">
            <a:avLst/>
          </a:prstGeom>
        </p:spPr>
        <p:txBody>
          <a:bodyPr anchor="t" rtlCol="false" tIns="0" lIns="0" bIns="0" rIns="0">
            <a:spAutoFit/>
          </a:bodyPr>
          <a:lstStyle/>
          <a:p>
            <a:pPr algn="l">
              <a:lnSpc>
                <a:spcPts val="4620"/>
              </a:lnSpc>
            </a:pPr>
            <a:r>
              <a:rPr lang="en-US" sz="3300">
                <a:solidFill>
                  <a:srgbClr val="000000"/>
                </a:solidFill>
                <a:latin typeface="Canva Sans Bold"/>
                <a:ea typeface="Canva Sans Bold"/>
                <a:cs typeface="Canva Sans Bold"/>
                <a:sym typeface="Canva Sans Bold"/>
              </a:rPr>
              <a:t>Drill 4: /ʊ/ vs. /u:/</a:t>
            </a:r>
          </a:p>
          <a:p>
            <a:pPr algn="l">
              <a:lnSpc>
                <a:spcPts val="4620"/>
              </a:lnSpc>
            </a:pPr>
          </a:p>
          <a:p>
            <a:pPr algn="l">
              <a:lnSpc>
                <a:spcPts val="4620"/>
              </a:lnSpc>
            </a:pPr>
            <a:r>
              <a:rPr lang="en-US" sz="3300">
                <a:solidFill>
                  <a:srgbClr val="000000"/>
                </a:solidFill>
                <a:latin typeface="Canva Sans Bold"/>
                <a:ea typeface="Canva Sans Bold"/>
                <a:cs typeface="Canva Sans Bold"/>
                <a:sym typeface="Canva Sans Bold"/>
              </a:rPr>
              <a:t>- Read the following words, focusing on the vowel sound:</a:t>
            </a:r>
          </a:p>
          <a:p>
            <a:pPr algn="l">
              <a:lnSpc>
                <a:spcPts val="4620"/>
              </a:lnSpc>
            </a:pPr>
            <a:r>
              <a:rPr lang="en-US" sz="3300">
                <a:solidFill>
                  <a:srgbClr val="000000"/>
                </a:solidFill>
                <a:latin typeface="Canva Sans Bold"/>
                <a:ea typeface="Canva Sans Bold"/>
                <a:cs typeface="Canva Sans Bold"/>
                <a:sym typeface="Canva Sans Bold"/>
              </a:rPr>
              <a:t>    - put /pʊt/ (short "u")</a:t>
            </a:r>
          </a:p>
          <a:p>
            <a:pPr algn="l">
              <a:lnSpc>
                <a:spcPts val="4620"/>
              </a:lnSpc>
            </a:pPr>
            <a:r>
              <a:rPr lang="en-US" sz="3300">
                <a:solidFill>
                  <a:srgbClr val="000000"/>
                </a:solidFill>
                <a:latin typeface="Canva Sans Bold"/>
                <a:ea typeface="Canva Sans Bold"/>
                <a:cs typeface="Canva Sans Bold"/>
                <a:sym typeface="Canva Sans Bold"/>
              </a:rPr>
              <a:t>    - boot /bu:t/ (long "u")</a:t>
            </a:r>
          </a:p>
          <a:p>
            <a:pPr algn="l">
              <a:lnSpc>
                <a:spcPts val="4620"/>
              </a:lnSpc>
            </a:pPr>
            <a:r>
              <a:rPr lang="en-US" sz="3300">
                <a:solidFill>
                  <a:srgbClr val="000000"/>
                </a:solidFill>
                <a:latin typeface="Canva Sans Bold"/>
                <a:ea typeface="Canva Sans Bold"/>
                <a:cs typeface="Canva Sans Bold"/>
                <a:sym typeface="Canva Sans Bold"/>
              </a:rPr>
              <a:t>    - foot /fʊt/ (short "u")</a:t>
            </a:r>
          </a:p>
          <a:p>
            <a:pPr algn="l">
              <a:lnSpc>
                <a:spcPts val="4620"/>
              </a:lnSpc>
            </a:pPr>
            <a:r>
              <a:rPr lang="en-US" sz="3300">
                <a:solidFill>
                  <a:srgbClr val="000000"/>
                </a:solidFill>
                <a:latin typeface="Canva Sans Bold"/>
                <a:ea typeface="Canva Sans Bold"/>
                <a:cs typeface="Canva Sans Bold"/>
                <a:sym typeface="Canva Sans Bold"/>
              </a:rPr>
              <a:t>    - new /nu:/ (long "u")</a:t>
            </a:r>
          </a:p>
          <a:p>
            <a:pPr algn="l">
              <a:lnSpc>
                <a:spcPts val="4620"/>
              </a:lnSpc>
            </a:pPr>
            <a:r>
              <a:rPr lang="en-US" sz="3300">
                <a:solidFill>
                  <a:srgbClr val="000000"/>
                </a:solidFill>
                <a:latin typeface="Canva Sans Bold"/>
                <a:ea typeface="Canva Sans Bold"/>
                <a:cs typeface="Canva Sans Bold"/>
                <a:sym typeface="Canva Sans Bold"/>
              </a:rPr>
              <a:t>- Repeat each word 5 times, switching between the short and long "u" sounds</a:t>
            </a:r>
          </a:p>
          <a:p>
            <a:pPr algn="l">
              <a:lnSpc>
                <a:spcPts val="16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7E7D9"/>
        </a:solidFill>
      </p:bgPr>
    </p:bg>
    <p:spTree>
      <p:nvGrpSpPr>
        <p:cNvPr id="1" name=""/>
        <p:cNvGrpSpPr/>
        <p:nvPr/>
      </p:nvGrpSpPr>
      <p:grpSpPr>
        <a:xfrm>
          <a:off x="0" y="0"/>
          <a:ext cx="0" cy="0"/>
          <a:chOff x="0" y="0"/>
          <a:chExt cx="0" cy="0"/>
        </a:xfrm>
      </p:grpSpPr>
      <p:sp>
        <p:nvSpPr>
          <p:cNvPr name="Freeform 2" id="2"/>
          <p:cNvSpPr/>
          <p:nvPr/>
        </p:nvSpPr>
        <p:spPr>
          <a:xfrm flipH="false" flipV="true" rot="1562744">
            <a:off x="8688706" y="4717824"/>
            <a:ext cx="2234158" cy="1379588"/>
          </a:xfrm>
          <a:custGeom>
            <a:avLst/>
            <a:gdLst/>
            <a:ahLst/>
            <a:cxnLst/>
            <a:rect r="r" b="b" t="t" l="l"/>
            <a:pathLst>
              <a:path h="1379588" w="2234158">
                <a:moveTo>
                  <a:pt x="0" y="1379588"/>
                </a:moveTo>
                <a:lnTo>
                  <a:pt x="2234158" y="1379588"/>
                </a:lnTo>
                <a:lnTo>
                  <a:pt x="2234158" y="0"/>
                </a:lnTo>
                <a:lnTo>
                  <a:pt x="0" y="0"/>
                </a:lnTo>
                <a:lnTo>
                  <a:pt x="0" y="137958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315781"/>
            <a:ext cx="11052803" cy="3135688"/>
            <a:chOff x="0" y="0"/>
            <a:chExt cx="2830878" cy="803122"/>
          </a:xfrm>
        </p:grpSpPr>
        <p:sp>
          <p:nvSpPr>
            <p:cNvPr name="Freeform 4" id="4"/>
            <p:cNvSpPr/>
            <p:nvPr/>
          </p:nvSpPr>
          <p:spPr>
            <a:xfrm flipH="false" flipV="false" rot="0">
              <a:off x="0" y="0"/>
              <a:ext cx="2830878" cy="803122"/>
            </a:xfrm>
            <a:custGeom>
              <a:avLst/>
              <a:gdLst/>
              <a:ahLst/>
              <a:cxnLst/>
              <a:rect r="r" b="b" t="t" l="l"/>
              <a:pathLst>
                <a:path h="803122" w="2830878">
                  <a:moveTo>
                    <a:pt x="0" y="0"/>
                  </a:moveTo>
                  <a:lnTo>
                    <a:pt x="2830878" y="0"/>
                  </a:lnTo>
                  <a:lnTo>
                    <a:pt x="2830878" y="803122"/>
                  </a:lnTo>
                  <a:lnTo>
                    <a:pt x="0" y="803122"/>
                  </a:lnTo>
                  <a:close/>
                </a:path>
              </a:pathLst>
            </a:custGeom>
            <a:solidFill>
              <a:srgbClr val="F8A5A8"/>
            </a:solidFill>
          </p:spPr>
        </p:sp>
        <p:sp>
          <p:nvSpPr>
            <p:cNvPr name="TextBox 5" id="5"/>
            <p:cNvSpPr txBox="true"/>
            <p:nvPr/>
          </p:nvSpPr>
          <p:spPr>
            <a:xfrm>
              <a:off x="0" y="-57150"/>
              <a:ext cx="2830878" cy="860272"/>
            </a:xfrm>
            <a:prstGeom prst="rect">
              <a:avLst/>
            </a:prstGeom>
          </p:spPr>
          <p:txBody>
            <a:bodyPr anchor="ctr" rtlCol="false" tIns="50800" lIns="50800" bIns="50800" rIns="50800"/>
            <a:lstStyle/>
            <a:p>
              <a:pPr algn="ctr">
                <a:lnSpc>
                  <a:spcPts val="3110"/>
                </a:lnSpc>
              </a:pPr>
            </a:p>
          </p:txBody>
        </p:sp>
      </p:grpSp>
      <p:grpSp>
        <p:nvGrpSpPr>
          <p:cNvPr name="Group 6" id="6"/>
          <p:cNvGrpSpPr/>
          <p:nvPr/>
        </p:nvGrpSpPr>
        <p:grpSpPr>
          <a:xfrm rot="0">
            <a:off x="1323344" y="6674964"/>
            <a:ext cx="4333687" cy="2583336"/>
            <a:chOff x="0" y="0"/>
            <a:chExt cx="1109957" cy="661652"/>
          </a:xfrm>
        </p:grpSpPr>
        <p:sp>
          <p:nvSpPr>
            <p:cNvPr name="Freeform 7" id="7"/>
            <p:cNvSpPr/>
            <p:nvPr/>
          </p:nvSpPr>
          <p:spPr>
            <a:xfrm flipH="false" flipV="false" rot="0">
              <a:off x="0" y="0"/>
              <a:ext cx="1109957" cy="661652"/>
            </a:xfrm>
            <a:custGeom>
              <a:avLst/>
              <a:gdLst/>
              <a:ahLst/>
              <a:cxnLst/>
              <a:rect r="r" b="b" t="t" l="l"/>
              <a:pathLst>
                <a:path h="661652" w="1109957">
                  <a:moveTo>
                    <a:pt x="0" y="0"/>
                  </a:moveTo>
                  <a:lnTo>
                    <a:pt x="1109957" y="0"/>
                  </a:lnTo>
                  <a:lnTo>
                    <a:pt x="1109957" y="661652"/>
                  </a:lnTo>
                  <a:lnTo>
                    <a:pt x="0" y="661652"/>
                  </a:lnTo>
                  <a:close/>
                </a:path>
              </a:pathLst>
            </a:custGeom>
            <a:solidFill>
              <a:srgbClr val="F8A5A8"/>
            </a:solidFill>
          </p:spPr>
        </p:sp>
        <p:sp>
          <p:nvSpPr>
            <p:cNvPr name="TextBox 8" id="8"/>
            <p:cNvSpPr txBox="true"/>
            <p:nvPr/>
          </p:nvSpPr>
          <p:spPr>
            <a:xfrm>
              <a:off x="0" y="-57150"/>
              <a:ext cx="1109957" cy="718802"/>
            </a:xfrm>
            <a:prstGeom prst="rect">
              <a:avLst/>
            </a:prstGeom>
          </p:spPr>
          <p:txBody>
            <a:bodyPr anchor="ctr" rtlCol="false" tIns="50800" lIns="50800" bIns="50800" rIns="50800"/>
            <a:lstStyle/>
            <a:p>
              <a:pPr algn="ctr">
                <a:lnSpc>
                  <a:spcPts val="3110"/>
                </a:lnSpc>
              </a:pPr>
            </a:p>
          </p:txBody>
        </p:sp>
      </p:grpSp>
      <p:sp>
        <p:nvSpPr>
          <p:cNvPr name="Freeform 9" id="9"/>
          <p:cNvSpPr/>
          <p:nvPr/>
        </p:nvSpPr>
        <p:spPr>
          <a:xfrm flipH="true" flipV="true" rot="-2287043">
            <a:off x="1473079" y="4834601"/>
            <a:ext cx="2166844" cy="1233736"/>
          </a:xfrm>
          <a:custGeom>
            <a:avLst/>
            <a:gdLst/>
            <a:ahLst/>
            <a:cxnLst/>
            <a:rect r="r" b="b" t="t" l="l"/>
            <a:pathLst>
              <a:path h="1233736" w="2166844">
                <a:moveTo>
                  <a:pt x="2166843" y="1233736"/>
                </a:moveTo>
                <a:lnTo>
                  <a:pt x="0" y="1233736"/>
                </a:lnTo>
                <a:lnTo>
                  <a:pt x="0" y="0"/>
                </a:lnTo>
                <a:lnTo>
                  <a:pt x="2166843" y="0"/>
                </a:lnTo>
                <a:lnTo>
                  <a:pt x="2166843" y="1233736"/>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747816" y="6674964"/>
            <a:ext cx="4333687" cy="2583336"/>
            <a:chOff x="0" y="0"/>
            <a:chExt cx="1109957" cy="661652"/>
          </a:xfrm>
        </p:grpSpPr>
        <p:sp>
          <p:nvSpPr>
            <p:cNvPr name="Freeform 11" id="11"/>
            <p:cNvSpPr/>
            <p:nvPr/>
          </p:nvSpPr>
          <p:spPr>
            <a:xfrm flipH="false" flipV="false" rot="0">
              <a:off x="0" y="0"/>
              <a:ext cx="1109957" cy="661652"/>
            </a:xfrm>
            <a:custGeom>
              <a:avLst/>
              <a:gdLst/>
              <a:ahLst/>
              <a:cxnLst/>
              <a:rect r="r" b="b" t="t" l="l"/>
              <a:pathLst>
                <a:path h="661652" w="1109957">
                  <a:moveTo>
                    <a:pt x="0" y="0"/>
                  </a:moveTo>
                  <a:lnTo>
                    <a:pt x="1109957" y="0"/>
                  </a:lnTo>
                  <a:lnTo>
                    <a:pt x="1109957" y="661652"/>
                  </a:lnTo>
                  <a:lnTo>
                    <a:pt x="0" y="661652"/>
                  </a:lnTo>
                  <a:close/>
                </a:path>
              </a:pathLst>
            </a:custGeom>
            <a:solidFill>
              <a:srgbClr val="F8DEA9"/>
            </a:solidFill>
          </p:spPr>
        </p:sp>
        <p:sp>
          <p:nvSpPr>
            <p:cNvPr name="TextBox 12" id="12"/>
            <p:cNvSpPr txBox="true"/>
            <p:nvPr/>
          </p:nvSpPr>
          <p:spPr>
            <a:xfrm>
              <a:off x="0" y="-57150"/>
              <a:ext cx="1109957" cy="718802"/>
            </a:xfrm>
            <a:prstGeom prst="rect">
              <a:avLst/>
            </a:prstGeom>
          </p:spPr>
          <p:txBody>
            <a:bodyPr anchor="ctr" rtlCol="false" tIns="50800" lIns="50800" bIns="50800" rIns="50800"/>
            <a:lstStyle/>
            <a:p>
              <a:pPr algn="ctr">
                <a:lnSpc>
                  <a:spcPts val="3110"/>
                </a:lnSpc>
              </a:pPr>
            </a:p>
          </p:txBody>
        </p:sp>
      </p:grpSp>
      <p:grpSp>
        <p:nvGrpSpPr>
          <p:cNvPr name="Group 13" id="13"/>
          <p:cNvGrpSpPr/>
          <p:nvPr/>
        </p:nvGrpSpPr>
        <p:grpSpPr>
          <a:xfrm rot="0">
            <a:off x="12786353" y="-331959"/>
            <a:ext cx="6437725" cy="10618959"/>
            <a:chOff x="0" y="0"/>
            <a:chExt cx="1695532" cy="2796763"/>
          </a:xfrm>
        </p:grpSpPr>
        <p:sp>
          <p:nvSpPr>
            <p:cNvPr name="Freeform 14" id="14"/>
            <p:cNvSpPr/>
            <p:nvPr/>
          </p:nvSpPr>
          <p:spPr>
            <a:xfrm flipH="false" flipV="false" rot="0">
              <a:off x="0" y="0"/>
              <a:ext cx="1695532" cy="2796763"/>
            </a:xfrm>
            <a:custGeom>
              <a:avLst/>
              <a:gdLst/>
              <a:ahLst/>
              <a:cxnLst/>
              <a:rect r="r" b="b" t="t" l="l"/>
              <a:pathLst>
                <a:path h="2796763" w="1695532">
                  <a:moveTo>
                    <a:pt x="0" y="0"/>
                  </a:moveTo>
                  <a:lnTo>
                    <a:pt x="1695532" y="0"/>
                  </a:lnTo>
                  <a:lnTo>
                    <a:pt x="1695532" y="2796763"/>
                  </a:lnTo>
                  <a:lnTo>
                    <a:pt x="0" y="2796763"/>
                  </a:lnTo>
                  <a:close/>
                </a:path>
              </a:pathLst>
            </a:custGeom>
            <a:solidFill>
              <a:srgbClr val="F8DEA9"/>
            </a:solidFill>
          </p:spPr>
        </p:sp>
        <p:sp>
          <p:nvSpPr>
            <p:cNvPr name="TextBox 15" id="15"/>
            <p:cNvSpPr txBox="true"/>
            <p:nvPr/>
          </p:nvSpPr>
          <p:spPr>
            <a:xfrm>
              <a:off x="0" y="-57150"/>
              <a:ext cx="1695532" cy="2853913"/>
            </a:xfrm>
            <a:prstGeom prst="rect">
              <a:avLst/>
            </a:prstGeom>
          </p:spPr>
          <p:txBody>
            <a:bodyPr anchor="ctr" rtlCol="false" tIns="50800" lIns="50800" bIns="50800" rIns="50800"/>
            <a:lstStyle/>
            <a:p>
              <a:pPr algn="ctr">
                <a:lnSpc>
                  <a:spcPts val="3110"/>
                </a:lnSpc>
              </a:pPr>
            </a:p>
          </p:txBody>
        </p:sp>
      </p:grpSp>
      <p:sp>
        <p:nvSpPr>
          <p:cNvPr name="Freeform 16" id="16"/>
          <p:cNvSpPr/>
          <p:nvPr/>
        </p:nvSpPr>
        <p:spPr>
          <a:xfrm flipH="false" flipV="false" rot="0">
            <a:off x="12081503" y="3221149"/>
            <a:ext cx="5006947" cy="4114800"/>
          </a:xfrm>
          <a:custGeom>
            <a:avLst/>
            <a:gdLst/>
            <a:ahLst/>
            <a:cxnLst/>
            <a:rect r="r" b="b" t="t" l="l"/>
            <a:pathLst>
              <a:path h="4114800" w="5006947">
                <a:moveTo>
                  <a:pt x="0" y="0"/>
                </a:moveTo>
                <a:lnTo>
                  <a:pt x="5006947" y="0"/>
                </a:lnTo>
                <a:lnTo>
                  <a:pt x="50069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290528" y="807368"/>
            <a:ext cx="8515257" cy="1089313"/>
          </a:xfrm>
          <a:prstGeom prst="rect">
            <a:avLst/>
          </a:prstGeom>
        </p:spPr>
        <p:txBody>
          <a:bodyPr anchor="t" rtlCol="false" tIns="0" lIns="0" bIns="0" rIns="0">
            <a:spAutoFit/>
          </a:bodyPr>
          <a:lstStyle/>
          <a:p>
            <a:pPr algn="l" marL="0" indent="0" lvl="0">
              <a:lnSpc>
                <a:spcPts val="8502"/>
              </a:lnSpc>
              <a:spcBef>
                <a:spcPct val="0"/>
              </a:spcBef>
            </a:pPr>
            <a:r>
              <a:rPr lang="en-US" sz="7085">
                <a:solidFill>
                  <a:srgbClr val="000000"/>
                </a:solidFill>
                <a:latin typeface="Open Sans Bold"/>
                <a:ea typeface="Open Sans Bold"/>
                <a:cs typeface="Open Sans Bold"/>
                <a:sym typeface="Open Sans Bold"/>
              </a:rPr>
              <a:t>Consonants</a:t>
            </a:r>
          </a:p>
        </p:txBody>
      </p:sp>
      <p:sp>
        <p:nvSpPr>
          <p:cNvPr name="TextBox 18" id="18"/>
          <p:cNvSpPr txBox="true"/>
          <p:nvPr/>
        </p:nvSpPr>
        <p:spPr>
          <a:xfrm rot="0">
            <a:off x="1651546" y="2613190"/>
            <a:ext cx="10197703" cy="2897690"/>
          </a:xfrm>
          <a:prstGeom prst="rect">
            <a:avLst/>
          </a:prstGeom>
        </p:spPr>
        <p:txBody>
          <a:bodyPr anchor="t" rtlCol="false" tIns="0" lIns="0" bIns="0" rIns="0">
            <a:spAutoFit/>
          </a:bodyPr>
          <a:lstStyle/>
          <a:p>
            <a:pPr algn="l">
              <a:lnSpc>
                <a:spcPts val="3958"/>
              </a:lnSpc>
            </a:pPr>
            <a:r>
              <a:rPr lang="en-US" sz="3599">
                <a:solidFill>
                  <a:srgbClr val="000000"/>
                </a:solidFill>
                <a:latin typeface="Open Sans"/>
                <a:ea typeface="Open Sans"/>
                <a:cs typeface="Open Sans"/>
                <a:sym typeface="Open Sans"/>
              </a:rPr>
              <a:t>Consonants are sounds produced by shaping, stopping or blocking the air stream as it passes through the nose or mouth via the vocal tract. The position of the articulators affect the consonant sound.</a:t>
            </a:r>
          </a:p>
          <a:p>
            <a:pPr algn="l">
              <a:lnSpc>
                <a:spcPts val="1727"/>
              </a:lnSpc>
            </a:pPr>
          </a:p>
          <a:p>
            <a:pPr algn="l">
              <a:lnSpc>
                <a:spcPts val="1727"/>
              </a:lnSpc>
              <a:spcBef>
                <a:spcPct val="0"/>
              </a:spcBef>
            </a:pPr>
          </a:p>
        </p:txBody>
      </p:sp>
      <p:sp>
        <p:nvSpPr>
          <p:cNvPr name="TextBox 19" id="19"/>
          <p:cNvSpPr txBox="true"/>
          <p:nvPr/>
        </p:nvSpPr>
        <p:spPr>
          <a:xfrm rot="0">
            <a:off x="1728778" y="6975945"/>
            <a:ext cx="3522819" cy="1988808"/>
          </a:xfrm>
          <a:prstGeom prst="rect">
            <a:avLst/>
          </a:prstGeom>
        </p:spPr>
        <p:txBody>
          <a:bodyPr anchor="t" rtlCol="false" tIns="0" lIns="0" bIns="0" rIns="0">
            <a:spAutoFit/>
          </a:bodyPr>
          <a:lstStyle/>
          <a:p>
            <a:pPr algn="ctr">
              <a:lnSpc>
                <a:spcPts val="3958"/>
              </a:lnSpc>
            </a:pPr>
            <a:r>
              <a:rPr lang="en-US" sz="3599" spc="-71">
                <a:solidFill>
                  <a:srgbClr val="000000"/>
                </a:solidFill>
                <a:latin typeface="Open Sans"/>
                <a:ea typeface="Open Sans"/>
                <a:cs typeface="Open Sans"/>
                <a:sym typeface="Open Sans"/>
              </a:rPr>
              <a:t>Voiced Consonants: </a:t>
            </a:r>
          </a:p>
          <a:p>
            <a:pPr algn="ctr">
              <a:lnSpc>
                <a:spcPts val="3958"/>
              </a:lnSpc>
            </a:pPr>
          </a:p>
          <a:p>
            <a:pPr algn="ctr">
              <a:lnSpc>
                <a:spcPts val="3958"/>
              </a:lnSpc>
              <a:spcBef>
                <a:spcPct val="0"/>
              </a:spcBef>
            </a:pPr>
            <a:r>
              <a:rPr lang="en-US" sz="3599" spc="-71">
                <a:solidFill>
                  <a:srgbClr val="000000"/>
                </a:solidFill>
                <a:latin typeface="Open Sans"/>
                <a:ea typeface="Open Sans"/>
                <a:cs typeface="Open Sans"/>
                <a:sym typeface="Open Sans"/>
              </a:rPr>
              <a:t>Plosives</a:t>
            </a:r>
          </a:p>
        </p:txBody>
      </p:sp>
      <p:sp>
        <p:nvSpPr>
          <p:cNvPr name="TextBox 20" id="20"/>
          <p:cNvSpPr txBox="true"/>
          <p:nvPr/>
        </p:nvSpPr>
        <p:spPr>
          <a:xfrm rot="0">
            <a:off x="7980070" y="6975945"/>
            <a:ext cx="3869178" cy="1988808"/>
          </a:xfrm>
          <a:prstGeom prst="rect">
            <a:avLst/>
          </a:prstGeom>
        </p:spPr>
        <p:txBody>
          <a:bodyPr anchor="t" rtlCol="false" tIns="0" lIns="0" bIns="0" rIns="0">
            <a:spAutoFit/>
          </a:bodyPr>
          <a:lstStyle/>
          <a:p>
            <a:pPr algn="ctr">
              <a:lnSpc>
                <a:spcPts val="3958"/>
              </a:lnSpc>
            </a:pPr>
            <a:r>
              <a:rPr lang="en-US" sz="3599" spc="-71">
                <a:solidFill>
                  <a:srgbClr val="000000"/>
                </a:solidFill>
                <a:latin typeface="Open Sans"/>
                <a:ea typeface="Open Sans"/>
                <a:cs typeface="Open Sans"/>
                <a:sym typeface="Open Sans"/>
              </a:rPr>
              <a:t>Voiceless Consonants:</a:t>
            </a:r>
          </a:p>
          <a:p>
            <a:pPr algn="ctr">
              <a:lnSpc>
                <a:spcPts val="3958"/>
              </a:lnSpc>
            </a:pPr>
          </a:p>
          <a:p>
            <a:pPr algn="ctr">
              <a:lnSpc>
                <a:spcPts val="3958"/>
              </a:lnSpc>
              <a:spcBef>
                <a:spcPct val="0"/>
              </a:spcBef>
            </a:pPr>
            <a:r>
              <a:rPr lang="en-US" sz="3599" spc="-71">
                <a:solidFill>
                  <a:srgbClr val="000000"/>
                </a:solidFill>
                <a:latin typeface="Open Sans"/>
                <a:ea typeface="Open Sans"/>
                <a:cs typeface="Open Sans"/>
                <a:sym typeface="Open Sans"/>
              </a:rPr>
              <a:t>Non-Plosives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04B27"/>
        </a:solidFill>
      </p:bgPr>
    </p:bg>
    <p:spTree>
      <p:nvGrpSpPr>
        <p:cNvPr id="1" name=""/>
        <p:cNvGrpSpPr/>
        <p:nvPr/>
      </p:nvGrpSpPr>
      <p:grpSpPr>
        <a:xfrm>
          <a:off x="0" y="0"/>
          <a:ext cx="0" cy="0"/>
          <a:chOff x="0" y="0"/>
          <a:chExt cx="0" cy="0"/>
        </a:xfrm>
      </p:grpSpPr>
      <p:sp>
        <p:nvSpPr>
          <p:cNvPr name="Freeform 2" id="2"/>
          <p:cNvSpPr/>
          <p:nvPr/>
        </p:nvSpPr>
        <p:spPr>
          <a:xfrm flipH="false" flipV="false" rot="0">
            <a:off x="3234322" y="2663416"/>
            <a:ext cx="11819357" cy="6985753"/>
          </a:xfrm>
          <a:custGeom>
            <a:avLst/>
            <a:gdLst/>
            <a:ahLst/>
            <a:cxnLst/>
            <a:rect r="r" b="b" t="t" l="l"/>
            <a:pathLst>
              <a:path h="6985753" w="11819357">
                <a:moveTo>
                  <a:pt x="0" y="0"/>
                </a:moveTo>
                <a:lnTo>
                  <a:pt x="11819356" y="0"/>
                </a:lnTo>
                <a:lnTo>
                  <a:pt x="11819356" y="6985752"/>
                </a:lnTo>
                <a:lnTo>
                  <a:pt x="0" y="6985752"/>
                </a:lnTo>
                <a:lnTo>
                  <a:pt x="0" y="0"/>
                </a:lnTo>
                <a:close/>
              </a:path>
            </a:pathLst>
          </a:custGeom>
          <a:blipFill>
            <a:blip r:embed="rId2"/>
            <a:stretch>
              <a:fillRect l="-10572" t="-30414" r="-3360" b="-14092"/>
            </a:stretch>
          </a:blipFill>
        </p:spPr>
      </p:sp>
      <p:sp>
        <p:nvSpPr>
          <p:cNvPr name="TextBox 3" id="3"/>
          <p:cNvSpPr txBox="true"/>
          <p:nvPr/>
        </p:nvSpPr>
        <p:spPr>
          <a:xfrm rot="0">
            <a:off x="1028700" y="514851"/>
            <a:ext cx="16235485" cy="1771650"/>
          </a:xfrm>
          <a:prstGeom prst="rect">
            <a:avLst/>
          </a:prstGeom>
        </p:spPr>
        <p:txBody>
          <a:bodyPr anchor="t" rtlCol="false" tIns="0" lIns="0" bIns="0" rIns="0">
            <a:spAutoFit/>
          </a:bodyPr>
          <a:lstStyle/>
          <a:p>
            <a:pPr algn="ctr" marL="0" indent="0" lvl="0">
              <a:lnSpc>
                <a:spcPts val="4679"/>
              </a:lnSpc>
              <a:spcBef>
                <a:spcPct val="0"/>
              </a:spcBef>
            </a:pPr>
            <a:r>
              <a:rPr lang="en-US" sz="3899">
                <a:solidFill>
                  <a:srgbClr val="000000"/>
                </a:solidFill>
                <a:latin typeface="Fredoka"/>
                <a:ea typeface="Fredoka"/>
                <a:cs typeface="Fredoka"/>
                <a:sym typeface="Fredoka"/>
              </a:rPr>
              <a:t>There are 21 consonant letters in the written alphabet (B, C, D, F, G, H, J, K, L, M, N, P, Q, R, S, T, V, W, X, Y, Z), and there are 24 consonant sounds in most English.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DEA9"/>
        </a:solidFill>
      </p:bgPr>
    </p:bg>
    <p:spTree>
      <p:nvGrpSpPr>
        <p:cNvPr id="1" name=""/>
        <p:cNvGrpSpPr/>
        <p:nvPr/>
      </p:nvGrpSpPr>
      <p:grpSpPr>
        <a:xfrm>
          <a:off x="0" y="0"/>
          <a:ext cx="0" cy="0"/>
          <a:chOff x="0" y="0"/>
          <a:chExt cx="0" cy="0"/>
        </a:xfrm>
      </p:grpSpPr>
      <p:grpSp>
        <p:nvGrpSpPr>
          <p:cNvPr name="Group 2" id="2"/>
          <p:cNvGrpSpPr/>
          <p:nvPr/>
        </p:nvGrpSpPr>
        <p:grpSpPr>
          <a:xfrm rot="0">
            <a:off x="-2325861" y="0"/>
            <a:ext cx="8827002" cy="10569195"/>
            <a:chOff x="0" y="0"/>
            <a:chExt cx="1114460" cy="1334422"/>
          </a:xfrm>
        </p:grpSpPr>
        <p:sp>
          <p:nvSpPr>
            <p:cNvPr name="Freeform 3" id="3"/>
            <p:cNvSpPr/>
            <p:nvPr/>
          </p:nvSpPr>
          <p:spPr>
            <a:xfrm flipH="false" flipV="false" rot="0">
              <a:off x="0" y="0"/>
              <a:ext cx="1114460" cy="1334422"/>
            </a:xfrm>
            <a:custGeom>
              <a:avLst/>
              <a:gdLst/>
              <a:ahLst/>
              <a:cxnLst/>
              <a:rect r="r" b="b" t="t" l="l"/>
              <a:pathLst>
                <a:path h="1334422" w="1114460">
                  <a:moveTo>
                    <a:pt x="911260" y="0"/>
                  </a:moveTo>
                  <a:lnTo>
                    <a:pt x="0" y="0"/>
                  </a:lnTo>
                  <a:lnTo>
                    <a:pt x="203200" y="1334422"/>
                  </a:lnTo>
                  <a:lnTo>
                    <a:pt x="1114460" y="1334422"/>
                  </a:lnTo>
                  <a:lnTo>
                    <a:pt x="911260" y="0"/>
                  </a:lnTo>
                  <a:close/>
                </a:path>
              </a:pathLst>
            </a:custGeom>
            <a:solidFill>
              <a:srgbClr val="C0DDCD"/>
            </a:solidFill>
          </p:spPr>
        </p:sp>
        <p:sp>
          <p:nvSpPr>
            <p:cNvPr name="TextBox 4" id="4"/>
            <p:cNvSpPr txBox="true"/>
            <p:nvPr/>
          </p:nvSpPr>
          <p:spPr>
            <a:xfrm>
              <a:off x="101600" y="-57150"/>
              <a:ext cx="911260" cy="1391572"/>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1446200" y="1545888"/>
            <a:ext cx="3493994" cy="7477419"/>
          </a:xfrm>
          <a:custGeom>
            <a:avLst/>
            <a:gdLst/>
            <a:ahLst/>
            <a:cxnLst/>
            <a:rect r="r" b="b" t="t" l="l"/>
            <a:pathLst>
              <a:path h="7477419" w="3493994">
                <a:moveTo>
                  <a:pt x="0" y="0"/>
                </a:moveTo>
                <a:lnTo>
                  <a:pt x="3493993" y="0"/>
                </a:lnTo>
                <a:lnTo>
                  <a:pt x="3493993" y="7477419"/>
                </a:lnTo>
                <a:lnTo>
                  <a:pt x="0" y="74774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251672" y="1856961"/>
            <a:ext cx="11007628" cy="2091902"/>
            <a:chOff x="0" y="0"/>
            <a:chExt cx="2819308" cy="535784"/>
          </a:xfrm>
        </p:grpSpPr>
        <p:sp>
          <p:nvSpPr>
            <p:cNvPr name="Freeform 7" id="7"/>
            <p:cNvSpPr/>
            <p:nvPr/>
          </p:nvSpPr>
          <p:spPr>
            <a:xfrm flipH="false" flipV="false" rot="0">
              <a:off x="0" y="0"/>
              <a:ext cx="2819308" cy="535784"/>
            </a:xfrm>
            <a:custGeom>
              <a:avLst/>
              <a:gdLst/>
              <a:ahLst/>
              <a:cxnLst/>
              <a:rect r="r" b="b" t="t" l="l"/>
              <a:pathLst>
                <a:path h="535784" w="2819308">
                  <a:moveTo>
                    <a:pt x="0" y="0"/>
                  </a:moveTo>
                  <a:lnTo>
                    <a:pt x="2819308" y="0"/>
                  </a:lnTo>
                  <a:lnTo>
                    <a:pt x="2819308" y="535784"/>
                  </a:lnTo>
                  <a:lnTo>
                    <a:pt x="0" y="535784"/>
                  </a:lnTo>
                  <a:close/>
                </a:path>
              </a:pathLst>
            </a:custGeom>
            <a:solidFill>
              <a:srgbClr val="93BFAC"/>
            </a:solidFill>
          </p:spPr>
        </p:sp>
        <p:sp>
          <p:nvSpPr>
            <p:cNvPr name="TextBox 8" id="8"/>
            <p:cNvSpPr txBox="true"/>
            <p:nvPr/>
          </p:nvSpPr>
          <p:spPr>
            <a:xfrm>
              <a:off x="0" y="-57150"/>
              <a:ext cx="2819308" cy="592934"/>
            </a:xfrm>
            <a:prstGeom prst="rect">
              <a:avLst/>
            </a:prstGeom>
          </p:spPr>
          <p:txBody>
            <a:bodyPr anchor="ctr" rtlCol="false" tIns="50800" lIns="50800" bIns="50800" rIns="50800"/>
            <a:lstStyle/>
            <a:p>
              <a:pPr algn="ctr">
                <a:lnSpc>
                  <a:spcPts val="3110"/>
                </a:lnSpc>
              </a:pPr>
            </a:p>
          </p:txBody>
        </p:sp>
      </p:grpSp>
      <p:sp>
        <p:nvSpPr>
          <p:cNvPr name="Freeform 9" id="9"/>
          <p:cNvSpPr/>
          <p:nvPr/>
        </p:nvSpPr>
        <p:spPr>
          <a:xfrm flipH="false" flipV="false" rot="0">
            <a:off x="9144000" y="4425113"/>
            <a:ext cx="6673031" cy="5418011"/>
          </a:xfrm>
          <a:custGeom>
            <a:avLst/>
            <a:gdLst/>
            <a:ahLst/>
            <a:cxnLst/>
            <a:rect r="r" b="b" t="t" l="l"/>
            <a:pathLst>
              <a:path h="5418011" w="6673031">
                <a:moveTo>
                  <a:pt x="0" y="0"/>
                </a:moveTo>
                <a:lnTo>
                  <a:pt x="6673031" y="0"/>
                </a:lnTo>
                <a:lnTo>
                  <a:pt x="6673031" y="5418011"/>
                </a:lnTo>
                <a:lnTo>
                  <a:pt x="0" y="5418011"/>
                </a:lnTo>
                <a:lnTo>
                  <a:pt x="0" y="0"/>
                </a:lnTo>
                <a:close/>
              </a:path>
            </a:pathLst>
          </a:custGeom>
          <a:blipFill>
            <a:blip r:embed="rId4"/>
            <a:stretch>
              <a:fillRect l="0" t="-7084" r="-51614" b="-17177"/>
            </a:stretch>
          </a:blipFill>
        </p:spPr>
      </p:sp>
      <p:sp>
        <p:nvSpPr>
          <p:cNvPr name="TextBox 10" id="10"/>
          <p:cNvSpPr txBox="true"/>
          <p:nvPr/>
        </p:nvSpPr>
        <p:spPr>
          <a:xfrm rot="0">
            <a:off x="7497857" y="460038"/>
            <a:ext cx="8515257" cy="1085850"/>
          </a:xfrm>
          <a:prstGeom prst="rect">
            <a:avLst/>
          </a:prstGeom>
        </p:spPr>
        <p:txBody>
          <a:bodyPr anchor="t" rtlCol="false" tIns="0" lIns="0" bIns="0" rIns="0">
            <a:spAutoFit/>
          </a:bodyPr>
          <a:lstStyle/>
          <a:p>
            <a:pPr algn="ctr" marL="0" indent="0" lvl="0">
              <a:lnSpc>
                <a:spcPts val="8502"/>
              </a:lnSpc>
              <a:spcBef>
                <a:spcPct val="0"/>
              </a:spcBef>
            </a:pPr>
            <a:r>
              <a:rPr lang="en-US" sz="7085">
                <a:solidFill>
                  <a:srgbClr val="000000"/>
                </a:solidFill>
                <a:latin typeface="Open Sans Bold"/>
                <a:ea typeface="Open Sans Bold"/>
                <a:cs typeface="Open Sans Bold"/>
                <a:sym typeface="Open Sans Bold"/>
              </a:rPr>
              <a:t>Voiced Consonants</a:t>
            </a:r>
          </a:p>
        </p:txBody>
      </p:sp>
      <p:sp>
        <p:nvSpPr>
          <p:cNvPr name="TextBox 11" id="11"/>
          <p:cNvSpPr txBox="true"/>
          <p:nvPr/>
        </p:nvSpPr>
        <p:spPr>
          <a:xfrm rot="0">
            <a:off x="7031310" y="2048949"/>
            <a:ext cx="9448353" cy="1899914"/>
          </a:xfrm>
          <a:prstGeom prst="rect">
            <a:avLst/>
          </a:prstGeom>
        </p:spPr>
        <p:txBody>
          <a:bodyPr anchor="t" rtlCol="false" tIns="0" lIns="0" bIns="0" rIns="0">
            <a:spAutoFit/>
          </a:bodyPr>
          <a:lstStyle/>
          <a:p>
            <a:pPr algn="ctr">
              <a:lnSpc>
                <a:spcPts val="3408"/>
              </a:lnSpc>
            </a:pPr>
            <a:r>
              <a:rPr lang="en-US" sz="3099">
                <a:solidFill>
                  <a:srgbClr val="000000"/>
                </a:solidFill>
                <a:latin typeface="Open Sans"/>
                <a:ea typeface="Open Sans"/>
                <a:cs typeface="Open Sans"/>
                <a:sym typeface="Open Sans"/>
              </a:rPr>
              <a:t>Voiced consonants use our vocal cords to produce their sounds. These are the voiced consonants: B, D, G, J, L, M, N, Ng, R, Sz, Th (as in the word "then"), V, W, Y, and Z: </a:t>
            </a:r>
          </a:p>
          <a:p>
            <a:pPr algn="l">
              <a:lnSpc>
                <a:spcPts val="167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D38B"/>
        </a:solidFill>
      </p:bgPr>
    </p:bg>
    <p:spTree>
      <p:nvGrpSpPr>
        <p:cNvPr id="1" name=""/>
        <p:cNvGrpSpPr/>
        <p:nvPr/>
      </p:nvGrpSpPr>
      <p:grpSpPr>
        <a:xfrm>
          <a:off x="0" y="0"/>
          <a:ext cx="0" cy="0"/>
          <a:chOff x="0" y="0"/>
          <a:chExt cx="0" cy="0"/>
        </a:xfrm>
      </p:grpSpPr>
      <p:grpSp>
        <p:nvGrpSpPr>
          <p:cNvPr name="Group 2" id="2"/>
          <p:cNvGrpSpPr/>
          <p:nvPr/>
        </p:nvGrpSpPr>
        <p:grpSpPr>
          <a:xfrm rot="0">
            <a:off x="11917187" y="0"/>
            <a:ext cx="7333161" cy="10287000"/>
            <a:chOff x="0" y="0"/>
            <a:chExt cx="1931367" cy="2709333"/>
          </a:xfrm>
        </p:grpSpPr>
        <p:sp>
          <p:nvSpPr>
            <p:cNvPr name="Freeform 3" id="3"/>
            <p:cNvSpPr/>
            <p:nvPr/>
          </p:nvSpPr>
          <p:spPr>
            <a:xfrm flipH="false" flipV="false" rot="0">
              <a:off x="0" y="0"/>
              <a:ext cx="1931367" cy="2709333"/>
            </a:xfrm>
            <a:custGeom>
              <a:avLst/>
              <a:gdLst/>
              <a:ahLst/>
              <a:cxnLst/>
              <a:rect r="r" b="b" t="t" l="l"/>
              <a:pathLst>
                <a:path h="2709333" w="1931367">
                  <a:moveTo>
                    <a:pt x="203200" y="0"/>
                  </a:moveTo>
                  <a:lnTo>
                    <a:pt x="1931367" y="0"/>
                  </a:lnTo>
                  <a:lnTo>
                    <a:pt x="1728167" y="2709333"/>
                  </a:lnTo>
                  <a:lnTo>
                    <a:pt x="0" y="2709333"/>
                  </a:lnTo>
                  <a:lnTo>
                    <a:pt x="203200" y="0"/>
                  </a:lnTo>
                  <a:close/>
                </a:path>
              </a:pathLst>
            </a:custGeom>
            <a:solidFill>
              <a:srgbClr val="D7E7D9"/>
            </a:solidFill>
          </p:spPr>
        </p:sp>
        <p:sp>
          <p:nvSpPr>
            <p:cNvPr name="TextBox 4" id="4"/>
            <p:cNvSpPr txBox="true"/>
            <p:nvPr/>
          </p:nvSpPr>
          <p:spPr>
            <a:xfrm>
              <a:off x="101600" y="-57150"/>
              <a:ext cx="1728167" cy="2766483"/>
            </a:xfrm>
            <a:prstGeom prst="rect">
              <a:avLst/>
            </a:prstGeom>
          </p:spPr>
          <p:txBody>
            <a:bodyPr anchor="ctr" rtlCol="false" tIns="50800" lIns="50800" bIns="50800" rIns="50800"/>
            <a:lstStyle/>
            <a:p>
              <a:pPr algn="ctr">
                <a:lnSpc>
                  <a:spcPts val="3110"/>
                </a:lnSpc>
              </a:pPr>
            </a:p>
          </p:txBody>
        </p:sp>
      </p:grpSp>
      <p:grpSp>
        <p:nvGrpSpPr>
          <p:cNvPr name="Group 5" id="5"/>
          <p:cNvGrpSpPr/>
          <p:nvPr/>
        </p:nvGrpSpPr>
        <p:grpSpPr>
          <a:xfrm rot="0">
            <a:off x="1104759" y="1832027"/>
            <a:ext cx="10286717" cy="2238986"/>
            <a:chOff x="0" y="0"/>
            <a:chExt cx="2634666" cy="573456"/>
          </a:xfrm>
        </p:grpSpPr>
        <p:sp>
          <p:nvSpPr>
            <p:cNvPr name="Freeform 6" id="6"/>
            <p:cNvSpPr/>
            <p:nvPr/>
          </p:nvSpPr>
          <p:spPr>
            <a:xfrm flipH="false" flipV="false" rot="0">
              <a:off x="0" y="0"/>
              <a:ext cx="2634666" cy="573456"/>
            </a:xfrm>
            <a:custGeom>
              <a:avLst/>
              <a:gdLst/>
              <a:ahLst/>
              <a:cxnLst/>
              <a:rect r="r" b="b" t="t" l="l"/>
              <a:pathLst>
                <a:path h="573456" w="2634666">
                  <a:moveTo>
                    <a:pt x="0" y="0"/>
                  </a:moveTo>
                  <a:lnTo>
                    <a:pt x="2634666" y="0"/>
                  </a:lnTo>
                  <a:lnTo>
                    <a:pt x="2634666" y="573456"/>
                  </a:lnTo>
                  <a:lnTo>
                    <a:pt x="0" y="573456"/>
                  </a:lnTo>
                  <a:close/>
                </a:path>
              </a:pathLst>
            </a:custGeom>
            <a:solidFill>
              <a:srgbClr val="93BFAC"/>
            </a:solidFill>
          </p:spPr>
        </p:sp>
        <p:sp>
          <p:nvSpPr>
            <p:cNvPr name="TextBox 7" id="7"/>
            <p:cNvSpPr txBox="true"/>
            <p:nvPr/>
          </p:nvSpPr>
          <p:spPr>
            <a:xfrm>
              <a:off x="0" y="-57150"/>
              <a:ext cx="2634666" cy="630606"/>
            </a:xfrm>
            <a:prstGeom prst="rect">
              <a:avLst/>
            </a:prstGeom>
          </p:spPr>
          <p:txBody>
            <a:bodyPr anchor="ctr" rtlCol="false" tIns="50800" lIns="50800" bIns="50800" rIns="50800"/>
            <a:lstStyle/>
            <a:p>
              <a:pPr algn="ctr">
                <a:lnSpc>
                  <a:spcPts val="3110"/>
                </a:lnSpc>
              </a:pPr>
            </a:p>
          </p:txBody>
        </p:sp>
      </p:grpSp>
      <p:sp>
        <p:nvSpPr>
          <p:cNvPr name="Freeform 8" id="8"/>
          <p:cNvSpPr/>
          <p:nvPr/>
        </p:nvSpPr>
        <p:spPr>
          <a:xfrm flipH="false" flipV="false" rot="0">
            <a:off x="13112439" y="1966935"/>
            <a:ext cx="4146861" cy="6353130"/>
          </a:xfrm>
          <a:custGeom>
            <a:avLst/>
            <a:gdLst/>
            <a:ahLst/>
            <a:cxnLst/>
            <a:rect r="r" b="b" t="t" l="l"/>
            <a:pathLst>
              <a:path h="6353130" w="4146861">
                <a:moveTo>
                  <a:pt x="0" y="0"/>
                </a:moveTo>
                <a:lnTo>
                  <a:pt x="4146861" y="0"/>
                </a:lnTo>
                <a:lnTo>
                  <a:pt x="4146861" y="6353130"/>
                </a:lnTo>
                <a:lnTo>
                  <a:pt x="0" y="63531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931782" y="4377618"/>
            <a:ext cx="6048027" cy="5433312"/>
          </a:xfrm>
          <a:custGeom>
            <a:avLst/>
            <a:gdLst/>
            <a:ahLst/>
            <a:cxnLst/>
            <a:rect r="r" b="b" t="t" l="l"/>
            <a:pathLst>
              <a:path h="5433312" w="6048027">
                <a:moveTo>
                  <a:pt x="0" y="0"/>
                </a:moveTo>
                <a:lnTo>
                  <a:pt x="6048027" y="0"/>
                </a:lnTo>
                <a:lnTo>
                  <a:pt x="6048027" y="5433312"/>
                </a:lnTo>
                <a:lnTo>
                  <a:pt x="0" y="5433312"/>
                </a:lnTo>
                <a:lnTo>
                  <a:pt x="0" y="0"/>
                </a:lnTo>
                <a:close/>
              </a:path>
            </a:pathLst>
          </a:custGeom>
          <a:blipFill>
            <a:blip r:embed="rId4"/>
            <a:stretch>
              <a:fillRect l="-85821" t="-11260" r="0" b="-26385"/>
            </a:stretch>
          </a:blipFill>
        </p:spPr>
      </p:sp>
      <p:sp>
        <p:nvSpPr>
          <p:cNvPr name="TextBox 10" id="10"/>
          <p:cNvSpPr txBox="true"/>
          <p:nvPr/>
        </p:nvSpPr>
        <p:spPr>
          <a:xfrm rot="0">
            <a:off x="766316" y="481013"/>
            <a:ext cx="10178894" cy="1085850"/>
          </a:xfrm>
          <a:prstGeom prst="rect">
            <a:avLst/>
          </a:prstGeom>
        </p:spPr>
        <p:txBody>
          <a:bodyPr anchor="t" rtlCol="false" tIns="0" lIns="0" bIns="0" rIns="0">
            <a:spAutoFit/>
          </a:bodyPr>
          <a:lstStyle/>
          <a:p>
            <a:pPr algn="ctr" marL="0" indent="0" lvl="0">
              <a:lnSpc>
                <a:spcPts val="8502"/>
              </a:lnSpc>
              <a:spcBef>
                <a:spcPct val="0"/>
              </a:spcBef>
            </a:pPr>
            <a:r>
              <a:rPr lang="en-US" sz="7085">
                <a:solidFill>
                  <a:srgbClr val="000000"/>
                </a:solidFill>
                <a:latin typeface="Open Sans Bold"/>
                <a:ea typeface="Open Sans Bold"/>
                <a:cs typeface="Open Sans Bold"/>
                <a:sym typeface="Open Sans Bold"/>
              </a:rPr>
              <a:t>Voiceless Consonants</a:t>
            </a:r>
          </a:p>
        </p:txBody>
      </p:sp>
      <p:sp>
        <p:nvSpPr>
          <p:cNvPr name="TextBox 11" id="11"/>
          <p:cNvSpPr txBox="true"/>
          <p:nvPr/>
        </p:nvSpPr>
        <p:spPr>
          <a:xfrm rot="0">
            <a:off x="1434134" y="2172269"/>
            <a:ext cx="9511075" cy="1938649"/>
          </a:xfrm>
          <a:prstGeom prst="rect">
            <a:avLst/>
          </a:prstGeom>
        </p:spPr>
        <p:txBody>
          <a:bodyPr anchor="t" rtlCol="false" tIns="0" lIns="0" bIns="0" rIns="0">
            <a:spAutoFit/>
          </a:bodyPr>
          <a:lstStyle/>
          <a:p>
            <a:pPr algn="l">
              <a:lnSpc>
                <a:spcPts val="3518"/>
              </a:lnSpc>
            </a:pPr>
            <a:r>
              <a:rPr lang="en-US" sz="3199">
                <a:solidFill>
                  <a:srgbClr val="000000"/>
                </a:solidFill>
                <a:latin typeface="Open Sans"/>
                <a:ea typeface="Open Sans"/>
                <a:cs typeface="Open Sans"/>
                <a:sym typeface="Open Sans"/>
              </a:rPr>
              <a:t>Voiceless consonants do not use the vocal cords to produce their hard, percussive sounds. These are the voiceless consonants: Ch, F, K, P, S, Sh, T, and Th (as in "thing"). </a:t>
            </a:r>
          </a:p>
          <a:p>
            <a:pPr algn="l">
              <a:lnSpc>
                <a:spcPts val="16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04B27"/>
        </a:solidFill>
      </p:bgPr>
    </p:bg>
    <p:spTree>
      <p:nvGrpSpPr>
        <p:cNvPr id="1" name=""/>
        <p:cNvGrpSpPr/>
        <p:nvPr/>
      </p:nvGrpSpPr>
      <p:grpSpPr>
        <a:xfrm>
          <a:off x="0" y="0"/>
          <a:ext cx="0" cy="0"/>
          <a:chOff x="0" y="0"/>
          <a:chExt cx="0" cy="0"/>
        </a:xfrm>
      </p:grpSpPr>
      <p:sp>
        <p:nvSpPr>
          <p:cNvPr name="Freeform 2" id="2"/>
          <p:cNvSpPr/>
          <p:nvPr/>
        </p:nvSpPr>
        <p:spPr>
          <a:xfrm flipH="false" flipV="false" rot="0">
            <a:off x="700301" y="606076"/>
            <a:ext cx="16887398" cy="9074847"/>
          </a:xfrm>
          <a:custGeom>
            <a:avLst/>
            <a:gdLst/>
            <a:ahLst/>
            <a:cxnLst/>
            <a:rect r="r" b="b" t="t" l="l"/>
            <a:pathLst>
              <a:path h="9074847" w="16887398">
                <a:moveTo>
                  <a:pt x="0" y="0"/>
                </a:moveTo>
                <a:lnTo>
                  <a:pt x="16887398" y="0"/>
                </a:lnTo>
                <a:lnTo>
                  <a:pt x="16887398" y="9074848"/>
                </a:lnTo>
                <a:lnTo>
                  <a:pt x="0" y="9074848"/>
                </a:lnTo>
                <a:lnTo>
                  <a:pt x="0" y="0"/>
                </a:lnTo>
                <a:close/>
              </a:path>
            </a:pathLst>
          </a:custGeom>
          <a:blipFill>
            <a:blip r:embed="rId2"/>
            <a:stretch>
              <a:fillRect l="-7742" t="-16950" r="-8653" b="-4550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1028700" y="2008479"/>
            <a:ext cx="16230600" cy="7315200"/>
            <a:chOff x="0" y="0"/>
            <a:chExt cx="4274726" cy="1926637"/>
          </a:xfrm>
        </p:grpSpPr>
        <p:sp>
          <p:nvSpPr>
            <p:cNvPr name="Freeform 3" id="3"/>
            <p:cNvSpPr/>
            <p:nvPr/>
          </p:nvSpPr>
          <p:spPr>
            <a:xfrm flipH="false" flipV="false" rot="0">
              <a:off x="0" y="0"/>
              <a:ext cx="4274726" cy="1926637"/>
            </a:xfrm>
            <a:custGeom>
              <a:avLst/>
              <a:gdLst/>
              <a:ahLst/>
              <a:cxnLst/>
              <a:rect r="r" b="b" t="t" l="l"/>
              <a:pathLst>
                <a:path h="1926637" w="4274726">
                  <a:moveTo>
                    <a:pt x="7155" y="0"/>
                  </a:moveTo>
                  <a:lnTo>
                    <a:pt x="4267571" y="0"/>
                  </a:lnTo>
                  <a:cubicBezTo>
                    <a:pt x="4271523" y="0"/>
                    <a:pt x="4274726" y="3203"/>
                    <a:pt x="4274726" y="7155"/>
                  </a:cubicBezTo>
                  <a:lnTo>
                    <a:pt x="4274726" y="1919482"/>
                  </a:lnTo>
                  <a:cubicBezTo>
                    <a:pt x="4274726" y="1923434"/>
                    <a:pt x="4271523" y="1926637"/>
                    <a:pt x="4267571" y="1926637"/>
                  </a:cubicBezTo>
                  <a:lnTo>
                    <a:pt x="7155" y="1926637"/>
                  </a:lnTo>
                  <a:cubicBezTo>
                    <a:pt x="5257" y="1926637"/>
                    <a:pt x="3437" y="1925883"/>
                    <a:pt x="2096" y="1924541"/>
                  </a:cubicBezTo>
                  <a:cubicBezTo>
                    <a:pt x="754" y="1923200"/>
                    <a:pt x="0" y="1921380"/>
                    <a:pt x="0" y="1919482"/>
                  </a:cubicBezTo>
                  <a:lnTo>
                    <a:pt x="0" y="7155"/>
                  </a:lnTo>
                  <a:cubicBezTo>
                    <a:pt x="0" y="5257"/>
                    <a:pt x="754" y="3437"/>
                    <a:pt x="2096" y="2096"/>
                  </a:cubicBezTo>
                  <a:cubicBezTo>
                    <a:pt x="3437" y="754"/>
                    <a:pt x="5257" y="0"/>
                    <a:pt x="7155" y="0"/>
                  </a:cubicBezTo>
                  <a:close/>
                </a:path>
              </a:pathLst>
            </a:custGeom>
            <a:solidFill>
              <a:srgbClr val="FBD4D3"/>
            </a:solidFill>
          </p:spPr>
        </p:sp>
        <p:sp>
          <p:nvSpPr>
            <p:cNvPr name="TextBox 4" id="4"/>
            <p:cNvSpPr txBox="true"/>
            <p:nvPr/>
          </p:nvSpPr>
          <p:spPr>
            <a:xfrm>
              <a:off x="0" y="-57150"/>
              <a:ext cx="4274726" cy="1983787"/>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2380323">
            <a:off x="15812421" y="350375"/>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Do the drill: </a:t>
            </a:r>
          </a:p>
        </p:txBody>
      </p:sp>
      <p:sp>
        <p:nvSpPr>
          <p:cNvPr name="TextBox 7" id="7"/>
          <p:cNvSpPr txBox="true"/>
          <p:nvPr/>
        </p:nvSpPr>
        <p:spPr>
          <a:xfrm rot="0">
            <a:off x="2129024" y="3201035"/>
            <a:ext cx="6653448" cy="38182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Th Sounds (/θ/ and /ð/)</a:t>
            </a:r>
          </a:p>
          <a:p>
            <a:pPr algn="ctr">
              <a:lnSpc>
                <a:spcPts val="4759"/>
              </a:lnSpc>
            </a:pPr>
            <a:r>
              <a:rPr lang="en-US" sz="3399">
                <a:solidFill>
                  <a:srgbClr val="000000"/>
                </a:solidFill>
                <a:latin typeface="Canva Sans Bold"/>
                <a:ea typeface="Canva Sans Bold"/>
                <a:cs typeface="Canva Sans Bold"/>
                <a:sym typeface="Canva Sans Bold"/>
              </a:rPr>
              <a:t>1. Thin - This</a:t>
            </a:r>
          </a:p>
          <a:p>
            <a:pPr algn="ctr">
              <a:lnSpc>
                <a:spcPts val="4759"/>
              </a:lnSpc>
            </a:pPr>
            <a:r>
              <a:rPr lang="en-US" sz="3399">
                <a:solidFill>
                  <a:srgbClr val="000000"/>
                </a:solidFill>
                <a:latin typeface="Canva Sans Bold"/>
                <a:ea typeface="Canva Sans Bold"/>
                <a:cs typeface="Canva Sans Bold"/>
                <a:sym typeface="Canva Sans Bold"/>
              </a:rPr>
              <a:t>2. Thunder - Thirsty</a:t>
            </a:r>
          </a:p>
          <a:p>
            <a:pPr algn="ctr">
              <a:lnSpc>
                <a:spcPts val="4759"/>
              </a:lnSpc>
            </a:pPr>
            <a:r>
              <a:rPr lang="en-US" sz="3399">
                <a:solidFill>
                  <a:srgbClr val="000000"/>
                </a:solidFill>
                <a:latin typeface="Canva Sans Bold"/>
                <a:ea typeface="Canva Sans Bold"/>
                <a:cs typeface="Canva Sans Bold"/>
                <a:sym typeface="Canva Sans Bold"/>
              </a:rPr>
              <a:t>3. Thought - Thousand</a:t>
            </a:r>
          </a:p>
          <a:p>
            <a:pPr algn="ctr">
              <a:lnSpc>
                <a:spcPts val="4759"/>
              </a:lnSpc>
            </a:pPr>
            <a:r>
              <a:rPr lang="en-US" sz="3399">
                <a:solidFill>
                  <a:srgbClr val="000000"/>
                </a:solidFill>
                <a:latin typeface="Canva Sans Bold"/>
                <a:ea typeface="Canva Sans Bold"/>
                <a:cs typeface="Canva Sans Bold"/>
                <a:sym typeface="Canva Sans Bold"/>
              </a:rPr>
              <a:t>4. Threshold - Thorough</a:t>
            </a:r>
          </a:p>
          <a:p>
            <a:pPr algn="ctr">
              <a:lnSpc>
                <a:spcPts val="4759"/>
              </a:lnSpc>
            </a:pPr>
            <a:r>
              <a:rPr lang="en-US" sz="3399">
                <a:solidFill>
                  <a:srgbClr val="000000"/>
                </a:solidFill>
                <a:latin typeface="Canva Sans Bold"/>
                <a:ea typeface="Canva Sans Bold"/>
                <a:cs typeface="Canva Sans Bold"/>
                <a:sym typeface="Canva Sans Bold"/>
              </a:rPr>
              <a:t>5. Theather - Therapist</a:t>
            </a:r>
          </a:p>
          <a:p>
            <a:pPr algn="l">
              <a:lnSpc>
                <a:spcPts val="1679"/>
              </a:lnSpc>
            </a:pPr>
          </a:p>
        </p:txBody>
      </p:sp>
      <p:sp>
        <p:nvSpPr>
          <p:cNvPr name="TextBox 8" id="8"/>
          <p:cNvSpPr txBox="true"/>
          <p:nvPr/>
        </p:nvSpPr>
        <p:spPr>
          <a:xfrm rot="0">
            <a:off x="9943018" y="3201035"/>
            <a:ext cx="6823288" cy="38182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V and W Sounds (/v/ and /w/)</a:t>
            </a:r>
          </a:p>
          <a:p>
            <a:pPr algn="ctr">
              <a:lnSpc>
                <a:spcPts val="4759"/>
              </a:lnSpc>
            </a:pPr>
            <a:r>
              <a:rPr lang="en-US" sz="3399">
                <a:solidFill>
                  <a:srgbClr val="000000"/>
                </a:solidFill>
                <a:latin typeface="Canva Sans Bold"/>
                <a:ea typeface="Canva Sans Bold"/>
                <a:cs typeface="Canva Sans Bold"/>
                <a:sym typeface="Canva Sans Bold"/>
              </a:rPr>
              <a:t>1. Vase - Face</a:t>
            </a:r>
          </a:p>
          <a:p>
            <a:pPr algn="ctr">
              <a:lnSpc>
                <a:spcPts val="4759"/>
              </a:lnSpc>
            </a:pPr>
            <a:r>
              <a:rPr lang="en-US" sz="3399">
                <a:solidFill>
                  <a:srgbClr val="000000"/>
                </a:solidFill>
                <a:latin typeface="Canva Sans Bold"/>
                <a:ea typeface="Canva Sans Bold"/>
                <a:cs typeface="Canva Sans Bold"/>
                <a:sym typeface="Canva Sans Bold"/>
              </a:rPr>
              <a:t>2. Wave - Waver</a:t>
            </a:r>
          </a:p>
          <a:p>
            <a:pPr algn="ctr">
              <a:lnSpc>
                <a:spcPts val="4759"/>
              </a:lnSpc>
            </a:pPr>
            <a:r>
              <a:rPr lang="en-US" sz="3399">
                <a:solidFill>
                  <a:srgbClr val="000000"/>
                </a:solidFill>
                <a:latin typeface="Canva Sans Bold"/>
                <a:ea typeface="Canva Sans Bold"/>
                <a:cs typeface="Canva Sans Bold"/>
                <a:sym typeface="Canva Sans Bold"/>
              </a:rPr>
              <a:t>3. Vocation - Vacation</a:t>
            </a:r>
          </a:p>
          <a:p>
            <a:pPr algn="ctr">
              <a:lnSpc>
                <a:spcPts val="4759"/>
              </a:lnSpc>
            </a:pPr>
            <a:r>
              <a:rPr lang="en-US" sz="3399">
                <a:solidFill>
                  <a:srgbClr val="000000"/>
                </a:solidFill>
                <a:latin typeface="Canva Sans Bold"/>
                <a:ea typeface="Canva Sans Bold"/>
                <a:cs typeface="Canva Sans Bold"/>
                <a:sym typeface="Canva Sans Bold"/>
              </a:rPr>
              <a:t>4. Worthy - Vortex</a:t>
            </a:r>
          </a:p>
          <a:p>
            <a:pPr algn="ctr">
              <a:lnSpc>
                <a:spcPts val="4759"/>
              </a:lnSpc>
            </a:pPr>
            <a:r>
              <a:rPr lang="en-US" sz="3399">
                <a:solidFill>
                  <a:srgbClr val="000000"/>
                </a:solidFill>
                <a:latin typeface="Canva Sans Bold"/>
                <a:ea typeface="Canva Sans Bold"/>
                <a:cs typeface="Canva Sans Bold"/>
                <a:sym typeface="Canva Sans Bold"/>
              </a:rPr>
              <a:t>5. Vine - Wine</a:t>
            </a:r>
          </a:p>
          <a:p>
            <a:pPr algn="l">
              <a:lnSpc>
                <a:spcPts val="1679"/>
              </a:lnSpc>
            </a:pPr>
          </a:p>
        </p:txBody>
      </p:sp>
      <p:sp>
        <p:nvSpPr>
          <p:cNvPr name="Freeform 9" id="9"/>
          <p:cNvSpPr/>
          <p:nvPr/>
        </p:nvSpPr>
        <p:spPr>
          <a:xfrm flipH="false" flipV="false" rot="5400000">
            <a:off x="5486400" y="5556351"/>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1028700" y="2008479"/>
            <a:ext cx="16230600" cy="7249821"/>
            <a:chOff x="0" y="0"/>
            <a:chExt cx="4274726" cy="1909418"/>
          </a:xfrm>
        </p:grpSpPr>
        <p:sp>
          <p:nvSpPr>
            <p:cNvPr name="Freeform 3" id="3"/>
            <p:cNvSpPr/>
            <p:nvPr/>
          </p:nvSpPr>
          <p:spPr>
            <a:xfrm flipH="false" flipV="false" rot="0">
              <a:off x="0" y="0"/>
              <a:ext cx="4274726" cy="1909418"/>
            </a:xfrm>
            <a:custGeom>
              <a:avLst/>
              <a:gdLst/>
              <a:ahLst/>
              <a:cxnLst/>
              <a:rect r="r" b="b" t="t" l="l"/>
              <a:pathLst>
                <a:path h="1909418" w="4274726">
                  <a:moveTo>
                    <a:pt x="7155" y="0"/>
                  </a:moveTo>
                  <a:lnTo>
                    <a:pt x="4267571" y="0"/>
                  </a:lnTo>
                  <a:cubicBezTo>
                    <a:pt x="4271523" y="0"/>
                    <a:pt x="4274726" y="3203"/>
                    <a:pt x="4274726" y="7155"/>
                  </a:cubicBezTo>
                  <a:lnTo>
                    <a:pt x="4274726" y="1902263"/>
                  </a:lnTo>
                  <a:cubicBezTo>
                    <a:pt x="4274726" y="1906214"/>
                    <a:pt x="4271523" y="1909418"/>
                    <a:pt x="4267571" y="1909418"/>
                  </a:cubicBezTo>
                  <a:lnTo>
                    <a:pt x="7155" y="1909418"/>
                  </a:lnTo>
                  <a:cubicBezTo>
                    <a:pt x="5257" y="1909418"/>
                    <a:pt x="3437" y="1908664"/>
                    <a:pt x="2096" y="1907322"/>
                  </a:cubicBezTo>
                  <a:cubicBezTo>
                    <a:pt x="754" y="1905980"/>
                    <a:pt x="0" y="1904161"/>
                    <a:pt x="0" y="1902263"/>
                  </a:cubicBezTo>
                  <a:lnTo>
                    <a:pt x="0" y="7155"/>
                  </a:lnTo>
                  <a:cubicBezTo>
                    <a:pt x="0" y="5257"/>
                    <a:pt x="754" y="3437"/>
                    <a:pt x="2096" y="2096"/>
                  </a:cubicBezTo>
                  <a:cubicBezTo>
                    <a:pt x="3437" y="754"/>
                    <a:pt x="5257" y="0"/>
                    <a:pt x="7155" y="0"/>
                  </a:cubicBezTo>
                  <a:close/>
                </a:path>
              </a:pathLst>
            </a:custGeom>
            <a:solidFill>
              <a:srgbClr val="FBD4D3"/>
            </a:solidFill>
          </p:spPr>
        </p:sp>
        <p:sp>
          <p:nvSpPr>
            <p:cNvPr name="TextBox 4" id="4"/>
            <p:cNvSpPr txBox="true"/>
            <p:nvPr/>
          </p:nvSpPr>
          <p:spPr>
            <a:xfrm>
              <a:off x="0" y="-57150"/>
              <a:ext cx="4274726" cy="1966568"/>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2380323">
            <a:off x="15432409" y="350375"/>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Do the drill: </a:t>
            </a:r>
          </a:p>
        </p:txBody>
      </p:sp>
      <p:sp>
        <p:nvSpPr>
          <p:cNvPr name="TextBox 7" id="7"/>
          <p:cNvSpPr txBox="true"/>
          <p:nvPr/>
        </p:nvSpPr>
        <p:spPr>
          <a:xfrm rot="0">
            <a:off x="10413698" y="3646268"/>
            <a:ext cx="5742533" cy="402780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S and Z Sounds (/s/ and /z/)</a:t>
            </a:r>
          </a:p>
          <a:p>
            <a:pPr algn="ctr">
              <a:lnSpc>
                <a:spcPts val="4759"/>
              </a:lnSpc>
            </a:pPr>
            <a:r>
              <a:rPr lang="en-US" sz="3399">
                <a:solidFill>
                  <a:srgbClr val="000000"/>
                </a:solidFill>
                <a:latin typeface="Canva Sans Bold"/>
                <a:ea typeface="Canva Sans Bold"/>
                <a:cs typeface="Canva Sans Bold"/>
                <a:sym typeface="Canva Sans Bold"/>
              </a:rPr>
              <a:t>1. Success - Suspect</a:t>
            </a:r>
          </a:p>
          <a:p>
            <a:pPr algn="ctr">
              <a:lnSpc>
                <a:spcPts val="4759"/>
              </a:lnSpc>
            </a:pPr>
            <a:r>
              <a:rPr lang="en-US" sz="3399">
                <a:solidFill>
                  <a:srgbClr val="000000"/>
                </a:solidFill>
                <a:latin typeface="Canva Sans Bold"/>
                <a:ea typeface="Canva Sans Bold"/>
                <a:cs typeface="Canva Sans Bold"/>
                <a:sym typeface="Canva Sans Bold"/>
              </a:rPr>
              <a:t>2. Busy - Buzzy</a:t>
            </a:r>
          </a:p>
          <a:p>
            <a:pPr algn="ctr">
              <a:lnSpc>
                <a:spcPts val="4759"/>
              </a:lnSpc>
            </a:pPr>
            <a:r>
              <a:rPr lang="en-US" sz="3399">
                <a:solidFill>
                  <a:srgbClr val="000000"/>
                </a:solidFill>
                <a:latin typeface="Canva Sans Bold"/>
                <a:ea typeface="Canva Sans Bold"/>
                <a:cs typeface="Canva Sans Bold"/>
                <a:sym typeface="Canva Sans Bold"/>
              </a:rPr>
              <a:t>3. Sauce - Souse</a:t>
            </a:r>
          </a:p>
          <a:p>
            <a:pPr algn="ctr">
              <a:lnSpc>
                <a:spcPts val="4759"/>
              </a:lnSpc>
            </a:pPr>
            <a:r>
              <a:rPr lang="en-US" sz="3399">
                <a:solidFill>
                  <a:srgbClr val="000000"/>
                </a:solidFill>
                <a:latin typeface="Canva Sans Bold"/>
                <a:ea typeface="Canva Sans Bold"/>
                <a:cs typeface="Canva Sans Bold"/>
                <a:sym typeface="Canva Sans Bold"/>
              </a:rPr>
              <a:t>4. Sizzle - Fizzle</a:t>
            </a:r>
          </a:p>
          <a:p>
            <a:pPr algn="ctr">
              <a:lnSpc>
                <a:spcPts val="4759"/>
              </a:lnSpc>
            </a:pPr>
            <a:r>
              <a:rPr lang="en-US" sz="3399">
                <a:solidFill>
                  <a:srgbClr val="000000"/>
                </a:solidFill>
                <a:latin typeface="Canva Sans Bold"/>
                <a:ea typeface="Canva Sans Bold"/>
                <a:cs typeface="Canva Sans Bold"/>
                <a:sym typeface="Canva Sans Bold"/>
              </a:rPr>
              <a:t>5. Season - Reason</a:t>
            </a:r>
          </a:p>
          <a:p>
            <a:pPr algn="l">
              <a:lnSpc>
                <a:spcPts val="1679"/>
              </a:lnSpc>
            </a:pPr>
          </a:p>
          <a:p>
            <a:pPr algn="l">
              <a:lnSpc>
                <a:spcPts val="1679"/>
              </a:lnSpc>
            </a:pPr>
          </a:p>
        </p:txBody>
      </p:sp>
      <p:sp>
        <p:nvSpPr>
          <p:cNvPr name="TextBox 8" id="8"/>
          <p:cNvSpPr txBox="true"/>
          <p:nvPr/>
        </p:nvSpPr>
        <p:spPr>
          <a:xfrm rot="0">
            <a:off x="1987910" y="3646268"/>
            <a:ext cx="6360021" cy="38182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Sh and Ch Sounds (/ʃ/ and /tʃ/)</a:t>
            </a:r>
          </a:p>
          <a:p>
            <a:pPr algn="ctr">
              <a:lnSpc>
                <a:spcPts val="4759"/>
              </a:lnSpc>
            </a:pPr>
            <a:r>
              <a:rPr lang="en-US" sz="3399">
                <a:solidFill>
                  <a:srgbClr val="000000"/>
                </a:solidFill>
                <a:latin typeface="Canva Sans Bold"/>
                <a:ea typeface="Canva Sans Bold"/>
                <a:cs typeface="Canva Sans Bold"/>
                <a:sym typeface="Canva Sans Bold"/>
              </a:rPr>
              <a:t>1. Shoe - Chew</a:t>
            </a:r>
          </a:p>
          <a:p>
            <a:pPr algn="ctr">
              <a:lnSpc>
                <a:spcPts val="4759"/>
              </a:lnSpc>
            </a:pPr>
            <a:r>
              <a:rPr lang="en-US" sz="3399">
                <a:solidFill>
                  <a:srgbClr val="000000"/>
                </a:solidFill>
                <a:latin typeface="Canva Sans Bold"/>
                <a:ea typeface="Canva Sans Bold"/>
                <a:cs typeface="Canva Sans Bold"/>
                <a:sym typeface="Canva Sans Bold"/>
              </a:rPr>
              <a:t>2. Shadow - Chadow</a:t>
            </a:r>
          </a:p>
          <a:p>
            <a:pPr algn="ctr">
              <a:lnSpc>
                <a:spcPts val="4759"/>
              </a:lnSpc>
            </a:pPr>
            <a:r>
              <a:rPr lang="en-US" sz="3399">
                <a:solidFill>
                  <a:srgbClr val="000000"/>
                </a:solidFill>
                <a:latin typeface="Canva Sans Bold"/>
                <a:ea typeface="Canva Sans Bold"/>
                <a:cs typeface="Canva Sans Bold"/>
                <a:sym typeface="Canva Sans Bold"/>
              </a:rPr>
              <a:t>3. Shiver - Quiver</a:t>
            </a:r>
          </a:p>
          <a:p>
            <a:pPr algn="ctr">
              <a:lnSpc>
                <a:spcPts val="4759"/>
              </a:lnSpc>
            </a:pPr>
            <a:r>
              <a:rPr lang="en-US" sz="3399">
                <a:solidFill>
                  <a:srgbClr val="000000"/>
                </a:solidFill>
                <a:latin typeface="Canva Sans Bold"/>
                <a:ea typeface="Canva Sans Bold"/>
                <a:cs typeface="Canva Sans Bold"/>
                <a:sym typeface="Canva Sans Bold"/>
              </a:rPr>
              <a:t>4. Chase - Chaste</a:t>
            </a:r>
          </a:p>
          <a:p>
            <a:pPr algn="ctr">
              <a:lnSpc>
                <a:spcPts val="4759"/>
              </a:lnSpc>
            </a:pPr>
            <a:r>
              <a:rPr lang="en-US" sz="3399">
                <a:solidFill>
                  <a:srgbClr val="000000"/>
                </a:solidFill>
                <a:latin typeface="Canva Sans Bold"/>
                <a:ea typeface="Canva Sans Bold"/>
                <a:cs typeface="Canva Sans Bold"/>
                <a:sym typeface="Canva Sans Bold"/>
              </a:rPr>
              <a:t>5. Shout - Out</a:t>
            </a:r>
          </a:p>
          <a:p>
            <a:pPr algn="l">
              <a:lnSpc>
                <a:spcPts val="1679"/>
              </a:lnSpc>
            </a:pPr>
          </a:p>
        </p:txBody>
      </p:sp>
      <p:sp>
        <p:nvSpPr>
          <p:cNvPr name="Freeform 9" id="9"/>
          <p:cNvSpPr/>
          <p:nvPr/>
        </p:nvSpPr>
        <p:spPr>
          <a:xfrm flipH="false" flipV="false" rot="5400000">
            <a:off x="5376672" y="5583780"/>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8B8"/>
        </a:solidFill>
      </p:bgPr>
    </p:bg>
    <p:spTree>
      <p:nvGrpSpPr>
        <p:cNvPr id="1" name=""/>
        <p:cNvGrpSpPr/>
        <p:nvPr/>
      </p:nvGrpSpPr>
      <p:grpSpPr>
        <a:xfrm>
          <a:off x="0" y="0"/>
          <a:ext cx="0" cy="0"/>
          <a:chOff x="0" y="0"/>
          <a:chExt cx="0" cy="0"/>
        </a:xfrm>
      </p:grpSpPr>
      <p:sp>
        <p:nvSpPr>
          <p:cNvPr name="AutoShape 2" id="2"/>
          <p:cNvSpPr/>
          <p:nvPr/>
        </p:nvSpPr>
        <p:spPr>
          <a:xfrm flipH="true">
            <a:off x="1270745" y="4653606"/>
            <a:ext cx="7192873" cy="0"/>
          </a:xfrm>
          <a:prstGeom prst="line">
            <a:avLst/>
          </a:prstGeom>
          <a:ln cap="rnd" w="28575">
            <a:solidFill>
              <a:srgbClr val="D04B27"/>
            </a:solidFill>
            <a:prstDash val="solid"/>
            <a:headEnd type="none" len="sm" w="sm"/>
            <a:tailEnd type="none" len="sm" w="sm"/>
          </a:ln>
        </p:spPr>
      </p:sp>
      <p:sp>
        <p:nvSpPr>
          <p:cNvPr name="AutoShape 3" id="3"/>
          <p:cNvSpPr/>
          <p:nvPr/>
        </p:nvSpPr>
        <p:spPr>
          <a:xfrm flipH="true">
            <a:off x="1268862" y="6511269"/>
            <a:ext cx="7196639" cy="0"/>
          </a:xfrm>
          <a:prstGeom prst="line">
            <a:avLst/>
          </a:prstGeom>
          <a:ln cap="rnd" w="28575">
            <a:solidFill>
              <a:srgbClr val="D04B27"/>
            </a:solidFill>
            <a:prstDash val="solid"/>
            <a:headEnd type="none" len="sm" w="sm"/>
            <a:tailEnd type="none" len="sm" w="sm"/>
          </a:ln>
        </p:spPr>
      </p:sp>
      <p:sp>
        <p:nvSpPr>
          <p:cNvPr name="AutoShape 4" id="4"/>
          <p:cNvSpPr/>
          <p:nvPr/>
        </p:nvSpPr>
        <p:spPr>
          <a:xfrm flipH="true">
            <a:off x="1268019" y="8368931"/>
            <a:ext cx="7198324" cy="0"/>
          </a:xfrm>
          <a:prstGeom prst="line">
            <a:avLst/>
          </a:prstGeom>
          <a:ln cap="rnd" w="28575">
            <a:solidFill>
              <a:srgbClr val="93BFAC"/>
            </a:solidFill>
            <a:prstDash val="solid"/>
            <a:headEnd type="none" len="sm" w="sm"/>
            <a:tailEnd type="none" len="sm" w="sm"/>
          </a:ln>
        </p:spPr>
      </p:sp>
      <p:grpSp>
        <p:nvGrpSpPr>
          <p:cNvPr name="Group 5" id="5"/>
          <p:cNvGrpSpPr/>
          <p:nvPr/>
        </p:nvGrpSpPr>
        <p:grpSpPr>
          <a:xfrm rot="0">
            <a:off x="11118497" y="-241034"/>
            <a:ext cx="8130129" cy="10876151"/>
            <a:chOff x="0" y="0"/>
            <a:chExt cx="2141269" cy="2864501"/>
          </a:xfrm>
        </p:grpSpPr>
        <p:sp>
          <p:nvSpPr>
            <p:cNvPr name="Freeform 6" id="6"/>
            <p:cNvSpPr/>
            <p:nvPr/>
          </p:nvSpPr>
          <p:spPr>
            <a:xfrm flipH="false" flipV="false" rot="0">
              <a:off x="0" y="0"/>
              <a:ext cx="2141269" cy="2864501"/>
            </a:xfrm>
            <a:custGeom>
              <a:avLst/>
              <a:gdLst/>
              <a:ahLst/>
              <a:cxnLst/>
              <a:rect r="r" b="b" t="t" l="l"/>
              <a:pathLst>
                <a:path h="2864501" w="2141269">
                  <a:moveTo>
                    <a:pt x="203200" y="0"/>
                  </a:moveTo>
                  <a:lnTo>
                    <a:pt x="2141269" y="0"/>
                  </a:lnTo>
                  <a:lnTo>
                    <a:pt x="1938069" y="2864501"/>
                  </a:lnTo>
                  <a:lnTo>
                    <a:pt x="0" y="2864501"/>
                  </a:lnTo>
                  <a:lnTo>
                    <a:pt x="203200" y="0"/>
                  </a:lnTo>
                  <a:close/>
                </a:path>
              </a:pathLst>
            </a:custGeom>
            <a:solidFill>
              <a:srgbClr val="C9DFD2"/>
            </a:solidFill>
          </p:spPr>
        </p:sp>
        <p:sp>
          <p:nvSpPr>
            <p:cNvPr name="TextBox 7" id="7"/>
            <p:cNvSpPr txBox="true"/>
            <p:nvPr/>
          </p:nvSpPr>
          <p:spPr>
            <a:xfrm>
              <a:off x="101600" y="-57150"/>
              <a:ext cx="1938069" cy="2921651"/>
            </a:xfrm>
            <a:prstGeom prst="rect">
              <a:avLst/>
            </a:prstGeom>
          </p:spPr>
          <p:txBody>
            <a:bodyPr anchor="ctr" rtlCol="false" tIns="50800" lIns="50800" bIns="50800" rIns="50800"/>
            <a:lstStyle/>
            <a:p>
              <a:pPr algn="ctr">
                <a:lnSpc>
                  <a:spcPts val="3110"/>
                </a:lnSpc>
              </a:pPr>
            </a:p>
          </p:txBody>
        </p:sp>
      </p:grpSp>
      <p:sp>
        <p:nvSpPr>
          <p:cNvPr name="Freeform 8" id="8"/>
          <p:cNvSpPr/>
          <p:nvPr/>
        </p:nvSpPr>
        <p:spPr>
          <a:xfrm flipH="false" flipV="false" rot="0">
            <a:off x="9861107" y="1922026"/>
            <a:ext cx="7119597" cy="6550029"/>
          </a:xfrm>
          <a:custGeom>
            <a:avLst/>
            <a:gdLst/>
            <a:ahLst/>
            <a:cxnLst/>
            <a:rect r="r" b="b" t="t" l="l"/>
            <a:pathLst>
              <a:path h="6550029" w="7119597">
                <a:moveTo>
                  <a:pt x="0" y="0"/>
                </a:moveTo>
                <a:lnTo>
                  <a:pt x="7119597" y="0"/>
                </a:lnTo>
                <a:lnTo>
                  <a:pt x="7119597" y="6550029"/>
                </a:lnTo>
                <a:lnTo>
                  <a:pt x="0" y="6550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72257" y="3500698"/>
            <a:ext cx="7192723" cy="457200"/>
          </a:xfrm>
          <a:prstGeom prst="rect">
            <a:avLst/>
          </a:prstGeom>
        </p:spPr>
        <p:txBody>
          <a:bodyPr anchor="t" rtlCol="false" tIns="0" lIns="0" bIns="0" rIns="0">
            <a:spAutoFit/>
          </a:bodyPr>
          <a:lstStyle/>
          <a:p>
            <a:pPr algn="l" marL="0" indent="0" lvl="0">
              <a:lnSpc>
                <a:spcPts val="3600"/>
              </a:lnSpc>
            </a:pPr>
            <a:r>
              <a:rPr lang="en-US" sz="3000">
                <a:solidFill>
                  <a:srgbClr val="000000"/>
                </a:solidFill>
                <a:latin typeface="Open Sans"/>
                <a:ea typeface="Open Sans"/>
                <a:cs typeface="Open Sans"/>
                <a:sym typeface="Open Sans"/>
              </a:rPr>
              <a:t>What are speech sounds</a:t>
            </a:r>
          </a:p>
        </p:txBody>
      </p:sp>
      <p:sp>
        <p:nvSpPr>
          <p:cNvPr name="TextBox 10" id="10"/>
          <p:cNvSpPr txBox="true"/>
          <p:nvPr/>
        </p:nvSpPr>
        <p:spPr>
          <a:xfrm rot="0">
            <a:off x="1272257" y="7211356"/>
            <a:ext cx="7192723" cy="457200"/>
          </a:xfrm>
          <a:prstGeom prst="rect">
            <a:avLst/>
          </a:prstGeom>
        </p:spPr>
        <p:txBody>
          <a:bodyPr anchor="t" rtlCol="false" tIns="0" lIns="0" bIns="0" rIns="0">
            <a:spAutoFit/>
          </a:bodyPr>
          <a:lstStyle/>
          <a:p>
            <a:pPr algn="l" marL="0" indent="0" lvl="0">
              <a:lnSpc>
                <a:spcPts val="3600"/>
              </a:lnSpc>
            </a:pPr>
            <a:r>
              <a:rPr lang="en-US" sz="3000">
                <a:solidFill>
                  <a:srgbClr val="000000"/>
                </a:solidFill>
                <a:latin typeface="Open Sans"/>
                <a:ea typeface="Open Sans"/>
                <a:cs typeface="Open Sans"/>
                <a:sym typeface="Open Sans"/>
              </a:rPr>
              <a:t>Consonant sounds</a:t>
            </a:r>
          </a:p>
        </p:txBody>
      </p:sp>
      <p:sp>
        <p:nvSpPr>
          <p:cNvPr name="TextBox 11" id="11"/>
          <p:cNvSpPr txBox="true"/>
          <p:nvPr/>
        </p:nvSpPr>
        <p:spPr>
          <a:xfrm rot="0">
            <a:off x="1272257" y="5356027"/>
            <a:ext cx="7192723" cy="457200"/>
          </a:xfrm>
          <a:prstGeom prst="rect">
            <a:avLst/>
          </a:prstGeom>
        </p:spPr>
        <p:txBody>
          <a:bodyPr anchor="t" rtlCol="false" tIns="0" lIns="0" bIns="0" rIns="0">
            <a:spAutoFit/>
          </a:bodyPr>
          <a:lstStyle/>
          <a:p>
            <a:pPr algn="l" marL="0" indent="0" lvl="0">
              <a:lnSpc>
                <a:spcPts val="3600"/>
              </a:lnSpc>
            </a:pPr>
            <a:r>
              <a:rPr lang="en-US" sz="3000">
                <a:solidFill>
                  <a:srgbClr val="000000"/>
                </a:solidFill>
                <a:latin typeface="Open Sans"/>
                <a:ea typeface="Open Sans"/>
                <a:cs typeface="Open Sans"/>
                <a:sym typeface="Open Sans"/>
              </a:rPr>
              <a:t>Vowels Sounds</a:t>
            </a:r>
          </a:p>
        </p:txBody>
      </p:sp>
      <p:sp>
        <p:nvSpPr>
          <p:cNvPr name="TextBox 12" id="12"/>
          <p:cNvSpPr txBox="true"/>
          <p:nvPr/>
        </p:nvSpPr>
        <p:spPr>
          <a:xfrm rot="0">
            <a:off x="1268019" y="1104900"/>
            <a:ext cx="7891290" cy="1139825"/>
          </a:xfrm>
          <a:prstGeom prst="rect">
            <a:avLst/>
          </a:prstGeom>
        </p:spPr>
        <p:txBody>
          <a:bodyPr anchor="t" rtlCol="false" tIns="0" lIns="0" bIns="0" rIns="0">
            <a:spAutoFit/>
          </a:bodyPr>
          <a:lstStyle/>
          <a:p>
            <a:pPr algn="l" marL="0" indent="0" lvl="0">
              <a:lnSpc>
                <a:spcPts val="8800"/>
              </a:lnSpc>
            </a:pPr>
            <a:r>
              <a:rPr lang="en-US" sz="8000">
                <a:solidFill>
                  <a:srgbClr val="000000"/>
                </a:solidFill>
                <a:latin typeface="Open Sans Bold"/>
                <a:ea typeface="Open Sans Bold"/>
                <a:cs typeface="Open Sans Bold"/>
                <a:sym typeface="Open Sans Bold"/>
              </a:rPr>
              <a:t>Let's study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93BFAC"/>
        </a:solidFill>
      </p:bgPr>
    </p:bg>
    <p:spTree>
      <p:nvGrpSpPr>
        <p:cNvPr id="1" name=""/>
        <p:cNvGrpSpPr/>
        <p:nvPr/>
      </p:nvGrpSpPr>
      <p:grpSpPr>
        <a:xfrm>
          <a:off x="0" y="0"/>
          <a:ext cx="0" cy="0"/>
          <a:chOff x="0" y="0"/>
          <a:chExt cx="0" cy="0"/>
        </a:xfrm>
      </p:grpSpPr>
      <p:grpSp>
        <p:nvGrpSpPr>
          <p:cNvPr name="Group 2" id="2"/>
          <p:cNvGrpSpPr/>
          <p:nvPr/>
        </p:nvGrpSpPr>
        <p:grpSpPr>
          <a:xfrm rot="0">
            <a:off x="7600950" y="-215756"/>
            <a:ext cx="11581307" cy="11274363"/>
            <a:chOff x="0" y="0"/>
            <a:chExt cx="3050221" cy="2969380"/>
          </a:xfrm>
        </p:grpSpPr>
        <p:sp>
          <p:nvSpPr>
            <p:cNvPr name="Freeform 3" id="3"/>
            <p:cNvSpPr/>
            <p:nvPr/>
          </p:nvSpPr>
          <p:spPr>
            <a:xfrm flipH="false" flipV="false" rot="0">
              <a:off x="0" y="0"/>
              <a:ext cx="3050221" cy="2969380"/>
            </a:xfrm>
            <a:custGeom>
              <a:avLst/>
              <a:gdLst/>
              <a:ahLst/>
              <a:cxnLst/>
              <a:rect r="r" b="b" t="t" l="l"/>
              <a:pathLst>
                <a:path h="2969380" w="3050221">
                  <a:moveTo>
                    <a:pt x="203200" y="0"/>
                  </a:moveTo>
                  <a:lnTo>
                    <a:pt x="3050221" y="0"/>
                  </a:lnTo>
                  <a:lnTo>
                    <a:pt x="2847021" y="2969380"/>
                  </a:lnTo>
                  <a:lnTo>
                    <a:pt x="0" y="2969380"/>
                  </a:lnTo>
                  <a:lnTo>
                    <a:pt x="203200" y="0"/>
                  </a:lnTo>
                  <a:close/>
                </a:path>
              </a:pathLst>
            </a:custGeom>
            <a:solidFill>
              <a:srgbClr val="C54122"/>
            </a:solidFill>
          </p:spPr>
        </p:sp>
        <p:sp>
          <p:nvSpPr>
            <p:cNvPr name="TextBox 4" id="4"/>
            <p:cNvSpPr txBox="true"/>
            <p:nvPr/>
          </p:nvSpPr>
          <p:spPr>
            <a:xfrm>
              <a:off x="101600" y="-57150"/>
              <a:ext cx="2847021" cy="3026530"/>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9671825" y="3086100"/>
            <a:ext cx="6775868" cy="4114800"/>
          </a:xfrm>
          <a:custGeom>
            <a:avLst/>
            <a:gdLst/>
            <a:ahLst/>
            <a:cxnLst/>
            <a:rect r="r" b="b" t="t" l="l"/>
            <a:pathLst>
              <a:path h="4114800" w="6775868">
                <a:moveTo>
                  <a:pt x="0" y="0"/>
                </a:moveTo>
                <a:lnTo>
                  <a:pt x="6775869" y="0"/>
                </a:lnTo>
                <a:lnTo>
                  <a:pt x="677586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93728" y="2933700"/>
            <a:ext cx="5594991" cy="4191000"/>
          </a:xfrm>
          <a:prstGeom prst="rect">
            <a:avLst/>
          </a:prstGeom>
        </p:spPr>
        <p:txBody>
          <a:bodyPr anchor="t" rtlCol="false" tIns="0" lIns="0" bIns="0" rIns="0">
            <a:spAutoFit/>
          </a:bodyPr>
          <a:lstStyle/>
          <a:p>
            <a:pPr algn="l" marL="0" indent="0" lvl="0">
              <a:lnSpc>
                <a:spcPts val="16800"/>
              </a:lnSpc>
              <a:spcBef>
                <a:spcPct val="0"/>
              </a:spcBef>
            </a:pPr>
            <a:r>
              <a:rPr lang="en-US" sz="12000" u="none">
                <a:solidFill>
                  <a:srgbClr val="000000"/>
                </a:solidFill>
                <a:latin typeface="Open Sans Bold"/>
                <a:ea typeface="Open Sans Bold"/>
                <a:cs typeface="Open Sans Bold"/>
                <a:sym typeface="Open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1028700" y="1846044"/>
            <a:ext cx="16230600" cy="7965327"/>
            <a:chOff x="0" y="0"/>
            <a:chExt cx="4274726" cy="2097864"/>
          </a:xfrm>
        </p:grpSpPr>
        <p:sp>
          <p:nvSpPr>
            <p:cNvPr name="Freeform 3" id="3"/>
            <p:cNvSpPr/>
            <p:nvPr/>
          </p:nvSpPr>
          <p:spPr>
            <a:xfrm flipH="false" flipV="false" rot="0">
              <a:off x="0" y="0"/>
              <a:ext cx="4274726" cy="2097864"/>
            </a:xfrm>
            <a:custGeom>
              <a:avLst/>
              <a:gdLst/>
              <a:ahLst/>
              <a:cxnLst/>
              <a:rect r="r" b="b" t="t" l="l"/>
              <a:pathLst>
                <a:path h="2097864" w="4274726">
                  <a:moveTo>
                    <a:pt x="7155" y="0"/>
                  </a:moveTo>
                  <a:lnTo>
                    <a:pt x="4267571" y="0"/>
                  </a:lnTo>
                  <a:cubicBezTo>
                    <a:pt x="4271523" y="0"/>
                    <a:pt x="4274726" y="3203"/>
                    <a:pt x="4274726" y="7155"/>
                  </a:cubicBezTo>
                  <a:lnTo>
                    <a:pt x="4274726" y="2090709"/>
                  </a:lnTo>
                  <a:cubicBezTo>
                    <a:pt x="4274726" y="2092607"/>
                    <a:pt x="4273972" y="2094427"/>
                    <a:pt x="4272630" y="2095768"/>
                  </a:cubicBezTo>
                  <a:cubicBezTo>
                    <a:pt x="4271289" y="2097110"/>
                    <a:pt x="4269468" y="2097864"/>
                    <a:pt x="4267571" y="2097864"/>
                  </a:cubicBezTo>
                  <a:lnTo>
                    <a:pt x="7155" y="2097864"/>
                  </a:lnTo>
                  <a:cubicBezTo>
                    <a:pt x="3203" y="2097864"/>
                    <a:pt x="0" y="2094661"/>
                    <a:pt x="0" y="2090709"/>
                  </a:cubicBezTo>
                  <a:lnTo>
                    <a:pt x="0" y="7155"/>
                  </a:lnTo>
                  <a:cubicBezTo>
                    <a:pt x="0" y="5257"/>
                    <a:pt x="754" y="3437"/>
                    <a:pt x="2096" y="2096"/>
                  </a:cubicBezTo>
                  <a:cubicBezTo>
                    <a:pt x="3437" y="754"/>
                    <a:pt x="5257" y="0"/>
                    <a:pt x="7155" y="0"/>
                  </a:cubicBezTo>
                  <a:close/>
                </a:path>
              </a:pathLst>
            </a:custGeom>
            <a:solidFill>
              <a:srgbClr val="FBD4D3"/>
            </a:solidFill>
          </p:spPr>
        </p:sp>
        <p:sp>
          <p:nvSpPr>
            <p:cNvPr name="TextBox 4" id="4"/>
            <p:cNvSpPr txBox="true"/>
            <p:nvPr/>
          </p:nvSpPr>
          <p:spPr>
            <a:xfrm>
              <a:off x="0" y="-57150"/>
              <a:ext cx="4274726" cy="2155014"/>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3150697" y="2577036"/>
            <a:ext cx="11986605" cy="6681264"/>
          </a:xfrm>
          <a:custGeom>
            <a:avLst/>
            <a:gdLst/>
            <a:ahLst/>
            <a:cxnLst/>
            <a:rect r="r" b="b" t="t" l="l"/>
            <a:pathLst>
              <a:path h="6681264" w="11986605">
                <a:moveTo>
                  <a:pt x="0" y="0"/>
                </a:moveTo>
                <a:lnTo>
                  <a:pt x="11986606" y="0"/>
                </a:lnTo>
                <a:lnTo>
                  <a:pt x="11986606" y="6681264"/>
                </a:lnTo>
                <a:lnTo>
                  <a:pt x="0" y="6681264"/>
                </a:lnTo>
                <a:lnTo>
                  <a:pt x="0" y="0"/>
                </a:lnTo>
                <a:close/>
              </a:path>
            </a:pathLst>
          </a:custGeom>
          <a:blipFill>
            <a:blip r:embed="rId2"/>
            <a:stretch>
              <a:fillRect l="-4008" t="-3450" r="-3674" b="-2396"/>
            </a:stretch>
          </a:blipFill>
        </p:spPr>
      </p:sp>
      <p:sp>
        <p:nvSpPr>
          <p:cNvPr name="Freeform 6" id="6"/>
          <p:cNvSpPr/>
          <p:nvPr/>
        </p:nvSpPr>
        <p:spPr>
          <a:xfrm flipH="false" flipV="false" rot="-2380323">
            <a:off x="15286470" y="893543"/>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But before we start, try these: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1D6C6"/>
        </a:solidFill>
      </p:bgPr>
    </p:bg>
    <p:spTree>
      <p:nvGrpSpPr>
        <p:cNvPr id="1" name=""/>
        <p:cNvGrpSpPr/>
        <p:nvPr/>
      </p:nvGrpSpPr>
      <p:grpSpPr>
        <a:xfrm>
          <a:off x="0" y="0"/>
          <a:ext cx="0" cy="0"/>
          <a:chOff x="0" y="0"/>
          <a:chExt cx="0" cy="0"/>
        </a:xfrm>
      </p:grpSpPr>
      <p:grpSp>
        <p:nvGrpSpPr>
          <p:cNvPr name="Group 2" id="2"/>
          <p:cNvGrpSpPr/>
          <p:nvPr/>
        </p:nvGrpSpPr>
        <p:grpSpPr>
          <a:xfrm rot="0">
            <a:off x="1028700" y="1846044"/>
            <a:ext cx="16325152" cy="7965327"/>
            <a:chOff x="0" y="0"/>
            <a:chExt cx="4299628" cy="2097864"/>
          </a:xfrm>
        </p:grpSpPr>
        <p:sp>
          <p:nvSpPr>
            <p:cNvPr name="Freeform 3" id="3"/>
            <p:cNvSpPr/>
            <p:nvPr/>
          </p:nvSpPr>
          <p:spPr>
            <a:xfrm flipH="false" flipV="false" rot="0">
              <a:off x="0" y="0"/>
              <a:ext cx="4299629" cy="2097864"/>
            </a:xfrm>
            <a:custGeom>
              <a:avLst/>
              <a:gdLst/>
              <a:ahLst/>
              <a:cxnLst/>
              <a:rect r="r" b="b" t="t" l="l"/>
              <a:pathLst>
                <a:path h="2097864" w="4299629">
                  <a:moveTo>
                    <a:pt x="7113" y="0"/>
                  </a:moveTo>
                  <a:lnTo>
                    <a:pt x="4292515" y="0"/>
                  </a:lnTo>
                  <a:cubicBezTo>
                    <a:pt x="4294402" y="0"/>
                    <a:pt x="4296211" y="749"/>
                    <a:pt x="4297545" y="2083"/>
                  </a:cubicBezTo>
                  <a:cubicBezTo>
                    <a:pt x="4298879" y="3418"/>
                    <a:pt x="4299629" y="5227"/>
                    <a:pt x="4299629" y="7113"/>
                  </a:cubicBezTo>
                  <a:lnTo>
                    <a:pt x="4299629" y="2090750"/>
                  </a:lnTo>
                  <a:cubicBezTo>
                    <a:pt x="4299629" y="2092637"/>
                    <a:pt x="4298879" y="2094447"/>
                    <a:pt x="4297545" y="2095781"/>
                  </a:cubicBezTo>
                  <a:cubicBezTo>
                    <a:pt x="4296211" y="2097115"/>
                    <a:pt x="4294402" y="2097864"/>
                    <a:pt x="4292515" y="2097864"/>
                  </a:cubicBezTo>
                  <a:lnTo>
                    <a:pt x="7113" y="2097864"/>
                  </a:lnTo>
                  <a:cubicBezTo>
                    <a:pt x="5227" y="2097864"/>
                    <a:pt x="3418" y="2097115"/>
                    <a:pt x="2083" y="2095781"/>
                  </a:cubicBezTo>
                  <a:cubicBezTo>
                    <a:pt x="749" y="2094447"/>
                    <a:pt x="0" y="2092637"/>
                    <a:pt x="0" y="2090750"/>
                  </a:cubicBezTo>
                  <a:lnTo>
                    <a:pt x="0" y="7113"/>
                  </a:lnTo>
                  <a:cubicBezTo>
                    <a:pt x="0" y="5227"/>
                    <a:pt x="749" y="3418"/>
                    <a:pt x="2083" y="2083"/>
                  </a:cubicBezTo>
                  <a:cubicBezTo>
                    <a:pt x="3418" y="749"/>
                    <a:pt x="5227" y="0"/>
                    <a:pt x="7113" y="0"/>
                  </a:cubicBezTo>
                  <a:close/>
                </a:path>
              </a:pathLst>
            </a:custGeom>
            <a:solidFill>
              <a:srgbClr val="FBD4D3"/>
            </a:solidFill>
          </p:spPr>
        </p:sp>
        <p:sp>
          <p:nvSpPr>
            <p:cNvPr name="TextBox 4" id="4"/>
            <p:cNvSpPr txBox="true"/>
            <p:nvPr/>
          </p:nvSpPr>
          <p:spPr>
            <a:xfrm>
              <a:off x="0" y="-57150"/>
              <a:ext cx="4299628" cy="2155014"/>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2380323">
            <a:off x="15699837" y="893543"/>
            <a:ext cx="1907771" cy="4114800"/>
          </a:xfrm>
          <a:custGeom>
            <a:avLst/>
            <a:gdLst/>
            <a:ahLst/>
            <a:cxnLst/>
            <a:rect r="r" b="b" t="t" l="l"/>
            <a:pathLst>
              <a:path h="4114800" w="1907771">
                <a:moveTo>
                  <a:pt x="0" y="0"/>
                </a:moveTo>
                <a:lnTo>
                  <a:pt x="1907771" y="0"/>
                </a:lnTo>
                <a:lnTo>
                  <a:pt x="19077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56087" y="3400584"/>
            <a:ext cx="15294603" cy="5134231"/>
          </a:xfrm>
          <a:custGeom>
            <a:avLst/>
            <a:gdLst/>
            <a:ahLst/>
            <a:cxnLst/>
            <a:rect r="r" b="b" t="t" l="l"/>
            <a:pathLst>
              <a:path h="5134231" w="15294603">
                <a:moveTo>
                  <a:pt x="0" y="0"/>
                </a:moveTo>
                <a:lnTo>
                  <a:pt x="15294603" y="0"/>
                </a:lnTo>
                <a:lnTo>
                  <a:pt x="15294603" y="5134231"/>
                </a:lnTo>
                <a:lnTo>
                  <a:pt x="0" y="5134231"/>
                </a:lnTo>
                <a:lnTo>
                  <a:pt x="0" y="0"/>
                </a:lnTo>
                <a:close/>
              </a:path>
            </a:pathLst>
          </a:custGeom>
          <a:blipFill>
            <a:blip r:embed="rId4"/>
            <a:stretch>
              <a:fillRect l="0" t="0" r="0" b="0"/>
            </a:stretch>
          </a:blipFill>
        </p:spPr>
      </p:sp>
      <p:sp>
        <p:nvSpPr>
          <p:cNvPr name="TextBox 7" id="7"/>
          <p:cNvSpPr txBox="true"/>
          <p:nvPr/>
        </p:nvSpPr>
        <p:spPr>
          <a:xfrm rot="0">
            <a:off x="2490552" y="748861"/>
            <a:ext cx="9849354"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Open Sans Bold"/>
                <a:ea typeface="Open Sans Bold"/>
                <a:cs typeface="Open Sans Bold"/>
                <a:sym typeface="Open Sans Bold"/>
              </a:rPr>
              <a:t>But before we start, try these: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8B8"/>
        </a:solidFill>
      </p:bgPr>
    </p:bg>
    <p:spTree>
      <p:nvGrpSpPr>
        <p:cNvPr id="1" name=""/>
        <p:cNvGrpSpPr/>
        <p:nvPr/>
      </p:nvGrpSpPr>
      <p:grpSpPr>
        <a:xfrm>
          <a:off x="0" y="0"/>
          <a:ext cx="0" cy="0"/>
          <a:chOff x="0" y="0"/>
          <a:chExt cx="0" cy="0"/>
        </a:xfrm>
      </p:grpSpPr>
      <p:grpSp>
        <p:nvGrpSpPr>
          <p:cNvPr name="Group 2" id="2"/>
          <p:cNvGrpSpPr/>
          <p:nvPr/>
        </p:nvGrpSpPr>
        <p:grpSpPr>
          <a:xfrm rot="0">
            <a:off x="11118497" y="-241034"/>
            <a:ext cx="8130129" cy="10876151"/>
            <a:chOff x="0" y="0"/>
            <a:chExt cx="2141269" cy="2864501"/>
          </a:xfrm>
        </p:grpSpPr>
        <p:sp>
          <p:nvSpPr>
            <p:cNvPr name="Freeform 3" id="3"/>
            <p:cNvSpPr/>
            <p:nvPr/>
          </p:nvSpPr>
          <p:spPr>
            <a:xfrm flipH="false" flipV="false" rot="0">
              <a:off x="0" y="0"/>
              <a:ext cx="2141269" cy="2864501"/>
            </a:xfrm>
            <a:custGeom>
              <a:avLst/>
              <a:gdLst/>
              <a:ahLst/>
              <a:cxnLst/>
              <a:rect r="r" b="b" t="t" l="l"/>
              <a:pathLst>
                <a:path h="2864501" w="2141269">
                  <a:moveTo>
                    <a:pt x="203200" y="0"/>
                  </a:moveTo>
                  <a:lnTo>
                    <a:pt x="2141269" y="0"/>
                  </a:lnTo>
                  <a:lnTo>
                    <a:pt x="1938069" y="2864501"/>
                  </a:lnTo>
                  <a:lnTo>
                    <a:pt x="0" y="2864501"/>
                  </a:lnTo>
                  <a:lnTo>
                    <a:pt x="203200" y="0"/>
                  </a:lnTo>
                  <a:close/>
                </a:path>
              </a:pathLst>
            </a:custGeom>
            <a:solidFill>
              <a:srgbClr val="C9DFD2"/>
            </a:solidFill>
          </p:spPr>
        </p:sp>
        <p:sp>
          <p:nvSpPr>
            <p:cNvPr name="TextBox 4" id="4"/>
            <p:cNvSpPr txBox="true"/>
            <p:nvPr/>
          </p:nvSpPr>
          <p:spPr>
            <a:xfrm>
              <a:off x="101600" y="-57150"/>
              <a:ext cx="1938069" cy="2921651"/>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9861107" y="1922026"/>
            <a:ext cx="7119597" cy="6550029"/>
          </a:xfrm>
          <a:custGeom>
            <a:avLst/>
            <a:gdLst/>
            <a:ahLst/>
            <a:cxnLst/>
            <a:rect r="r" b="b" t="t" l="l"/>
            <a:pathLst>
              <a:path h="6550029" w="7119597">
                <a:moveTo>
                  <a:pt x="0" y="0"/>
                </a:moveTo>
                <a:lnTo>
                  <a:pt x="7119597" y="0"/>
                </a:lnTo>
                <a:lnTo>
                  <a:pt x="7119597" y="6550029"/>
                </a:lnTo>
                <a:lnTo>
                  <a:pt x="0" y="6550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68019" y="3993305"/>
            <a:ext cx="7875981" cy="4947900"/>
          </a:xfrm>
          <a:prstGeom prst="rect">
            <a:avLst/>
          </a:prstGeom>
        </p:spPr>
        <p:txBody>
          <a:bodyPr anchor="t" rtlCol="false" tIns="0" lIns="0" bIns="0" rIns="0">
            <a:spAutoFit/>
          </a:bodyPr>
          <a:lstStyle/>
          <a:p>
            <a:pPr algn="l">
              <a:lnSpc>
                <a:spcPts val="3941"/>
              </a:lnSpc>
            </a:pPr>
            <a:r>
              <a:rPr lang="en-US" sz="3284">
                <a:solidFill>
                  <a:srgbClr val="000000"/>
                </a:solidFill>
                <a:latin typeface="Open Sans"/>
                <a:ea typeface="Open Sans"/>
                <a:cs typeface="Open Sans"/>
                <a:sym typeface="Open Sans"/>
              </a:rPr>
              <a:t>Speech sounds or phonemes are the smallest unit of sound. They are the vocal sounds we use to make up the words of the English language.</a:t>
            </a:r>
          </a:p>
          <a:p>
            <a:pPr algn="l">
              <a:lnSpc>
                <a:spcPts val="3941"/>
              </a:lnSpc>
            </a:pPr>
          </a:p>
          <a:p>
            <a:pPr algn="l">
              <a:lnSpc>
                <a:spcPts val="3941"/>
              </a:lnSpc>
            </a:pPr>
            <a:r>
              <a:rPr lang="en-US" sz="3284">
                <a:solidFill>
                  <a:srgbClr val="000000"/>
                </a:solidFill>
                <a:latin typeface="Open Sans"/>
                <a:ea typeface="Open Sans"/>
                <a:cs typeface="Open Sans"/>
                <a:sym typeface="Open Sans"/>
              </a:rPr>
              <a:t>In English, the alphabet is made up of 26 letters. However, there are 44 sounds that can be made from these 26 alphabets.</a:t>
            </a:r>
          </a:p>
          <a:p>
            <a:pPr algn="l">
              <a:lnSpc>
                <a:spcPts val="1839"/>
              </a:lnSpc>
            </a:pPr>
          </a:p>
          <a:p>
            <a:pPr algn="l" marL="0" indent="0" lvl="0">
              <a:lnSpc>
                <a:spcPts val="1839"/>
              </a:lnSpc>
            </a:pPr>
          </a:p>
        </p:txBody>
      </p:sp>
      <p:sp>
        <p:nvSpPr>
          <p:cNvPr name="TextBox 7" id="7"/>
          <p:cNvSpPr txBox="true"/>
          <p:nvPr/>
        </p:nvSpPr>
        <p:spPr>
          <a:xfrm rot="0">
            <a:off x="1268019" y="1104900"/>
            <a:ext cx="8910143" cy="2254250"/>
          </a:xfrm>
          <a:prstGeom prst="rect">
            <a:avLst/>
          </a:prstGeom>
        </p:spPr>
        <p:txBody>
          <a:bodyPr anchor="t" rtlCol="false" tIns="0" lIns="0" bIns="0" rIns="0">
            <a:spAutoFit/>
          </a:bodyPr>
          <a:lstStyle/>
          <a:p>
            <a:pPr algn="l" marL="0" indent="0" lvl="0">
              <a:lnSpc>
                <a:spcPts val="8800"/>
              </a:lnSpc>
            </a:pPr>
            <a:r>
              <a:rPr lang="en-US" sz="8000">
                <a:solidFill>
                  <a:srgbClr val="000000"/>
                </a:solidFill>
                <a:latin typeface="Open Sans Bold"/>
                <a:ea typeface="Open Sans Bold"/>
                <a:cs typeface="Open Sans Bold"/>
                <a:sym typeface="Open Sans Bold"/>
              </a:rPr>
              <a:t>What are speech sounds?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04B27"/>
        </a:solidFill>
      </p:bgPr>
    </p:bg>
    <p:spTree>
      <p:nvGrpSpPr>
        <p:cNvPr id="1" name=""/>
        <p:cNvGrpSpPr/>
        <p:nvPr/>
      </p:nvGrpSpPr>
      <p:grpSpPr>
        <a:xfrm>
          <a:off x="0" y="0"/>
          <a:ext cx="0" cy="0"/>
          <a:chOff x="0" y="0"/>
          <a:chExt cx="0" cy="0"/>
        </a:xfrm>
      </p:grpSpPr>
      <p:grpSp>
        <p:nvGrpSpPr>
          <p:cNvPr name="Group 2" id="2"/>
          <p:cNvGrpSpPr/>
          <p:nvPr/>
        </p:nvGrpSpPr>
        <p:grpSpPr>
          <a:xfrm rot="0">
            <a:off x="14221659" y="-282125"/>
            <a:ext cx="4066341" cy="10851250"/>
            <a:chOff x="0" y="0"/>
            <a:chExt cx="1070971" cy="2857942"/>
          </a:xfrm>
        </p:grpSpPr>
        <p:sp>
          <p:nvSpPr>
            <p:cNvPr name="Freeform 3" id="3"/>
            <p:cNvSpPr/>
            <p:nvPr/>
          </p:nvSpPr>
          <p:spPr>
            <a:xfrm flipH="false" flipV="false" rot="0">
              <a:off x="0" y="0"/>
              <a:ext cx="1070971" cy="2857942"/>
            </a:xfrm>
            <a:custGeom>
              <a:avLst/>
              <a:gdLst/>
              <a:ahLst/>
              <a:cxnLst/>
              <a:rect r="r" b="b" t="t" l="l"/>
              <a:pathLst>
                <a:path h="2857942" w="1070971">
                  <a:moveTo>
                    <a:pt x="0" y="0"/>
                  </a:moveTo>
                  <a:lnTo>
                    <a:pt x="1070971" y="0"/>
                  </a:lnTo>
                  <a:lnTo>
                    <a:pt x="1070971" y="2857942"/>
                  </a:lnTo>
                  <a:lnTo>
                    <a:pt x="0" y="2857942"/>
                  </a:lnTo>
                  <a:close/>
                </a:path>
              </a:pathLst>
            </a:custGeom>
            <a:solidFill>
              <a:srgbClr val="C0DDCD"/>
            </a:solidFill>
          </p:spPr>
        </p:sp>
        <p:sp>
          <p:nvSpPr>
            <p:cNvPr name="TextBox 4" id="4"/>
            <p:cNvSpPr txBox="true"/>
            <p:nvPr/>
          </p:nvSpPr>
          <p:spPr>
            <a:xfrm>
              <a:off x="0" y="-57150"/>
              <a:ext cx="1070971" cy="2915092"/>
            </a:xfrm>
            <a:prstGeom prst="rect">
              <a:avLst/>
            </a:prstGeom>
          </p:spPr>
          <p:txBody>
            <a:bodyPr anchor="ctr" rtlCol="false" tIns="50800" lIns="50800" bIns="50800" rIns="50800"/>
            <a:lstStyle/>
            <a:p>
              <a:pPr algn="ctr">
                <a:lnSpc>
                  <a:spcPts val="3110"/>
                </a:lnSpc>
              </a:pPr>
            </a:p>
          </p:txBody>
        </p:sp>
      </p:grpSp>
      <p:sp>
        <p:nvSpPr>
          <p:cNvPr name="Freeform 5" id="5"/>
          <p:cNvSpPr/>
          <p:nvPr/>
        </p:nvSpPr>
        <p:spPr>
          <a:xfrm flipH="false" flipV="false" rot="0">
            <a:off x="14565648" y="2511432"/>
            <a:ext cx="2693652" cy="4733254"/>
          </a:xfrm>
          <a:custGeom>
            <a:avLst/>
            <a:gdLst/>
            <a:ahLst/>
            <a:cxnLst/>
            <a:rect r="r" b="b" t="t" l="l"/>
            <a:pathLst>
              <a:path h="4733254" w="2693652">
                <a:moveTo>
                  <a:pt x="0" y="0"/>
                </a:moveTo>
                <a:lnTo>
                  <a:pt x="2693652" y="0"/>
                </a:lnTo>
                <a:lnTo>
                  <a:pt x="2693652" y="4733254"/>
                </a:lnTo>
                <a:lnTo>
                  <a:pt x="0" y="473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74917" y="1487939"/>
            <a:ext cx="13022301" cy="7770361"/>
          </a:xfrm>
          <a:custGeom>
            <a:avLst/>
            <a:gdLst/>
            <a:ahLst/>
            <a:cxnLst/>
            <a:rect r="r" b="b" t="t" l="l"/>
            <a:pathLst>
              <a:path h="7770361" w="13022301">
                <a:moveTo>
                  <a:pt x="0" y="0"/>
                </a:moveTo>
                <a:lnTo>
                  <a:pt x="13022300" y="0"/>
                </a:lnTo>
                <a:lnTo>
                  <a:pt x="13022300" y="7770361"/>
                </a:lnTo>
                <a:lnTo>
                  <a:pt x="0" y="7770361"/>
                </a:lnTo>
                <a:lnTo>
                  <a:pt x="0" y="0"/>
                </a:lnTo>
                <a:close/>
              </a:path>
            </a:pathLst>
          </a:custGeom>
          <a:blipFill>
            <a:blip r:embed="rId4"/>
            <a:stretch>
              <a:fillRect l="-5797" t="0" r="-6735" b="0"/>
            </a:stretch>
          </a:blipFill>
        </p:spPr>
      </p:sp>
      <p:sp>
        <p:nvSpPr>
          <p:cNvPr name="TextBox 7" id="7"/>
          <p:cNvSpPr txBox="true"/>
          <p:nvPr/>
        </p:nvSpPr>
        <p:spPr>
          <a:xfrm rot="0">
            <a:off x="171008" y="448310"/>
            <a:ext cx="140506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Speech sounds are broadly divided into Vowels and Consonants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7E7D9"/>
        </a:solidFill>
      </p:bgPr>
    </p:bg>
    <p:spTree>
      <p:nvGrpSpPr>
        <p:cNvPr id="1" name=""/>
        <p:cNvGrpSpPr/>
        <p:nvPr/>
      </p:nvGrpSpPr>
      <p:grpSpPr>
        <a:xfrm>
          <a:off x="0" y="0"/>
          <a:ext cx="0" cy="0"/>
          <a:chOff x="0" y="0"/>
          <a:chExt cx="0" cy="0"/>
        </a:xfrm>
      </p:grpSpPr>
      <p:sp>
        <p:nvSpPr>
          <p:cNvPr name="Freeform 2" id="2"/>
          <p:cNvSpPr/>
          <p:nvPr/>
        </p:nvSpPr>
        <p:spPr>
          <a:xfrm flipH="false" flipV="true" rot="1562744">
            <a:off x="8688706" y="4874933"/>
            <a:ext cx="2234158" cy="1379588"/>
          </a:xfrm>
          <a:custGeom>
            <a:avLst/>
            <a:gdLst/>
            <a:ahLst/>
            <a:cxnLst/>
            <a:rect r="r" b="b" t="t" l="l"/>
            <a:pathLst>
              <a:path h="1379588" w="2234158">
                <a:moveTo>
                  <a:pt x="0" y="1379588"/>
                </a:moveTo>
                <a:lnTo>
                  <a:pt x="2234158" y="1379588"/>
                </a:lnTo>
                <a:lnTo>
                  <a:pt x="2234158" y="0"/>
                </a:lnTo>
                <a:lnTo>
                  <a:pt x="0" y="0"/>
                </a:lnTo>
                <a:lnTo>
                  <a:pt x="0" y="137958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973105"/>
            <a:ext cx="10706444" cy="2080001"/>
            <a:chOff x="0" y="0"/>
            <a:chExt cx="2742168" cy="532736"/>
          </a:xfrm>
        </p:grpSpPr>
        <p:sp>
          <p:nvSpPr>
            <p:cNvPr name="Freeform 4" id="4"/>
            <p:cNvSpPr/>
            <p:nvPr/>
          </p:nvSpPr>
          <p:spPr>
            <a:xfrm flipH="false" flipV="false" rot="0">
              <a:off x="0" y="0"/>
              <a:ext cx="2742168" cy="532736"/>
            </a:xfrm>
            <a:custGeom>
              <a:avLst/>
              <a:gdLst/>
              <a:ahLst/>
              <a:cxnLst/>
              <a:rect r="r" b="b" t="t" l="l"/>
              <a:pathLst>
                <a:path h="532736" w="2742168">
                  <a:moveTo>
                    <a:pt x="0" y="0"/>
                  </a:moveTo>
                  <a:lnTo>
                    <a:pt x="2742168" y="0"/>
                  </a:lnTo>
                  <a:lnTo>
                    <a:pt x="2742168" y="532736"/>
                  </a:lnTo>
                  <a:lnTo>
                    <a:pt x="0" y="532736"/>
                  </a:lnTo>
                  <a:close/>
                </a:path>
              </a:pathLst>
            </a:custGeom>
            <a:solidFill>
              <a:srgbClr val="F8A5A8"/>
            </a:solidFill>
          </p:spPr>
        </p:sp>
        <p:sp>
          <p:nvSpPr>
            <p:cNvPr name="TextBox 5" id="5"/>
            <p:cNvSpPr txBox="true"/>
            <p:nvPr/>
          </p:nvSpPr>
          <p:spPr>
            <a:xfrm>
              <a:off x="0" y="-57150"/>
              <a:ext cx="2742168" cy="589886"/>
            </a:xfrm>
            <a:prstGeom prst="rect">
              <a:avLst/>
            </a:prstGeom>
          </p:spPr>
          <p:txBody>
            <a:bodyPr anchor="ctr" rtlCol="false" tIns="50800" lIns="50800" bIns="50800" rIns="50800"/>
            <a:lstStyle/>
            <a:p>
              <a:pPr algn="ctr">
                <a:lnSpc>
                  <a:spcPts val="3110"/>
                </a:lnSpc>
              </a:pPr>
            </a:p>
          </p:txBody>
        </p:sp>
      </p:grpSp>
      <p:grpSp>
        <p:nvGrpSpPr>
          <p:cNvPr name="Group 6" id="6"/>
          <p:cNvGrpSpPr/>
          <p:nvPr/>
        </p:nvGrpSpPr>
        <p:grpSpPr>
          <a:xfrm rot="0">
            <a:off x="1323344" y="6674964"/>
            <a:ext cx="4333687" cy="2583336"/>
            <a:chOff x="0" y="0"/>
            <a:chExt cx="1109957" cy="661652"/>
          </a:xfrm>
        </p:grpSpPr>
        <p:sp>
          <p:nvSpPr>
            <p:cNvPr name="Freeform 7" id="7"/>
            <p:cNvSpPr/>
            <p:nvPr/>
          </p:nvSpPr>
          <p:spPr>
            <a:xfrm flipH="false" flipV="false" rot="0">
              <a:off x="0" y="0"/>
              <a:ext cx="1109957" cy="661652"/>
            </a:xfrm>
            <a:custGeom>
              <a:avLst/>
              <a:gdLst/>
              <a:ahLst/>
              <a:cxnLst/>
              <a:rect r="r" b="b" t="t" l="l"/>
              <a:pathLst>
                <a:path h="661652" w="1109957">
                  <a:moveTo>
                    <a:pt x="0" y="0"/>
                  </a:moveTo>
                  <a:lnTo>
                    <a:pt x="1109957" y="0"/>
                  </a:lnTo>
                  <a:lnTo>
                    <a:pt x="1109957" y="661652"/>
                  </a:lnTo>
                  <a:lnTo>
                    <a:pt x="0" y="661652"/>
                  </a:lnTo>
                  <a:close/>
                </a:path>
              </a:pathLst>
            </a:custGeom>
            <a:solidFill>
              <a:srgbClr val="F8A5A8"/>
            </a:solidFill>
          </p:spPr>
        </p:sp>
        <p:sp>
          <p:nvSpPr>
            <p:cNvPr name="TextBox 8" id="8"/>
            <p:cNvSpPr txBox="true"/>
            <p:nvPr/>
          </p:nvSpPr>
          <p:spPr>
            <a:xfrm>
              <a:off x="0" y="-57150"/>
              <a:ext cx="1109957" cy="718802"/>
            </a:xfrm>
            <a:prstGeom prst="rect">
              <a:avLst/>
            </a:prstGeom>
          </p:spPr>
          <p:txBody>
            <a:bodyPr anchor="ctr" rtlCol="false" tIns="50800" lIns="50800" bIns="50800" rIns="50800"/>
            <a:lstStyle/>
            <a:p>
              <a:pPr algn="ctr">
                <a:lnSpc>
                  <a:spcPts val="3110"/>
                </a:lnSpc>
              </a:pPr>
            </a:p>
          </p:txBody>
        </p:sp>
      </p:grpSp>
      <p:sp>
        <p:nvSpPr>
          <p:cNvPr name="Freeform 9" id="9"/>
          <p:cNvSpPr/>
          <p:nvPr/>
        </p:nvSpPr>
        <p:spPr>
          <a:xfrm flipH="true" flipV="true" rot="-2287043">
            <a:off x="1549137" y="4741456"/>
            <a:ext cx="2166844" cy="1233736"/>
          </a:xfrm>
          <a:custGeom>
            <a:avLst/>
            <a:gdLst/>
            <a:ahLst/>
            <a:cxnLst/>
            <a:rect r="r" b="b" t="t" l="l"/>
            <a:pathLst>
              <a:path h="1233736" w="2166844">
                <a:moveTo>
                  <a:pt x="2166844" y="1233736"/>
                </a:moveTo>
                <a:lnTo>
                  <a:pt x="0" y="1233736"/>
                </a:lnTo>
                <a:lnTo>
                  <a:pt x="0" y="0"/>
                </a:lnTo>
                <a:lnTo>
                  <a:pt x="2166844" y="0"/>
                </a:lnTo>
                <a:lnTo>
                  <a:pt x="2166844" y="1233736"/>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747816" y="6674964"/>
            <a:ext cx="4333687" cy="2583336"/>
            <a:chOff x="0" y="0"/>
            <a:chExt cx="1109957" cy="661652"/>
          </a:xfrm>
        </p:grpSpPr>
        <p:sp>
          <p:nvSpPr>
            <p:cNvPr name="Freeform 11" id="11"/>
            <p:cNvSpPr/>
            <p:nvPr/>
          </p:nvSpPr>
          <p:spPr>
            <a:xfrm flipH="false" flipV="false" rot="0">
              <a:off x="0" y="0"/>
              <a:ext cx="1109957" cy="661652"/>
            </a:xfrm>
            <a:custGeom>
              <a:avLst/>
              <a:gdLst/>
              <a:ahLst/>
              <a:cxnLst/>
              <a:rect r="r" b="b" t="t" l="l"/>
              <a:pathLst>
                <a:path h="661652" w="1109957">
                  <a:moveTo>
                    <a:pt x="0" y="0"/>
                  </a:moveTo>
                  <a:lnTo>
                    <a:pt x="1109957" y="0"/>
                  </a:lnTo>
                  <a:lnTo>
                    <a:pt x="1109957" y="661652"/>
                  </a:lnTo>
                  <a:lnTo>
                    <a:pt x="0" y="661652"/>
                  </a:lnTo>
                  <a:close/>
                </a:path>
              </a:pathLst>
            </a:custGeom>
            <a:solidFill>
              <a:srgbClr val="F8DEA9"/>
            </a:solidFill>
          </p:spPr>
        </p:sp>
        <p:sp>
          <p:nvSpPr>
            <p:cNvPr name="TextBox 12" id="12"/>
            <p:cNvSpPr txBox="true"/>
            <p:nvPr/>
          </p:nvSpPr>
          <p:spPr>
            <a:xfrm>
              <a:off x="0" y="-57150"/>
              <a:ext cx="1109957" cy="718802"/>
            </a:xfrm>
            <a:prstGeom prst="rect">
              <a:avLst/>
            </a:prstGeom>
          </p:spPr>
          <p:txBody>
            <a:bodyPr anchor="ctr" rtlCol="false" tIns="50800" lIns="50800" bIns="50800" rIns="50800"/>
            <a:lstStyle/>
            <a:p>
              <a:pPr algn="ctr">
                <a:lnSpc>
                  <a:spcPts val="3110"/>
                </a:lnSpc>
              </a:pPr>
            </a:p>
          </p:txBody>
        </p:sp>
      </p:grpSp>
      <p:grpSp>
        <p:nvGrpSpPr>
          <p:cNvPr name="Group 13" id="13"/>
          <p:cNvGrpSpPr/>
          <p:nvPr/>
        </p:nvGrpSpPr>
        <p:grpSpPr>
          <a:xfrm rot="0">
            <a:off x="12786353" y="-331959"/>
            <a:ext cx="6437725" cy="10618959"/>
            <a:chOff x="0" y="0"/>
            <a:chExt cx="1695532" cy="2796763"/>
          </a:xfrm>
        </p:grpSpPr>
        <p:sp>
          <p:nvSpPr>
            <p:cNvPr name="Freeform 14" id="14"/>
            <p:cNvSpPr/>
            <p:nvPr/>
          </p:nvSpPr>
          <p:spPr>
            <a:xfrm flipH="false" flipV="false" rot="0">
              <a:off x="0" y="0"/>
              <a:ext cx="1695532" cy="2796763"/>
            </a:xfrm>
            <a:custGeom>
              <a:avLst/>
              <a:gdLst/>
              <a:ahLst/>
              <a:cxnLst/>
              <a:rect r="r" b="b" t="t" l="l"/>
              <a:pathLst>
                <a:path h="2796763" w="1695532">
                  <a:moveTo>
                    <a:pt x="0" y="0"/>
                  </a:moveTo>
                  <a:lnTo>
                    <a:pt x="1695532" y="0"/>
                  </a:lnTo>
                  <a:lnTo>
                    <a:pt x="1695532" y="2796763"/>
                  </a:lnTo>
                  <a:lnTo>
                    <a:pt x="0" y="2796763"/>
                  </a:lnTo>
                  <a:close/>
                </a:path>
              </a:pathLst>
            </a:custGeom>
            <a:solidFill>
              <a:srgbClr val="F8DEA9"/>
            </a:solidFill>
          </p:spPr>
        </p:sp>
        <p:sp>
          <p:nvSpPr>
            <p:cNvPr name="TextBox 15" id="15"/>
            <p:cNvSpPr txBox="true"/>
            <p:nvPr/>
          </p:nvSpPr>
          <p:spPr>
            <a:xfrm>
              <a:off x="0" y="-57150"/>
              <a:ext cx="1695532" cy="2853913"/>
            </a:xfrm>
            <a:prstGeom prst="rect">
              <a:avLst/>
            </a:prstGeom>
          </p:spPr>
          <p:txBody>
            <a:bodyPr anchor="ctr" rtlCol="false" tIns="50800" lIns="50800" bIns="50800" rIns="50800"/>
            <a:lstStyle/>
            <a:p>
              <a:pPr algn="ctr">
                <a:lnSpc>
                  <a:spcPts val="3110"/>
                </a:lnSpc>
              </a:pPr>
            </a:p>
          </p:txBody>
        </p:sp>
      </p:grpSp>
      <p:sp>
        <p:nvSpPr>
          <p:cNvPr name="Freeform 16" id="16"/>
          <p:cNvSpPr/>
          <p:nvPr/>
        </p:nvSpPr>
        <p:spPr>
          <a:xfrm flipH="false" flipV="false" rot="0">
            <a:off x="12081503" y="3221149"/>
            <a:ext cx="5006947" cy="4114800"/>
          </a:xfrm>
          <a:custGeom>
            <a:avLst/>
            <a:gdLst/>
            <a:ahLst/>
            <a:cxnLst/>
            <a:rect r="r" b="b" t="t" l="l"/>
            <a:pathLst>
              <a:path h="4114800" w="5006947">
                <a:moveTo>
                  <a:pt x="0" y="0"/>
                </a:moveTo>
                <a:lnTo>
                  <a:pt x="5006947" y="0"/>
                </a:lnTo>
                <a:lnTo>
                  <a:pt x="50069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399403" y="1550125"/>
            <a:ext cx="8515257" cy="1089313"/>
          </a:xfrm>
          <a:prstGeom prst="rect">
            <a:avLst/>
          </a:prstGeom>
        </p:spPr>
        <p:txBody>
          <a:bodyPr anchor="t" rtlCol="false" tIns="0" lIns="0" bIns="0" rIns="0">
            <a:spAutoFit/>
          </a:bodyPr>
          <a:lstStyle/>
          <a:p>
            <a:pPr algn="l" marL="0" indent="0" lvl="0">
              <a:lnSpc>
                <a:spcPts val="8502"/>
              </a:lnSpc>
              <a:spcBef>
                <a:spcPct val="0"/>
              </a:spcBef>
            </a:pPr>
            <a:r>
              <a:rPr lang="en-US" sz="7085">
                <a:solidFill>
                  <a:srgbClr val="000000"/>
                </a:solidFill>
                <a:latin typeface="Open Sans Bold"/>
                <a:ea typeface="Open Sans Bold"/>
                <a:cs typeface="Open Sans Bold"/>
                <a:sym typeface="Open Sans Bold"/>
              </a:rPr>
              <a:t>Vowels</a:t>
            </a:r>
          </a:p>
        </p:txBody>
      </p:sp>
      <p:sp>
        <p:nvSpPr>
          <p:cNvPr name="TextBox 18" id="18"/>
          <p:cNvSpPr txBox="true"/>
          <p:nvPr/>
        </p:nvSpPr>
        <p:spPr>
          <a:xfrm rot="0">
            <a:off x="1651546" y="3190580"/>
            <a:ext cx="9460752" cy="1683150"/>
          </a:xfrm>
          <a:prstGeom prst="rect">
            <a:avLst/>
          </a:prstGeom>
        </p:spPr>
        <p:txBody>
          <a:bodyPr anchor="t" rtlCol="false" tIns="0" lIns="0" bIns="0" rIns="0">
            <a:spAutoFit/>
          </a:bodyPr>
          <a:lstStyle/>
          <a:p>
            <a:pPr algn="l">
              <a:lnSpc>
                <a:spcPts val="3958"/>
              </a:lnSpc>
            </a:pPr>
            <a:r>
              <a:rPr lang="en-US" sz="3599">
                <a:solidFill>
                  <a:srgbClr val="000000"/>
                </a:solidFill>
                <a:latin typeface="Open Sans"/>
                <a:ea typeface="Open Sans"/>
                <a:cs typeface="Open Sans"/>
                <a:sym typeface="Open Sans"/>
              </a:rPr>
              <a:t>Vowels are those sounds during the utterance of which the air escapes freely, without any obstruction. </a:t>
            </a:r>
          </a:p>
          <a:p>
            <a:pPr algn="l">
              <a:lnSpc>
                <a:spcPts val="1727"/>
              </a:lnSpc>
              <a:spcBef>
                <a:spcPct val="0"/>
              </a:spcBef>
            </a:pPr>
          </a:p>
        </p:txBody>
      </p:sp>
      <p:sp>
        <p:nvSpPr>
          <p:cNvPr name="TextBox 19" id="19"/>
          <p:cNvSpPr txBox="true"/>
          <p:nvPr/>
        </p:nvSpPr>
        <p:spPr>
          <a:xfrm rot="0">
            <a:off x="1728778" y="6975945"/>
            <a:ext cx="3522819" cy="1493508"/>
          </a:xfrm>
          <a:prstGeom prst="rect">
            <a:avLst/>
          </a:prstGeom>
        </p:spPr>
        <p:txBody>
          <a:bodyPr anchor="t" rtlCol="false" tIns="0" lIns="0" bIns="0" rIns="0">
            <a:spAutoFit/>
          </a:bodyPr>
          <a:lstStyle/>
          <a:p>
            <a:pPr algn="ctr">
              <a:lnSpc>
                <a:spcPts val="3958"/>
              </a:lnSpc>
            </a:pPr>
            <a:r>
              <a:rPr lang="en-US" sz="3599" spc="-71">
                <a:solidFill>
                  <a:srgbClr val="000000"/>
                </a:solidFill>
                <a:latin typeface="Open Sans"/>
                <a:ea typeface="Open Sans"/>
                <a:cs typeface="Open Sans"/>
                <a:sym typeface="Open Sans"/>
              </a:rPr>
              <a:t>Monophthongs:</a:t>
            </a:r>
          </a:p>
          <a:p>
            <a:pPr algn="ctr">
              <a:lnSpc>
                <a:spcPts val="3958"/>
              </a:lnSpc>
              <a:spcBef>
                <a:spcPct val="0"/>
              </a:spcBef>
            </a:pPr>
            <a:r>
              <a:rPr lang="en-US" sz="3599" spc="-71">
                <a:solidFill>
                  <a:srgbClr val="000000"/>
                </a:solidFill>
                <a:latin typeface="Open Sans"/>
                <a:ea typeface="Open Sans"/>
                <a:cs typeface="Open Sans"/>
                <a:sym typeface="Open Sans"/>
              </a:rPr>
              <a:t>Pure/Single vowel sounds</a:t>
            </a:r>
          </a:p>
        </p:txBody>
      </p:sp>
      <p:sp>
        <p:nvSpPr>
          <p:cNvPr name="TextBox 20" id="20"/>
          <p:cNvSpPr txBox="true"/>
          <p:nvPr/>
        </p:nvSpPr>
        <p:spPr>
          <a:xfrm rot="0">
            <a:off x="7980070" y="6975945"/>
            <a:ext cx="3869178" cy="2484108"/>
          </a:xfrm>
          <a:prstGeom prst="rect">
            <a:avLst/>
          </a:prstGeom>
        </p:spPr>
        <p:txBody>
          <a:bodyPr anchor="t" rtlCol="false" tIns="0" lIns="0" bIns="0" rIns="0">
            <a:spAutoFit/>
          </a:bodyPr>
          <a:lstStyle/>
          <a:p>
            <a:pPr algn="ctr">
              <a:lnSpc>
                <a:spcPts val="3958"/>
              </a:lnSpc>
            </a:pPr>
            <a:r>
              <a:rPr lang="en-US" sz="3599" spc="-71">
                <a:solidFill>
                  <a:srgbClr val="000000"/>
                </a:solidFill>
                <a:latin typeface="Open Sans"/>
                <a:ea typeface="Open Sans"/>
                <a:cs typeface="Open Sans"/>
                <a:sym typeface="Open Sans"/>
              </a:rPr>
              <a:t>Diphthongs: </a:t>
            </a:r>
          </a:p>
          <a:p>
            <a:pPr algn="ctr">
              <a:lnSpc>
                <a:spcPts val="3958"/>
              </a:lnSpc>
            </a:pPr>
            <a:r>
              <a:rPr lang="en-US" sz="3599" spc="-71">
                <a:solidFill>
                  <a:srgbClr val="000000"/>
                </a:solidFill>
                <a:latin typeface="Open Sans"/>
                <a:ea typeface="Open Sans"/>
                <a:cs typeface="Open Sans"/>
                <a:sym typeface="Open Sans"/>
              </a:rPr>
              <a:t>Double/ Combination vowel sounds</a:t>
            </a:r>
          </a:p>
          <a:p>
            <a:pPr algn="ctr">
              <a:lnSpc>
                <a:spcPts val="395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04B27"/>
        </a:solidFill>
      </p:bgPr>
    </p:bg>
    <p:spTree>
      <p:nvGrpSpPr>
        <p:cNvPr id="1" name=""/>
        <p:cNvGrpSpPr/>
        <p:nvPr/>
      </p:nvGrpSpPr>
      <p:grpSpPr>
        <a:xfrm>
          <a:off x="0" y="0"/>
          <a:ext cx="0" cy="0"/>
          <a:chOff x="0" y="0"/>
          <a:chExt cx="0" cy="0"/>
        </a:xfrm>
      </p:grpSpPr>
      <p:sp>
        <p:nvSpPr>
          <p:cNvPr name="Freeform 2" id="2"/>
          <p:cNvSpPr/>
          <p:nvPr/>
        </p:nvSpPr>
        <p:spPr>
          <a:xfrm flipH="false" flipV="false" rot="0">
            <a:off x="1373795" y="3192359"/>
            <a:ext cx="15545294" cy="6670954"/>
          </a:xfrm>
          <a:custGeom>
            <a:avLst/>
            <a:gdLst/>
            <a:ahLst/>
            <a:cxnLst/>
            <a:rect r="r" b="b" t="t" l="l"/>
            <a:pathLst>
              <a:path h="6670954" w="15545294">
                <a:moveTo>
                  <a:pt x="0" y="0"/>
                </a:moveTo>
                <a:lnTo>
                  <a:pt x="15545294" y="0"/>
                </a:lnTo>
                <a:lnTo>
                  <a:pt x="15545294" y="6670954"/>
                </a:lnTo>
                <a:lnTo>
                  <a:pt x="0" y="6670954"/>
                </a:lnTo>
                <a:lnTo>
                  <a:pt x="0" y="0"/>
                </a:lnTo>
                <a:close/>
              </a:path>
            </a:pathLst>
          </a:custGeom>
          <a:blipFill>
            <a:blip r:embed="rId2"/>
            <a:stretch>
              <a:fillRect l="-2325" t="-2956" r="-2114" b="-2463"/>
            </a:stretch>
          </a:blipFill>
        </p:spPr>
      </p:sp>
      <p:sp>
        <p:nvSpPr>
          <p:cNvPr name="TextBox 3" id="3"/>
          <p:cNvSpPr txBox="true"/>
          <p:nvPr/>
        </p:nvSpPr>
        <p:spPr>
          <a:xfrm rot="0">
            <a:off x="1028700" y="505326"/>
            <a:ext cx="16235485" cy="2489835"/>
          </a:xfrm>
          <a:prstGeom prst="rect">
            <a:avLst/>
          </a:prstGeom>
        </p:spPr>
        <p:txBody>
          <a:bodyPr anchor="t" rtlCol="false" tIns="0" lIns="0" bIns="0" rIns="0">
            <a:spAutoFit/>
          </a:bodyPr>
          <a:lstStyle/>
          <a:p>
            <a:pPr algn="ctr">
              <a:lnSpc>
                <a:spcPts val="6000"/>
              </a:lnSpc>
            </a:pPr>
            <a:r>
              <a:rPr lang="en-US" sz="5000">
                <a:solidFill>
                  <a:srgbClr val="000000"/>
                </a:solidFill>
                <a:latin typeface="Fredoka"/>
                <a:ea typeface="Fredoka"/>
                <a:cs typeface="Fredoka"/>
                <a:sym typeface="Fredoka"/>
              </a:rPr>
              <a:t>A single vowel in written English gives us multiple sounds in spoken English</a:t>
            </a:r>
          </a:p>
          <a:p>
            <a:pPr algn="ctr">
              <a:lnSpc>
                <a:spcPts val="6000"/>
              </a:lnSpc>
            </a:pPr>
            <a:r>
              <a:rPr lang="en-US" sz="5000">
                <a:solidFill>
                  <a:srgbClr val="000000"/>
                </a:solidFill>
                <a:latin typeface="Open Sans Bold"/>
                <a:ea typeface="Open Sans Bold"/>
                <a:cs typeface="Open Sans Bold"/>
                <a:sym typeface="Open Sans Bold"/>
              </a:rPr>
              <a:t>20 VOWEL Sounds:</a:t>
            </a:r>
          </a:p>
          <a:p>
            <a:pPr algn="l" marL="0" indent="0" lvl="0">
              <a:lnSpc>
                <a:spcPts val="167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DEA9"/>
        </a:solidFill>
      </p:bgPr>
    </p:bg>
    <p:spTree>
      <p:nvGrpSpPr>
        <p:cNvPr id="1" name=""/>
        <p:cNvGrpSpPr/>
        <p:nvPr/>
      </p:nvGrpSpPr>
      <p:grpSpPr>
        <a:xfrm>
          <a:off x="0" y="0"/>
          <a:ext cx="0" cy="0"/>
          <a:chOff x="0" y="0"/>
          <a:chExt cx="0" cy="0"/>
        </a:xfrm>
      </p:grpSpPr>
      <p:sp>
        <p:nvSpPr>
          <p:cNvPr name="Freeform 2" id="2"/>
          <p:cNvSpPr/>
          <p:nvPr/>
        </p:nvSpPr>
        <p:spPr>
          <a:xfrm flipH="true" flipV="true" rot="-2287043">
            <a:off x="7683189" y="2361799"/>
            <a:ext cx="2166844" cy="1233736"/>
          </a:xfrm>
          <a:custGeom>
            <a:avLst/>
            <a:gdLst/>
            <a:ahLst/>
            <a:cxnLst/>
            <a:rect r="r" b="b" t="t" l="l"/>
            <a:pathLst>
              <a:path h="1233736" w="2166844">
                <a:moveTo>
                  <a:pt x="2166844" y="1233735"/>
                </a:moveTo>
                <a:lnTo>
                  <a:pt x="0" y="1233735"/>
                </a:lnTo>
                <a:lnTo>
                  <a:pt x="0" y="0"/>
                </a:lnTo>
                <a:lnTo>
                  <a:pt x="2166844" y="0"/>
                </a:lnTo>
                <a:lnTo>
                  <a:pt x="2166844" y="12337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25861" y="0"/>
            <a:ext cx="8827002" cy="10569195"/>
            <a:chOff x="0" y="0"/>
            <a:chExt cx="1114460" cy="1334422"/>
          </a:xfrm>
        </p:grpSpPr>
        <p:sp>
          <p:nvSpPr>
            <p:cNvPr name="Freeform 4" id="4"/>
            <p:cNvSpPr/>
            <p:nvPr/>
          </p:nvSpPr>
          <p:spPr>
            <a:xfrm flipH="false" flipV="false" rot="0">
              <a:off x="0" y="0"/>
              <a:ext cx="1114460" cy="1334422"/>
            </a:xfrm>
            <a:custGeom>
              <a:avLst/>
              <a:gdLst/>
              <a:ahLst/>
              <a:cxnLst/>
              <a:rect r="r" b="b" t="t" l="l"/>
              <a:pathLst>
                <a:path h="1334422" w="1114460">
                  <a:moveTo>
                    <a:pt x="911260" y="0"/>
                  </a:moveTo>
                  <a:lnTo>
                    <a:pt x="0" y="0"/>
                  </a:lnTo>
                  <a:lnTo>
                    <a:pt x="203200" y="1334422"/>
                  </a:lnTo>
                  <a:lnTo>
                    <a:pt x="1114460" y="1334422"/>
                  </a:lnTo>
                  <a:lnTo>
                    <a:pt x="911260" y="0"/>
                  </a:lnTo>
                  <a:close/>
                </a:path>
              </a:pathLst>
            </a:custGeom>
            <a:solidFill>
              <a:srgbClr val="C0DDCD"/>
            </a:solidFill>
          </p:spPr>
        </p:sp>
        <p:sp>
          <p:nvSpPr>
            <p:cNvPr name="TextBox 5" id="5"/>
            <p:cNvSpPr txBox="true"/>
            <p:nvPr/>
          </p:nvSpPr>
          <p:spPr>
            <a:xfrm>
              <a:off x="101600" y="-57150"/>
              <a:ext cx="911260" cy="1391572"/>
            </a:xfrm>
            <a:prstGeom prst="rect">
              <a:avLst/>
            </a:prstGeom>
          </p:spPr>
          <p:txBody>
            <a:bodyPr anchor="ctr" rtlCol="false" tIns="50800" lIns="50800" bIns="50800" rIns="50800"/>
            <a:lstStyle/>
            <a:p>
              <a:pPr algn="ctr">
                <a:lnSpc>
                  <a:spcPts val="3110"/>
                </a:lnSpc>
              </a:pPr>
            </a:p>
          </p:txBody>
        </p:sp>
      </p:grpSp>
      <p:sp>
        <p:nvSpPr>
          <p:cNvPr name="Freeform 6" id="6"/>
          <p:cNvSpPr/>
          <p:nvPr/>
        </p:nvSpPr>
        <p:spPr>
          <a:xfrm flipH="false" flipV="false" rot="0">
            <a:off x="1446200" y="1545888"/>
            <a:ext cx="3493994" cy="7477419"/>
          </a:xfrm>
          <a:custGeom>
            <a:avLst/>
            <a:gdLst/>
            <a:ahLst/>
            <a:cxnLst/>
            <a:rect r="r" b="b" t="t" l="l"/>
            <a:pathLst>
              <a:path h="7477419" w="3493994">
                <a:moveTo>
                  <a:pt x="0" y="0"/>
                </a:moveTo>
                <a:lnTo>
                  <a:pt x="3493993" y="0"/>
                </a:lnTo>
                <a:lnTo>
                  <a:pt x="3493993" y="7477419"/>
                </a:lnTo>
                <a:lnTo>
                  <a:pt x="0" y="74774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1562744">
            <a:off x="13253686" y="2332723"/>
            <a:ext cx="2234158" cy="1379588"/>
          </a:xfrm>
          <a:custGeom>
            <a:avLst/>
            <a:gdLst/>
            <a:ahLst/>
            <a:cxnLst/>
            <a:rect r="r" b="b" t="t" l="l"/>
            <a:pathLst>
              <a:path h="1379588" w="2234158">
                <a:moveTo>
                  <a:pt x="0" y="1379588"/>
                </a:moveTo>
                <a:lnTo>
                  <a:pt x="2234158" y="1379588"/>
                </a:lnTo>
                <a:lnTo>
                  <a:pt x="2234158" y="0"/>
                </a:lnTo>
                <a:lnTo>
                  <a:pt x="0" y="0"/>
                </a:lnTo>
                <a:lnTo>
                  <a:pt x="0" y="1379588"/>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8" id="8"/>
          <p:cNvGrpSpPr/>
          <p:nvPr/>
        </p:nvGrpSpPr>
        <p:grpSpPr>
          <a:xfrm rot="0">
            <a:off x="6251672" y="1572569"/>
            <a:ext cx="10758159" cy="1465392"/>
            <a:chOff x="0" y="0"/>
            <a:chExt cx="2755413" cy="375321"/>
          </a:xfrm>
        </p:grpSpPr>
        <p:sp>
          <p:nvSpPr>
            <p:cNvPr name="Freeform 9" id="9"/>
            <p:cNvSpPr/>
            <p:nvPr/>
          </p:nvSpPr>
          <p:spPr>
            <a:xfrm flipH="false" flipV="false" rot="0">
              <a:off x="0" y="0"/>
              <a:ext cx="2755413" cy="375321"/>
            </a:xfrm>
            <a:custGeom>
              <a:avLst/>
              <a:gdLst/>
              <a:ahLst/>
              <a:cxnLst/>
              <a:rect r="r" b="b" t="t" l="l"/>
              <a:pathLst>
                <a:path h="375321" w="2755413">
                  <a:moveTo>
                    <a:pt x="0" y="0"/>
                  </a:moveTo>
                  <a:lnTo>
                    <a:pt x="2755413" y="0"/>
                  </a:lnTo>
                  <a:lnTo>
                    <a:pt x="2755413" y="375321"/>
                  </a:lnTo>
                  <a:lnTo>
                    <a:pt x="0" y="375321"/>
                  </a:lnTo>
                  <a:close/>
                </a:path>
              </a:pathLst>
            </a:custGeom>
            <a:solidFill>
              <a:srgbClr val="93BFAC"/>
            </a:solidFill>
          </p:spPr>
        </p:sp>
        <p:sp>
          <p:nvSpPr>
            <p:cNvPr name="TextBox 10" id="10"/>
            <p:cNvSpPr txBox="true"/>
            <p:nvPr/>
          </p:nvSpPr>
          <p:spPr>
            <a:xfrm>
              <a:off x="0" y="-57150"/>
              <a:ext cx="2755413" cy="432471"/>
            </a:xfrm>
            <a:prstGeom prst="rect">
              <a:avLst/>
            </a:prstGeom>
          </p:spPr>
          <p:txBody>
            <a:bodyPr anchor="ctr" rtlCol="false" tIns="50800" lIns="50800" bIns="50800" rIns="50800"/>
            <a:lstStyle/>
            <a:p>
              <a:pPr algn="ctr">
                <a:lnSpc>
                  <a:spcPts val="3110"/>
                </a:lnSpc>
              </a:pPr>
            </a:p>
          </p:txBody>
        </p:sp>
      </p:grpSp>
      <p:sp>
        <p:nvSpPr>
          <p:cNvPr name="Freeform 11" id="11"/>
          <p:cNvSpPr/>
          <p:nvPr/>
        </p:nvSpPr>
        <p:spPr>
          <a:xfrm flipH="false" flipV="false" rot="0">
            <a:off x="7193811" y="4132755"/>
            <a:ext cx="8873881" cy="5784456"/>
          </a:xfrm>
          <a:custGeom>
            <a:avLst/>
            <a:gdLst/>
            <a:ahLst/>
            <a:cxnLst/>
            <a:rect r="r" b="b" t="t" l="l"/>
            <a:pathLst>
              <a:path h="5784456" w="8873881">
                <a:moveTo>
                  <a:pt x="0" y="0"/>
                </a:moveTo>
                <a:lnTo>
                  <a:pt x="8873881" y="0"/>
                </a:lnTo>
                <a:lnTo>
                  <a:pt x="8873881" y="5784455"/>
                </a:lnTo>
                <a:lnTo>
                  <a:pt x="0" y="5784455"/>
                </a:lnTo>
                <a:lnTo>
                  <a:pt x="0" y="0"/>
                </a:lnTo>
                <a:close/>
              </a:path>
            </a:pathLst>
          </a:custGeom>
          <a:blipFill>
            <a:blip r:embed="rId8"/>
            <a:stretch>
              <a:fillRect l="-8111" t="-23128" r="-16124" b="-19813"/>
            </a:stretch>
          </a:blipFill>
        </p:spPr>
      </p:sp>
      <p:sp>
        <p:nvSpPr>
          <p:cNvPr name="TextBox 12" id="12"/>
          <p:cNvSpPr txBox="true"/>
          <p:nvPr/>
        </p:nvSpPr>
        <p:spPr>
          <a:xfrm rot="0">
            <a:off x="7162021" y="262841"/>
            <a:ext cx="8515257" cy="1085850"/>
          </a:xfrm>
          <a:prstGeom prst="rect">
            <a:avLst/>
          </a:prstGeom>
        </p:spPr>
        <p:txBody>
          <a:bodyPr anchor="t" rtlCol="false" tIns="0" lIns="0" bIns="0" rIns="0">
            <a:spAutoFit/>
          </a:bodyPr>
          <a:lstStyle/>
          <a:p>
            <a:pPr algn="ctr" marL="0" indent="0" lvl="0">
              <a:lnSpc>
                <a:spcPts val="8502"/>
              </a:lnSpc>
              <a:spcBef>
                <a:spcPct val="0"/>
              </a:spcBef>
            </a:pPr>
            <a:r>
              <a:rPr lang="en-US" sz="7085">
                <a:solidFill>
                  <a:srgbClr val="000000"/>
                </a:solidFill>
                <a:latin typeface="Open Sans Bold"/>
                <a:ea typeface="Open Sans Bold"/>
                <a:cs typeface="Open Sans Bold"/>
                <a:sym typeface="Open Sans Bold"/>
              </a:rPr>
              <a:t>Monophthongs</a:t>
            </a:r>
          </a:p>
        </p:txBody>
      </p:sp>
      <p:sp>
        <p:nvSpPr>
          <p:cNvPr name="TextBox 13" id="13"/>
          <p:cNvSpPr txBox="true"/>
          <p:nvPr/>
        </p:nvSpPr>
        <p:spPr>
          <a:xfrm rot="0">
            <a:off x="6906575" y="1885536"/>
            <a:ext cx="9448353" cy="868033"/>
          </a:xfrm>
          <a:prstGeom prst="rect">
            <a:avLst/>
          </a:prstGeom>
        </p:spPr>
        <p:txBody>
          <a:bodyPr anchor="t" rtlCol="false" tIns="0" lIns="0" bIns="0" rIns="0">
            <a:spAutoFit/>
          </a:bodyPr>
          <a:lstStyle/>
          <a:p>
            <a:pPr algn="ctr">
              <a:lnSpc>
                <a:spcPts val="3408"/>
              </a:lnSpc>
              <a:spcBef>
                <a:spcPct val="0"/>
              </a:spcBef>
            </a:pPr>
            <a:r>
              <a:rPr lang="en-US" sz="3099" spc="-61">
                <a:solidFill>
                  <a:srgbClr val="000000"/>
                </a:solidFill>
                <a:latin typeface="Open Sans"/>
                <a:ea typeface="Open Sans"/>
                <a:cs typeface="Open Sans"/>
                <a:sym typeface="Open Sans"/>
              </a:rPr>
              <a:t>Monophthongs are short non-gliding vowel sounds. Out of 20 vowels, 12 are monophthongs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DAGMHjLUeK0</dc:identifier>
  <dcterms:modified xsi:type="dcterms:W3CDTF">2011-08-01T06:04:30Z</dcterms:modified>
  <cp:revision>1</cp:revision>
  <dc:title>Colorful English Conditionals Presentation </dc:title>
</cp:coreProperties>
</file>