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52" r:id="rId3"/>
    <p:sldId id="257" r:id="rId4"/>
    <p:sldId id="259" r:id="rId5"/>
    <p:sldId id="306" r:id="rId6"/>
    <p:sldId id="307" r:id="rId7"/>
    <p:sldId id="308" r:id="rId8"/>
    <p:sldId id="309" r:id="rId9"/>
    <p:sldId id="260" r:id="rId10"/>
    <p:sldId id="310" r:id="rId11"/>
    <p:sldId id="311" r:id="rId12"/>
    <p:sldId id="312" r:id="rId13"/>
    <p:sldId id="263" r:id="rId14"/>
    <p:sldId id="313" r:id="rId15"/>
    <p:sldId id="314" r:id="rId16"/>
    <p:sldId id="266" r:id="rId17"/>
    <p:sldId id="315" r:id="rId18"/>
    <p:sldId id="265" r:id="rId19"/>
    <p:sldId id="323" r:id="rId20"/>
    <p:sldId id="316" r:id="rId21"/>
    <p:sldId id="268" r:id="rId22"/>
    <p:sldId id="317" r:id="rId23"/>
    <p:sldId id="271" r:id="rId24"/>
    <p:sldId id="318" r:id="rId25"/>
    <p:sldId id="270" r:id="rId26"/>
    <p:sldId id="319" r:id="rId27"/>
    <p:sldId id="275" r:id="rId28"/>
    <p:sldId id="276" r:id="rId29"/>
    <p:sldId id="320" r:id="rId30"/>
    <p:sldId id="321" r:id="rId31"/>
    <p:sldId id="322" r:id="rId32"/>
    <p:sldId id="324" r:id="rId33"/>
    <p:sldId id="325" r:id="rId34"/>
    <p:sldId id="326" r:id="rId35"/>
    <p:sldId id="327" r:id="rId36"/>
    <p:sldId id="328" r:id="rId37"/>
    <p:sldId id="329" r:id="rId38"/>
    <p:sldId id="330" r:id="rId39"/>
    <p:sldId id="331" r:id="rId40"/>
    <p:sldId id="332" r:id="rId41"/>
    <p:sldId id="337" r:id="rId42"/>
    <p:sldId id="336" r:id="rId43"/>
    <p:sldId id="335" r:id="rId44"/>
    <p:sldId id="334" r:id="rId45"/>
    <p:sldId id="333" r:id="rId46"/>
    <p:sldId id="293" r:id="rId47"/>
    <p:sldId id="339" r:id="rId48"/>
    <p:sldId id="338" r:id="rId49"/>
    <p:sldId id="273" r:id="rId50"/>
    <p:sldId id="340" r:id="rId51"/>
    <p:sldId id="277" r:id="rId52"/>
    <p:sldId id="341" r:id="rId53"/>
    <p:sldId id="279" r:id="rId54"/>
    <p:sldId id="342" r:id="rId55"/>
    <p:sldId id="281" r:id="rId56"/>
    <p:sldId id="343" r:id="rId57"/>
    <p:sldId id="285" r:id="rId58"/>
    <p:sldId id="344" r:id="rId59"/>
    <p:sldId id="287" r:id="rId60"/>
    <p:sldId id="345" r:id="rId61"/>
    <p:sldId id="289" r:id="rId62"/>
    <p:sldId id="346" r:id="rId63"/>
    <p:sldId id="291" r:id="rId64"/>
    <p:sldId id="347" r:id="rId65"/>
    <p:sldId id="348" r:id="rId66"/>
    <p:sldId id="349" r:id="rId67"/>
    <p:sldId id="350" r:id="rId68"/>
    <p:sldId id="351" r:id="rId69"/>
    <p:sldId id="30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38955-B099-486F-B6B3-1C5F052C081C}"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2992-B8BB-4E57-B3D8-CFEF45A652A0}" type="slidenum">
              <a:rPr lang="en-IN" smtClean="0"/>
              <a:t>‹#›</a:t>
            </a:fld>
            <a:endParaRPr lang="en-IN"/>
          </a:p>
        </p:txBody>
      </p:sp>
    </p:spTree>
    <p:extLst>
      <p:ext uri="{BB962C8B-B14F-4D97-AF65-F5344CB8AC3E}">
        <p14:creationId xmlns:p14="http://schemas.microsoft.com/office/powerpoint/2010/main" val="243968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1</a:t>
            </a:fld>
            <a:endParaRPr lang="en-IN"/>
          </a:p>
        </p:txBody>
      </p:sp>
    </p:spTree>
    <p:extLst>
      <p:ext uri="{BB962C8B-B14F-4D97-AF65-F5344CB8AC3E}">
        <p14:creationId xmlns:p14="http://schemas.microsoft.com/office/powerpoint/2010/main" val="3736359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41</a:t>
            </a:fld>
            <a:endParaRPr lang="en-IN"/>
          </a:p>
        </p:txBody>
      </p:sp>
    </p:spTree>
    <p:extLst>
      <p:ext uri="{BB962C8B-B14F-4D97-AF65-F5344CB8AC3E}">
        <p14:creationId xmlns:p14="http://schemas.microsoft.com/office/powerpoint/2010/main" val="1636420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42</a:t>
            </a:fld>
            <a:endParaRPr lang="en-IN"/>
          </a:p>
        </p:txBody>
      </p:sp>
    </p:spTree>
    <p:extLst>
      <p:ext uri="{BB962C8B-B14F-4D97-AF65-F5344CB8AC3E}">
        <p14:creationId xmlns:p14="http://schemas.microsoft.com/office/powerpoint/2010/main" val="41112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43</a:t>
            </a:fld>
            <a:endParaRPr lang="en-IN"/>
          </a:p>
        </p:txBody>
      </p:sp>
    </p:spTree>
    <p:extLst>
      <p:ext uri="{BB962C8B-B14F-4D97-AF65-F5344CB8AC3E}">
        <p14:creationId xmlns:p14="http://schemas.microsoft.com/office/powerpoint/2010/main" val="624629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44</a:t>
            </a:fld>
            <a:endParaRPr lang="en-IN"/>
          </a:p>
        </p:txBody>
      </p:sp>
    </p:spTree>
    <p:extLst>
      <p:ext uri="{BB962C8B-B14F-4D97-AF65-F5344CB8AC3E}">
        <p14:creationId xmlns:p14="http://schemas.microsoft.com/office/powerpoint/2010/main" val="423020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45</a:t>
            </a:fld>
            <a:endParaRPr lang="en-IN"/>
          </a:p>
        </p:txBody>
      </p:sp>
    </p:spTree>
    <p:extLst>
      <p:ext uri="{BB962C8B-B14F-4D97-AF65-F5344CB8AC3E}">
        <p14:creationId xmlns:p14="http://schemas.microsoft.com/office/powerpoint/2010/main" val="2358725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47</a:t>
            </a:fld>
            <a:endParaRPr lang="en-IN"/>
          </a:p>
        </p:txBody>
      </p:sp>
    </p:spTree>
    <p:extLst>
      <p:ext uri="{BB962C8B-B14F-4D97-AF65-F5344CB8AC3E}">
        <p14:creationId xmlns:p14="http://schemas.microsoft.com/office/powerpoint/2010/main" val="14134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3</a:t>
            </a:fld>
            <a:endParaRPr lang="en-IN"/>
          </a:p>
        </p:txBody>
      </p:sp>
    </p:spTree>
    <p:extLst>
      <p:ext uri="{BB962C8B-B14F-4D97-AF65-F5344CB8AC3E}">
        <p14:creationId xmlns:p14="http://schemas.microsoft.com/office/powerpoint/2010/main" val="1524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6</a:t>
            </a:fld>
            <a:endParaRPr lang="en-IN"/>
          </a:p>
        </p:txBody>
      </p:sp>
    </p:spTree>
    <p:extLst>
      <p:ext uri="{BB962C8B-B14F-4D97-AF65-F5344CB8AC3E}">
        <p14:creationId xmlns:p14="http://schemas.microsoft.com/office/powerpoint/2010/main" val="202702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7</a:t>
            </a:fld>
            <a:endParaRPr lang="en-IN"/>
          </a:p>
        </p:txBody>
      </p:sp>
    </p:spTree>
    <p:extLst>
      <p:ext uri="{BB962C8B-B14F-4D97-AF65-F5344CB8AC3E}">
        <p14:creationId xmlns:p14="http://schemas.microsoft.com/office/powerpoint/2010/main" val="119924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8</a:t>
            </a:fld>
            <a:endParaRPr lang="en-IN"/>
          </a:p>
        </p:txBody>
      </p:sp>
    </p:spTree>
    <p:extLst>
      <p:ext uri="{BB962C8B-B14F-4D97-AF65-F5344CB8AC3E}">
        <p14:creationId xmlns:p14="http://schemas.microsoft.com/office/powerpoint/2010/main" val="22207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11</a:t>
            </a:fld>
            <a:endParaRPr lang="en-IN"/>
          </a:p>
        </p:txBody>
      </p:sp>
    </p:spTree>
    <p:extLst>
      <p:ext uri="{BB962C8B-B14F-4D97-AF65-F5344CB8AC3E}">
        <p14:creationId xmlns:p14="http://schemas.microsoft.com/office/powerpoint/2010/main" val="56332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12</a:t>
            </a:fld>
            <a:endParaRPr lang="en-IN"/>
          </a:p>
        </p:txBody>
      </p:sp>
    </p:spTree>
    <p:extLst>
      <p:ext uri="{BB962C8B-B14F-4D97-AF65-F5344CB8AC3E}">
        <p14:creationId xmlns:p14="http://schemas.microsoft.com/office/powerpoint/2010/main" val="5246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15</a:t>
            </a:fld>
            <a:endParaRPr lang="en-IN"/>
          </a:p>
        </p:txBody>
      </p:sp>
    </p:spTree>
    <p:extLst>
      <p:ext uri="{BB962C8B-B14F-4D97-AF65-F5344CB8AC3E}">
        <p14:creationId xmlns:p14="http://schemas.microsoft.com/office/powerpoint/2010/main" val="131913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t>40</a:t>
            </a:fld>
            <a:endParaRPr lang="en-IN"/>
          </a:p>
        </p:txBody>
      </p:sp>
    </p:spTree>
    <p:extLst>
      <p:ext uri="{BB962C8B-B14F-4D97-AF65-F5344CB8AC3E}">
        <p14:creationId xmlns:p14="http://schemas.microsoft.com/office/powerpoint/2010/main" val="200832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383A433-F4FE-4638-B9CA-4CAD4FAB0017}" type="datetimeFigureOut">
              <a:rPr lang="en-IN" smtClean="0"/>
              <a:t>19-09-2024</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655BD25-D86F-480C-BDBE-852CDE6D0294}"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301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131945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294861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307226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383A433-F4FE-4638-B9CA-4CAD4FAB0017}" type="datetimeFigureOut">
              <a:rPr lang="en-IN" smtClean="0"/>
              <a:t>19-09-2024</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655BD25-D86F-480C-BDBE-852CDE6D0294}"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477131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3A433-F4FE-4638-B9CA-4CAD4FAB0017}"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13305607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3A433-F4FE-4638-B9CA-4CAD4FAB0017}" type="datetimeFigureOut">
              <a:rPr lang="en-IN" smtClean="0"/>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546953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3A433-F4FE-4638-B9CA-4CAD4FAB0017}" type="datetimeFigureOut">
              <a:rPr lang="en-IN" smtClean="0"/>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27958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3A433-F4FE-4638-B9CA-4CAD4FAB0017}" type="datetimeFigureOut">
              <a:rPr lang="en-IN" smtClean="0"/>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121702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383A433-F4FE-4638-B9CA-4CAD4FAB0017}" type="datetimeFigureOut">
              <a:rPr lang="en-IN" smtClean="0"/>
              <a:t>19-09-2024</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D655BD25-D86F-480C-BDBE-852CDE6D0294}"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24687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383A433-F4FE-4638-B9CA-4CAD4FAB0017}" type="datetimeFigureOut">
              <a:rPr lang="en-IN" smtClean="0"/>
              <a:t>19-09-2024</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D655BD25-D86F-480C-BDBE-852CDE6D0294}" type="slidenum">
              <a:rPr lang="en-IN" smtClean="0"/>
              <a:t>‹#›</a:t>
            </a:fld>
            <a:endParaRPr lang="en-IN"/>
          </a:p>
        </p:txBody>
      </p:sp>
    </p:spTree>
    <p:extLst>
      <p:ext uri="{BB962C8B-B14F-4D97-AF65-F5344CB8AC3E}">
        <p14:creationId xmlns:p14="http://schemas.microsoft.com/office/powerpoint/2010/main" val="124246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383A433-F4FE-4638-B9CA-4CAD4FAB0017}" type="datetimeFigureOut">
              <a:rPr lang="en-IN" smtClean="0"/>
              <a:t>19-09-2024</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655BD25-D86F-480C-BDBE-852CDE6D0294}"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170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800score.com/gre-prep/prep-guide/sentence-completion/"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800score.com/gre-prep/prep-guide/sentence-completion/"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800score.com/gre-prep/prep-guide/sentence-completio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460" y="552449"/>
            <a:ext cx="8185958" cy="5848351"/>
          </a:xfrm>
          <a:prstGeom prst="rect">
            <a:avLst/>
          </a:prstGeom>
        </p:spPr>
      </p:pic>
    </p:spTree>
    <p:extLst>
      <p:ext uri="{BB962C8B-B14F-4D97-AF65-F5344CB8AC3E}">
        <p14:creationId xmlns:p14="http://schemas.microsoft.com/office/powerpoint/2010/main" val="150069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2</a:t>
            </a:r>
            <a:endParaRPr lang="en-IN" cap="none" dirty="0"/>
          </a:p>
        </p:txBody>
      </p:sp>
      <p:sp>
        <p:nvSpPr>
          <p:cNvPr id="3" name="Content Placeholder 2"/>
          <p:cNvSpPr>
            <a:spLocks noGrp="1"/>
          </p:cNvSpPr>
          <p:nvPr>
            <p:ph idx="1"/>
          </p:nvPr>
        </p:nvSpPr>
        <p:spPr/>
        <p:txBody>
          <a:bodyPr>
            <a:normAutofit/>
          </a:bodyPr>
          <a:lstStyle/>
          <a:p>
            <a:pPr marL="0" indent="0">
              <a:buNone/>
            </a:pPr>
            <a:r>
              <a:rPr lang="en-IN" sz="2400" b="1" dirty="0"/>
              <a:t>A child should not be ______ as being either very shy or overaggressive.</a:t>
            </a:r>
          </a:p>
          <a:p>
            <a:pPr marL="0" indent="0">
              <a:buNone/>
            </a:pPr>
            <a:endParaRPr lang="en-IN" sz="2400" b="1" dirty="0"/>
          </a:p>
          <a:p>
            <a:pPr marL="457200" indent="-457200">
              <a:buFont typeface="+mj-lt"/>
              <a:buAutoNum type="alphaUcPeriod"/>
            </a:pPr>
            <a:r>
              <a:rPr lang="en-IN" sz="2400" b="1" dirty="0">
                <a:solidFill>
                  <a:srgbClr val="FF0000"/>
                </a:solidFill>
              </a:rPr>
              <a:t>categorized</a:t>
            </a:r>
          </a:p>
          <a:p>
            <a:pPr marL="457200" indent="-457200">
              <a:buFont typeface="+mj-lt"/>
              <a:buAutoNum type="alphaUcPeriod"/>
            </a:pPr>
            <a:r>
              <a:rPr lang="en-IN" sz="2400" b="1" dirty="0"/>
              <a:t>instructed</a:t>
            </a:r>
          </a:p>
          <a:p>
            <a:pPr marL="457200" indent="-457200">
              <a:buFont typeface="+mj-lt"/>
              <a:buAutoNum type="alphaUcPeriod"/>
            </a:pPr>
            <a:r>
              <a:rPr lang="en-IN" sz="2400" b="1" dirty="0"/>
              <a:t>intoned</a:t>
            </a:r>
          </a:p>
          <a:p>
            <a:pPr marL="457200" indent="-457200">
              <a:buFont typeface="+mj-lt"/>
              <a:buAutoNum type="alphaUcPeriod"/>
            </a:pPr>
            <a:r>
              <a:rPr lang="en-IN" sz="2400" b="1" dirty="0"/>
              <a:t>distracted</a:t>
            </a:r>
          </a:p>
          <a:p>
            <a:pPr marL="457200" indent="-457200">
              <a:buFont typeface="+mj-lt"/>
              <a:buAutoNum type="alphaUcPeriod"/>
            </a:pPr>
            <a:r>
              <a:rPr lang="en-IN" sz="2400" b="1" dirty="0"/>
              <a:t>refrained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10289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D</a:t>
            </a:r>
            <a:r>
              <a:rPr lang="en-US" cap="none" dirty="0"/>
              <a:t>ouble</a:t>
            </a:r>
            <a:r>
              <a:rPr lang="en-US" dirty="0"/>
              <a:t> B</a:t>
            </a:r>
            <a:r>
              <a:rPr lang="en-US" cap="none" dirty="0"/>
              <a:t>lank</a:t>
            </a:r>
            <a:r>
              <a:rPr lang="en-US" dirty="0"/>
              <a:t> Q</a:t>
            </a:r>
            <a:r>
              <a:rPr lang="en-US" cap="none" dirty="0"/>
              <a:t>uestion</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77500" lnSpcReduction="20000"/>
          </a:bodyPr>
          <a:lstStyle/>
          <a:p>
            <a:pPr marL="0" indent="0">
              <a:buNone/>
            </a:pPr>
            <a:r>
              <a:rPr lang="en-IN" sz="2800" dirty="0"/>
              <a:t>The double blank questions are worked out in two steps:</a:t>
            </a:r>
          </a:p>
          <a:p>
            <a:r>
              <a:rPr lang="en-IN" sz="2800" dirty="0"/>
              <a:t>Step 1: define the blanks. Use context clues in the sentence to figure out what the words in the blanks will mean.</a:t>
            </a:r>
          </a:p>
          <a:p>
            <a:r>
              <a:rPr lang="en-IN" sz="2800" dirty="0"/>
              <a:t>Step 2: match your answer. Pick the answer that provides the word you need for both blanks.</a:t>
            </a:r>
          </a:p>
          <a:p>
            <a:pPr marL="0" indent="0">
              <a:buNone/>
            </a:pPr>
            <a:r>
              <a:rPr lang="en-IN" sz="2800" dirty="0"/>
              <a:t>With two-blanks, you get two chances to eliminate each answer. Remember that both words have to match; if even one is wrong, you can confidently eliminate the whole answer without even knowing the other.</a:t>
            </a:r>
          </a:p>
          <a:p>
            <a:pPr marL="0" indent="0">
              <a:buNone/>
            </a:pPr>
            <a:r>
              <a:rPr lang="en-IN" sz="2800" dirty="0"/>
              <a:t>This makes two-blank sentence completions a lot more forgiving if your vocabulary isn't quite where you'd like it to be. </a:t>
            </a:r>
          </a:p>
        </p:txBody>
      </p:sp>
    </p:spTree>
    <p:extLst>
      <p:ext uri="{BB962C8B-B14F-4D97-AF65-F5344CB8AC3E}">
        <p14:creationId xmlns:p14="http://schemas.microsoft.com/office/powerpoint/2010/main" val="69769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214652"/>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E</a:t>
            </a:r>
            <a:r>
              <a:rPr lang="en-US" cap="none" dirty="0"/>
              <a:t>xample</a:t>
            </a: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1501255"/>
            <a:ext cx="10178322" cy="4378338"/>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92500" lnSpcReduction="20000"/>
          </a:bodyPr>
          <a:lstStyle/>
          <a:p>
            <a:pPr marL="0" indent="0">
              <a:buNone/>
            </a:pPr>
            <a:r>
              <a:rPr lang="en-IN" sz="1800" dirty="0"/>
              <a:t>'Despite his reputation for --------------- and carelessness in his academic work, Alexander was always very --------------- when working on his personal projects.'</a:t>
            </a:r>
          </a:p>
          <a:p>
            <a:pPr marL="0" indent="0">
              <a:buNone/>
            </a:pPr>
            <a:r>
              <a:rPr lang="en-IN" sz="1800" dirty="0"/>
              <a:t>(A) Intransigence…punctual</a:t>
            </a:r>
          </a:p>
          <a:p>
            <a:pPr marL="0" indent="0">
              <a:buNone/>
            </a:pPr>
            <a:r>
              <a:rPr lang="en-IN" sz="1800" dirty="0"/>
              <a:t>(B) Contrition…tactful</a:t>
            </a:r>
          </a:p>
          <a:p>
            <a:pPr marL="0" indent="0">
              <a:buNone/>
            </a:pPr>
            <a:r>
              <a:rPr lang="en-IN" sz="1800" dirty="0"/>
              <a:t>(C) Negligence…meticulous</a:t>
            </a:r>
          </a:p>
          <a:p>
            <a:pPr marL="0" indent="0">
              <a:buNone/>
            </a:pPr>
            <a:r>
              <a:rPr lang="en-IN" sz="1800" dirty="0"/>
              <a:t>(D) Haste…hapless</a:t>
            </a:r>
          </a:p>
          <a:p>
            <a:pPr marL="0" indent="0">
              <a:buNone/>
            </a:pPr>
            <a:r>
              <a:rPr lang="en-IN" sz="1800" dirty="0"/>
              <a:t>(E) Penury…conscientious</a:t>
            </a:r>
          </a:p>
          <a:p>
            <a:pPr marL="0" indent="0">
              <a:buNone/>
            </a:pPr>
            <a:r>
              <a:rPr lang="en-IN" sz="1800" dirty="0"/>
              <a:t>Let's go through the answers one by one. In choice (A), intransigence means 'stubbornness.' It doesn't fit with the idea of carelessness or laziness, so you can cross off (A) right away. Moving on to (B), contrition means 'being sorry about something.' That also doesn't work with carelessness, so (B) is out. In choice (C), negligence is 'carelessness' - think of the same root word in 'neglect.' And meticulous means that you 'pay attention to the details,' which seems to fit with the second word as well. So, this one may fit. In choice (D), haste might work for the first blank, but hapless doesn't fit the second blank at all; it means 'unlucky,' which has nothing to do with being careful. Again, if it's half wrong, it's all wrong, so get rid of it. In (E), penury lets you eliminate the answer right away; this means 'poverty,' which doesn't fit the clue. So (C) is the only answer choice left. Read it back into the sentence to double-check</a:t>
            </a:r>
          </a:p>
        </p:txBody>
      </p:sp>
    </p:spTree>
    <p:extLst>
      <p:ext uri="{BB962C8B-B14F-4D97-AF65-F5344CB8AC3E}">
        <p14:creationId xmlns:p14="http://schemas.microsoft.com/office/powerpoint/2010/main" val="160295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3</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IN" sz="2400" b="1" dirty="0"/>
              <a:t>President Anwar el - Sadat of Egypt, disregarding ______ criticism in the </a:t>
            </a:r>
            <a:r>
              <a:rPr lang="en-IN" sz="2400" b="1" dirty="0" err="1"/>
              <a:t>Alab</a:t>
            </a:r>
            <a:r>
              <a:rPr lang="en-IN" sz="2400" b="1" dirty="0"/>
              <a:t> world and in his own Government, ______ accepted prime minister </a:t>
            </a:r>
            <a:r>
              <a:rPr lang="en-IN" sz="2400" b="1" dirty="0" err="1"/>
              <a:t>Menahem</a:t>
            </a:r>
            <a:r>
              <a:rPr lang="en-IN" sz="2400" b="1" dirty="0"/>
              <a:t> </a:t>
            </a:r>
            <a:r>
              <a:rPr lang="en-IN" sz="2400" b="1" dirty="0" err="1"/>
              <a:t>Begin's</a:t>
            </a:r>
            <a:r>
              <a:rPr lang="en-IN" sz="2400" b="1" dirty="0"/>
              <a:t> invitation to visit Israel in order to address the Israeli parliament.</a:t>
            </a:r>
          </a:p>
          <a:p>
            <a:pPr marL="0" indent="0">
              <a:buNone/>
            </a:pPr>
            <a:endParaRPr lang="en-IN" sz="2400" b="1" dirty="0"/>
          </a:p>
          <a:p>
            <a:pPr marL="457200" indent="-457200">
              <a:buFont typeface="+mj-lt"/>
              <a:buAutoNum type="alphaUcPeriod"/>
            </a:pPr>
            <a:r>
              <a:rPr lang="en-IN" sz="2400" b="1" dirty="0"/>
              <a:t>acrimonious - formally</a:t>
            </a:r>
          </a:p>
          <a:p>
            <a:pPr marL="457200" indent="-457200">
              <a:buFont typeface="+mj-lt"/>
              <a:buAutoNum type="alphaUcPeriod"/>
            </a:pPr>
            <a:r>
              <a:rPr lang="en-IN" sz="2400" b="1" dirty="0"/>
              <a:t>blemished - stiffly</a:t>
            </a:r>
          </a:p>
          <a:p>
            <a:pPr marL="457200" indent="-457200">
              <a:buFont typeface="+mj-lt"/>
              <a:buAutoNum type="alphaUcPeriod"/>
            </a:pPr>
            <a:r>
              <a:rPr lang="en-IN" sz="2400" b="1" dirty="0"/>
              <a:t>categorical - previously</a:t>
            </a:r>
          </a:p>
          <a:p>
            <a:pPr marL="457200" indent="-457200">
              <a:buFont typeface="+mj-lt"/>
              <a:buAutoNum type="alphaUcPeriod"/>
            </a:pPr>
            <a:r>
              <a:rPr lang="en-IN" sz="2400" b="1" dirty="0"/>
              <a:t>malignant - plaintively</a:t>
            </a:r>
          </a:p>
          <a:p>
            <a:pPr marL="457200" indent="-457200">
              <a:buFont typeface="+mj-lt"/>
              <a:buAutoNum type="alphaUcPeriod"/>
            </a:pPr>
            <a:r>
              <a:rPr lang="en-IN" sz="2400" b="1" dirty="0"/>
              <a:t>charismatic - meticulously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53793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3</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IN" sz="2400" b="1" dirty="0"/>
              <a:t>President Anwar el - Sadat of Egypt, disregarding ______ criticism in the </a:t>
            </a:r>
            <a:r>
              <a:rPr lang="en-IN" sz="2400" b="1" dirty="0" err="1"/>
              <a:t>Alab</a:t>
            </a:r>
            <a:r>
              <a:rPr lang="en-IN" sz="2400" b="1" dirty="0"/>
              <a:t> world and in his own Government, ______ accepted prime minister </a:t>
            </a:r>
            <a:r>
              <a:rPr lang="en-IN" sz="2400" b="1" dirty="0" err="1"/>
              <a:t>Menahem</a:t>
            </a:r>
            <a:r>
              <a:rPr lang="en-IN" sz="2400" b="1" dirty="0"/>
              <a:t> </a:t>
            </a:r>
            <a:r>
              <a:rPr lang="en-IN" sz="2400" b="1" dirty="0" err="1"/>
              <a:t>Begin's</a:t>
            </a:r>
            <a:r>
              <a:rPr lang="en-IN" sz="2400" b="1" dirty="0"/>
              <a:t> invitation to visit Israel in order to address the Israeli parliament.</a:t>
            </a:r>
          </a:p>
          <a:p>
            <a:pPr marL="0" indent="0">
              <a:buNone/>
            </a:pPr>
            <a:endParaRPr lang="en-IN" sz="2400" b="1" dirty="0"/>
          </a:p>
          <a:p>
            <a:pPr marL="457200" indent="-457200">
              <a:buFont typeface="+mj-lt"/>
              <a:buAutoNum type="alphaUcPeriod"/>
            </a:pPr>
            <a:r>
              <a:rPr lang="en-IN" sz="2400" b="1" dirty="0">
                <a:solidFill>
                  <a:srgbClr val="FF0000"/>
                </a:solidFill>
              </a:rPr>
              <a:t>acrimonious - formally</a:t>
            </a:r>
          </a:p>
          <a:p>
            <a:pPr marL="457200" indent="-457200">
              <a:buFont typeface="+mj-lt"/>
              <a:buAutoNum type="alphaUcPeriod"/>
            </a:pPr>
            <a:r>
              <a:rPr lang="en-IN" sz="2400" b="1" dirty="0"/>
              <a:t>blemished - stiffly</a:t>
            </a:r>
          </a:p>
          <a:p>
            <a:pPr marL="457200" indent="-457200">
              <a:buFont typeface="+mj-lt"/>
              <a:buAutoNum type="alphaUcPeriod"/>
            </a:pPr>
            <a:r>
              <a:rPr lang="en-IN" sz="2400" b="1" dirty="0"/>
              <a:t>categorical - previously</a:t>
            </a:r>
          </a:p>
          <a:p>
            <a:pPr marL="457200" indent="-457200">
              <a:buFont typeface="+mj-lt"/>
              <a:buAutoNum type="alphaUcPeriod"/>
            </a:pPr>
            <a:r>
              <a:rPr lang="en-IN" sz="2400" b="1" dirty="0"/>
              <a:t>malignant - plaintively</a:t>
            </a:r>
          </a:p>
          <a:p>
            <a:pPr marL="457200" indent="-457200">
              <a:buFont typeface="+mj-lt"/>
              <a:buAutoNum type="alphaUcPeriod"/>
            </a:pPr>
            <a:r>
              <a:rPr lang="en-IN" sz="2400" b="1" dirty="0"/>
              <a:t>charismatic - meticulously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9626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C</a:t>
            </a:r>
            <a:r>
              <a:rPr lang="en-US" cap="none" dirty="0"/>
              <a:t>loze Test </a:t>
            </a:r>
            <a:r>
              <a:rPr lang="en-US" dirty="0"/>
              <a:t>Q</a:t>
            </a:r>
            <a:r>
              <a:rPr lang="en-US" cap="none" dirty="0"/>
              <a:t>uestions</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marL="0" indent="0">
              <a:buNone/>
            </a:pPr>
            <a:r>
              <a:rPr lang="en-IN" sz="2400" dirty="0"/>
              <a:t>A Cloze test is an exercise where the candidate is provided with a paragraph. The paragraph has missing words or blanks which have to be filled by the candidate from the options given. </a:t>
            </a:r>
          </a:p>
          <a:p>
            <a:r>
              <a:rPr lang="en-US" sz="2400" dirty="0"/>
              <a:t>Use contextual clues to determine missing words</a:t>
            </a:r>
          </a:p>
          <a:p>
            <a:r>
              <a:rPr lang="en-US" sz="2400" dirty="0"/>
              <a:t>Check the sentence flow</a:t>
            </a:r>
            <a:endParaRPr lang="en-IN" sz="2400" dirty="0"/>
          </a:p>
        </p:txBody>
      </p:sp>
    </p:spTree>
    <p:extLst>
      <p:ext uri="{BB962C8B-B14F-4D97-AF65-F5344CB8AC3E}">
        <p14:creationId xmlns:p14="http://schemas.microsoft.com/office/powerpoint/2010/main" val="194854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4</a:t>
            </a:r>
            <a:endParaRPr lang="en-IN" cap="none" dirty="0"/>
          </a:p>
        </p:txBody>
      </p:sp>
      <p:sp>
        <p:nvSpPr>
          <p:cNvPr id="3" name="Content Placeholder 2"/>
          <p:cNvSpPr>
            <a:spLocks noGrp="1"/>
          </p:cNvSpPr>
          <p:nvPr>
            <p:ph idx="1"/>
          </p:nvPr>
        </p:nvSpPr>
        <p:spPr/>
        <p:txBody>
          <a:bodyPr>
            <a:normAutofit fontScale="77500" lnSpcReduction="20000"/>
          </a:bodyPr>
          <a:lstStyle/>
          <a:p>
            <a:pPr marL="0" indent="0">
              <a:buNone/>
            </a:pPr>
            <a:r>
              <a:rPr lang="en-IN" sz="2600" b="1" dirty="0"/>
              <a:t>Petroleum, or crude oil, is one of the world's (1) ----- natural resources. Plastics, synthetic fibres, and (2) ----- chemicals are produced from petroleum. It is also used to make lubricants and waxes. (3) ----- , its most important use is as a fuel for heating, for (4) -- --- electricity, and (5) ----- for powering vehicles.</a:t>
            </a:r>
          </a:p>
          <a:p>
            <a:pPr marL="0" indent="0">
              <a:buNone/>
            </a:pPr>
            <a:br>
              <a:rPr lang="en-IN" sz="2600" b="1" dirty="0"/>
            </a:br>
            <a:r>
              <a:rPr lang="en-IN" sz="2600" b="1" dirty="0"/>
              <a:t>1. </a:t>
            </a:r>
            <a:r>
              <a:rPr lang="en-IN" sz="2600" dirty="0"/>
              <a:t>A. as important/ B. most important/ C. so importantly/ D. less importantly/ E. too important</a:t>
            </a:r>
          </a:p>
          <a:p>
            <a:pPr marL="0" indent="0">
              <a:buNone/>
            </a:pPr>
            <a:r>
              <a:rPr lang="en-US" sz="2600" b="1" dirty="0"/>
              <a:t>2. </a:t>
            </a:r>
            <a:r>
              <a:rPr lang="en-IN" sz="2600" dirty="0"/>
              <a:t>A. much/ B. a lot/ C. plenty/ D. many/ E. less</a:t>
            </a:r>
          </a:p>
          <a:p>
            <a:pPr marL="0" indent="0">
              <a:buNone/>
            </a:pPr>
            <a:r>
              <a:rPr lang="en-IN" sz="2600" dirty="0"/>
              <a:t>3. A. Therefore/ B. However/ C. Moreover/ D. Hence/ E. Rather</a:t>
            </a:r>
          </a:p>
          <a:p>
            <a:pPr marL="0" indent="0">
              <a:buNone/>
            </a:pPr>
            <a:r>
              <a:rPr lang="en-IN" sz="2600" dirty="0"/>
              <a:t>4. A. generated/ B. to generate/ C. being generated/ D. generate/ E. generating</a:t>
            </a:r>
          </a:p>
          <a:p>
            <a:pPr marL="0" indent="0">
              <a:buNone/>
            </a:pPr>
            <a:r>
              <a:rPr lang="en-IN" sz="2600" dirty="0"/>
              <a:t>5. A. decisively/ B. exclusively/ C. especially/ D. favourably/ E. notably</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36709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4</a:t>
            </a:r>
            <a:endParaRPr lang="en-IN" cap="none" dirty="0"/>
          </a:p>
        </p:txBody>
      </p:sp>
      <p:sp>
        <p:nvSpPr>
          <p:cNvPr id="3" name="Content Placeholder 2"/>
          <p:cNvSpPr>
            <a:spLocks noGrp="1"/>
          </p:cNvSpPr>
          <p:nvPr>
            <p:ph idx="1"/>
          </p:nvPr>
        </p:nvSpPr>
        <p:spPr/>
        <p:txBody>
          <a:bodyPr>
            <a:normAutofit fontScale="77500" lnSpcReduction="20000"/>
          </a:bodyPr>
          <a:lstStyle/>
          <a:p>
            <a:pPr marL="0" indent="0">
              <a:buNone/>
            </a:pPr>
            <a:r>
              <a:rPr lang="en-IN" sz="2600" b="1" dirty="0"/>
              <a:t>Petroleum, or crude oil, is one of the world's (1) ----- natural resources. Plastics, synthetic fibres, and (2) ----- chemicals are produced from petroleum. It is also used to make lubricants and waxes. (3) ----- , its most important use is as a fuel for heating, for (4) -- --- electricity, and (5) ----- for powering vehicles.</a:t>
            </a:r>
          </a:p>
          <a:p>
            <a:pPr marL="0" indent="0">
              <a:buNone/>
            </a:pPr>
            <a:br>
              <a:rPr lang="en-IN" sz="2600" b="1" dirty="0"/>
            </a:br>
            <a:r>
              <a:rPr lang="en-IN" sz="2600" b="1" dirty="0"/>
              <a:t>1. </a:t>
            </a:r>
            <a:r>
              <a:rPr lang="en-IN" sz="2600" dirty="0"/>
              <a:t>A. as important/ </a:t>
            </a:r>
            <a:r>
              <a:rPr lang="en-IN" sz="2600" dirty="0">
                <a:solidFill>
                  <a:srgbClr val="FF0000"/>
                </a:solidFill>
              </a:rPr>
              <a:t>B. most important</a:t>
            </a:r>
            <a:r>
              <a:rPr lang="en-IN" sz="2600" dirty="0"/>
              <a:t>/ C. so importantly/ D. less importantly/ E. too important</a:t>
            </a:r>
          </a:p>
          <a:p>
            <a:pPr marL="0" indent="0">
              <a:buNone/>
            </a:pPr>
            <a:r>
              <a:rPr lang="en-US" sz="2600" b="1" dirty="0"/>
              <a:t>2. </a:t>
            </a:r>
            <a:r>
              <a:rPr lang="en-IN" sz="2600" dirty="0"/>
              <a:t>A. much/ B. a lot/ C. plenty/ </a:t>
            </a:r>
            <a:r>
              <a:rPr lang="en-IN" sz="2600" dirty="0">
                <a:solidFill>
                  <a:srgbClr val="FF0000"/>
                </a:solidFill>
              </a:rPr>
              <a:t>D. many</a:t>
            </a:r>
            <a:r>
              <a:rPr lang="en-IN" sz="2600" dirty="0"/>
              <a:t>/ E. less</a:t>
            </a:r>
          </a:p>
          <a:p>
            <a:pPr marL="0" indent="0">
              <a:buNone/>
            </a:pPr>
            <a:r>
              <a:rPr lang="en-IN" sz="2600" dirty="0"/>
              <a:t>3. A. Therefore/ </a:t>
            </a:r>
            <a:r>
              <a:rPr lang="en-IN" sz="2600" dirty="0">
                <a:solidFill>
                  <a:srgbClr val="FF0000"/>
                </a:solidFill>
              </a:rPr>
              <a:t>B. However</a:t>
            </a:r>
            <a:r>
              <a:rPr lang="en-IN" sz="2600" dirty="0"/>
              <a:t>/ C. Moreover/ D. Hence/ E. Rather</a:t>
            </a:r>
          </a:p>
          <a:p>
            <a:pPr marL="0" indent="0">
              <a:buNone/>
            </a:pPr>
            <a:r>
              <a:rPr lang="en-IN" sz="2600" dirty="0"/>
              <a:t>4. A. generated/ B. to generate/ C. being generated/ D. generate/ </a:t>
            </a:r>
            <a:r>
              <a:rPr lang="en-IN" sz="2600" dirty="0">
                <a:solidFill>
                  <a:srgbClr val="FF0000"/>
                </a:solidFill>
              </a:rPr>
              <a:t>E. generating</a:t>
            </a:r>
          </a:p>
          <a:p>
            <a:pPr marL="0" indent="0">
              <a:buNone/>
            </a:pPr>
            <a:r>
              <a:rPr lang="en-IN" sz="2600" dirty="0"/>
              <a:t>5. A. decisively/ B. exclusively/ </a:t>
            </a:r>
            <a:r>
              <a:rPr lang="en-IN" sz="2600" dirty="0">
                <a:solidFill>
                  <a:srgbClr val="FF0000"/>
                </a:solidFill>
              </a:rPr>
              <a:t>C. especially</a:t>
            </a:r>
            <a:r>
              <a:rPr lang="en-IN" sz="2600" dirty="0"/>
              <a:t>/ D. favourably/ E. notably</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15567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797" y="552450"/>
            <a:ext cx="11341290" cy="6305550"/>
          </a:xfrm>
        </p:spPr>
      </p:pic>
    </p:spTree>
    <p:extLst>
      <p:ext uri="{BB962C8B-B14F-4D97-AF65-F5344CB8AC3E}">
        <p14:creationId xmlns:p14="http://schemas.microsoft.com/office/powerpoint/2010/main" val="28422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p:txBody>
          <a:bodyPr/>
          <a:lstStyle/>
          <a:p>
            <a:endParaRPr lang="en-IN"/>
          </a:p>
        </p:txBody>
      </p:sp>
      <p:pic>
        <p:nvPicPr>
          <p:cNvPr id="4" name="Picture 2" descr="PSAT &amp; SAT Test Prep: Sentence Completion - ppt video onlin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5" y="777920"/>
            <a:ext cx="11286698" cy="565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Vocabulary of the Day:</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US" sz="2400" b="1" dirty="0">
                <a:latin typeface="Verdana" panose="020B0604030504040204" pitchFamily="34" charset="0"/>
                <a:ea typeface="Verdana" panose="020B0604030504040204" pitchFamily="34" charset="0"/>
              </a:rPr>
              <a:t>Ransacked (Verb)</a:t>
            </a:r>
            <a:r>
              <a:rPr lang="en-US" sz="2400" dirty="0">
                <a:latin typeface="Verdana" panose="020B0604030504040204" pitchFamily="34" charset="0"/>
                <a:ea typeface="Verdana" panose="020B0604030504040204" pitchFamily="34" charset="0"/>
              </a:rPr>
              <a:t> –: Go hurriedly through (a place) stealing things and causing damage. </a:t>
            </a:r>
          </a:p>
          <a:p>
            <a:pPr lvl="0"/>
            <a:r>
              <a:rPr lang="en-US" sz="2400" b="1" dirty="0">
                <a:latin typeface="Verdana" panose="020B0604030504040204" pitchFamily="34" charset="0"/>
                <a:ea typeface="Verdana" panose="020B0604030504040204" pitchFamily="34" charset="0"/>
              </a:rPr>
              <a:t>Reviled (Verb)</a:t>
            </a:r>
            <a:r>
              <a:rPr lang="en-US" sz="2400" dirty="0">
                <a:latin typeface="Verdana" panose="020B0604030504040204" pitchFamily="34" charset="0"/>
                <a:ea typeface="Verdana" panose="020B0604030504040204" pitchFamily="34" charset="0"/>
              </a:rPr>
              <a:t> –: criticize in an abusive or angrily insulting manner</a:t>
            </a:r>
          </a:p>
          <a:p>
            <a:r>
              <a:rPr lang="en-US" sz="2400" b="1" dirty="0">
                <a:latin typeface="Verdana" panose="020B0604030504040204" pitchFamily="34" charset="0"/>
                <a:ea typeface="Verdana" panose="020B0604030504040204" pitchFamily="34" charset="0"/>
              </a:rPr>
              <a:t>Nudged (Verb)</a:t>
            </a:r>
            <a:r>
              <a:rPr lang="en-US" sz="2400" dirty="0">
                <a:latin typeface="Verdana" panose="020B0604030504040204" pitchFamily="34" charset="0"/>
                <a:ea typeface="Verdana" panose="020B0604030504040204" pitchFamily="34" charset="0"/>
              </a:rPr>
              <a:t> –: touch or push (something) gently or gradually. </a:t>
            </a:r>
          </a:p>
          <a:p>
            <a:pPr lvl="0"/>
            <a:r>
              <a:rPr lang="en-US" sz="2400" b="1" dirty="0">
                <a:latin typeface="Verdana" panose="020B0604030504040204" pitchFamily="34" charset="0"/>
                <a:ea typeface="Verdana" panose="020B0604030504040204" pitchFamily="34" charset="0"/>
              </a:rPr>
              <a:t>Congregated (Verb)</a:t>
            </a:r>
            <a:r>
              <a:rPr lang="en-US" sz="2400" dirty="0">
                <a:latin typeface="Verdana" panose="020B0604030504040204" pitchFamily="34" charset="0"/>
                <a:ea typeface="Verdana" panose="020B0604030504040204" pitchFamily="34" charset="0"/>
              </a:rPr>
              <a:t> – gather into a crowd or mass.</a:t>
            </a:r>
          </a:p>
          <a:p>
            <a:r>
              <a:rPr lang="en-US" sz="2400" b="1" dirty="0">
                <a:latin typeface="Verdana" panose="020B0604030504040204" pitchFamily="34" charset="0"/>
                <a:ea typeface="Verdana" panose="020B0604030504040204" pitchFamily="34" charset="0"/>
              </a:rPr>
              <a:t>Appease</a:t>
            </a:r>
            <a:r>
              <a:rPr lang="en-IN" sz="2400" b="1" dirty="0">
                <a:latin typeface="Verdana" panose="020B0604030504040204" pitchFamily="34" charset="0"/>
                <a:ea typeface="Verdana" panose="020B0604030504040204" pitchFamily="34" charset="0"/>
              </a:rPr>
              <a:t> (Verb</a:t>
            </a:r>
            <a:r>
              <a:rPr lang="en-US" sz="2400" i="1" dirty="0">
                <a:latin typeface="Verdana" panose="020B0604030504040204" pitchFamily="34" charset="0"/>
                <a:ea typeface="Verdana" panose="020B0604030504040204" pitchFamily="34" charset="0"/>
              </a:rPr>
              <a:t>) - </a:t>
            </a:r>
            <a:r>
              <a:rPr lang="en-US" sz="2400" dirty="0">
                <a:latin typeface="Verdana" panose="020B0604030504040204" pitchFamily="34" charset="0"/>
                <a:ea typeface="Verdana" panose="020B0604030504040204" pitchFamily="34" charset="0"/>
              </a:rPr>
              <a:t>to calm, satisfy </a:t>
            </a:r>
            <a:endParaRPr lang="en-IN" sz="24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376733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797" y="777921"/>
            <a:ext cx="11313994" cy="5841243"/>
          </a:xfrm>
        </p:spPr>
      </p:pic>
    </p:spTree>
    <p:extLst>
      <p:ext uri="{BB962C8B-B14F-4D97-AF65-F5344CB8AC3E}">
        <p14:creationId xmlns:p14="http://schemas.microsoft.com/office/powerpoint/2010/main" val="13670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5</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When approaching a sentence completion sentence, look for signal words to get an idea about the sentence </a:t>
            </a:r>
          </a:p>
          <a:p>
            <a:pPr marL="0" indent="0">
              <a:buNone/>
            </a:pPr>
            <a:br>
              <a:rPr lang="en-IN" sz="2800" b="1" dirty="0"/>
            </a:br>
            <a:r>
              <a:rPr lang="en-IN" sz="2800" b="1" dirty="0"/>
              <a:t>a) True</a:t>
            </a:r>
            <a:br>
              <a:rPr lang="en-IN" sz="2800" b="1" dirty="0"/>
            </a:br>
            <a:r>
              <a:rPr lang="en-IN" sz="2800" b="1" dirty="0"/>
              <a:t>b) False</a:t>
            </a: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799573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5</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When approaching a sentence completion sentence, look for signal words to get an idea about the sentence </a:t>
            </a:r>
          </a:p>
          <a:p>
            <a:pPr marL="0" indent="0">
              <a:buNone/>
            </a:pPr>
            <a:br>
              <a:rPr lang="en-IN" sz="2800" b="1" dirty="0"/>
            </a:br>
            <a:r>
              <a:rPr lang="en-IN" sz="2800" b="1" dirty="0">
                <a:solidFill>
                  <a:srgbClr val="FF0000"/>
                </a:solidFill>
              </a:rPr>
              <a:t>a) True</a:t>
            </a:r>
            <a:br>
              <a:rPr lang="en-IN" sz="2800" b="1" dirty="0"/>
            </a:br>
            <a:r>
              <a:rPr lang="en-IN" sz="2800" b="1" dirty="0"/>
              <a:t>b) False</a:t>
            </a: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28557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6</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b="1" dirty="0"/>
              <a:t>When solving sentence completion questions, which punctuation marks help in solving the questions?</a:t>
            </a:r>
            <a:endParaRPr lang="en-IN" sz="2800" b="1" dirty="0"/>
          </a:p>
          <a:p>
            <a:pPr marL="0" indent="0">
              <a:buNone/>
            </a:pPr>
            <a:br>
              <a:rPr lang="en-IN" sz="2800" b="1" dirty="0"/>
            </a:br>
            <a:r>
              <a:rPr lang="en-IN" sz="2800" b="1" dirty="0"/>
              <a:t>a) Comma </a:t>
            </a:r>
            <a:br>
              <a:rPr lang="en-IN" sz="2800" b="1" dirty="0"/>
            </a:br>
            <a:r>
              <a:rPr lang="en-IN" sz="2800" b="1" dirty="0"/>
              <a:t>b) Semicolon</a:t>
            </a:r>
          </a:p>
          <a:p>
            <a:pPr marL="0" indent="0">
              <a:buNone/>
            </a:pPr>
            <a:r>
              <a:rPr lang="en-IN" sz="2800" b="1" dirty="0"/>
              <a:t>c) Colon</a:t>
            </a:r>
          </a:p>
          <a:p>
            <a:pPr marL="0" indent="0">
              <a:buNone/>
            </a:pPr>
            <a:r>
              <a:rPr lang="en-IN" sz="2800" b="1" dirty="0"/>
              <a:t>d) All of the above</a:t>
            </a:r>
          </a:p>
          <a:p>
            <a:pPr marL="0" indent="0">
              <a:buNone/>
            </a:pPr>
            <a:r>
              <a:rPr lang="en-US" sz="2800" b="1" dirty="0"/>
              <a:t>e) None of the above</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63242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6</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b="1" dirty="0"/>
              <a:t>When solving sentence completion questions, which punctuation marks help in solving the questions?</a:t>
            </a:r>
            <a:endParaRPr lang="en-IN" sz="2800" b="1" dirty="0"/>
          </a:p>
          <a:p>
            <a:pPr marL="0" indent="0">
              <a:buNone/>
            </a:pPr>
            <a:br>
              <a:rPr lang="en-IN" sz="2800" b="1" dirty="0"/>
            </a:br>
            <a:r>
              <a:rPr lang="en-IN" sz="2800" b="1" dirty="0"/>
              <a:t>a) Comma </a:t>
            </a:r>
            <a:br>
              <a:rPr lang="en-IN" sz="2800" b="1" dirty="0"/>
            </a:br>
            <a:r>
              <a:rPr lang="en-IN" sz="2800" b="1" dirty="0"/>
              <a:t>b) Semicolon</a:t>
            </a:r>
          </a:p>
          <a:p>
            <a:pPr marL="0" indent="0">
              <a:buNone/>
            </a:pPr>
            <a:r>
              <a:rPr lang="en-IN" sz="2800" b="1" dirty="0"/>
              <a:t>c) Colon</a:t>
            </a:r>
          </a:p>
          <a:p>
            <a:pPr marL="0" indent="0">
              <a:buNone/>
            </a:pPr>
            <a:r>
              <a:rPr lang="en-IN" sz="2800" b="1" dirty="0">
                <a:solidFill>
                  <a:srgbClr val="FF0000"/>
                </a:solidFill>
              </a:rPr>
              <a:t>d) All of the above</a:t>
            </a:r>
          </a:p>
          <a:p>
            <a:pPr marL="0" indent="0">
              <a:buNone/>
            </a:pPr>
            <a:r>
              <a:rPr lang="en-US" sz="2800" b="1" dirty="0"/>
              <a:t>e) None of the above</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45233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3074" name="Picture 2" descr="Cause and effect essay signal words for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 y="777920"/>
            <a:ext cx="11451103" cy="608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823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2050" name="Picture 2" descr="PPT - Sentence Completion PowerPoint Presentation, free download -  ID:6020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5" y="777920"/>
            <a:ext cx="11273050" cy="608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75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1026" name="Picture 2" descr="Compare and Contrast Task - MYP 3 Individuals and Socie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93" y="573206"/>
            <a:ext cx="11273050" cy="628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31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4098" name="Picture 2" descr="PPT - Sentence Completion PowerPoint Presentation, free download -  ID:6020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5" y="777920"/>
            <a:ext cx="11300346" cy="608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652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 y="552450"/>
            <a:ext cx="11218460" cy="6305550"/>
          </a:xfrm>
          <a:prstGeom prst="rect">
            <a:avLst/>
          </a:prstGeom>
        </p:spPr>
      </p:pic>
    </p:spTree>
    <p:extLst>
      <p:ext uri="{BB962C8B-B14F-4D97-AF65-F5344CB8AC3E}">
        <p14:creationId xmlns:p14="http://schemas.microsoft.com/office/powerpoint/2010/main" val="175145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W</a:t>
            </a:r>
            <a:r>
              <a:rPr lang="en-US" cap="none" dirty="0"/>
              <a:t>hat is </a:t>
            </a:r>
            <a:r>
              <a:rPr lang="en-US" dirty="0"/>
              <a:t>s</a:t>
            </a:r>
            <a:r>
              <a:rPr lang="en-US" cap="none" dirty="0"/>
              <a:t>entence</a:t>
            </a:r>
            <a:r>
              <a:rPr lang="en-US" dirty="0"/>
              <a:t> C</a:t>
            </a:r>
            <a:r>
              <a:rPr lang="en-US" cap="none" dirty="0"/>
              <a:t>ompletion</a:t>
            </a:r>
            <a:r>
              <a:rPr lang="en-US" dirty="0"/>
              <a:t>?</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marL="0" indent="0">
              <a:buNone/>
            </a:pPr>
            <a:r>
              <a:rPr lang="en-US" sz="2800" b="1" dirty="0"/>
              <a:t>There are questions in Verbal Ability section of placement papers that require the students to fill in the gaps with appropriate words. This is referred to </a:t>
            </a:r>
            <a:r>
              <a:rPr lang="en-US" sz="2800" b="1"/>
              <a:t>as Sentence </a:t>
            </a:r>
            <a:r>
              <a:rPr lang="en-US" sz="2800" b="1" dirty="0"/>
              <a:t>Completion.</a:t>
            </a:r>
            <a:endParaRPr lang="en-IN" sz="2800" b="1" dirty="0"/>
          </a:p>
        </p:txBody>
      </p:sp>
    </p:spTree>
    <p:extLst>
      <p:ext uri="{BB962C8B-B14F-4D97-AF65-F5344CB8AC3E}">
        <p14:creationId xmlns:p14="http://schemas.microsoft.com/office/powerpoint/2010/main" val="2460934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6146" name="Picture 2" descr="Context Clues You be the Detective!.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52" y="552450"/>
            <a:ext cx="11327644"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817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72" y="409433"/>
            <a:ext cx="11423176" cy="620973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Tree>
    <p:extLst>
      <p:ext uri="{BB962C8B-B14F-4D97-AF65-F5344CB8AC3E}">
        <p14:creationId xmlns:p14="http://schemas.microsoft.com/office/powerpoint/2010/main" val="239286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85" y="777920"/>
            <a:ext cx="11245754" cy="6080079"/>
          </a:xfrm>
          <a:prstGeom prst="rect">
            <a:avLst/>
          </a:prstGeom>
        </p:spPr>
      </p:pic>
    </p:spTree>
    <p:extLst>
      <p:ext uri="{BB962C8B-B14F-4D97-AF65-F5344CB8AC3E}">
        <p14:creationId xmlns:p14="http://schemas.microsoft.com/office/powerpoint/2010/main" val="6741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552450"/>
            <a:ext cx="11469687" cy="6305550"/>
          </a:xfrm>
          <a:prstGeom prst="rect">
            <a:avLst/>
          </a:prstGeom>
        </p:spPr>
      </p:pic>
    </p:spTree>
    <p:extLst>
      <p:ext uri="{BB962C8B-B14F-4D97-AF65-F5344CB8AC3E}">
        <p14:creationId xmlns:p14="http://schemas.microsoft.com/office/powerpoint/2010/main" val="1983889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552450"/>
            <a:ext cx="11301721" cy="6305550"/>
          </a:xfrm>
          <a:prstGeom prst="rect">
            <a:avLst/>
          </a:prstGeom>
        </p:spPr>
      </p:pic>
    </p:spTree>
    <p:extLst>
      <p:ext uri="{BB962C8B-B14F-4D97-AF65-F5344CB8AC3E}">
        <p14:creationId xmlns:p14="http://schemas.microsoft.com/office/powerpoint/2010/main" val="408388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552451"/>
            <a:ext cx="11315367" cy="6305550"/>
          </a:xfrm>
          <a:prstGeom prst="rect">
            <a:avLst/>
          </a:prstGeom>
        </p:spPr>
      </p:pic>
    </p:spTree>
    <p:extLst>
      <p:ext uri="{BB962C8B-B14F-4D97-AF65-F5344CB8AC3E}">
        <p14:creationId xmlns:p14="http://schemas.microsoft.com/office/powerpoint/2010/main" val="3552111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552450"/>
            <a:ext cx="11315368" cy="6305550"/>
          </a:xfrm>
          <a:prstGeom prst="rect">
            <a:avLst/>
          </a:prstGeom>
        </p:spPr>
      </p:pic>
    </p:spTree>
    <p:extLst>
      <p:ext uri="{BB962C8B-B14F-4D97-AF65-F5344CB8AC3E}">
        <p14:creationId xmlns:p14="http://schemas.microsoft.com/office/powerpoint/2010/main" val="3547225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552450"/>
            <a:ext cx="11356312" cy="6305550"/>
          </a:xfrm>
          <a:prstGeom prst="rect">
            <a:avLst/>
          </a:prstGeom>
        </p:spPr>
      </p:pic>
    </p:spTree>
    <p:extLst>
      <p:ext uri="{BB962C8B-B14F-4D97-AF65-F5344CB8AC3E}">
        <p14:creationId xmlns:p14="http://schemas.microsoft.com/office/powerpoint/2010/main" val="2162951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6" y="552450"/>
            <a:ext cx="11342664" cy="6305549"/>
          </a:xfrm>
          <a:prstGeom prst="rect">
            <a:avLst/>
          </a:prstGeom>
        </p:spPr>
      </p:pic>
    </p:spTree>
    <p:extLst>
      <p:ext uri="{BB962C8B-B14F-4D97-AF65-F5344CB8AC3E}">
        <p14:creationId xmlns:p14="http://schemas.microsoft.com/office/powerpoint/2010/main" val="1133187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910" y="0"/>
            <a:ext cx="523875" cy="552450"/>
          </a:xfrm>
          <a:prstGeom prst="rect">
            <a:avLst/>
          </a:prstGeom>
        </p:spPr>
      </p:pic>
      <p:sp>
        <p:nvSpPr>
          <p:cNvPr id="6" name="AutoShape 2" descr="How Do You Read That Chart - Sum It All Up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Do You Read That Chart - Sum It All Up - Free Transparent PNG Clipart  Images Downlo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552450"/>
            <a:ext cx="11329015" cy="6305550"/>
          </a:xfrm>
          <a:prstGeom prst="rect">
            <a:avLst/>
          </a:prstGeom>
        </p:spPr>
      </p:pic>
    </p:spTree>
    <p:extLst>
      <p:ext uri="{BB962C8B-B14F-4D97-AF65-F5344CB8AC3E}">
        <p14:creationId xmlns:p14="http://schemas.microsoft.com/office/powerpoint/2010/main" val="323638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1</a:t>
            </a:r>
            <a:endParaRPr lang="en-IN" cap="none" dirty="0"/>
          </a:p>
        </p:txBody>
      </p:sp>
      <p:sp>
        <p:nvSpPr>
          <p:cNvPr id="3" name="Content Placeholder 2"/>
          <p:cNvSpPr>
            <a:spLocks noGrp="1"/>
          </p:cNvSpPr>
          <p:nvPr>
            <p:ph idx="1"/>
          </p:nvPr>
        </p:nvSpPr>
        <p:spPr/>
        <p:txBody>
          <a:bodyPr/>
          <a:lstStyle/>
          <a:p>
            <a:pPr marL="0" indent="0">
              <a:buNone/>
            </a:pPr>
            <a:r>
              <a:rPr lang="en-IN" sz="2400" b="1" dirty="0"/>
              <a:t>The Sentence Completion questions check _______</a:t>
            </a:r>
          </a:p>
          <a:p>
            <a:pPr marL="0" indent="0">
              <a:buNone/>
            </a:pPr>
            <a:br>
              <a:rPr lang="en-IN" sz="2400" b="1" dirty="0"/>
            </a:br>
            <a:r>
              <a:rPr lang="en-IN" sz="2400" b="1" dirty="0"/>
              <a:t>a) understanding of vocabulary</a:t>
            </a:r>
            <a:br>
              <a:rPr lang="en-IN" sz="2400" b="1" dirty="0"/>
            </a:br>
            <a:r>
              <a:rPr lang="en-IN" sz="2400" b="1" dirty="0"/>
              <a:t>b) understanding of logical structure of sentence </a:t>
            </a:r>
            <a:br>
              <a:rPr lang="en-IN" sz="2400" b="1" dirty="0"/>
            </a:br>
            <a:r>
              <a:rPr lang="en-IN" sz="2400" b="1" dirty="0"/>
              <a:t>c) both a &amp; b</a:t>
            </a:r>
            <a:br>
              <a:rPr lang="en-IN" sz="2400" b="1" dirty="0"/>
            </a:br>
            <a:r>
              <a:rPr lang="en-IN" sz="2400" b="1" dirty="0"/>
              <a:t>d) neither a nor b</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754552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F</a:t>
            </a:r>
            <a:r>
              <a:rPr lang="en-US" cap="none" dirty="0"/>
              <a:t>ew</a:t>
            </a:r>
            <a:r>
              <a:rPr lang="en-US" dirty="0"/>
              <a:t> S</a:t>
            </a:r>
            <a:r>
              <a:rPr lang="en-US" cap="none" dirty="0"/>
              <a:t>trategies</a:t>
            </a:r>
            <a:r>
              <a:rPr lang="en-US" dirty="0"/>
              <a:t>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a:buFont typeface="Wingdings" panose="05000000000000000000" pitchFamily="2" charset="2"/>
              <a:buChar char="Ø"/>
            </a:pPr>
            <a:r>
              <a:rPr lang="en-US" sz="3600" dirty="0"/>
              <a:t>break the sentence down into the main clause and introductory clause or phrase in order to identify the relationship it expresses. </a:t>
            </a:r>
          </a:p>
        </p:txBody>
      </p:sp>
    </p:spTree>
    <p:extLst>
      <p:ext uri="{BB962C8B-B14F-4D97-AF65-F5344CB8AC3E}">
        <p14:creationId xmlns:p14="http://schemas.microsoft.com/office/powerpoint/2010/main" val="1482367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E</a:t>
            </a:r>
            <a:r>
              <a:rPr lang="en-US" cap="none" dirty="0"/>
              <a:t>xample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1883391"/>
            <a:ext cx="10178322" cy="399620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62500" lnSpcReduction="20000"/>
          </a:bodyPr>
          <a:lstStyle/>
          <a:p>
            <a:pPr marL="0" indent="0">
              <a:buNone/>
            </a:pPr>
            <a:r>
              <a:rPr lang="en-US" sz="2900" dirty="0"/>
              <a:t>In a hospital setting, hand washing is primarily a ____________ measure.</a:t>
            </a:r>
            <a:br>
              <a:rPr lang="en-US" sz="2900" dirty="0"/>
            </a:br>
            <a:r>
              <a:rPr lang="en-US" sz="2900" dirty="0"/>
              <a:t>A) prophylactic</a:t>
            </a:r>
            <a:br>
              <a:rPr lang="en-US" sz="2900" dirty="0"/>
            </a:br>
            <a:r>
              <a:rPr lang="en-US" sz="2900" dirty="0"/>
              <a:t>B) </a:t>
            </a:r>
            <a:r>
              <a:rPr lang="en-US" sz="2900" dirty="0" err="1"/>
              <a:t>pseudocyetic</a:t>
            </a:r>
            <a:br>
              <a:rPr lang="en-US" sz="2900" dirty="0"/>
            </a:br>
            <a:r>
              <a:rPr lang="en-US" sz="2900" dirty="0"/>
              <a:t>C) </a:t>
            </a:r>
            <a:r>
              <a:rPr lang="en-US" sz="2900" dirty="0" err="1"/>
              <a:t>protensive</a:t>
            </a:r>
            <a:br>
              <a:rPr lang="en-US" sz="2900" dirty="0"/>
            </a:br>
            <a:r>
              <a:rPr lang="en-US" sz="2900" dirty="0"/>
              <a:t>D) propaedeutic</a:t>
            </a:r>
            <a:br>
              <a:rPr lang="en-US" sz="2900" dirty="0"/>
            </a:br>
            <a:r>
              <a:rPr lang="en-US" sz="2900" dirty="0"/>
              <a:t>E) otiose</a:t>
            </a:r>
            <a:endParaRPr lang="en-IN" sz="2900" dirty="0"/>
          </a:p>
          <a:p>
            <a:pPr marL="0" indent="0">
              <a:buNone/>
            </a:pPr>
            <a:r>
              <a:rPr lang="en-US" sz="2900" dirty="0"/>
              <a:t> </a:t>
            </a:r>
            <a:endParaRPr lang="en-IN" sz="2900" dirty="0"/>
          </a:p>
          <a:p>
            <a:pPr marL="0" indent="0">
              <a:buNone/>
            </a:pPr>
            <a:r>
              <a:rPr lang="en-US" sz="2900" u="sng" dirty="0">
                <a:hlinkClick r:id="rId4"/>
              </a:rPr>
              <a:t>SOLUTION</a:t>
            </a:r>
            <a:endParaRPr lang="en-IN" sz="2900" dirty="0"/>
          </a:p>
          <a:p>
            <a:pPr marL="0" indent="0">
              <a:buNone/>
            </a:pPr>
            <a:r>
              <a:rPr lang="en-US" sz="2900" dirty="0"/>
              <a:t>The main clause declares that hand washing is primarily a measure. However, preceding the declaration is a condition or constraint expressed in an introductory phrase, “a hospital setting.” This phrase sets the contextual field within which the main clause is to be understood. If you generalize from your knowledge, it would seem that any measure promoted in a hospital should result in good health. Only one of the answers would result in this. That is answer (A) in which </a:t>
            </a:r>
            <a:r>
              <a:rPr lang="en-US" sz="2900" i="1" dirty="0"/>
              <a:t>prophylactic</a:t>
            </a:r>
            <a:r>
              <a:rPr lang="en-US" sz="2900" dirty="0"/>
              <a:t> means “prevents disease.”</a:t>
            </a:r>
            <a:endParaRPr lang="en-IN" sz="2900" dirty="0"/>
          </a:p>
          <a:p>
            <a:pPr marL="0" indent="0">
              <a:buNone/>
            </a:pPr>
            <a:endParaRPr lang="en-IN" sz="2400" dirty="0"/>
          </a:p>
        </p:txBody>
      </p:sp>
    </p:spTree>
    <p:extLst>
      <p:ext uri="{BB962C8B-B14F-4D97-AF65-F5344CB8AC3E}">
        <p14:creationId xmlns:p14="http://schemas.microsoft.com/office/powerpoint/2010/main" val="4243107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F</a:t>
            </a:r>
            <a:r>
              <a:rPr lang="en-US" cap="none" dirty="0"/>
              <a:t>ew</a:t>
            </a:r>
            <a:r>
              <a:rPr lang="en-US" dirty="0"/>
              <a:t> S</a:t>
            </a:r>
            <a:r>
              <a:rPr lang="en-US" cap="none" dirty="0"/>
              <a:t>trategies</a:t>
            </a:r>
            <a:r>
              <a:rPr lang="en-US" dirty="0"/>
              <a:t>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a:buFont typeface="Wingdings" panose="05000000000000000000" pitchFamily="2" charset="2"/>
              <a:buChar char="Ø"/>
            </a:pPr>
            <a:r>
              <a:rPr lang="en-US" sz="3600" dirty="0"/>
              <a:t>attend to sets, whether a set of synonyms or antonyms or special word groups. </a:t>
            </a:r>
          </a:p>
        </p:txBody>
      </p:sp>
    </p:spTree>
    <p:extLst>
      <p:ext uri="{BB962C8B-B14F-4D97-AF65-F5344CB8AC3E}">
        <p14:creationId xmlns:p14="http://schemas.microsoft.com/office/powerpoint/2010/main" val="3762371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E</a:t>
            </a:r>
            <a:r>
              <a:rPr lang="en-US" cap="none" dirty="0"/>
              <a:t>xample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1801505"/>
            <a:ext cx="10178322" cy="4078088"/>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92500" lnSpcReduction="20000"/>
          </a:bodyPr>
          <a:lstStyle/>
          <a:p>
            <a:pPr marL="0" indent="0">
              <a:buNone/>
            </a:pPr>
            <a:r>
              <a:rPr lang="en-US" sz="2400" dirty="0"/>
              <a:t>Even when a ___________ mother was made available to the infant chimpanzee, the infant detected the __________________ and reacted with high anxiety.</a:t>
            </a:r>
            <a:endParaRPr lang="en-IN" sz="2400" dirty="0"/>
          </a:p>
          <a:p>
            <a:pPr marL="0" indent="0">
              <a:buNone/>
            </a:pPr>
            <a:r>
              <a:rPr lang="en-US" sz="2400" dirty="0"/>
              <a:t>A) hedonistic…contrivance</a:t>
            </a:r>
            <a:br>
              <a:rPr lang="en-US" sz="2400" dirty="0"/>
            </a:br>
            <a:r>
              <a:rPr lang="en-US" sz="2400" dirty="0"/>
              <a:t>B) vagrant…apostasy</a:t>
            </a:r>
            <a:br>
              <a:rPr lang="en-US" sz="2400" dirty="0"/>
            </a:br>
            <a:r>
              <a:rPr lang="en-US" sz="2400" dirty="0"/>
              <a:t>C) veteran…ruse</a:t>
            </a:r>
            <a:br>
              <a:rPr lang="en-US" sz="2400" dirty="0"/>
            </a:br>
            <a:r>
              <a:rPr lang="en-US" sz="2400" dirty="0"/>
              <a:t>D) pretender…interference</a:t>
            </a:r>
            <a:br>
              <a:rPr lang="en-US" sz="2400" dirty="0"/>
            </a:br>
            <a:r>
              <a:rPr lang="en-US" sz="2400" dirty="0"/>
              <a:t>E) surrogate…substitution</a:t>
            </a:r>
            <a:endParaRPr lang="en-IN" sz="2400" dirty="0"/>
          </a:p>
          <a:p>
            <a:pPr marL="0" indent="0">
              <a:buNone/>
            </a:pPr>
            <a:r>
              <a:rPr lang="en-US" sz="2400" u="sng" dirty="0">
                <a:hlinkClick r:id="rId4"/>
              </a:rPr>
              <a:t>SOLUTION</a:t>
            </a:r>
            <a:endParaRPr lang="en-IN" sz="2400" dirty="0"/>
          </a:p>
          <a:p>
            <a:pPr marL="0" indent="0">
              <a:buNone/>
            </a:pPr>
            <a:r>
              <a:rPr lang="en-US" sz="2400" dirty="0"/>
              <a:t>Nothing in a common sense association supports the pairing of hedonistic and contrivance, vagrant and </a:t>
            </a:r>
            <a:r>
              <a:rPr lang="en-US" sz="2400" i="1" dirty="0"/>
              <a:t>apostasy</a:t>
            </a:r>
            <a:r>
              <a:rPr lang="en-US" sz="2400" dirty="0"/>
              <a:t>, </a:t>
            </a:r>
            <a:r>
              <a:rPr lang="en-US" sz="2400" i="1" dirty="0"/>
              <a:t>veteran</a:t>
            </a:r>
            <a:r>
              <a:rPr lang="en-US" sz="2400" dirty="0"/>
              <a:t> and </a:t>
            </a:r>
            <a:r>
              <a:rPr lang="en-US" sz="2400" i="1" dirty="0"/>
              <a:t>ruse</a:t>
            </a:r>
            <a:r>
              <a:rPr lang="en-US" sz="2400" dirty="0"/>
              <a:t>, or </a:t>
            </a:r>
            <a:r>
              <a:rPr lang="en-US" sz="2400" i="1" dirty="0"/>
              <a:t>pretender</a:t>
            </a:r>
            <a:r>
              <a:rPr lang="en-US" sz="2400" dirty="0"/>
              <a:t> and </a:t>
            </a:r>
            <a:r>
              <a:rPr lang="en-US" sz="2400" i="1" dirty="0"/>
              <a:t>interference</a:t>
            </a:r>
            <a:r>
              <a:rPr lang="en-US" sz="2400" dirty="0"/>
              <a:t>. The only set of related words is </a:t>
            </a:r>
            <a:r>
              <a:rPr lang="en-US" sz="2400" i="1" dirty="0"/>
              <a:t>surrogate</a:t>
            </a:r>
            <a:r>
              <a:rPr lang="en-US" sz="2400" dirty="0"/>
              <a:t> (meaning substitute) and </a:t>
            </a:r>
            <a:r>
              <a:rPr lang="en-US" sz="2400" i="1" dirty="0"/>
              <a:t>substitution</a:t>
            </a:r>
            <a:r>
              <a:rPr lang="en-US" sz="2400" dirty="0"/>
              <a:t> in (E), the correct answer.</a:t>
            </a:r>
            <a:endParaRPr lang="en-IN" sz="2400" dirty="0"/>
          </a:p>
          <a:p>
            <a:pPr marL="0" indent="0">
              <a:buNone/>
            </a:pPr>
            <a:endParaRPr lang="en-IN" sz="2400" dirty="0"/>
          </a:p>
        </p:txBody>
      </p:sp>
    </p:spTree>
    <p:extLst>
      <p:ext uri="{BB962C8B-B14F-4D97-AF65-F5344CB8AC3E}">
        <p14:creationId xmlns:p14="http://schemas.microsoft.com/office/powerpoint/2010/main" val="1169539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F</a:t>
            </a:r>
            <a:r>
              <a:rPr lang="en-US" cap="none" dirty="0"/>
              <a:t>ew</a:t>
            </a:r>
            <a:r>
              <a:rPr lang="en-US" dirty="0"/>
              <a:t> S</a:t>
            </a:r>
            <a:r>
              <a:rPr lang="en-US" cap="none" dirty="0"/>
              <a:t>trategies</a:t>
            </a:r>
            <a:r>
              <a:rPr lang="en-US" dirty="0"/>
              <a:t>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a:buFont typeface="Wingdings" panose="05000000000000000000" pitchFamily="2" charset="2"/>
              <a:buChar char="Ø"/>
            </a:pPr>
            <a:r>
              <a:rPr lang="en-US" sz="3600" dirty="0"/>
              <a:t>Pay attention to the words that control the figurative field of the sentence. </a:t>
            </a:r>
            <a:endParaRPr lang="en-IN" sz="3600" dirty="0"/>
          </a:p>
        </p:txBody>
      </p:sp>
    </p:spTree>
    <p:extLst>
      <p:ext uri="{BB962C8B-B14F-4D97-AF65-F5344CB8AC3E}">
        <p14:creationId xmlns:p14="http://schemas.microsoft.com/office/powerpoint/2010/main" val="2916364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E</a:t>
            </a:r>
            <a:r>
              <a:rPr lang="en-US" cap="none" dirty="0"/>
              <a:t>xample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1746913"/>
            <a:ext cx="10178322" cy="4132679"/>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70000" lnSpcReduction="20000"/>
          </a:bodyPr>
          <a:lstStyle/>
          <a:p>
            <a:pPr marL="0" indent="0">
              <a:buNone/>
            </a:pPr>
            <a:r>
              <a:rPr lang="en-US" sz="2600" dirty="0"/>
              <a:t>In seventeenth-century France, private and public opinion portrayed the physician as a vulture of greed, circling the sick and dying, battening off the suffering of the afflicted, and ___________________ the remains of his prey.</a:t>
            </a:r>
            <a:br>
              <a:rPr lang="en-US" sz="2600" dirty="0"/>
            </a:br>
            <a:r>
              <a:rPr lang="en-US" sz="2600" dirty="0"/>
              <a:t>A) spending</a:t>
            </a:r>
            <a:br>
              <a:rPr lang="en-US" sz="2600" dirty="0"/>
            </a:br>
            <a:r>
              <a:rPr lang="en-US" sz="2600" dirty="0"/>
              <a:t>B) devouring</a:t>
            </a:r>
            <a:br>
              <a:rPr lang="en-US" sz="2600" dirty="0"/>
            </a:br>
            <a:r>
              <a:rPr lang="en-US" sz="2600" dirty="0"/>
              <a:t>C) retreating from</a:t>
            </a:r>
            <a:br>
              <a:rPr lang="en-US" sz="2600" dirty="0"/>
            </a:br>
            <a:r>
              <a:rPr lang="en-US" sz="2600" dirty="0"/>
              <a:t>D) decrying</a:t>
            </a:r>
            <a:br>
              <a:rPr lang="en-US" sz="2600" dirty="0"/>
            </a:br>
            <a:r>
              <a:rPr lang="en-US" sz="2600" dirty="0"/>
              <a:t>E) resorbing</a:t>
            </a:r>
            <a:endParaRPr lang="en-IN" sz="2600" dirty="0"/>
          </a:p>
          <a:p>
            <a:pPr marL="0" indent="0">
              <a:buNone/>
            </a:pPr>
            <a:r>
              <a:rPr lang="en-US" sz="2600" dirty="0"/>
              <a:t> </a:t>
            </a:r>
            <a:endParaRPr lang="en-IN" sz="2600" dirty="0"/>
          </a:p>
          <a:p>
            <a:pPr marL="0" indent="0">
              <a:buNone/>
            </a:pPr>
            <a:r>
              <a:rPr lang="en-US" sz="2600" u="sng" dirty="0">
                <a:hlinkClick r:id="rId4"/>
              </a:rPr>
              <a:t>SOLUTION</a:t>
            </a:r>
            <a:endParaRPr lang="en-IN" sz="2600" dirty="0"/>
          </a:p>
          <a:p>
            <a:pPr marL="0" indent="0">
              <a:buNone/>
            </a:pPr>
            <a:r>
              <a:rPr lang="en-US" sz="2600" dirty="0"/>
              <a:t>Clearly the correct answer is (B), devouring. The key words that control the figurative field are </a:t>
            </a:r>
            <a:r>
              <a:rPr lang="en-US" sz="2600" i="1" dirty="0"/>
              <a:t>vulture</a:t>
            </a:r>
            <a:r>
              <a:rPr lang="en-US" sz="2600" dirty="0"/>
              <a:t>,</a:t>
            </a:r>
            <a:r>
              <a:rPr lang="en-US" sz="2600" i="1" dirty="0"/>
              <a:t> circling</a:t>
            </a:r>
            <a:r>
              <a:rPr lang="en-US" sz="2600" dirty="0"/>
              <a:t>, and </a:t>
            </a:r>
            <a:r>
              <a:rPr lang="en-US" sz="2600" i="1" dirty="0"/>
              <a:t>battening</a:t>
            </a:r>
            <a:r>
              <a:rPr lang="en-US" sz="2600" dirty="0"/>
              <a:t>. Read the items carefully and make sure that the completed sentence is meaningful, that it makes sense. Sometimes two or three choices will seem to satisfy the necessity for meaning-based completions, but only one will ever complete the sentence meaningfully.</a:t>
            </a:r>
            <a:endParaRPr lang="en-IN" sz="2600" dirty="0"/>
          </a:p>
          <a:p>
            <a:pPr marL="0" indent="0">
              <a:buNone/>
            </a:pPr>
            <a:endParaRPr lang="en-IN" sz="2400" dirty="0"/>
          </a:p>
        </p:txBody>
      </p:sp>
    </p:spTree>
    <p:extLst>
      <p:ext uri="{BB962C8B-B14F-4D97-AF65-F5344CB8AC3E}">
        <p14:creationId xmlns:p14="http://schemas.microsoft.com/office/powerpoint/2010/main" val="792209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1028" name="Picture 4" descr="National Restaurant Association: Key Takeaways on Pandemic's Economic  Impact (Infographic) | National Restaurant Association: Key Takeaways on  Pandemic's Economic Impact (Infographic) | Modern Restaurant Management |  The Business of Eating &amp; Restaura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35" y="552450"/>
            <a:ext cx="11259403"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54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552450"/>
            <a:ext cx="10178322" cy="5602689"/>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85000" lnSpcReduction="20000"/>
          </a:bodyPr>
          <a:lstStyle/>
          <a:p>
            <a:pPr lvl="0">
              <a:buFont typeface="Wingdings" panose="05000000000000000000" pitchFamily="2" charset="2"/>
              <a:buChar char="Ø"/>
            </a:pPr>
            <a:r>
              <a:rPr lang="en-US" sz="2800" dirty="0"/>
              <a:t>Read the entire sentence before trying to pick any answers!</a:t>
            </a:r>
            <a:endParaRPr lang="en-IN" sz="2800" dirty="0"/>
          </a:p>
          <a:p>
            <a:pPr lvl="0">
              <a:buFont typeface="Wingdings" panose="05000000000000000000" pitchFamily="2" charset="2"/>
              <a:buChar char="Ø"/>
            </a:pPr>
            <a:r>
              <a:rPr lang="en-US" sz="2800" dirty="0"/>
              <a:t>Before reading the answer choices, consider what word(s) you would put in the blank(s) and use that as a guide to assess answer choices.</a:t>
            </a:r>
            <a:endParaRPr lang="en-IN" sz="2800" dirty="0"/>
          </a:p>
          <a:p>
            <a:pPr lvl="0">
              <a:buFont typeface="Wingdings" panose="05000000000000000000" pitchFamily="2" charset="2"/>
              <a:buChar char="Ø"/>
            </a:pPr>
            <a:r>
              <a:rPr lang="en-US" sz="2800" dirty="0"/>
              <a:t>Consider word valence—whether a positive or negative word belongs in a given blank.</a:t>
            </a:r>
            <a:endParaRPr lang="en-IN" sz="2800" dirty="0"/>
          </a:p>
          <a:p>
            <a:pPr lvl="0">
              <a:buFont typeface="Wingdings" panose="05000000000000000000" pitchFamily="2" charset="2"/>
              <a:buChar char="Ø"/>
            </a:pPr>
            <a:r>
              <a:rPr lang="en-US" sz="2800" dirty="0"/>
              <a:t>Identify signal words and phrases—primarily transitions—that help indicate the overall structure of ideas in the sentence/mini-passage.</a:t>
            </a:r>
            <a:endParaRPr lang="en-IN" sz="2800" dirty="0"/>
          </a:p>
          <a:p>
            <a:pPr lvl="0">
              <a:buFont typeface="Wingdings" panose="05000000000000000000" pitchFamily="2" charset="2"/>
              <a:buChar char="Ø"/>
            </a:pPr>
            <a:r>
              <a:rPr lang="en-US" sz="2800" dirty="0"/>
              <a:t>Whenever you guess, eliminate as many wrong answers as you can first.</a:t>
            </a:r>
            <a:endParaRPr lang="en-IN" sz="2800" dirty="0"/>
          </a:p>
          <a:p>
            <a:pPr lvl="0">
              <a:buFont typeface="Wingdings" panose="05000000000000000000" pitchFamily="2" charset="2"/>
              <a:buChar char="Ø"/>
            </a:pPr>
            <a:r>
              <a:rPr lang="en-US" sz="2800" dirty="0"/>
              <a:t>Once you’ve chosen words for multi-blank questions, read through the entire passage with your word choices to make sure the entire thing makes sense all together.</a:t>
            </a:r>
            <a:endParaRPr lang="en-IN" sz="2800" dirty="0"/>
          </a:p>
          <a:p>
            <a:pPr lvl="0">
              <a:buFont typeface="Wingdings" panose="05000000000000000000" pitchFamily="2" charset="2"/>
              <a:buChar char="Ø"/>
            </a:pPr>
            <a:r>
              <a:rPr lang="en-US" sz="2800" dirty="0"/>
              <a:t>Remember that every text completion question is worth the same amount of points! So don’t get overly bogged down on multi-blank questions when there are still simpler ones to complete.</a:t>
            </a:r>
            <a:endParaRPr lang="en-IN" sz="2800" dirty="0"/>
          </a:p>
        </p:txBody>
      </p:sp>
    </p:spTree>
    <p:extLst>
      <p:ext uri="{BB962C8B-B14F-4D97-AF65-F5344CB8AC3E}">
        <p14:creationId xmlns:p14="http://schemas.microsoft.com/office/powerpoint/2010/main" val="546441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pic>
        <p:nvPicPr>
          <p:cNvPr id="4098" name="Picture 2" descr="Let's practice.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84" y="552450"/>
            <a:ext cx="11204811"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80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1</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The path to ___________ is a path of hardship.</a:t>
            </a:r>
          </a:p>
          <a:p>
            <a:pPr marL="0" indent="0">
              <a:buNone/>
            </a:pPr>
            <a:br>
              <a:rPr lang="en-US" sz="2400" b="1" dirty="0"/>
            </a:br>
            <a:r>
              <a:rPr lang="en-US" sz="2400" b="1" dirty="0"/>
              <a:t>a. Workmanship </a:t>
            </a:r>
            <a:endParaRPr lang="en-IN" sz="2400" b="1" dirty="0"/>
          </a:p>
          <a:p>
            <a:pPr marL="0" indent="0">
              <a:buNone/>
            </a:pPr>
            <a:r>
              <a:rPr lang="en-US" sz="2400" b="1" dirty="0"/>
              <a:t>b. Successful </a:t>
            </a:r>
            <a:endParaRPr lang="en-IN" sz="2400" b="1" dirty="0"/>
          </a:p>
          <a:p>
            <a:pPr marL="0" indent="0">
              <a:buNone/>
            </a:pPr>
            <a:r>
              <a:rPr lang="en-US" sz="2400" b="1" dirty="0"/>
              <a:t>c. Illumination </a:t>
            </a:r>
            <a:endParaRPr lang="en-IN" sz="2400" b="1" dirty="0"/>
          </a:p>
          <a:p>
            <a:pPr marL="0" indent="0">
              <a:buNone/>
            </a:pPr>
            <a:r>
              <a:rPr lang="en-US" sz="2400" b="1" dirty="0"/>
              <a:t>d. Enlightenment</a:t>
            </a:r>
            <a:endParaRPr lang="en-IN" sz="2400" b="1" dirty="0"/>
          </a:p>
          <a:p>
            <a:pPr marL="0" indent="0">
              <a:buNone/>
            </a:pPr>
            <a:br>
              <a:rPr lang="en-IN" sz="2800" dirty="0"/>
            </a:b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22003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1</a:t>
            </a:r>
            <a:endParaRPr lang="en-IN" cap="none" dirty="0"/>
          </a:p>
        </p:txBody>
      </p:sp>
      <p:sp>
        <p:nvSpPr>
          <p:cNvPr id="3" name="Content Placeholder 2"/>
          <p:cNvSpPr>
            <a:spLocks noGrp="1"/>
          </p:cNvSpPr>
          <p:nvPr>
            <p:ph idx="1"/>
          </p:nvPr>
        </p:nvSpPr>
        <p:spPr/>
        <p:txBody>
          <a:bodyPr/>
          <a:lstStyle/>
          <a:p>
            <a:pPr marL="0" indent="0">
              <a:buNone/>
            </a:pPr>
            <a:r>
              <a:rPr lang="en-IN" sz="2400" b="1" dirty="0"/>
              <a:t>The Sentence Completion questions check _______</a:t>
            </a:r>
          </a:p>
          <a:p>
            <a:pPr marL="0" indent="0">
              <a:buNone/>
            </a:pPr>
            <a:br>
              <a:rPr lang="en-IN" sz="2400" b="1" dirty="0"/>
            </a:br>
            <a:r>
              <a:rPr lang="en-IN" sz="2400" b="1" dirty="0"/>
              <a:t>a) understanding of vocabulary</a:t>
            </a:r>
            <a:br>
              <a:rPr lang="en-IN" sz="2400" b="1" dirty="0"/>
            </a:br>
            <a:r>
              <a:rPr lang="en-IN" sz="2400" b="1" dirty="0"/>
              <a:t>b) understanding of logical structure of sentence </a:t>
            </a:r>
            <a:br>
              <a:rPr lang="en-IN" sz="2400" b="1" dirty="0"/>
            </a:br>
            <a:r>
              <a:rPr lang="en-IN" sz="2400" b="1" dirty="0"/>
              <a:t>c) </a:t>
            </a:r>
            <a:r>
              <a:rPr lang="en-IN" sz="2400" b="1" dirty="0">
                <a:solidFill>
                  <a:srgbClr val="FF0000"/>
                </a:solidFill>
              </a:rPr>
              <a:t>both a &amp; b</a:t>
            </a:r>
            <a:br>
              <a:rPr lang="en-IN" sz="2400" b="1" dirty="0"/>
            </a:br>
            <a:r>
              <a:rPr lang="en-IN" sz="2400" b="1" dirty="0"/>
              <a:t>d) neither a nor b</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023821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1</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The path to ___________ is a path of hardship.</a:t>
            </a:r>
          </a:p>
          <a:p>
            <a:pPr marL="0" indent="0">
              <a:buNone/>
            </a:pPr>
            <a:br>
              <a:rPr lang="en-US" sz="2400" b="1" dirty="0"/>
            </a:br>
            <a:r>
              <a:rPr lang="en-US" sz="2400" b="1" dirty="0"/>
              <a:t>a. Workmanship </a:t>
            </a:r>
            <a:endParaRPr lang="en-IN" sz="2400" b="1" dirty="0"/>
          </a:p>
          <a:p>
            <a:pPr marL="0" indent="0">
              <a:buNone/>
            </a:pPr>
            <a:r>
              <a:rPr lang="en-US" sz="2400" b="1" dirty="0"/>
              <a:t>b. Successful </a:t>
            </a:r>
            <a:endParaRPr lang="en-IN" sz="2400" b="1" dirty="0"/>
          </a:p>
          <a:p>
            <a:pPr marL="0" indent="0">
              <a:buNone/>
            </a:pPr>
            <a:r>
              <a:rPr lang="en-US" sz="2400" b="1" dirty="0"/>
              <a:t>c. </a:t>
            </a:r>
            <a:r>
              <a:rPr lang="en-US" sz="2400" b="1" dirty="0">
                <a:solidFill>
                  <a:srgbClr val="FF0000"/>
                </a:solidFill>
              </a:rPr>
              <a:t>Illumination </a:t>
            </a:r>
            <a:endParaRPr lang="en-IN" sz="2400" b="1" dirty="0">
              <a:solidFill>
                <a:srgbClr val="FF0000"/>
              </a:solidFill>
            </a:endParaRPr>
          </a:p>
          <a:p>
            <a:pPr marL="0" indent="0">
              <a:buNone/>
            </a:pPr>
            <a:r>
              <a:rPr lang="en-US" sz="2400" b="1" dirty="0"/>
              <a:t>d. Enlightenment</a:t>
            </a:r>
            <a:endParaRPr lang="en-IN" sz="2400" b="1" dirty="0"/>
          </a:p>
          <a:p>
            <a:pPr marL="0" indent="0">
              <a:buNone/>
            </a:pPr>
            <a:br>
              <a:rPr lang="en-IN" sz="2800" dirty="0"/>
            </a:b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594803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2</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You seem to have ____________ done this. There is no way the vase could have otherwise fallen from here.</a:t>
            </a:r>
          </a:p>
          <a:p>
            <a:pPr marL="0" indent="0">
              <a:buNone/>
            </a:pPr>
            <a:br>
              <a:rPr lang="en-US" sz="2800" b="1" dirty="0"/>
            </a:br>
            <a:r>
              <a:rPr lang="en-US" sz="2800" b="1" dirty="0"/>
              <a:t>a. Architecturally </a:t>
            </a:r>
            <a:endParaRPr lang="en-IN" sz="2800" b="1" dirty="0"/>
          </a:p>
          <a:p>
            <a:pPr marL="0" indent="0">
              <a:buNone/>
            </a:pPr>
            <a:r>
              <a:rPr lang="en-US" sz="2800" b="1" dirty="0"/>
              <a:t>b. Décor-wise </a:t>
            </a:r>
            <a:endParaRPr lang="en-IN" sz="2800" b="1" dirty="0"/>
          </a:p>
          <a:p>
            <a:pPr marL="0" indent="0">
              <a:buNone/>
            </a:pPr>
            <a:r>
              <a:rPr lang="en-US" sz="2800" b="1" dirty="0"/>
              <a:t>c. Deliberately</a:t>
            </a:r>
            <a:br>
              <a:rPr lang="en-IN" sz="2800" dirty="0"/>
            </a:b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686881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2</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You seem to have ____________ done this. There is no way the vase could have otherwise fallen from here.</a:t>
            </a:r>
          </a:p>
          <a:p>
            <a:pPr marL="0" indent="0">
              <a:buNone/>
            </a:pPr>
            <a:br>
              <a:rPr lang="en-US" sz="2800" b="1" dirty="0"/>
            </a:br>
            <a:r>
              <a:rPr lang="en-US" sz="2800" b="1" dirty="0"/>
              <a:t>a. Architecturally </a:t>
            </a:r>
            <a:endParaRPr lang="en-IN" sz="2800" b="1" dirty="0"/>
          </a:p>
          <a:p>
            <a:pPr marL="0" indent="0">
              <a:buNone/>
            </a:pPr>
            <a:r>
              <a:rPr lang="en-US" sz="2800" b="1" dirty="0"/>
              <a:t>b. Décor-wise </a:t>
            </a:r>
            <a:endParaRPr lang="en-IN" sz="2800" b="1" dirty="0"/>
          </a:p>
          <a:p>
            <a:pPr marL="0" indent="0">
              <a:buNone/>
            </a:pPr>
            <a:r>
              <a:rPr lang="en-US" sz="2800" b="1" dirty="0">
                <a:solidFill>
                  <a:srgbClr val="FF0000"/>
                </a:solidFill>
              </a:rPr>
              <a:t>c. Deliberately</a:t>
            </a:r>
            <a:br>
              <a:rPr lang="en-IN" sz="2800" dirty="0"/>
            </a:b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762031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3</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The sign-post is so _________. If only the ones who erected it had some literary sense!</a:t>
            </a:r>
          </a:p>
          <a:p>
            <a:pPr marL="0" indent="0">
              <a:buNone/>
            </a:pPr>
            <a:br>
              <a:rPr lang="en-US" sz="2800" b="1" dirty="0"/>
            </a:br>
            <a:r>
              <a:rPr lang="en-US" sz="2800" b="1" dirty="0"/>
              <a:t>a. Shakespearian </a:t>
            </a:r>
            <a:endParaRPr lang="en-IN" sz="2800" b="1" dirty="0"/>
          </a:p>
          <a:p>
            <a:pPr marL="0" indent="0">
              <a:buNone/>
            </a:pPr>
            <a:r>
              <a:rPr lang="en-US" sz="2800" b="1" dirty="0"/>
              <a:t>b. Poetic </a:t>
            </a:r>
            <a:endParaRPr lang="en-IN" sz="2800" b="1" dirty="0"/>
          </a:p>
          <a:p>
            <a:pPr marL="0" indent="0">
              <a:buNone/>
            </a:pPr>
            <a:r>
              <a:rPr lang="en-US" sz="2800" b="1" dirty="0"/>
              <a:t>c. Ambiguous </a:t>
            </a:r>
            <a:endParaRPr lang="en-IN" sz="2800" b="1" dirty="0"/>
          </a:p>
          <a:p>
            <a:pPr marL="0" indent="0">
              <a:buNone/>
            </a:pPr>
            <a:r>
              <a:rPr lang="en-US" sz="2800" b="1" dirty="0"/>
              <a:t>d. Ambivalence</a:t>
            </a: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101061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3</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The sign-post is so _________. If only the ones who erected it had some literary sense!</a:t>
            </a:r>
          </a:p>
          <a:p>
            <a:pPr marL="0" indent="0">
              <a:buNone/>
            </a:pPr>
            <a:br>
              <a:rPr lang="en-US" sz="2800" b="1" dirty="0"/>
            </a:br>
            <a:r>
              <a:rPr lang="en-US" sz="2800" b="1" dirty="0"/>
              <a:t>a. Shakespearian </a:t>
            </a:r>
            <a:endParaRPr lang="en-IN" sz="2800" b="1" dirty="0"/>
          </a:p>
          <a:p>
            <a:pPr marL="0" indent="0">
              <a:buNone/>
            </a:pPr>
            <a:r>
              <a:rPr lang="en-US" sz="2800" b="1" dirty="0"/>
              <a:t>b. Poetic </a:t>
            </a:r>
            <a:endParaRPr lang="en-IN" sz="2800" b="1" dirty="0"/>
          </a:p>
          <a:p>
            <a:pPr marL="0" indent="0">
              <a:buNone/>
            </a:pPr>
            <a:r>
              <a:rPr lang="en-US" sz="2800" b="1" dirty="0">
                <a:solidFill>
                  <a:srgbClr val="FF0000"/>
                </a:solidFill>
              </a:rPr>
              <a:t>c. Ambiguous </a:t>
            </a:r>
            <a:endParaRPr lang="en-IN" sz="2800" b="1" dirty="0">
              <a:solidFill>
                <a:srgbClr val="FF0000"/>
              </a:solidFill>
            </a:endParaRPr>
          </a:p>
          <a:p>
            <a:pPr marL="0" indent="0">
              <a:buNone/>
            </a:pPr>
            <a:r>
              <a:rPr lang="en-US" sz="2800" b="1" dirty="0"/>
              <a:t>d. Ambivalence</a:t>
            </a:r>
            <a:br>
              <a:rPr lang="en-IN" sz="2800"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320274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4</a:t>
            </a:r>
            <a:endParaRPr lang="en-IN" cap="none" dirty="0"/>
          </a:p>
        </p:txBody>
      </p:sp>
      <p:sp>
        <p:nvSpPr>
          <p:cNvPr id="3" name="Content Placeholder 2"/>
          <p:cNvSpPr>
            <a:spLocks noGrp="1"/>
          </p:cNvSpPr>
          <p:nvPr>
            <p:ph idx="1"/>
          </p:nvPr>
        </p:nvSpPr>
        <p:spPr/>
        <p:txBody>
          <a:bodyPr>
            <a:normAutofit/>
          </a:bodyPr>
          <a:lstStyle/>
          <a:p>
            <a:pPr marL="0" indent="0">
              <a:buNone/>
            </a:pPr>
            <a:r>
              <a:rPr lang="en-US" sz="2800" b="1" dirty="0"/>
              <a:t>Jackson’s performance was ________________. People even fainted.</a:t>
            </a:r>
          </a:p>
          <a:p>
            <a:pPr marL="0" indent="0">
              <a:buNone/>
            </a:pPr>
            <a:br>
              <a:rPr lang="en-US" sz="2800" b="1" dirty="0"/>
            </a:br>
            <a:r>
              <a:rPr lang="en-US" sz="2800" b="1" dirty="0"/>
              <a:t>a. Overcrowding </a:t>
            </a:r>
            <a:endParaRPr lang="en-IN" sz="2800" b="1" dirty="0"/>
          </a:p>
          <a:p>
            <a:pPr marL="0" indent="0">
              <a:buNone/>
            </a:pPr>
            <a:r>
              <a:rPr lang="en-US" sz="2800" b="1" dirty="0"/>
              <a:t>b. Overwhelming </a:t>
            </a:r>
            <a:endParaRPr lang="en-IN" sz="2800" b="1" dirty="0"/>
          </a:p>
          <a:p>
            <a:pPr marL="0" indent="0">
              <a:buNone/>
            </a:pPr>
            <a:r>
              <a:rPr lang="en-US" sz="2800" b="1" dirty="0"/>
              <a:t>c. Outstanding</a:t>
            </a: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94856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4</a:t>
            </a:r>
            <a:endParaRPr lang="en-IN" cap="none" dirty="0"/>
          </a:p>
        </p:txBody>
      </p:sp>
      <p:sp>
        <p:nvSpPr>
          <p:cNvPr id="3" name="Content Placeholder 2"/>
          <p:cNvSpPr>
            <a:spLocks noGrp="1"/>
          </p:cNvSpPr>
          <p:nvPr>
            <p:ph idx="1"/>
          </p:nvPr>
        </p:nvSpPr>
        <p:spPr/>
        <p:txBody>
          <a:bodyPr>
            <a:normAutofit/>
          </a:bodyPr>
          <a:lstStyle/>
          <a:p>
            <a:pPr marL="0" indent="0">
              <a:buNone/>
            </a:pPr>
            <a:r>
              <a:rPr lang="en-US" sz="2800" b="1" dirty="0"/>
              <a:t>Jackson’s performance was ________________. People even fainted.</a:t>
            </a:r>
          </a:p>
          <a:p>
            <a:pPr marL="0" indent="0">
              <a:buNone/>
            </a:pPr>
            <a:br>
              <a:rPr lang="en-US" sz="2800" b="1" dirty="0"/>
            </a:br>
            <a:r>
              <a:rPr lang="en-US" sz="2800" b="1" dirty="0"/>
              <a:t>a. Overcrowding </a:t>
            </a:r>
            <a:endParaRPr lang="en-IN" sz="2800" b="1" dirty="0"/>
          </a:p>
          <a:p>
            <a:pPr marL="0" indent="0">
              <a:buNone/>
            </a:pPr>
            <a:r>
              <a:rPr lang="en-US" sz="2800" b="1" dirty="0">
                <a:solidFill>
                  <a:srgbClr val="FF0000"/>
                </a:solidFill>
              </a:rPr>
              <a:t>b. Overwhelming </a:t>
            </a:r>
            <a:endParaRPr lang="en-IN" sz="2800" b="1" dirty="0">
              <a:solidFill>
                <a:srgbClr val="FF0000"/>
              </a:solidFill>
            </a:endParaRPr>
          </a:p>
          <a:p>
            <a:pPr marL="0" indent="0">
              <a:buNone/>
            </a:pPr>
            <a:r>
              <a:rPr lang="en-US" sz="2800" b="1" dirty="0"/>
              <a:t>c. Outstanding</a:t>
            </a: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497446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5</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I kept feeling guilty that I had disturbed him. But contrary to my fear, I found that he was __________ !</a:t>
            </a:r>
          </a:p>
          <a:p>
            <a:pPr marL="0" indent="0">
              <a:buNone/>
            </a:pPr>
            <a:br>
              <a:rPr lang="en-US" sz="2400" b="1" dirty="0"/>
            </a:br>
            <a:r>
              <a:rPr lang="en-US" sz="2400" b="1" dirty="0"/>
              <a:t>a. Unfazed </a:t>
            </a:r>
            <a:endParaRPr lang="en-IN" sz="2400" b="1" dirty="0"/>
          </a:p>
          <a:p>
            <a:pPr marL="0" indent="0">
              <a:buNone/>
            </a:pPr>
            <a:r>
              <a:rPr lang="en-US" sz="2400" b="1" dirty="0"/>
              <a:t>b. Innocent </a:t>
            </a:r>
            <a:endParaRPr lang="en-IN" sz="2400" b="1" dirty="0"/>
          </a:p>
          <a:p>
            <a:pPr marL="0" indent="0">
              <a:buNone/>
            </a:pPr>
            <a:r>
              <a:rPr lang="en-US" sz="2400" b="1" dirty="0"/>
              <a:t>c. Overwhelmed </a:t>
            </a:r>
            <a:endParaRPr lang="en-IN" sz="2400" b="1" dirty="0"/>
          </a:p>
          <a:p>
            <a:pPr marL="0" indent="0">
              <a:buNone/>
            </a:pPr>
            <a:r>
              <a:rPr lang="en-US" sz="2400" b="1" dirty="0"/>
              <a:t>d. Imprisoned</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086763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5</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I kept feeling guilty that I had disturbed him. But contrary to my fear, I found that he was __________ !</a:t>
            </a:r>
          </a:p>
          <a:p>
            <a:pPr marL="0" indent="0">
              <a:buNone/>
            </a:pPr>
            <a:br>
              <a:rPr lang="en-US" sz="2400" b="1" dirty="0"/>
            </a:br>
            <a:r>
              <a:rPr lang="en-US" sz="2400" b="1" dirty="0">
                <a:solidFill>
                  <a:srgbClr val="FF0000"/>
                </a:solidFill>
              </a:rPr>
              <a:t>a. Unfazed </a:t>
            </a:r>
            <a:endParaRPr lang="en-IN" sz="2400" b="1" dirty="0">
              <a:solidFill>
                <a:srgbClr val="FF0000"/>
              </a:solidFill>
            </a:endParaRPr>
          </a:p>
          <a:p>
            <a:pPr marL="0" indent="0">
              <a:buNone/>
            </a:pPr>
            <a:r>
              <a:rPr lang="en-US" sz="2400" b="1" dirty="0"/>
              <a:t>b. Innocent </a:t>
            </a:r>
            <a:endParaRPr lang="en-IN" sz="2400" b="1" dirty="0"/>
          </a:p>
          <a:p>
            <a:pPr marL="0" indent="0">
              <a:buNone/>
            </a:pPr>
            <a:r>
              <a:rPr lang="en-US" sz="2400" b="1" dirty="0"/>
              <a:t>c. Overwhelmed </a:t>
            </a:r>
            <a:endParaRPr lang="en-IN" sz="2400" b="1" dirty="0"/>
          </a:p>
          <a:p>
            <a:pPr marL="0" indent="0">
              <a:buNone/>
            </a:pPr>
            <a:r>
              <a:rPr lang="en-US" sz="2400" b="1" dirty="0"/>
              <a:t>d. Imprisoned</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4207266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6</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He is a silent social worker; and prefers to hide his _________ tendencies from shrewd colleagues at work.</a:t>
            </a:r>
          </a:p>
          <a:p>
            <a:pPr marL="0" indent="0">
              <a:buNone/>
            </a:pPr>
            <a:br>
              <a:rPr lang="en-US" sz="2400" b="1" dirty="0"/>
            </a:br>
            <a:r>
              <a:rPr lang="en-US" sz="2400" b="1" dirty="0"/>
              <a:t>a. Societal </a:t>
            </a:r>
            <a:endParaRPr lang="en-IN" sz="2400" b="1" dirty="0"/>
          </a:p>
          <a:p>
            <a:pPr marL="0" indent="0">
              <a:buNone/>
            </a:pPr>
            <a:r>
              <a:rPr lang="en-US" sz="2400" b="1" dirty="0"/>
              <a:t>b. Philatelist </a:t>
            </a:r>
            <a:endParaRPr lang="en-IN" sz="2400" b="1" dirty="0"/>
          </a:p>
          <a:p>
            <a:pPr marL="0" indent="0">
              <a:buNone/>
            </a:pPr>
            <a:r>
              <a:rPr lang="en-US" sz="2400" b="1" dirty="0"/>
              <a:t>c. Philanthropist </a:t>
            </a:r>
            <a:endParaRPr lang="en-IN" sz="2400" b="1" dirty="0"/>
          </a:p>
          <a:p>
            <a:pPr marL="0" indent="0">
              <a:buNone/>
            </a:pPr>
            <a:r>
              <a:rPr lang="en-US" sz="2400" b="1" dirty="0"/>
              <a:t>d. Partying</a:t>
            </a: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3755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805219"/>
            <a:ext cx="10178322" cy="507437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marL="0" indent="0">
              <a:buNone/>
            </a:pPr>
            <a:endParaRPr lang="en-IN" sz="2800" b="1" dirty="0"/>
          </a:p>
        </p:txBody>
      </p:sp>
      <p:sp>
        <p:nvSpPr>
          <p:cNvPr id="8" name="Oval 7"/>
          <p:cNvSpPr/>
          <p:nvPr/>
        </p:nvSpPr>
        <p:spPr>
          <a:xfrm>
            <a:off x="4831307" y="1037230"/>
            <a:ext cx="297521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Types of Questions</a:t>
            </a:r>
            <a:endParaRPr lang="en-IN" sz="3600" dirty="0"/>
          </a:p>
        </p:txBody>
      </p:sp>
      <p:sp>
        <p:nvSpPr>
          <p:cNvPr id="11" name="Oval 10"/>
          <p:cNvSpPr/>
          <p:nvPr/>
        </p:nvSpPr>
        <p:spPr>
          <a:xfrm>
            <a:off x="4694830" y="4053385"/>
            <a:ext cx="3370997" cy="1555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Double Blank</a:t>
            </a:r>
            <a:endParaRPr lang="en-IN" sz="2400" b="1" dirty="0"/>
          </a:p>
        </p:txBody>
      </p:sp>
      <p:sp>
        <p:nvSpPr>
          <p:cNvPr id="12" name="Oval 11"/>
          <p:cNvSpPr/>
          <p:nvPr/>
        </p:nvSpPr>
        <p:spPr>
          <a:xfrm>
            <a:off x="1542196" y="2852382"/>
            <a:ext cx="2975213" cy="148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Single Blank</a:t>
            </a:r>
            <a:endParaRPr lang="en-IN" sz="2400" b="1" dirty="0"/>
          </a:p>
        </p:txBody>
      </p:sp>
      <p:sp>
        <p:nvSpPr>
          <p:cNvPr id="13" name="Oval 12"/>
          <p:cNvSpPr/>
          <p:nvPr/>
        </p:nvSpPr>
        <p:spPr>
          <a:xfrm>
            <a:off x="8243249" y="2852383"/>
            <a:ext cx="2893324" cy="148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Cloze Test</a:t>
            </a:r>
            <a:endParaRPr lang="en-IN" b="1" dirty="0"/>
          </a:p>
        </p:txBody>
      </p:sp>
      <p:cxnSp>
        <p:nvCxnSpPr>
          <p:cNvPr id="15" name="Straight Arrow Connector 14"/>
          <p:cNvCxnSpPr/>
          <p:nvPr/>
        </p:nvCxnSpPr>
        <p:spPr>
          <a:xfrm flipH="1">
            <a:off x="3848669" y="2415654"/>
            <a:ext cx="982638" cy="4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88155" y="2483893"/>
            <a:ext cx="968991" cy="46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8912" y="2770495"/>
            <a:ext cx="13647" cy="120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440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6</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He is a silent social worker; and prefers to hide his _________ tendencies from shrewd colleagues at work.</a:t>
            </a:r>
          </a:p>
          <a:p>
            <a:pPr marL="0" indent="0">
              <a:buNone/>
            </a:pPr>
            <a:br>
              <a:rPr lang="en-US" sz="2400" b="1" dirty="0"/>
            </a:br>
            <a:r>
              <a:rPr lang="en-US" sz="2400" b="1" dirty="0"/>
              <a:t>a. Societal </a:t>
            </a:r>
            <a:endParaRPr lang="en-IN" sz="2400" b="1" dirty="0"/>
          </a:p>
          <a:p>
            <a:pPr marL="0" indent="0">
              <a:buNone/>
            </a:pPr>
            <a:r>
              <a:rPr lang="en-US" sz="2400" b="1" dirty="0"/>
              <a:t>b. Philatelist </a:t>
            </a:r>
            <a:endParaRPr lang="en-IN" sz="2400" b="1" dirty="0"/>
          </a:p>
          <a:p>
            <a:pPr marL="0" indent="0">
              <a:buNone/>
            </a:pPr>
            <a:r>
              <a:rPr lang="en-US" sz="2400" b="1" dirty="0">
                <a:solidFill>
                  <a:srgbClr val="FF0000"/>
                </a:solidFill>
              </a:rPr>
              <a:t>c. Philanthropist </a:t>
            </a:r>
            <a:endParaRPr lang="en-IN" sz="2400" b="1" dirty="0">
              <a:solidFill>
                <a:srgbClr val="FF0000"/>
              </a:solidFill>
            </a:endParaRPr>
          </a:p>
          <a:p>
            <a:pPr marL="0" indent="0">
              <a:buNone/>
            </a:pPr>
            <a:r>
              <a:rPr lang="en-US" sz="2400" b="1" dirty="0"/>
              <a:t>d. Partying</a:t>
            </a: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79859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7</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She likes to work in _____________ projects. We knew she was versatile.</a:t>
            </a:r>
          </a:p>
          <a:p>
            <a:pPr marL="0" indent="0">
              <a:buNone/>
            </a:pPr>
            <a:br>
              <a:rPr lang="en-US" sz="2400" b="1" dirty="0"/>
            </a:br>
            <a:r>
              <a:rPr lang="en-US" sz="2400" b="1" dirty="0"/>
              <a:t>a. Multi-utility </a:t>
            </a:r>
            <a:endParaRPr lang="en-IN" sz="2400" b="1" dirty="0"/>
          </a:p>
          <a:p>
            <a:pPr marL="0" indent="0">
              <a:buNone/>
            </a:pPr>
            <a:r>
              <a:rPr lang="en-US" sz="2400" b="1" dirty="0"/>
              <a:t>b. Vivacious </a:t>
            </a:r>
            <a:endParaRPr lang="en-IN" sz="2400" b="1" dirty="0"/>
          </a:p>
          <a:p>
            <a:pPr marL="0" indent="0">
              <a:buNone/>
            </a:pPr>
            <a:r>
              <a:rPr lang="en-US" sz="2400" b="1" dirty="0"/>
              <a:t>c. Multi-disciplinary </a:t>
            </a:r>
            <a:endParaRPr lang="en-IN" sz="2400" b="1" dirty="0"/>
          </a:p>
          <a:p>
            <a:pPr marL="0" indent="0">
              <a:buNone/>
            </a:pPr>
            <a:r>
              <a:rPr lang="en-US" sz="2400" b="1" dirty="0"/>
              <a:t>d. Stylish</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9359638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7</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She likes to work in _____________ projects. We knew she was versatile.</a:t>
            </a:r>
          </a:p>
          <a:p>
            <a:pPr marL="0" indent="0">
              <a:buNone/>
            </a:pPr>
            <a:br>
              <a:rPr lang="en-US" sz="2400" b="1" dirty="0"/>
            </a:br>
            <a:r>
              <a:rPr lang="en-US" sz="2400" b="1" dirty="0"/>
              <a:t>a. Multi-utility </a:t>
            </a:r>
            <a:endParaRPr lang="en-IN" sz="2400" b="1" dirty="0"/>
          </a:p>
          <a:p>
            <a:pPr marL="0" indent="0">
              <a:buNone/>
            </a:pPr>
            <a:r>
              <a:rPr lang="en-US" sz="2400" b="1" dirty="0"/>
              <a:t>b. Vivacious </a:t>
            </a:r>
            <a:endParaRPr lang="en-IN" sz="2400" b="1" dirty="0"/>
          </a:p>
          <a:p>
            <a:pPr marL="0" indent="0">
              <a:buNone/>
            </a:pPr>
            <a:r>
              <a:rPr lang="en-US" sz="2400" b="1" dirty="0">
                <a:solidFill>
                  <a:srgbClr val="FF0000"/>
                </a:solidFill>
              </a:rPr>
              <a:t>c. Multi-disciplinary </a:t>
            </a:r>
            <a:endParaRPr lang="en-IN" sz="2400" b="1" dirty="0">
              <a:solidFill>
                <a:srgbClr val="FF0000"/>
              </a:solidFill>
            </a:endParaRPr>
          </a:p>
          <a:p>
            <a:pPr marL="0" indent="0">
              <a:buNone/>
            </a:pPr>
            <a:r>
              <a:rPr lang="en-US" sz="2400" b="1" dirty="0"/>
              <a:t>d. Stylish</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265344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8</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err="1"/>
              <a:t>Sarita</a:t>
            </a:r>
            <a:r>
              <a:rPr lang="en-US" sz="2400" b="1" dirty="0"/>
              <a:t> has been talking to me since morning. Not only do I find her attitudinal change ______, I even find it somewhat _______.</a:t>
            </a:r>
          </a:p>
          <a:p>
            <a:pPr marL="0" indent="0">
              <a:buNone/>
            </a:pPr>
            <a:br>
              <a:rPr lang="en-US" sz="2400" b="1" dirty="0"/>
            </a:br>
            <a:r>
              <a:rPr lang="en-US" sz="2400" b="1" dirty="0"/>
              <a:t>a. Surprising, intriguing </a:t>
            </a:r>
            <a:endParaRPr lang="en-IN" sz="2400" b="1" dirty="0"/>
          </a:p>
          <a:p>
            <a:pPr marL="0" indent="0">
              <a:buNone/>
            </a:pPr>
            <a:r>
              <a:rPr lang="en-US" sz="2400" b="1" dirty="0"/>
              <a:t>b. Interesting, boring </a:t>
            </a:r>
            <a:endParaRPr lang="en-IN" sz="2400" b="1" dirty="0"/>
          </a:p>
          <a:p>
            <a:pPr marL="0" indent="0">
              <a:buNone/>
            </a:pPr>
            <a:r>
              <a:rPr lang="en-US" sz="2400" b="1" dirty="0"/>
              <a:t>c. Shocking, surprising</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022315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8</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err="1"/>
              <a:t>Sarita</a:t>
            </a:r>
            <a:r>
              <a:rPr lang="en-US" sz="2400" b="1" dirty="0"/>
              <a:t> has been talking to me since morning. Not only do I find her attitudinal change ______, I even find it somewhat _______.</a:t>
            </a:r>
          </a:p>
          <a:p>
            <a:pPr marL="0" indent="0">
              <a:buNone/>
            </a:pPr>
            <a:br>
              <a:rPr lang="en-US" sz="2400" b="1" dirty="0"/>
            </a:br>
            <a:r>
              <a:rPr lang="en-US" sz="2400" b="1" dirty="0">
                <a:solidFill>
                  <a:srgbClr val="FF0000"/>
                </a:solidFill>
              </a:rPr>
              <a:t>a. Surprising, intriguing </a:t>
            </a:r>
            <a:endParaRPr lang="en-IN" sz="2400" b="1" dirty="0">
              <a:solidFill>
                <a:srgbClr val="FF0000"/>
              </a:solidFill>
            </a:endParaRPr>
          </a:p>
          <a:p>
            <a:pPr marL="0" indent="0">
              <a:buNone/>
            </a:pPr>
            <a:r>
              <a:rPr lang="en-US" sz="2400" b="1" dirty="0"/>
              <a:t>b. Interesting, boring </a:t>
            </a:r>
            <a:endParaRPr lang="en-IN" sz="2400" b="1" dirty="0"/>
          </a:p>
          <a:p>
            <a:pPr marL="0" indent="0">
              <a:buNone/>
            </a:pPr>
            <a:r>
              <a:rPr lang="en-US" sz="2400" b="1" dirty="0"/>
              <a:t>c. Shocking, surprising</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645303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9</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The Shimla trip was fantastic. Not only did the tour bring me a ______, but it almost sent me into ________ world.</a:t>
            </a:r>
          </a:p>
          <a:p>
            <a:pPr marL="0" indent="0">
              <a:buNone/>
            </a:pPr>
            <a:br>
              <a:rPr lang="en-US" sz="2400" b="1" dirty="0"/>
            </a:br>
            <a:r>
              <a:rPr lang="en-US" sz="2400" b="1" dirty="0"/>
              <a:t>a. Freshening, mundane </a:t>
            </a:r>
            <a:endParaRPr lang="en-IN" sz="2400" b="1" dirty="0"/>
          </a:p>
          <a:p>
            <a:pPr marL="0" indent="0">
              <a:buNone/>
            </a:pPr>
            <a:r>
              <a:rPr lang="en-US" sz="2400" b="1" dirty="0"/>
              <a:t>b. Holiday, international</a:t>
            </a:r>
            <a:endParaRPr lang="en-IN" sz="2400" b="1" dirty="0"/>
          </a:p>
          <a:p>
            <a:pPr marL="0" indent="0">
              <a:buNone/>
            </a:pPr>
            <a:r>
              <a:rPr lang="en-US" sz="2400" b="1" dirty="0"/>
              <a:t>c. Enjoyment, another </a:t>
            </a:r>
            <a:endParaRPr lang="en-IN" sz="2400" b="1" dirty="0"/>
          </a:p>
          <a:p>
            <a:pPr marL="0" indent="0">
              <a:buNone/>
            </a:pPr>
            <a:r>
              <a:rPr lang="en-US" sz="2400" b="1" dirty="0"/>
              <a:t>d. Change, another</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567596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9</a:t>
            </a:r>
            <a:endParaRPr lang="en-IN" cap="none"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The Shimla trip was fantastic. Not only did the tour bring me a ______, but it almost sent me into ________ world.</a:t>
            </a:r>
          </a:p>
          <a:p>
            <a:pPr marL="0" indent="0">
              <a:buNone/>
            </a:pPr>
            <a:br>
              <a:rPr lang="en-US" sz="2400" b="1" dirty="0"/>
            </a:br>
            <a:r>
              <a:rPr lang="en-US" sz="2400" b="1" dirty="0"/>
              <a:t>a. Freshening, mundane </a:t>
            </a:r>
            <a:endParaRPr lang="en-IN" sz="2400" b="1" dirty="0"/>
          </a:p>
          <a:p>
            <a:pPr marL="0" indent="0">
              <a:buNone/>
            </a:pPr>
            <a:r>
              <a:rPr lang="en-US" sz="2400" b="1" dirty="0"/>
              <a:t>b. Holiday, international</a:t>
            </a:r>
            <a:endParaRPr lang="en-IN" sz="2400" b="1" dirty="0"/>
          </a:p>
          <a:p>
            <a:pPr marL="0" indent="0">
              <a:buNone/>
            </a:pPr>
            <a:r>
              <a:rPr lang="en-US" sz="2400" b="1" dirty="0"/>
              <a:t>c. Enjoyment, another </a:t>
            </a:r>
            <a:endParaRPr lang="en-IN" sz="2400" b="1" dirty="0"/>
          </a:p>
          <a:p>
            <a:pPr marL="0" indent="0">
              <a:buNone/>
            </a:pPr>
            <a:r>
              <a:rPr lang="en-US" sz="2400" b="1" dirty="0">
                <a:solidFill>
                  <a:srgbClr val="FF0000"/>
                </a:solidFill>
              </a:rPr>
              <a:t>d. Change, another</a:t>
            </a:r>
            <a:endParaRPr lang="en-IN" sz="2400" b="1" dirty="0">
              <a:solidFill>
                <a:srgbClr val="FF0000"/>
              </a:solidFill>
            </a:endParaRPr>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6580726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10</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Your noise, children, is not just _______; it is an absolute ________.</a:t>
            </a:r>
          </a:p>
          <a:p>
            <a:pPr marL="0" indent="0">
              <a:buNone/>
            </a:pPr>
            <a:br>
              <a:rPr lang="en-US" sz="2400" b="1" dirty="0"/>
            </a:br>
            <a:r>
              <a:rPr lang="en-US" sz="2400" b="1" dirty="0"/>
              <a:t>a. Sweet, honey-like </a:t>
            </a:r>
            <a:endParaRPr lang="en-IN" sz="2400" b="1" dirty="0"/>
          </a:p>
          <a:p>
            <a:pPr marL="0" indent="0">
              <a:buNone/>
            </a:pPr>
            <a:r>
              <a:rPr lang="en-US" sz="2400" b="1" dirty="0"/>
              <a:t>b. Sweet, sugar-cube </a:t>
            </a:r>
            <a:endParaRPr lang="en-IN" sz="2400" b="1" dirty="0"/>
          </a:p>
          <a:p>
            <a:pPr marL="0" indent="0">
              <a:buNone/>
            </a:pPr>
            <a:r>
              <a:rPr lang="en-US" sz="2400" b="1" dirty="0"/>
              <a:t>c. Commotion, chaos </a:t>
            </a:r>
            <a:endParaRPr lang="en-IN" sz="2400" b="1" dirty="0"/>
          </a:p>
          <a:p>
            <a:pPr marL="0" indent="0">
              <a:buNone/>
            </a:pPr>
            <a:r>
              <a:rPr lang="en-US" sz="2400" b="1" dirty="0"/>
              <a:t>d. Commodity, chaotic</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461141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Practice 10</a:t>
            </a:r>
            <a:endParaRPr lang="en-IN" cap="none" dirty="0"/>
          </a:p>
        </p:txBody>
      </p:sp>
      <p:sp>
        <p:nvSpPr>
          <p:cNvPr id="3" name="Content Placeholder 2"/>
          <p:cNvSpPr>
            <a:spLocks noGrp="1"/>
          </p:cNvSpPr>
          <p:nvPr>
            <p:ph idx="1"/>
          </p:nvPr>
        </p:nvSpPr>
        <p:spPr/>
        <p:txBody>
          <a:bodyPr>
            <a:normAutofit lnSpcReduction="10000"/>
          </a:bodyPr>
          <a:lstStyle/>
          <a:p>
            <a:pPr marL="0" indent="0">
              <a:buNone/>
            </a:pPr>
            <a:r>
              <a:rPr lang="en-US" sz="2400" b="1" dirty="0"/>
              <a:t>Your noise, children, is not just _______; it is an absolute ________.</a:t>
            </a:r>
          </a:p>
          <a:p>
            <a:pPr marL="0" indent="0">
              <a:buNone/>
            </a:pPr>
            <a:br>
              <a:rPr lang="en-US" sz="2400" b="1" dirty="0"/>
            </a:br>
            <a:r>
              <a:rPr lang="en-US" sz="2400" b="1" dirty="0"/>
              <a:t>a. Sweet, honey-like </a:t>
            </a:r>
            <a:endParaRPr lang="en-IN" sz="2400" b="1" dirty="0"/>
          </a:p>
          <a:p>
            <a:pPr marL="0" indent="0">
              <a:buNone/>
            </a:pPr>
            <a:r>
              <a:rPr lang="en-US" sz="2400" b="1" dirty="0"/>
              <a:t>b. Sweet, sugar-cube </a:t>
            </a:r>
            <a:endParaRPr lang="en-IN" sz="2400" b="1" dirty="0"/>
          </a:p>
          <a:p>
            <a:pPr marL="0" indent="0">
              <a:buNone/>
            </a:pPr>
            <a:r>
              <a:rPr lang="en-US" sz="2400" b="1" dirty="0">
                <a:solidFill>
                  <a:srgbClr val="FF0000"/>
                </a:solidFill>
              </a:rPr>
              <a:t>c. Commotion, chaos </a:t>
            </a:r>
            <a:endParaRPr lang="en-IN" sz="2400" b="1" dirty="0">
              <a:solidFill>
                <a:srgbClr val="FF0000"/>
              </a:solidFill>
            </a:endParaRPr>
          </a:p>
          <a:p>
            <a:pPr marL="0" indent="0">
              <a:buNone/>
            </a:pPr>
            <a:r>
              <a:rPr lang="en-US" sz="2400" b="1" dirty="0"/>
              <a:t>d. Commodity, chaotic</a:t>
            </a:r>
            <a:endParaRPr lang="en-IN" sz="2400" b="1" dirty="0"/>
          </a:p>
          <a:p>
            <a:pPr marL="0" indent="0">
              <a:buNone/>
            </a:pPr>
            <a:br>
              <a:rPr lang="en-IN" sz="2800" b="1" dirty="0"/>
            </a:b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3424682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40" y="552450"/>
            <a:ext cx="11259403" cy="6305550"/>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247689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60361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S</a:t>
            </a:r>
            <a:r>
              <a:rPr lang="en-US" cap="none" dirty="0"/>
              <a:t>ingle</a:t>
            </a:r>
            <a:r>
              <a:rPr lang="en-US" dirty="0"/>
              <a:t> B</a:t>
            </a:r>
            <a:r>
              <a:rPr lang="en-US" cap="none" dirty="0"/>
              <a:t>lank</a:t>
            </a:r>
            <a:r>
              <a:rPr lang="en-US" dirty="0"/>
              <a:t> Q</a:t>
            </a:r>
            <a:r>
              <a:rPr lang="en-US" cap="none" dirty="0"/>
              <a:t>uestion</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a:bodyPr>
          <a:lstStyle/>
          <a:p>
            <a:pPr marL="0" indent="0">
              <a:buNone/>
            </a:pPr>
            <a:r>
              <a:rPr lang="en-IN" sz="2800" dirty="0"/>
              <a:t>The one-blank Sentence Completions are solved in two steps:</a:t>
            </a:r>
          </a:p>
          <a:p>
            <a:r>
              <a:rPr lang="en-IN" sz="2800" dirty="0"/>
              <a:t>Step 1: define the blank. Use context clues in the sentence to figure out what kind of word will go in the blank.</a:t>
            </a:r>
          </a:p>
          <a:p>
            <a:r>
              <a:rPr lang="en-IN" sz="2800" dirty="0"/>
              <a:t>Step 2: match the answer. Look down the list of answer choices and pick the one that best matches your word for the blank. Then be sure to read the answer choice back into the sentence to be sure it makes sense.</a:t>
            </a:r>
          </a:p>
        </p:txBody>
      </p:sp>
    </p:spTree>
    <p:extLst>
      <p:ext uri="{BB962C8B-B14F-4D97-AF65-F5344CB8AC3E}">
        <p14:creationId xmlns:p14="http://schemas.microsoft.com/office/powerpoint/2010/main" val="358671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387"/>
            <a:ext cx="10178322" cy="1214652"/>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lstStyle/>
          <a:p>
            <a:r>
              <a:rPr lang="en-US" dirty="0"/>
              <a:t>E</a:t>
            </a:r>
            <a:r>
              <a:rPr lang="en-US" cap="none" dirty="0"/>
              <a:t>xample</a:t>
            </a: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
        <p:nvSpPr>
          <p:cNvPr id="3" name="Content Placeholder 2"/>
          <p:cNvSpPr>
            <a:spLocks noGrp="1"/>
          </p:cNvSpPr>
          <p:nvPr>
            <p:ph idx="1"/>
          </p:nvPr>
        </p:nvSpPr>
        <p:spPr>
          <a:xfrm>
            <a:off x="1251678" y="1501255"/>
            <a:ext cx="10178322" cy="4378338"/>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txBody>
          <a:bodyPr>
            <a:normAutofit fontScale="70000" lnSpcReduction="20000"/>
          </a:bodyPr>
          <a:lstStyle/>
          <a:p>
            <a:pPr marL="0" indent="0">
              <a:buNone/>
            </a:pPr>
            <a:r>
              <a:rPr lang="en-IN" sz="2800" dirty="0"/>
              <a:t>'Thanks to her sunny </a:t>
            </a:r>
            <a:r>
              <a:rPr lang="en-IN" sz="2800" dirty="0" err="1"/>
              <a:t>demeanor</a:t>
            </a:r>
            <a:r>
              <a:rPr lang="en-IN" sz="2800" dirty="0"/>
              <a:t> and --------------- attitude, Gertrude was always a welcome guest.'</a:t>
            </a:r>
          </a:p>
          <a:p>
            <a:pPr marL="0" indent="0">
              <a:buNone/>
            </a:pPr>
            <a:r>
              <a:rPr lang="en-IN" sz="2800" dirty="0"/>
              <a:t>(A) Fatigued</a:t>
            </a:r>
          </a:p>
          <a:p>
            <a:pPr marL="0" indent="0">
              <a:buNone/>
            </a:pPr>
            <a:r>
              <a:rPr lang="en-IN" sz="2800" dirty="0"/>
              <a:t>(B) Redundant</a:t>
            </a:r>
          </a:p>
          <a:p>
            <a:pPr marL="0" indent="0">
              <a:buNone/>
            </a:pPr>
            <a:r>
              <a:rPr lang="en-IN" sz="2800" dirty="0"/>
              <a:t>(C) Ambitious</a:t>
            </a:r>
          </a:p>
          <a:p>
            <a:pPr marL="0" indent="0">
              <a:buNone/>
            </a:pPr>
            <a:r>
              <a:rPr lang="en-IN" sz="2800" dirty="0"/>
              <a:t>(D) Contradictory</a:t>
            </a:r>
          </a:p>
          <a:p>
            <a:pPr marL="0" indent="0">
              <a:buNone/>
            </a:pPr>
            <a:r>
              <a:rPr lang="en-IN" sz="2800" dirty="0"/>
              <a:t>(E) Light-hearted</a:t>
            </a:r>
          </a:p>
          <a:p>
            <a:pPr marL="0" indent="0">
              <a:buNone/>
            </a:pPr>
            <a:r>
              <a:rPr lang="en-IN" sz="2800" dirty="0"/>
              <a:t>In this sentence, we're looking for a word that has something to do with being cheerful. Fatigued means 'tired,' which doesn't fit. Redundant means 'saying the same thing twice,' which also doesn't work. Ambitious means 'striving for success,' which is positive, but doesn't match the clue ‘sunny </a:t>
            </a:r>
            <a:r>
              <a:rPr lang="en-IN" sz="2800" dirty="0" err="1"/>
              <a:t>demeanor</a:t>
            </a:r>
            <a:r>
              <a:rPr lang="en-IN" sz="2800" dirty="0"/>
              <a:t>’, and contradictory also doesn't fit. Light-hearted means 'happy' or 'cheerful.' If you read it back into the sentence, it fits. So, the correct answer is (E).</a:t>
            </a:r>
          </a:p>
        </p:txBody>
      </p:sp>
    </p:spTree>
    <p:extLst>
      <p:ext uri="{BB962C8B-B14F-4D97-AF65-F5344CB8AC3E}">
        <p14:creationId xmlns:p14="http://schemas.microsoft.com/office/powerpoint/2010/main" val="225155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a:t>Q</a:t>
            </a:r>
            <a:r>
              <a:rPr lang="en-US" cap="none" dirty="0"/>
              <a:t>uestion</a:t>
            </a:r>
            <a:r>
              <a:rPr lang="en-US" dirty="0"/>
              <a:t> 2</a:t>
            </a:r>
            <a:endParaRPr lang="en-IN" cap="none" dirty="0"/>
          </a:p>
        </p:txBody>
      </p:sp>
      <p:sp>
        <p:nvSpPr>
          <p:cNvPr id="3" name="Content Placeholder 2"/>
          <p:cNvSpPr>
            <a:spLocks noGrp="1"/>
          </p:cNvSpPr>
          <p:nvPr>
            <p:ph idx="1"/>
          </p:nvPr>
        </p:nvSpPr>
        <p:spPr/>
        <p:txBody>
          <a:bodyPr>
            <a:normAutofit/>
          </a:bodyPr>
          <a:lstStyle/>
          <a:p>
            <a:pPr marL="0" indent="0">
              <a:buNone/>
            </a:pPr>
            <a:r>
              <a:rPr lang="en-IN" sz="2400" b="1" dirty="0"/>
              <a:t>A child should not be ______ as being either very shy or overaggressive.</a:t>
            </a:r>
          </a:p>
          <a:p>
            <a:pPr marL="0" indent="0">
              <a:buNone/>
            </a:pPr>
            <a:endParaRPr lang="en-IN" sz="2400" b="1" dirty="0"/>
          </a:p>
          <a:p>
            <a:pPr marL="457200" indent="-457200">
              <a:buFont typeface="+mj-lt"/>
              <a:buAutoNum type="alphaUcPeriod"/>
            </a:pPr>
            <a:r>
              <a:rPr lang="en-IN" sz="2400" b="1" dirty="0"/>
              <a:t>categorized</a:t>
            </a:r>
          </a:p>
          <a:p>
            <a:pPr marL="457200" indent="-457200">
              <a:buFont typeface="+mj-lt"/>
              <a:buAutoNum type="alphaUcPeriod"/>
            </a:pPr>
            <a:r>
              <a:rPr lang="en-IN" sz="2400" b="1" dirty="0"/>
              <a:t>instructed</a:t>
            </a:r>
          </a:p>
          <a:p>
            <a:pPr marL="457200" indent="-457200">
              <a:buFont typeface="+mj-lt"/>
              <a:buAutoNum type="alphaUcPeriod"/>
            </a:pPr>
            <a:r>
              <a:rPr lang="en-IN" sz="2400" b="1" dirty="0"/>
              <a:t>intoned</a:t>
            </a:r>
          </a:p>
          <a:p>
            <a:pPr marL="457200" indent="-457200">
              <a:buFont typeface="+mj-lt"/>
              <a:buAutoNum type="alphaUcPeriod"/>
            </a:pPr>
            <a:r>
              <a:rPr lang="en-IN" sz="2400" b="1" dirty="0"/>
              <a:t>distracted</a:t>
            </a:r>
          </a:p>
          <a:p>
            <a:pPr marL="457200" indent="-457200">
              <a:buFont typeface="+mj-lt"/>
              <a:buAutoNum type="alphaUcPeriod"/>
            </a:pPr>
            <a:r>
              <a:rPr lang="en-IN" sz="2400" b="1" dirty="0"/>
              <a:t>refrained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val="13400001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709</TotalTime>
  <Words>2832</Words>
  <Application>Microsoft Office PowerPoint</Application>
  <PresentationFormat>Widescreen</PresentationFormat>
  <Paragraphs>298</Paragraphs>
  <Slides>69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Gill Sans MT</vt:lpstr>
      <vt:lpstr>Impact</vt:lpstr>
      <vt:lpstr>Verdana</vt:lpstr>
      <vt:lpstr>Wingdings</vt:lpstr>
      <vt:lpstr>Badge</vt:lpstr>
      <vt:lpstr>PowerPoint Presentation</vt:lpstr>
      <vt:lpstr>Vocabulary of the Day: </vt:lpstr>
      <vt:lpstr>What is sentence Completion?</vt:lpstr>
      <vt:lpstr>Question 1</vt:lpstr>
      <vt:lpstr>Question 1</vt:lpstr>
      <vt:lpstr>PowerPoint Presentation</vt:lpstr>
      <vt:lpstr>Single Blank Question</vt:lpstr>
      <vt:lpstr>Example</vt:lpstr>
      <vt:lpstr>Question 2</vt:lpstr>
      <vt:lpstr>Question 2</vt:lpstr>
      <vt:lpstr>Double Blank Question</vt:lpstr>
      <vt:lpstr>Example</vt:lpstr>
      <vt:lpstr>Question 3</vt:lpstr>
      <vt:lpstr>Question 3</vt:lpstr>
      <vt:lpstr>Cloze Test Questions</vt:lpstr>
      <vt:lpstr>Question 4</vt:lpstr>
      <vt:lpstr>Question 4</vt:lpstr>
      <vt:lpstr>PowerPoint Presentation</vt:lpstr>
      <vt:lpstr>PowerPoint Presentation</vt:lpstr>
      <vt:lpstr>PowerPoint Presentation</vt:lpstr>
      <vt:lpstr>Question 5</vt:lpstr>
      <vt:lpstr>Question 5</vt:lpstr>
      <vt:lpstr>Question 6</vt:lpstr>
      <vt:lpstr>Question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Few Strategies </vt:lpstr>
      <vt:lpstr>Example</vt:lpstr>
      <vt:lpstr>Few Strategies </vt:lpstr>
      <vt:lpstr>Example</vt:lpstr>
      <vt:lpstr>Few Strategies </vt:lpstr>
      <vt:lpstr>Example</vt:lpstr>
      <vt:lpstr>PowerPoint Presentation</vt:lpstr>
      <vt:lpstr>PowerPoint Presentation</vt:lpstr>
      <vt:lpstr>PowerPoint Presentation</vt:lpstr>
      <vt:lpstr>Practice 1</vt:lpstr>
      <vt:lpstr>Practice 1</vt:lpstr>
      <vt:lpstr>Practice 2</vt:lpstr>
      <vt:lpstr>Practice 2</vt:lpstr>
      <vt:lpstr>Practice 3</vt:lpstr>
      <vt:lpstr>Practice 3</vt:lpstr>
      <vt:lpstr>Practice 4</vt:lpstr>
      <vt:lpstr>Practice 4</vt:lpstr>
      <vt:lpstr>Practice 5</vt:lpstr>
      <vt:lpstr>Practice 5</vt:lpstr>
      <vt:lpstr>Practice 6</vt:lpstr>
      <vt:lpstr>Practice 6</vt:lpstr>
      <vt:lpstr>Practice 7</vt:lpstr>
      <vt:lpstr>Practice 7</vt:lpstr>
      <vt:lpstr>Practice 8</vt:lpstr>
      <vt:lpstr>Practice 8</vt:lpstr>
      <vt:lpstr>Practice 9</vt:lpstr>
      <vt:lpstr>Practice 9</vt:lpstr>
      <vt:lpstr>Practice 10</vt:lpstr>
      <vt:lpstr>Practice 10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 WRITING</dc:title>
  <dc:creator>ASUS</dc:creator>
  <cp:lastModifiedBy>Kaur 21290</cp:lastModifiedBy>
  <cp:revision>102</cp:revision>
  <dcterms:created xsi:type="dcterms:W3CDTF">2020-12-28T14:50:43Z</dcterms:created>
  <dcterms:modified xsi:type="dcterms:W3CDTF">2024-09-19T04:55:36Z</dcterms:modified>
</cp:coreProperties>
</file>