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Fredoka" charset="1" panose="02000000000000000000"/>
      <p:regular r:id="rId30"/>
    </p:embeddedFont>
    <p:embeddedFont>
      <p:font typeface="Sniglet" charset="1" panose="04070505030100020000"/>
      <p:regular r:id="rId31"/>
    </p:embeddedFont>
    <p:embeddedFont>
      <p:font typeface="Arimo Bold" charset="1" panose="020B07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18" Target="../media/image29.png" Type="http://schemas.openxmlformats.org/officeDocument/2006/relationships/image"/><Relationship Id="rId19" Target="../media/image30.svg" Type="http://schemas.openxmlformats.org/officeDocument/2006/relationships/image"/><Relationship Id="rId2" Target="../media/image13.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33.png" Type="http://schemas.openxmlformats.org/officeDocument/2006/relationships/image"/><Relationship Id="rId23" Target="../media/image34.sv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18" Target="../media/image29.png" Type="http://schemas.openxmlformats.org/officeDocument/2006/relationships/image"/><Relationship Id="rId19" Target="../media/image30.svg" Type="http://schemas.openxmlformats.org/officeDocument/2006/relationships/image"/><Relationship Id="rId2" Target="../media/image17.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47.png" Type="http://schemas.openxmlformats.org/officeDocument/2006/relationships/image"/><Relationship Id="rId23" Target="../media/image48.svg" Type="http://schemas.openxmlformats.org/officeDocument/2006/relationships/image"/><Relationship Id="rId24" Target="../media/image49.png" Type="http://schemas.openxmlformats.org/officeDocument/2006/relationships/image"/><Relationship Id="rId25" Target="../media/image50.svg" Type="http://schemas.openxmlformats.org/officeDocument/2006/relationships/image"/><Relationship Id="rId26" Target="../media/image51.png" Type="http://schemas.openxmlformats.org/officeDocument/2006/relationships/image"/><Relationship Id="rId27" Target="../media/image52.svg" Type="http://schemas.openxmlformats.org/officeDocument/2006/relationships/image"/><Relationship Id="rId3" Target="../media/image1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24448" y="-240165"/>
            <a:ext cx="4622674" cy="10767330"/>
            <a:chOff x="0" y="0"/>
            <a:chExt cx="1643618" cy="3828384"/>
          </a:xfrm>
        </p:grpSpPr>
        <p:sp>
          <p:nvSpPr>
            <p:cNvPr name="Freeform 3" id="3"/>
            <p:cNvSpPr/>
            <p:nvPr/>
          </p:nvSpPr>
          <p:spPr>
            <a:xfrm flipH="false" flipV="false" rot="0">
              <a:off x="0" y="0"/>
              <a:ext cx="1643618" cy="3828384"/>
            </a:xfrm>
            <a:custGeom>
              <a:avLst/>
              <a:gdLst/>
              <a:ahLst/>
              <a:cxnLst/>
              <a:rect r="r" b="b" t="t" l="l"/>
              <a:pathLst>
                <a:path h="3828384" w="1643618">
                  <a:moveTo>
                    <a:pt x="0" y="0"/>
                  </a:moveTo>
                  <a:lnTo>
                    <a:pt x="1643618" y="0"/>
                  </a:lnTo>
                  <a:lnTo>
                    <a:pt x="1643618" y="3828384"/>
                  </a:lnTo>
                  <a:lnTo>
                    <a:pt x="0" y="3828384"/>
                  </a:lnTo>
                  <a:close/>
                </a:path>
              </a:pathLst>
            </a:custGeom>
            <a:solidFill>
              <a:srgbClr val="FFB6B6"/>
            </a:solidFill>
          </p:spPr>
        </p:sp>
        <p:sp>
          <p:nvSpPr>
            <p:cNvPr name="TextBox 4" id="4"/>
            <p:cNvSpPr txBox="true"/>
            <p:nvPr/>
          </p:nvSpPr>
          <p:spPr>
            <a:xfrm>
              <a:off x="0" y="-38100"/>
              <a:ext cx="1643618" cy="3866484"/>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5027021" y="924768"/>
            <a:ext cx="12389547" cy="8437464"/>
            <a:chOff x="0" y="0"/>
            <a:chExt cx="808919" cy="550885"/>
          </a:xfrm>
        </p:grpSpPr>
        <p:sp>
          <p:nvSpPr>
            <p:cNvPr name="Freeform 6" id="6"/>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7" id="7"/>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399493" y="2364865"/>
            <a:ext cx="11644602" cy="6181725"/>
          </a:xfrm>
          <a:prstGeom prst="rect">
            <a:avLst/>
          </a:prstGeom>
        </p:spPr>
        <p:txBody>
          <a:bodyPr anchor="t" rtlCol="false" tIns="0" lIns="0" bIns="0" rIns="0">
            <a:spAutoFit/>
          </a:bodyPr>
          <a:lstStyle/>
          <a:p>
            <a:pPr algn="ctr">
              <a:lnSpc>
                <a:spcPts val="12000"/>
              </a:lnSpc>
            </a:pPr>
            <a:r>
              <a:rPr lang="en-US" sz="12000" spc="1019">
                <a:solidFill>
                  <a:srgbClr val="AD4D8B"/>
                </a:solidFill>
                <a:latin typeface="Fredoka"/>
                <a:ea typeface="Fredoka"/>
                <a:cs typeface="Fredoka"/>
                <a:sym typeface="Fredoka"/>
              </a:rPr>
              <a:t>SENTENCE COMPLETION-</a:t>
            </a:r>
          </a:p>
          <a:p>
            <a:pPr algn="ctr">
              <a:lnSpc>
                <a:spcPts val="12000"/>
              </a:lnSpc>
            </a:pPr>
            <a:r>
              <a:rPr lang="en-US" sz="12000" spc="1019">
                <a:solidFill>
                  <a:srgbClr val="AD4D8B"/>
                </a:solidFill>
                <a:latin typeface="Fredoka"/>
                <a:ea typeface="Fredoka"/>
                <a:cs typeface="Fredoka"/>
                <a:sym typeface="Fredoka"/>
              </a:rPr>
              <a:t>Cloze Test</a:t>
            </a:r>
          </a:p>
        </p:txBody>
      </p:sp>
      <p:grpSp>
        <p:nvGrpSpPr>
          <p:cNvPr name="Group 9" id="9"/>
          <p:cNvGrpSpPr/>
          <p:nvPr/>
        </p:nvGrpSpPr>
        <p:grpSpPr>
          <a:xfrm rot="0">
            <a:off x="9506526" y="1521596"/>
            <a:ext cx="3430537" cy="624194"/>
            <a:chOff x="0" y="0"/>
            <a:chExt cx="596564" cy="108546"/>
          </a:xfrm>
        </p:grpSpPr>
        <p:sp>
          <p:nvSpPr>
            <p:cNvPr name="Freeform 10" id="10"/>
            <p:cNvSpPr/>
            <p:nvPr/>
          </p:nvSpPr>
          <p:spPr>
            <a:xfrm flipH="false" flipV="false" rot="0">
              <a:off x="0" y="0"/>
              <a:ext cx="596564" cy="108546"/>
            </a:xfrm>
            <a:custGeom>
              <a:avLst/>
              <a:gdLst/>
              <a:ahLst/>
              <a:cxnLst/>
              <a:rect r="r" b="b" t="t" l="l"/>
              <a:pathLst>
                <a:path h="108546" w="596564">
                  <a:moveTo>
                    <a:pt x="54273" y="0"/>
                  </a:moveTo>
                  <a:lnTo>
                    <a:pt x="542291" y="0"/>
                  </a:lnTo>
                  <a:cubicBezTo>
                    <a:pt x="572265" y="0"/>
                    <a:pt x="596564" y="24299"/>
                    <a:pt x="596564" y="54273"/>
                  </a:cubicBezTo>
                  <a:lnTo>
                    <a:pt x="596564" y="54273"/>
                  </a:lnTo>
                  <a:cubicBezTo>
                    <a:pt x="596564" y="84247"/>
                    <a:pt x="572265" y="108546"/>
                    <a:pt x="542291" y="108546"/>
                  </a:cubicBezTo>
                  <a:lnTo>
                    <a:pt x="54273" y="108546"/>
                  </a:lnTo>
                  <a:cubicBezTo>
                    <a:pt x="24299" y="108546"/>
                    <a:pt x="0" y="84247"/>
                    <a:pt x="0" y="54273"/>
                  </a:cubicBezTo>
                  <a:lnTo>
                    <a:pt x="0" y="54273"/>
                  </a:lnTo>
                  <a:cubicBezTo>
                    <a:pt x="0" y="24299"/>
                    <a:pt x="24299" y="0"/>
                    <a:pt x="54273" y="0"/>
                  </a:cubicBezTo>
                  <a:close/>
                </a:path>
              </a:pathLst>
            </a:custGeom>
            <a:solidFill>
              <a:srgbClr val="D272AB"/>
            </a:solidFill>
          </p:spPr>
        </p:sp>
        <p:sp>
          <p:nvSpPr>
            <p:cNvPr name="TextBox 11" id="11"/>
            <p:cNvSpPr txBox="true"/>
            <p:nvPr/>
          </p:nvSpPr>
          <p:spPr>
            <a:xfrm>
              <a:off x="0" y="-57150"/>
              <a:ext cx="596564" cy="165696"/>
            </a:xfrm>
            <a:prstGeom prst="rect">
              <a:avLst/>
            </a:prstGeom>
          </p:spPr>
          <p:txBody>
            <a:bodyPr anchor="ctr" rtlCol="false" tIns="50800" lIns="50800" bIns="50800" rIns="50800"/>
            <a:lstStyle/>
            <a:p>
              <a:pPr algn="ctr">
                <a:lnSpc>
                  <a:spcPts val="3359"/>
                </a:lnSpc>
                <a:spcBef>
                  <a:spcPct val="0"/>
                </a:spcBef>
              </a:pPr>
              <a:r>
                <a:rPr lang="en-US" sz="2400">
                  <a:solidFill>
                    <a:srgbClr val="FFFFFF"/>
                  </a:solidFill>
                  <a:latin typeface="Sniglet"/>
                  <a:ea typeface="Sniglet"/>
                  <a:cs typeface="Sniglet"/>
                  <a:sym typeface="Sniglet"/>
                </a:rPr>
                <a:t>Grammar Handbook</a:t>
              </a:r>
            </a:p>
          </p:txBody>
        </p:sp>
      </p:grpSp>
      <p:sp>
        <p:nvSpPr>
          <p:cNvPr name="Freeform 12" id="12"/>
          <p:cNvSpPr/>
          <p:nvPr/>
        </p:nvSpPr>
        <p:spPr>
          <a:xfrm flipH="false" flipV="false" rot="0">
            <a:off x="384514" y="3708582"/>
            <a:ext cx="3004751" cy="3196544"/>
          </a:xfrm>
          <a:custGeom>
            <a:avLst/>
            <a:gdLst/>
            <a:ahLst/>
            <a:cxnLst/>
            <a:rect r="r" b="b" t="t" l="l"/>
            <a:pathLst>
              <a:path h="3196544" w="3004751">
                <a:moveTo>
                  <a:pt x="0" y="0"/>
                </a:moveTo>
                <a:lnTo>
                  <a:pt x="3004751" y="0"/>
                </a:lnTo>
                <a:lnTo>
                  <a:pt x="3004751" y="3196544"/>
                </a:lnTo>
                <a:lnTo>
                  <a:pt x="0" y="3196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96912" y="506444"/>
            <a:ext cx="2967426" cy="2654497"/>
          </a:xfrm>
          <a:custGeom>
            <a:avLst/>
            <a:gdLst/>
            <a:ahLst/>
            <a:cxnLst/>
            <a:rect r="r" b="b" t="t" l="l"/>
            <a:pathLst>
              <a:path h="2654497" w="2967426">
                <a:moveTo>
                  <a:pt x="0" y="0"/>
                </a:moveTo>
                <a:lnTo>
                  <a:pt x="2967426" y="0"/>
                </a:lnTo>
                <a:lnTo>
                  <a:pt x="2967426" y="2654498"/>
                </a:lnTo>
                <a:lnTo>
                  <a:pt x="0" y="2654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69608" y="7552512"/>
            <a:ext cx="4022034" cy="2632604"/>
          </a:xfrm>
          <a:custGeom>
            <a:avLst/>
            <a:gdLst/>
            <a:ahLst/>
            <a:cxnLst/>
            <a:rect r="r" b="b" t="t" l="l"/>
            <a:pathLst>
              <a:path h="2632604" w="4022034">
                <a:moveTo>
                  <a:pt x="0" y="0"/>
                </a:moveTo>
                <a:lnTo>
                  <a:pt x="4022034" y="0"/>
                </a:lnTo>
                <a:lnTo>
                  <a:pt x="4022034" y="2632604"/>
                </a:lnTo>
                <a:lnTo>
                  <a:pt x="0" y="2632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759815" y="7245195"/>
            <a:ext cx="1043024" cy="775048"/>
          </a:xfrm>
          <a:custGeom>
            <a:avLst/>
            <a:gdLst/>
            <a:ahLst/>
            <a:cxnLst/>
            <a:rect r="r" b="b" t="t" l="l"/>
            <a:pathLst>
              <a:path h="775048" w="1043024">
                <a:moveTo>
                  <a:pt x="0" y="0"/>
                </a:moveTo>
                <a:lnTo>
                  <a:pt x="1043024" y="0"/>
                </a:lnTo>
                <a:lnTo>
                  <a:pt x="1043024" y="775047"/>
                </a:lnTo>
                <a:lnTo>
                  <a:pt x="0" y="7750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84514" y="155731"/>
            <a:ext cx="960668" cy="872969"/>
          </a:xfrm>
          <a:custGeom>
            <a:avLst/>
            <a:gdLst/>
            <a:ahLst/>
            <a:cxnLst/>
            <a:rect r="r" b="b" t="t" l="l"/>
            <a:pathLst>
              <a:path h="872969" w="960668">
                <a:moveTo>
                  <a:pt x="0" y="0"/>
                </a:moveTo>
                <a:lnTo>
                  <a:pt x="960668" y="0"/>
                </a:lnTo>
                <a:lnTo>
                  <a:pt x="960668" y="872969"/>
                </a:lnTo>
                <a:lnTo>
                  <a:pt x="0" y="8729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2759815" y="3564187"/>
            <a:ext cx="1043024" cy="787130"/>
          </a:xfrm>
          <a:custGeom>
            <a:avLst/>
            <a:gdLst/>
            <a:ahLst/>
            <a:cxnLst/>
            <a:rect r="r" b="b" t="t" l="l"/>
            <a:pathLst>
              <a:path h="787130" w="1043024">
                <a:moveTo>
                  <a:pt x="0" y="0"/>
                </a:moveTo>
                <a:lnTo>
                  <a:pt x="1043024" y="0"/>
                </a:lnTo>
                <a:lnTo>
                  <a:pt x="1043024" y="787130"/>
                </a:lnTo>
                <a:lnTo>
                  <a:pt x="0" y="7871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8" id="18"/>
          <p:cNvSpPr txBox="true"/>
          <p:nvPr/>
        </p:nvSpPr>
        <p:spPr>
          <a:xfrm rot="0">
            <a:off x="2888657" y="7418209"/>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nouns</a:t>
            </a:r>
          </a:p>
        </p:txBody>
      </p:sp>
      <p:sp>
        <p:nvSpPr>
          <p:cNvPr name="TextBox 19" id="19"/>
          <p:cNvSpPr txBox="true"/>
          <p:nvPr/>
        </p:nvSpPr>
        <p:spPr>
          <a:xfrm rot="0">
            <a:off x="472178" y="3817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20" id="20"/>
          <p:cNvSpPr txBox="true"/>
          <p:nvPr/>
        </p:nvSpPr>
        <p:spPr>
          <a:xfrm rot="0">
            <a:off x="2824236" y="3793605"/>
            <a:ext cx="899181" cy="273685"/>
          </a:xfrm>
          <a:prstGeom prst="rect">
            <a:avLst/>
          </a:prstGeom>
        </p:spPr>
        <p:txBody>
          <a:bodyPr anchor="t" rtlCol="false" tIns="0" lIns="0" bIns="0" rIns="0">
            <a:spAutoFit/>
          </a:bodyPr>
          <a:lstStyle/>
          <a:p>
            <a:pPr algn="ctr">
              <a:lnSpc>
                <a:spcPts val="2239"/>
              </a:lnSpc>
            </a:pPr>
            <a:r>
              <a:rPr lang="en-US" sz="1599">
                <a:solidFill>
                  <a:srgbClr val="3B2C5A"/>
                </a:solidFill>
                <a:latin typeface="Fredoka"/>
                <a:ea typeface="Fredoka"/>
                <a:cs typeface="Fredoka"/>
                <a:sym typeface="Fredoka"/>
              </a:rPr>
              <a:t>adverbs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370043"/>
            <a:ext cx="12816808" cy="8011034"/>
          </a:xfrm>
          <a:prstGeom prst="rect">
            <a:avLst/>
          </a:prstGeom>
        </p:spPr>
        <p:txBody>
          <a:bodyPr anchor="t" rtlCol="false" tIns="0" lIns="0" bIns="0" rIns="0">
            <a:spAutoFit/>
          </a:bodyPr>
          <a:lstStyle/>
          <a:p>
            <a:pPr algn="l">
              <a:lnSpc>
                <a:spcPts val="4900"/>
              </a:lnSpc>
            </a:pPr>
            <a:r>
              <a:rPr lang="en-US" sz="2899">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p>
          <a:p>
            <a:pPr algn="l">
              <a:lnSpc>
                <a:spcPts val="4900"/>
              </a:lnSpc>
            </a:pPr>
          </a:p>
          <a:p>
            <a:pPr algn="l">
              <a:lnSpc>
                <a:spcPts val="4900"/>
              </a:lnSpc>
            </a:pPr>
            <a:r>
              <a:rPr lang="en-US" sz="2899">
                <a:solidFill>
                  <a:srgbClr val="3B2C5A"/>
                </a:solidFill>
                <a:latin typeface="Sniglet"/>
                <a:ea typeface="Sniglet"/>
                <a:cs typeface="Sniglet"/>
                <a:sym typeface="Sniglet"/>
              </a:rPr>
              <a:t>Q :  Select the most appropriate option that will fill in the blank (5).</a:t>
            </a:r>
          </a:p>
          <a:p>
            <a:pPr algn="l">
              <a:lnSpc>
                <a:spcPts val="4900"/>
              </a:lnSpc>
            </a:pPr>
            <a:r>
              <a:rPr lang="en-US" sz="2899">
                <a:solidFill>
                  <a:srgbClr val="3B2C5A"/>
                </a:solidFill>
                <a:latin typeface="Sniglet"/>
                <a:ea typeface="Sniglet"/>
                <a:cs typeface="Sniglet"/>
                <a:sym typeface="Sniglet"/>
              </a:rPr>
              <a:t>(A) Confusion</a:t>
            </a:r>
          </a:p>
          <a:p>
            <a:pPr algn="l">
              <a:lnSpc>
                <a:spcPts val="4900"/>
              </a:lnSpc>
            </a:pPr>
            <a:r>
              <a:rPr lang="en-US" sz="2899">
                <a:solidFill>
                  <a:srgbClr val="3B2C5A"/>
                </a:solidFill>
                <a:latin typeface="Sniglet"/>
                <a:ea typeface="Sniglet"/>
                <a:cs typeface="Sniglet"/>
                <a:sym typeface="Sniglet"/>
              </a:rPr>
              <a:t>(B) Happiness</a:t>
            </a:r>
          </a:p>
          <a:p>
            <a:pPr algn="l">
              <a:lnSpc>
                <a:spcPts val="4900"/>
              </a:lnSpc>
            </a:pPr>
            <a:r>
              <a:rPr lang="en-US" sz="2899">
                <a:solidFill>
                  <a:srgbClr val="3B2C5A"/>
                </a:solidFill>
                <a:latin typeface="Sniglet"/>
                <a:ea typeface="Sniglet"/>
                <a:cs typeface="Sniglet"/>
                <a:sym typeface="Sniglet"/>
              </a:rPr>
              <a:t>(C) admiration</a:t>
            </a:r>
          </a:p>
          <a:p>
            <a:pPr algn="l">
              <a:lnSpc>
                <a:spcPts val="4900"/>
              </a:lnSpc>
            </a:pPr>
            <a:r>
              <a:rPr lang="en-US" sz="2899">
                <a:solidFill>
                  <a:srgbClr val="3B2C5A"/>
                </a:solidFill>
                <a:latin typeface="Sniglet"/>
                <a:ea typeface="Sniglet"/>
                <a:cs typeface="Sniglet"/>
                <a:sym typeface="Sniglet"/>
              </a:rPr>
              <a:t>(D) Amazement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5017815" y="940450"/>
            <a:ext cx="12389547" cy="8437464"/>
            <a:chOff x="0" y="0"/>
            <a:chExt cx="808919" cy="550885"/>
          </a:xfrm>
        </p:grpSpPr>
        <p:sp>
          <p:nvSpPr>
            <p:cNvPr name="Freeform 3" id="3"/>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4" id="4"/>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1163515"/>
            <a:ext cx="3379754" cy="3047923"/>
          </a:xfrm>
          <a:custGeom>
            <a:avLst/>
            <a:gdLst/>
            <a:ahLst/>
            <a:cxnLst/>
            <a:rect r="r" b="b" t="t" l="l"/>
            <a:pathLst>
              <a:path h="3047923" w="3379754">
                <a:moveTo>
                  <a:pt x="0" y="0"/>
                </a:moveTo>
                <a:lnTo>
                  <a:pt x="3379754" y="0"/>
                </a:lnTo>
                <a:lnTo>
                  <a:pt x="3379754" y="3047923"/>
                </a:lnTo>
                <a:lnTo>
                  <a:pt x="0" y="3047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04705" y="1163515"/>
            <a:ext cx="1157042" cy="859772"/>
          </a:xfrm>
          <a:custGeom>
            <a:avLst/>
            <a:gdLst/>
            <a:ahLst/>
            <a:cxnLst/>
            <a:rect r="r" b="b" t="t" l="l"/>
            <a:pathLst>
              <a:path h="859772" w="1157042">
                <a:moveTo>
                  <a:pt x="0" y="0"/>
                </a:moveTo>
                <a:lnTo>
                  <a:pt x="1157042" y="0"/>
                </a:lnTo>
                <a:lnTo>
                  <a:pt x="1157042" y="859772"/>
                </a:lnTo>
                <a:lnTo>
                  <a:pt x="0" y="8597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790557" y="1346689"/>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adj.</a:t>
            </a:r>
          </a:p>
        </p:txBody>
      </p:sp>
      <p:sp>
        <p:nvSpPr>
          <p:cNvPr name="Freeform 11" id="11"/>
          <p:cNvSpPr/>
          <p:nvPr/>
        </p:nvSpPr>
        <p:spPr>
          <a:xfrm flipH="false" flipV="false" rot="0">
            <a:off x="211796" y="6463201"/>
            <a:ext cx="3789814" cy="2914712"/>
          </a:xfrm>
          <a:custGeom>
            <a:avLst/>
            <a:gdLst/>
            <a:ahLst/>
            <a:cxnLst/>
            <a:rect r="r" b="b" t="t" l="l"/>
            <a:pathLst>
              <a:path h="2914712" w="3789814">
                <a:moveTo>
                  <a:pt x="0" y="0"/>
                </a:moveTo>
                <a:lnTo>
                  <a:pt x="3789814" y="0"/>
                </a:lnTo>
                <a:lnTo>
                  <a:pt x="3789814" y="2914712"/>
                </a:lnTo>
                <a:lnTo>
                  <a:pt x="0" y="2914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605219" y="6518487"/>
            <a:ext cx="1070937" cy="808195"/>
          </a:xfrm>
          <a:custGeom>
            <a:avLst/>
            <a:gdLst/>
            <a:ahLst/>
            <a:cxnLst/>
            <a:rect r="r" b="b" t="t" l="l"/>
            <a:pathLst>
              <a:path h="808195" w="1070937">
                <a:moveTo>
                  <a:pt x="1070936" y="0"/>
                </a:moveTo>
                <a:lnTo>
                  <a:pt x="0" y="0"/>
                </a:lnTo>
                <a:lnTo>
                  <a:pt x="0" y="808195"/>
                </a:lnTo>
                <a:lnTo>
                  <a:pt x="1070936" y="808195"/>
                </a:lnTo>
                <a:lnTo>
                  <a:pt x="10709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84759">
            <a:off x="676262" y="6766695"/>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nouns</a:t>
            </a:r>
          </a:p>
        </p:txBody>
      </p:sp>
      <p:sp>
        <p:nvSpPr>
          <p:cNvPr name="TextBox 14" id="14"/>
          <p:cNvSpPr txBox="true"/>
          <p:nvPr/>
        </p:nvSpPr>
        <p:spPr>
          <a:xfrm rot="0">
            <a:off x="5740980" y="1489564"/>
            <a:ext cx="10987464"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 </a:t>
            </a:r>
            <a:r>
              <a:rPr lang="en-US" sz="6000" spc="509">
                <a:solidFill>
                  <a:srgbClr val="EF5454"/>
                </a:solidFill>
                <a:latin typeface="Fredoka"/>
                <a:ea typeface="Fredoka"/>
                <a:cs typeface="Fredoka"/>
                <a:sym typeface="Fredoka"/>
              </a:rPr>
              <a:t>Answers</a:t>
            </a:r>
          </a:p>
        </p:txBody>
      </p:sp>
      <p:sp>
        <p:nvSpPr>
          <p:cNvPr name="TextBox 15" id="15"/>
          <p:cNvSpPr txBox="true"/>
          <p:nvPr/>
        </p:nvSpPr>
        <p:spPr>
          <a:xfrm rot="0">
            <a:off x="5740980" y="3363752"/>
            <a:ext cx="10611091" cy="4218307"/>
          </a:xfrm>
          <a:prstGeom prst="rect">
            <a:avLst/>
          </a:prstGeom>
        </p:spPr>
        <p:txBody>
          <a:bodyPr anchor="t" rtlCol="false" tIns="0" lIns="0" bIns="0" rIns="0">
            <a:spAutoFit/>
          </a:bodyPr>
          <a:lstStyle/>
          <a:p>
            <a:pPr algn="l" marL="863591" indent="-431796" lvl="1">
              <a:lnSpc>
                <a:spcPts val="6759"/>
              </a:lnSpc>
              <a:buAutoNum type="arabicPeriod" startAt="1"/>
            </a:pPr>
            <a:r>
              <a:rPr lang="en-US" sz="3999">
                <a:solidFill>
                  <a:srgbClr val="3B2C5A"/>
                </a:solidFill>
                <a:latin typeface="Sniglet"/>
                <a:ea typeface="Sniglet"/>
                <a:cs typeface="Sniglet"/>
                <a:sym typeface="Sniglet"/>
              </a:rPr>
              <a:t> (A) Charity</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(C) Mankind</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(A) Wealth</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(C) Worthless</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(D) Amazement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691827"/>
            <a:ext cx="12816808" cy="7188963"/>
          </a:xfrm>
          <a:prstGeom prst="rect">
            <a:avLst/>
          </a:prstGeom>
        </p:spPr>
        <p:txBody>
          <a:bodyPr anchor="t" rtlCol="false" tIns="0" lIns="0" bIns="0" rIns="0">
            <a:spAutoFit/>
          </a:bodyPr>
          <a:lstStyle/>
          <a:p>
            <a:pPr algn="l">
              <a:lnSpc>
                <a:spcPts val="5238"/>
              </a:lnSpc>
            </a:pPr>
            <a:r>
              <a:rPr lang="en-US" sz="3099">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p>
          <a:p>
            <a:pPr algn="l">
              <a:lnSpc>
                <a:spcPts val="5238"/>
              </a:lnSpc>
            </a:pPr>
          </a:p>
          <a:p>
            <a:pPr algn="l">
              <a:lnSpc>
                <a:spcPts val="5238"/>
              </a:lnSpc>
            </a:pPr>
            <a:r>
              <a:rPr lang="en-US" sz="3099">
                <a:solidFill>
                  <a:srgbClr val="3B2C5A"/>
                </a:solidFill>
                <a:latin typeface="Sniglet"/>
                <a:ea typeface="Sniglet"/>
                <a:cs typeface="Sniglet"/>
                <a:sym typeface="Sniglet"/>
              </a:rPr>
              <a:t>Q :  QID: 1 </a:t>
            </a:r>
          </a:p>
          <a:p>
            <a:pPr algn="l">
              <a:lnSpc>
                <a:spcPts val="5238"/>
              </a:lnSpc>
            </a:pPr>
            <a:r>
              <a:rPr lang="en-US" sz="3099">
                <a:solidFill>
                  <a:srgbClr val="3B2C5A"/>
                </a:solidFill>
                <a:latin typeface="Sniglet"/>
                <a:ea typeface="Sniglet"/>
                <a:cs typeface="Sniglet"/>
                <a:sym typeface="Sniglet"/>
              </a:rPr>
              <a:t>(A) allied</a:t>
            </a:r>
          </a:p>
          <a:p>
            <a:pPr algn="l">
              <a:lnSpc>
                <a:spcPts val="5238"/>
              </a:lnSpc>
            </a:pPr>
            <a:r>
              <a:rPr lang="en-US" sz="3099">
                <a:solidFill>
                  <a:srgbClr val="3B2C5A"/>
                </a:solidFill>
                <a:latin typeface="Sniglet"/>
                <a:ea typeface="Sniglet"/>
                <a:cs typeface="Sniglet"/>
                <a:sym typeface="Sniglet"/>
              </a:rPr>
              <a:t>(B) amplified</a:t>
            </a:r>
          </a:p>
          <a:p>
            <a:pPr algn="l">
              <a:lnSpc>
                <a:spcPts val="5238"/>
              </a:lnSpc>
            </a:pPr>
            <a:r>
              <a:rPr lang="en-US" sz="3099">
                <a:solidFill>
                  <a:srgbClr val="3B2C5A"/>
                </a:solidFill>
                <a:latin typeface="Sniglet"/>
                <a:ea typeface="Sniglet"/>
                <a:cs typeface="Sniglet"/>
                <a:sym typeface="Sniglet"/>
              </a:rPr>
              <a:t>(C) varied</a:t>
            </a:r>
          </a:p>
          <a:p>
            <a:pPr algn="l">
              <a:lnSpc>
                <a:spcPts val="5238"/>
              </a:lnSpc>
            </a:pPr>
            <a:r>
              <a:rPr lang="en-US" sz="3099">
                <a:solidFill>
                  <a:srgbClr val="3B2C5A"/>
                </a:solidFill>
                <a:latin typeface="Sniglet"/>
                <a:ea typeface="Sniglet"/>
                <a:cs typeface="Sniglet"/>
                <a:sym typeface="Sniglet"/>
              </a:rPr>
              <a:t>(D) systematic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691827"/>
            <a:ext cx="12816808" cy="7188963"/>
          </a:xfrm>
          <a:prstGeom prst="rect">
            <a:avLst/>
          </a:prstGeom>
        </p:spPr>
        <p:txBody>
          <a:bodyPr anchor="t" rtlCol="false" tIns="0" lIns="0" bIns="0" rIns="0">
            <a:spAutoFit/>
          </a:bodyPr>
          <a:lstStyle/>
          <a:p>
            <a:pPr algn="l">
              <a:lnSpc>
                <a:spcPts val="5238"/>
              </a:lnSpc>
            </a:pPr>
            <a:r>
              <a:rPr lang="en-US" sz="3099">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p>
          <a:p>
            <a:pPr algn="l">
              <a:lnSpc>
                <a:spcPts val="5238"/>
              </a:lnSpc>
            </a:pPr>
          </a:p>
          <a:p>
            <a:pPr algn="l">
              <a:lnSpc>
                <a:spcPts val="5238"/>
              </a:lnSpc>
            </a:pPr>
            <a:r>
              <a:rPr lang="en-US" sz="3099">
                <a:solidFill>
                  <a:srgbClr val="3B2C5A"/>
                </a:solidFill>
                <a:latin typeface="Sniglet"/>
                <a:ea typeface="Sniglet"/>
                <a:cs typeface="Sniglet"/>
                <a:sym typeface="Sniglet"/>
              </a:rPr>
              <a:t>Q :  QID: 2</a:t>
            </a:r>
          </a:p>
          <a:p>
            <a:pPr algn="l">
              <a:lnSpc>
                <a:spcPts val="5238"/>
              </a:lnSpc>
            </a:pPr>
            <a:r>
              <a:rPr lang="en-US" sz="3099">
                <a:solidFill>
                  <a:srgbClr val="3B2C5A"/>
                </a:solidFill>
                <a:latin typeface="Sniglet"/>
                <a:ea typeface="Sniglet"/>
                <a:cs typeface="Sniglet"/>
                <a:sym typeface="Sniglet"/>
              </a:rPr>
              <a:t>(A) quite</a:t>
            </a:r>
          </a:p>
          <a:p>
            <a:pPr algn="l">
              <a:lnSpc>
                <a:spcPts val="5238"/>
              </a:lnSpc>
            </a:pPr>
            <a:r>
              <a:rPr lang="en-US" sz="3099">
                <a:solidFill>
                  <a:srgbClr val="3B2C5A"/>
                </a:solidFill>
                <a:latin typeface="Sniglet"/>
                <a:ea typeface="Sniglet"/>
                <a:cs typeface="Sniglet"/>
                <a:sym typeface="Sniglet"/>
              </a:rPr>
              <a:t>(B) major</a:t>
            </a:r>
          </a:p>
          <a:p>
            <a:pPr algn="l">
              <a:lnSpc>
                <a:spcPts val="5238"/>
              </a:lnSpc>
            </a:pPr>
            <a:r>
              <a:rPr lang="en-US" sz="3099">
                <a:solidFill>
                  <a:srgbClr val="3B2C5A"/>
                </a:solidFill>
                <a:latin typeface="Sniglet"/>
                <a:ea typeface="Sniglet"/>
                <a:cs typeface="Sniglet"/>
                <a:sym typeface="Sniglet"/>
              </a:rPr>
              <a:t>(C) most</a:t>
            </a:r>
          </a:p>
          <a:p>
            <a:pPr algn="l">
              <a:lnSpc>
                <a:spcPts val="5238"/>
              </a:lnSpc>
            </a:pPr>
            <a:r>
              <a:rPr lang="en-US" sz="3099">
                <a:solidFill>
                  <a:srgbClr val="3B2C5A"/>
                </a:solidFill>
                <a:latin typeface="Sniglet"/>
                <a:ea typeface="Sniglet"/>
                <a:cs typeface="Sniglet"/>
                <a:sym typeface="Sniglet"/>
              </a:rPr>
              <a:t>(D) quietly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691827"/>
            <a:ext cx="12816808" cy="7188963"/>
          </a:xfrm>
          <a:prstGeom prst="rect">
            <a:avLst/>
          </a:prstGeom>
        </p:spPr>
        <p:txBody>
          <a:bodyPr anchor="t" rtlCol="false" tIns="0" lIns="0" bIns="0" rIns="0">
            <a:spAutoFit/>
          </a:bodyPr>
          <a:lstStyle/>
          <a:p>
            <a:pPr algn="l">
              <a:lnSpc>
                <a:spcPts val="5238"/>
              </a:lnSpc>
            </a:pPr>
            <a:r>
              <a:rPr lang="en-US" sz="3099">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p>
          <a:p>
            <a:pPr algn="l">
              <a:lnSpc>
                <a:spcPts val="5238"/>
              </a:lnSpc>
            </a:pPr>
          </a:p>
          <a:p>
            <a:pPr algn="l">
              <a:lnSpc>
                <a:spcPts val="5238"/>
              </a:lnSpc>
            </a:pPr>
            <a:r>
              <a:rPr lang="en-US" sz="3099">
                <a:solidFill>
                  <a:srgbClr val="3B2C5A"/>
                </a:solidFill>
                <a:latin typeface="Sniglet"/>
                <a:ea typeface="Sniglet"/>
                <a:cs typeface="Sniglet"/>
                <a:sym typeface="Sniglet"/>
              </a:rPr>
              <a:t>Q :  QID: 3</a:t>
            </a:r>
          </a:p>
          <a:p>
            <a:pPr algn="l">
              <a:lnSpc>
                <a:spcPts val="5238"/>
              </a:lnSpc>
            </a:pPr>
            <a:r>
              <a:rPr lang="en-US" sz="3099">
                <a:solidFill>
                  <a:srgbClr val="3B2C5A"/>
                </a:solidFill>
                <a:latin typeface="Sniglet"/>
                <a:ea typeface="Sniglet"/>
                <a:cs typeface="Sniglet"/>
                <a:sym typeface="Sniglet"/>
              </a:rPr>
              <a:t>(A) customs</a:t>
            </a:r>
          </a:p>
          <a:p>
            <a:pPr algn="l">
              <a:lnSpc>
                <a:spcPts val="5238"/>
              </a:lnSpc>
            </a:pPr>
            <a:r>
              <a:rPr lang="en-US" sz="3099">
                <a:solidFill>
                  <a:srgbClr val="3B2C5A"/>
                </a:solidFill>
                <a:latin typeface="Sniglet"/>
                <a:ea typeface="Sniglet"/>
                <a:cs typeface="Sniglet"/>
                <a:sym typeface="Sniglet"/>
              </a:rPr>
              <a:t>(B) experiences</a:t>
            </a:r>
          </a:p>
          <a:p>
            <a:pPr algn="l">
              <a:lnSpc>
                <a:spcPts val="5238"/>
              </a:lnSpc>
            </a:pPr>
            <a:r>
              <a:rPr lang="en-US" sz="3099">
                <a:solidFill>
                  <a:srgbClr val="3B2C5A"/>
                </a:solidFill>
                <a:latin typeface="Sniglet"/>
                <a:ea typeface="Sniglet"/>
                <a:cs typeface="Sniglet"/>
                <a:sym typeface="Sniglet"/>
              </a:rPr>
              <a:t>(C) tenderizes</a:t>
            </a:r>
          </a:p>
          <a:p>
            <a:pPr algn="l">
              <a:lnSpc>
                <a:spcPts val="5238"/>
              </a:lnSpc>
            </a:pPr>
            <a:r>
              <a:rPr lang="en-US" sz="3099">
                <a:solidFill>
                  <a:srgbClr val="3B2C5A"/>
                </a:solidFill>
                <a:latin typeface="Sniglet"/>
                <a:ea typeface="Sniglet"/>
                <a:cs typeface="Sniglet"/>
                <a:sym typeface="Sniglet"/>
              </a:rPr>
              <a:t>(D) rituals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691827"/>
            <a:ext cx="12816808" cy="7188963"/>
          </a:xfrm>
          <a:prstGeom prst="rect">
            <a:avLst/>
          </a:prstGeom>
        </p:spPr>
        <p:txBody>
          <a:bodyPr anchor="t" rtlCol="false" tIns="0" lIns="0" bIns="0" rIns="0">
            <a:spAutoFit/>
          </a:bodyPr>
          <a:lstStyle/>
          <a:p>
            <a:pPr algn="l">
              <a:lnSpc>
                <a:spcPts val="5238"/>
              </a:lnSpc>
            </a:pPr>
            <a:r>
              <a:rPr lang="en-US" sz="3099">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p>
          <a:p>
            <a:pPr algn="l">
              <a:lnSpc>
                <a:spcPts val="5238"/>
              </a:lnSpc>
            </a:pPr>
          </a:p>
          <a:p>
            <a:pPr algn="l">
              <a:lnSpc>
                <a:spcPts val="5238"/>
              </a:lnSpc>
            </a:pPr>
            <a:r>
              <a:rPr lang="en-US" sz="3099">
                <a:solidFill>
                  <a:srgbClr val="3B2C5A"/>
                </a:solidFill>
                <a:latin typeface="Sniglet"/>
                <a:ea typeface="Sniglet"/>
                <a:cs typeface="Sniglet"/>
                <a:sym typeface="Sniglet"/>
              </a:rPr>
              <a:t>Q :  QID: 4</a:t>
            </a:r>
          </a:p>
          <a:p>
            <a:pPr algn="l">
              <a:lnSpc>
                <a:spcPts val="5238"/>
              </a:lnSpc>
            </a:pPr>
            <a:r>
              <a:rPr lang="en-US" sz="3099">
                <a:solidFill>
                  <a:srgbClr val="3B2C5A"/>
                </a:solidFill>
                <a:latin typeface="Sniglet"/>
                <a:ea typeface="Sniglet"/>
                <a:cs typeface="Sniglet"/>
                <a:sym typeface="Sniglet"/>
              </a:rPr>
              <a:t>(A) echoes</a:t>
            </a:r>
          </a:p>
          <a:p>
            <a:pPr algn="l">
              <a:lnSpc>
                <a:spcPts val="5238"/>
              </a:lnSpc>
            </a:pPr>
            <a:r>
              <a:rPr lang="en-US" sz="3099">
                <a:solidFill>
                  <a:srgbClr val="3B2C5A"/>
                </a:solidFill>
                <a:latin typeface="Sniglet"/>
                <a:ea typeface="Sniglet"/>
                <a:cs typeface="Sniglet"/>
                <a:sym typeface="Sniglet"/>
              </a:rPr>
              <a:t>(B) pathos</a:t>
            </a:r>
          </a:p>
          <a:p>
            <a:pPr algn="l">
              <a:lnSpc>
                <a:spcPts val="5238"/>
              </a:lnSpc>
            </a:pPr>
            <a:r>
              <a:rPr lang="en-US" sz="3099">
                <a:solidFill>
                  <a:srgbClr val="3B2C5A"/>
                </a:solidFill>
                <a:latin typeface="Sniglet"/>
                <a:ea typeface="Sniglet"/>
                <a:cs typeface="Sniglet"/>
                <a:sym typeface="Sniglet"/>
              </a:rPr>
              <a:t>(C) ethos</a:t>
            </a:r>
          </a:p>
          <a:p>
            <a:pPr algn="l">
              <a:lnSpc>
                <a:spcPts val="5238"/>
              </a:lnSpc>
            </a:pPr>
            <a:r>
              <a:rPr lang="en-US" sz="3099">
                <a:solidFill>
                  <a:srgbClr val="3B2C5A"/>
                </a:solidFill>
                <a:latin typeface="Sniglet"/>
                <a:ea typeface="Sniglet"/>
                <a:cs typeface="Sniglet"/>
                <a:sym typeface="Sniglet"/>
              </a:rPr>
              <a:t>(D) mythos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691827"/>
            <a:ext cx="12816808" cy="7188963"/>
          </a:xfrm>
          <a:prstGeom prst="rect">
            <a:avLst/>
          </a:prstGeom>
        </p:spPr>
        <p:txBody>
          <a:bodyPr anchor="t" rtlCol="false" tIns="0" lIns="0" bIns="0" rIns="0">
            <a:spAutoFit/>
          </a:bodyPr>
          <a:lstStyle/>
          <a:p>
            <a:pPr algn="l">
              <a:lnSpc>
                <a:spcPts val="5238"/>
              </a:lnSpc>
            </a:pPr>
            <a:r>
              <a:rPr lang="en-US" sz="3099">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p>
          <a:p>
            <a:pPr algn="l">
              <a:lnSpc>
                <a:spcPts val="5238"/>
              </a:lnSpc>
            </a:pPr>
          </a:p>
          <a:p>
            <a:pPr algn="l">
              <a:lnSpc>
                <a:spcPts val="5238"/>
              </a:lnSpc>
            </a:pPr>
            <a:r>
              <a:rPr lang="en-US" sz="3099">
                <a:solidFill>
                  <a:srgbClr val="3B2C5A"/>
                </a:solidFill>
                <a:latin typeface="Sniglet"/>
                <a:ea typeface="Sniglet"/>
                <a:cs typeface="Sniglet"/>
                <a:sym typeface="Sniglet"/>
              </a:rPr>
              <a:t>Q :  QID : 5</a:t>
            </a:r>
          </a:p>
          <a:p>
            <a:pPr algn="l">
              <a:lnSpc>
                <a:spcPts val="5238"/>
              </a:lnSpc>
            </a:pPr>
            <a:r>
              <a:rPr lang="en-US" sz="3099">
                <a:solidFill>
                  <a:srgbClr val="3B2C5A"/>
                </a:solidFill>
                <a:latin typeface="Sniglet"/>
                <a:ea typeface="Sniglet"/>
                <a:cs typeface="Sniglet"/>
                <a:sym typeface="Sniglet"/>
              </a:rPr>
              <a:t>(A) last</a:t>
            </a:r>
          </a:p>
          <a:p>
            <a:pPr algn="l">
              <a:lnSpc>
                <a:spcPts val="5238"/>
              </a:lnSpc>
            </a:pPr>
            <a:r>
              <a:rPr lang="en-US" sz="3099">
                <a:solidFill>
                  <a:srgbClr val="3B2C5A"/>
                </a:solidFill>
                <a:latin typeface="Sniglet"/>
                <a:ea typeface="Sniglet"/>
                <a:cs typeface="Sniglet"/>
                <a:sym typeface="Sniglet"/>
              </a:rPr>
              <a:t>(B) other</a:t>
            </a:r>
          </a:p>
          <a:p>
            <a:pPr algn="l">
              <a:lnSpc>
                <a:spcPts val="5238"/>
              </a:lnSpc>
            </a:pPr>
            <a:r>
              <a:rPr lang="en-US" sz="3099">
                <a:solidFill>
                  <a:srgbClr val="3B2C5A"/>
                </a:solidFill>
                <a:latin typeface="Sniglet"/>
                <a:ea typeface="Sniglet"/>
                <a:cs typeface="Sniglet"/>
                <a:sym typeface="Sniglet"/>
              </a:rPr>
              <a:t>(C) most</a:t>
            </a:r>
          </a:p>
          <a:p>
            <a:pPr algn="l">
              <a:lnSpc>
                <a:spcPts val="5238"/>
              </a:lnSpc>
            </a:pPr>
            <a:r>
              <a:rPr lang="en-US" sz="3099">
                <a:solidFill>
                  <a:srgbClr val="3B2C5A"/>
                </a:solidFill>
                <a:latin typeface="Sniglet"/>
                <a:ea typeface="Sniglet"/>
                <a:cs typeface="Sniglet"/>
                <a:sym typeface="Sniglet"/>
              </a:rPr>
              <a:t>(D) second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5017815" y="940450"/>
            <a:ext cx="12389547" cy="8437464"/>
            <a:chOff x="0" y="0"/>
            <a:chExt cx="808919" cy="550885"/>
          </a:xfrm>
        </p:grpSpPr>
        <p:sp>
          <p:nvSpPr>
            <p:cNvPr name="Freeform 3" id="3"/>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4" id="4"/>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1163515"/>
            <a:ext cx="3379754" cy="3047923"/>
          </a:xfrm>
          <a:custGeom>
            <a:avLst/>
            <a:gdLst/>
            <a:ahLst/>
            <a:cxnLst/>
            <a:rect r="r" b="b" t="t" l="l"/>
            <a:pathLst>
              <a:path h="3047923" w="3379754">
                <a:moveTo>
                  <a:pt x="0" y="0"/>
                </a:moveTo>
                <a:lnTo>
                  <a:pt x="3379754" y="0"/>
                </a:lnTo>
                <a:lnTo>
                  <a:pt x="3379754" y="3047923"/>
                </a:lnTo>
                <a:lnTo>
                  <a:pt x="0" y="3047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04705" y="1163515"/>
            <a:ext cx="1157042" cy="859772"/>
          </a:xfrm>
          <a:custGeom>
            <a:avLst/>
            <a:gdLst/>
            <a:ahLst/>
            <a:cxnLst/>
            <a:rect r="r" b="b" t="t" l="l"/>
            <a:pathLst>
              <a:path h="859772" w="1157042">
                <a:moveTo>
                  <a:pt x="0" y="0"/>
                </a:moveTo>
                <a:lnTo>
                  <a:pt x="1157042" y="0"/>
                </a:lnTo>
                <a:lnTo>
                  <a:pt x="1157042" y="859772"/>
                </a:lnTo>
                <a:lnTo>
                  <a:pt x="0" y="8597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790557" y="1346689"/>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adj.</a:t>
            </a:r>
          </a:p>
        </p:txBody>
      </p:sp>
      <p:sp>
        <p:nvSpPr>
          <p:cNvPr name="Freeform 11" id="11"/>
          <p:cNvSpPr/>
          <p:nvPr/>
        </p:nvSpPr>
        <p:spPr>
          <a:xfrm flipH="false" flipV="false" rot="0">
            <a:off x="211796" y="6463201"/>
            <a:ext cx="3789814" cy="2914712"/>
          </a:xfrm>
          <a:custGeom>
            <a:avLst/>
            <a:gdLst/>
            <a:ahLst/>
            <a:cxnLst/>
            <a:rect r="r" b="b" t="t" l="l"/>
            <a:pathLst>
              <a:path h="2914712" w="3789814">
                <a:moveTo>
                  <a:pt x="0" y="0"/>
                </a:moveTo>
                <a:lnTo>
                  <a:pt x="3789814" y="0"/>
                </a:lnTo>
                <a:lnTo>
                  <a:pt x="3789814" y="2914712"/>
                </a:lnTo>
                <a:lnTo>
                  <a:pt x="0" y="2914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605219" y="6518487"/>
            <a:ext cx="1070937" cy="808195"/>
          </a:xfrm>
          <a:custGeom>
            <a:avLst/>
            <a:gdLst/>
            <a:ahLst/>
            <a:cxnLst/>
            <a:rect r="r" b="b" t="t" l="l"/>
            <a:pathLst>
              <a:path h="808195" w="1070937">
                <a:moveTo>
                  <a:pt x="1070936" y="0"/>
                </a:moveTo>
                <a:lnTo>
                  <a:pt x="0" y="0"/>
                </a:lnTo>
                <a:lnTo>
                  <a:pt x="0" y="808195"/>
                </a:lnTo>
                <a:lnTo>
                  <a:pt x="1070936" y="808195"/>
                </a:lnTo>
                <a:lnTo>
                  <a:pt x="10709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84759">
            <a:off x="676262" y="6766695"/>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nouns</a:t>
            </a:r>
          </a:p>
        </p:txBody>
      </p:sp>
      <p:sp>
        <p:nvSpPr>
          <p:cNvPr name="TextBox 14" id="14"/>
          <p:cNvSpPr txBox="true"/>
          <p:nvPr/>
        </p:nvSpPr>
        <p:spPr>
          <a:xfrm rot="0">
            <a:off x="5740980" y="1489564"/>
            <a:ext cx="10987464"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 </a:t>
            </a:r>
            <a:r>
              <a:rPr lang="en-US" sz="6000" spc="509">
                <a:solidFill>
                  <a:srgbClr val="EF5454"/>
                </a:solidFill>
                <a:latin typeface="Fredoka"/>
                <a:ea typeface="Fredoka"/>
                <a:cs typeface="Fredoka"/>
                <a:sym typeface="Fredoka"/>
              </a:rPr>
              <a:t>Answers</a:t>
            </a:r>
          </a:p>
        </p:txBody>
      </p:sp>
      <p:sp>
        <p:nvSpPr>
          <p:cNvPr name="TextBox 15" id="15"/>
          <p:cNvSpPr txBox="true"/>
          <p:nvPr/>
        </p:nvSpPr>
        <p:spPr>
          <a:xfrm rot="0">
            <a:off x="5740980" y="3363752"/>
            <a:ext cx="10611091" cy="4218307"/>
          </a:xfrm>
          <a:prstGeom prst="rect">
            <a:avLst/>
          </a:prstGeom>
        </p:spPr>
        <p:txBody>
          <a:bodyPr anchor="t" rtlCol="false" tIns="0" lIns="0" bIns="0" rIns="0">
            <a:spAutoFit/>
          </a:bodyPr>
          <a:lstStyle/>
          <a:p>
            <a:pPr algn="l" marL="863591" indent="-431796" lvl="1">
              <a:lnSpc>
                <a:spcPts val="6759"/>
              </a:lnSpc>
              <a:buAutoNum type="arabicPeriod" startAt="1"/>
            </a:pPr>
            <a:r>
              <a:rPr lang="en-US" sz="3999">
                <a:solidFill>
                  <a:srgbClr val="3B2C5A"/>
                </a:solidFill>
                <a:latin typeface="Sniglet"/>
                <a:ea typeface="Sniglet"/>
                <a:cs typeface="Sniglet"/>
                <a:sym typeface="Sniglet"/>
              </a:rPr>
              <a:t> (C) Varied</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(A) Quite</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(B) Experiences</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(B) Pathos</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(B) Other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2086222"/>
            <a:ext cx="12816808" cy="7292531"/>
          </a:xfrm>
          <a:prstGeom prst="rect">
            <a:avLst/>
          </a:prstGeom>
        </p:spPr>
        <p:txBody>
          <a:bodyPr anchor="t" rtlCol="false" tIns="0" lIns="0" bIns="0" rIns="0">
            <a:spAutoFit/>
          </a:bodyPr>
          <a:lstStyle/>
          <a:p>
            <a:pPr algn="l">
              <a:lnSpc>
                <a:spcPts val="5576"/>
              </a:lnSpc>
            </a:pPr>
            <a:r>
              <a:rPr lang="en-US" sz="3299">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p>
          <a:p>
            <a:pPr algn="l">
              <a:lnSpc>
                <a:spcPts val="5576"/>
              </a:lnSpc>
            </a:pPr>
            <a:r>
              <a:rPr lang="en-US" sz="3299">
                <a:solidFill>
                  <a:srgbClr val="3B2C5A"/>
                </a:solidFill>
                <a:latin typeface="Sniglet"/>
                <a:ea typeface="Sniglet"/>
                <a:cs typeface="Sniglet"/>
                <a:sym typeface="Sniglet"/>
              </a:rPr>
              <a:t>Q :  (A).</a:t>
            </a:r>
          </a:p>
          <a:p>
            <a:pPr algn="l">
              <a:lnSpc>
                <a:spcPts val="5576"/>
              </a:lnSpc>
            </a:pPr>
            <a:r>
              <a:rPr lang="en-US" sz="3299">
                <a:solidFill>
                  <a:srgbClr val="3B2C5A"/>
                </a:solidFill>
                <a:latin typeface="Sniglet"/>
                <a:ea typeface="Sniglet"/>
                <a:cs typeface="Sniglet"/>
                <a:sym typeface="Sniglet"/>
              </a:rPr>
              <a:t>(A) Developed</a:t>
            </a:r>
          </a:p>
          <a:p>
            <a:pPr algn="l">
              <a:lnSpc>
                <a:spcPts val="5576"/>
              </a:lnSpc>
            </a:pPr>
            <a:r>
              <a:rPr lang="en-US" sz="3299">
                <a:solidFill>
                  <a:srgbClr val="3B2C5A"/>
                </a:solidFill>
                <a:latin typeface="Sniglet"/>
                <a:ea typeface="Sniglet"/>
                <a:cs typeface="Sniglet"/>
                <a:sym typeface="Sniglet"/>
              </a:rPr>
              <a:t>(B) Developing</a:t>
            </a:r>
          </a:p>
          <a:p>
            <a:pPr algn="l">
              <a:lnSpc>
                <a:spcPts val="5576"/>
              </a:lnSpc>
            </a:pPr>
            <a:r>
              <a:rPr lang="en-US" sz="3299">
                <a:solidFill>
                  <a:srgbClr val="3B2C5A"/>
                </a:solidFill>
                <a:latin typeface="Sniglet"/>
                <a:ea typeface="Sniglet"/>
                <a:cs typeface="Sniglet"/>
                <a:sym typeface="Sniglet"/>
              </a:rPr>
              <a:t>(C) Advanced</a:t>
            </a:r>
          </a:p>
          <a:p>
            <a:pPr algn="l">
              <a:lnSpc>
                <a:spcPts val="5576"/>
              </a:lnSpc>
            </a:pPr>
            <a:r>
              <a:rPr lang="en-US" sz="3299">
                <a:solidFill>
                  <a:srgbClr val="3B2C5A"/>
                </a:solidFill>
                <a:latin typeface="Sniglet"/>
                <a:ea typeface="Sniglet"/>
                <a:cs typeface="Sniglet"/>
                <a:sym typeface="Sniglet"/>
              </a:rPr>
              <a:t>(D) Advancing</a:t>
            </a:r>
          </a:p>
          <a:p>
            <a:pPr algn="l">
              <a:lnSpc>
                <a:spcPts val="167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2086222"/>
            <a:ext cx="12816808" cy="6995542"/>
          </a:xfrm>
          <a:prstGeom prst="rect">
            <a:avLst/>
          </a:prstGeom>
        </p:spPr>
        <p:txBody>
          <a:bodyPr anchor="t" rtlCol="false" tIns="0" lIns="0" bIns="0" rIns="0">
            <a:spAutoFit/>
          </a:bodyPr>
          <a:lstStyle/>
          <a:p>
            <a:pPr algn="l">
              <a:lnSpc>
                <a:spcPts val="5576"/>
              </a:lnSpc>
            </a:pPr>
            <a:r>
              <a:rPr lang="en-US" sz="3299">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p>
          <a:p>
            <a:pPr algn="l">
              <a:lnSpc>
                <a:spcPts val="5576"/>
              </a:lnSpc>
            </a:pPr>
            <a:r>
              <a:rPr lang="en-US" sz="3299">
                <a:solidFill>
                  <a:srgbClr val="3B2C5A"/>
                </a:solidFill>
                <a:latin typeface="Sniglet"/>
                <a:ea typeface="Sniglet"/>
                <a:cs typeface="Sniglet"/>
                <a:sym typeface="Sniglet"/>
              </a:rPr>
              <a:t>Q :  (B).</a:t>
            </a:r>
          </a:p>
          <a:p>
            <a:pPr algn="l">
              <a:lnSpc>
                <a:spcPts val="5576"/>
              </a:lnSpc>
            </a:pPr>
            <a:r>
              <a:rPr lang="en-US" sz="3299">
                <a:solidFill>
                  <a:srgbClr val="3B2C5A"/>
                </a:solidFill>
                <a:latin typeface="Sniglet"/>
                <a:ea typeface="Sniglet"/>
                <a:cs typeface="Sniglet"/>
                <a:sym typeface="Sniglet"/>
              </a:rPr>
              <a:t>(A) inability</a:t>
            </a:r>
          </a:p>
          <a:p>
            <a:pPr algn="l">
              <a:lnSpc>
                <a:spcPts val="5576"/>
              </a:lnSpc>
            </a:pPr>
            <a:r>
              <a:rPr lang="en-US" sz="3299">
                <a:solidFill>
                  <a:srgbClr val="3B2C5A"/>
                </a:solidFill>
                <a:latin typeface="Sniglet"/>
                <a:ea typeface="Sniglet"/>
                <a:cs typeface="Sniglet"/>
                <a:sym typeface="Sniglet"/>
              </a:rPr>
              <a:t>(B) incapacity</a:t>
            </a:r>
          </a:p>
          <a:p>
            <a:pPr algn="l">
              <a:lnSpc>
                <a:spcPts val="5576"/>
              </a:lnSpc>
            </a:pPr>
            <a:r>
              <a:rPr lang="en-US" sz="3299">
                <a:solidFill>
                  <a:srgbClr val="3B2C5A"/>
                </a:solidFill>
                <a:latin typeface="Sniglet"/>
                <a:ea typeface="Sniglet"/>
                <a:cs typeface="Sniglet"/>
                <a:sym typeface="Sniglet"/>
              </a:rPr>
              <a:t>(C) handicap</a:t>
            </a:r>
          </a:p>
          <a:p>
            <a:pPr algn="l">
              <a:lnSpc>
                <a:spcPts val="5576"/>
              </a:lnSpc>
            </a:pPr>
            <a:r>
              <a:rPr lang="en-US" sz="3299">
                <a:solidFill>
                  <a:srgbClr val="3B2C5A"/>
                </a:solidFill>
                <a:latin typeface="Sniglet"/>
                <a:ea typeface="Sniglet"/>
                <a:cs typeface="Sniglet"/>
                <a:sym typeface="Sniglet"/>
              </a:rPr>
              <a:t>(D) disadvantage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881973" y="2760807"/>
            <a:ext cx="16559050" cy="6601425"/>
            <a:chOff x="0" y="0"/>
            <a:chExt cx="1081147" cy="431010"/>
          </a:xfrm>
        </p:grpSpPr>
        <p:sp>
          <p:nvSpPr>
            <p:cNvPr name="Freeform 3" id="3"/>
            <p:cNvSpPr/>
            <p:nvPr/>
          </p:nvSpPr>
          <p:spPr>
            <a:xfrm flipH="false" flipV="false" rot="0">
              <a:off x="0" y="0"/>
              <a:ext cx="1081147" cy="431010"/>
            </a:xfrm>
            <a:custGeom>
              <a:avLst/>
              <a:gdLst/>
              <a:ahLst/>
              <a:cxnLst/>
              <a:rect r="r" b="b" t="t" l="l"/>
              <a:pathLst>
                <a:path h="431010" w="1081147">
                  <a:moveTo>
                    <a:pt x="0" y="0"/>
                  </a:moveTo>
                  <a:lnTo>
                    <a:pt x="1081147" y="0"/>
                  </a:lnTo>
                  <a:lnTo>
                    <a:pt x="1081147" y="431010"/>
                  </a:lnTo>
                  <a:lnTo>
                    <a:pt x="0" y="431010"/>
                  </a:lnTo>
                  <a:close/>
                </a:path>
              </a:pathLst>
            </a:custGeom>
            <a:solidFill>
              <a:srgbClr val="FFFFFF"/>
            </a:solidFill>
          </p:spPr>
        </p:sp>
        <p:sp>
          <p:nvSpPr>
            <p:cNvPr name="TextBox 4" id="4"/>
            <p:cNvSpPr txBox="true"/>
            <p:nvPr/>
          </p:nvSpPr>
          <p:spPr>
            <a:xfrm>
              <a:off x="0" y="-28575"/>
              <a:ext cx="1081147" cy="45958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4500" y="0"/>
            <a:ext cx="18777091" cy="1836039"/>
            <a:chOff x="0" y="0"/>
            <a:chExt cx="6676299" cy="652814"/>
          </a:xfrm>
        </p:grpSpPr>
        <p:sp>
          <p:nvSpPr>
            <p:cNvPr name="Freeform 6" id="6"/>
            <p:cNvSpPr/>
            <p:nvPr/>
          </p:nvSpPr>
          <p:spPr>
            <a:xfrm flipH="false" flipV="false" rot="0">
              <a:off x="0" y="0"/>
              <a:ext cx="6676299" cy="652814"/>
            </a:xfrm>
            <a:custGeom>
              <a:avLst/>
              <a:gdLst/>
              <a:ahLst/>
              <a:cxnLst/>
              <a:rect r="r" b="b" t="t" l="l"/>
              <a:pathLst>
                <a:path h="652814" w="6676299">
                  <a:moveTo>
                    <a:pt x="0" y="0"/>
                  </a:moveTo>
                  <a:lnTo>
                    <a:pt x="6676299" y="0"/>
                  </a:lnTo>
                  <a:lnTo>
                    <a:pt x="6676299" y="652814"/>
                  </a:lnTo>
                  <a:lnTo>
                    <a:pt x="0" y="652814"/>
                  </a:lnTo>
                  <a:close/>
                </a:path>
              </a:pathLst>
            </a:custGeom>
            <a:solidFill>
              <a:srgbClr val="FFB6B6"/>
            </a:solidFill>
          </p:spPr>
        </p:sp>
        <p:sp>
          <p:nvSpPr>
            <p:cNvPr name="TextBox 7" id="7"/>
            <p:cNvSpPr txBox="true"/>
            <p:nvPr/>
          </p:nvSpPr>
          <p:spPr>
            <a:xfrm>
              <a:off x="0" y="-38100"/>
              <a:ext cx="6676299" cy="690914"/>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2788699" y="511024"/>
            <a:ext cx="1117024" cy="813991"/>
          </a:xfrm>
          <a:custGeom>
            <a:avLst/>
            <a:gdLst/>
            <a:ahLst/>
            <a:cxnLst/>
            <a:rect r="r" b="b" t="t" l="l"/>
            <a:pathLst>
              <a:path h="813991" w="1117024">
                <a:moveTo>
                  <a:pt x="0" y="0"/>
                </a:moveTo>
                <a:lnTo>
                  <a:pt x="1117024" y="0"/>
                </a:lnTo>
                <a:lnTo>
                  <a:pt x="1117024" y="813991"/>
                </a:lnTo>
                <a:lnTo>
                  <a:pt x="0" y="813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14730" y="504361"/>
            <a:ext cx="1003152" cy="827317"/>
          </a:xfrm>
          <a:custGeom>
            <a:avLst/>
            <a:gdLst/>
            <a:ahLst/>
            <a:cxnLst/>
            <a:rect r="r" b="b" t="t" l="l"/>
            <a:pathLst>
              <a:path h="827317" w="1003152">
                <a:moveTo>
                  <a:pt x="0" y="0"/>
                </a:moveTo>
                <a:lnTo>
                  <a:pt x="1003151" y="0"/>
                </a:lnTo>
                <a:lnTo>
                  <a:pt x="1003151" y="827317"/>
                </a:lnTo>
                <a:lnTo>
                  <a:pt x="0" y="8273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590220" y="488134"/>
            <a:ext cx="1157042" cy="859772"/>
          </a:xfrm>
          <a:custGeom>
            <a:avLst/>
            <a:gdLst/>
            <a:ahLst/>
            <a:cxnLst/>
            <a:rect r="r" b="b" t="t" l="l"/>
            <a:pathLst>
              <a:path h="859772" w="1157042">
                <a:moveTo>
                  <a:pt x="0" y="0"/>
                </a:moveTo>
                <a:lnTo>
                  <a:pt x="1157043" y="0"/>
                </a:lnTo>
                <a:lnTo>
                  <a:pt x="1157043" y="859772"/>
                </a:lnTo>
                <a:lnTo>
                  <a:pt x="0" y="859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476540" y="508596"/>
            <a:ext cx="901110" cy="818848"/>
          </a:xfrm>
          <a:custGeom>
            <a:avLst/>
            <a:gdLst/>
            <a:ahLst/>
            <a:cxnLst/>
            <a:rect r="r" b="b" t="t" l="l"/>
            <a:pathLst>
              <a:path h="818848" w="901110">
                <a:moveTo>
                  <a:pt x="0" y="0"/>
                </a:moveTo>
                <a:lnTo>
                  <a:pt x="901110" y="0"/>
                </a:lnTo>
                <a:lnTo>
                  <a:pt x="901110" y="818847"/>
                </a:lnTo>
                <a:lnTo>
                  <a:pt x="0" y="8188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948467" y="513922"/>
            <a:ext cx="1070937" cy="808195"/>
          </a:xfrm>
          <a:custGeom>
            <a:avLst/>
            <a:gdLst/>
            <a:ahLst/>
            <a:cxnLst/>
            <a:rect r="r" b="b" t="t" l="l"/>
            <a:pathLst>
              <a:path h="808195" w="1070937">
                <a:moveTo>
                  <a:pt x="0" y="0"/>
                </a:moveTo>
                <a:lnTo>
                  <a:pt x="1070936" y="0"/>
                </a:lnTo>
                <a:lnTo>
                  <a:pt x="1070936" y="808195"/>
                </a:lnTo>
                <a:lnTo>
                  <a:pt x="0" y="8081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318080" y="488134"/>
            <a:ext cx="1018394" cy="859772"/>
          </a:xfrm>
          <a:custGeom>
            <a:avLst/>
            <a:gdLst/>
            <a:ahLst/>
            <a:cxnLst/>
            <a:rect r="r" b="b" t="t" l="l"/>
            <a:pathLst>
              <a:path h="859772" w="1018394">
                <a:moveTo>
                  <a:pt x="0" y="0"/>
                </a:moveTo>
                <a:lnTo>
                  <a:pt x="1018394" y="0"/>
                </a:lnTo>
                <a:lnTo>
                  <a:pt x="1018394" y="859772"/>
                </a:lnTo>
                <a:lnTo>
                  <a:pt x="0" y="8597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2524466" y="490217"/>
            <a:ext cx="1148215" cy="855605"/>
          </a:xfrm>
          <a:custGeom>
            <a:avLst/>
            <a:gdLst/>
            <a:ahLst/>
            <a:cxnLst/>
            <a:rect r="r" b="b" t="t" l="l"/>
            <a:pathLst>
              <a:path h="855605" w="1148215">
                <a:moveTo>
                  <a:pt x="1148215" y="0"/>
                </a:moveTo>
                <a:lnTo>
                  <a:pt x="0" y="0"/>
                </a:lnTo>
                <a:lnTo>
                  <a:pt x="0" y="855605"/>
                </a:lnTo>
                <a:lnTo>
                  <a:pt x="1148215" y="855605"/>
                </a:lnTo>
                <a:lnTo>
                  <a:pt x="114821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907291" y="490217"/>
            <a:ext cx="1046358" cy="855605"/>
          </a:xfrm>
          <a:custGeom>
            <a:avLst/>
            <a:gdLst/>
            <a:ahLst/>
            <a:cxnLst/>
            <a:rect r="r" b="b" t="t" l="l"/>
            <a:pathLst>
              <a:path h="855605" w="1046358">
                <a:moveTo>
                  <a:pt x="0" y="0"/>
                </a:moveTo>
                <a:lnTo>
                  <a:pt x="1046358" y="0"/>
                </a:lnTo>
                <a:lnTo>
                  <a:pt x="1046358" y="855605"/>
                </a:lnTo>
                <a:lnTo>
                  <a:pt x="0" y="85560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4243498" y="503823"/>
            <a:ext cx="1077229" cy="828393"/>
          </a:xfrm>
          <a:custGeom>
            <a:avLst/>
            <a:gdLst/>
            <a:ahLst/>
            <a:cxnLst/>
            <a:rect r="r" b="b" t="t" l="l"/>
            <a:pathLst>
              <a:path h="828393" w="1077229">
                <a:moveTo>
                  <a:pt x="0" y="0"/>
                </a:moveTo>
                <a:lnTo>
                  <a:pt x="1077229" y="0"/>
                </a:lnTo>
                <a:lnTo>
                  <a:pt x="1077229" y="828393"/>
                </a:lnTo>
                <a:lnTo>
                  <a:pt x="0" y="8283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false" flipV="false" rot="0">
            <a:off x="15891544" y="534101"/>
            <a:ext cx="1181726" cy="767836"/>
          </a:xfrm>
          <a:custGeom>
            <a:avLst/>
            <a:gdLst/>
            <a:ahLst/>
            <a:cxnLst/>
            <a:rect r="r" b="b" t="t" l="l"/>
            <a:pathLst>
              <a:path h="767836" w="1181726">
                <a:moveTo>
                  <a:pt x="0" y="0"/>
                </a:moveTo>
                <a:lnTo>
                  <a:pt x="1181726" y="0"/>
                </a:lnTo>
                <a:lnTo>
                  <a:pt x="1181726" y="767837"/>
                </a:lnTo>
                <a:lnTo>
                  <a:pt x="0" y="76783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8" id="18"/>
          <p:cNvGrpSpPr/>
          <p:nvPr/>
        </p:nvGrpSpPr>
        <p:grpSpPr>
          <a:xfrm rot="0">
            <a:off x="11065900" y="6061520"/>
            <a:ext cx="5416508" cy="1131832"/>
            <a:chOff x="0" y="0"/>
            <a:chExt cx="941921" cy="196823"/>
          </a:xfrm>
        </p:grpSpPr>
        <p:sp>
          <p:nvSpPr>
            <p:cNvPr name="Freeform 19" id="19"/>
            <p:cNvSpPr/>
            <p:nvPr/>
          </p:nvSpPr>
          <p:spPr>
            <a:xfrm flipH="false" flipV="false" rot="0">
              <a:off x="0" y="0"/>
              <a:ext cx="941921" cy="196823"/>
            </a:xfrm>
            <a:custGeom>
              <a:avLst/>
              <a:gdLst/>
              <a:ahLst/>
              <a:cxnLst/>
              <a:rect r="r" b="b" t="t" l="l"/>
              <a:pathLst>
                <a:path h="196823" w="941921">
                  <a:moveTo>
                    <a:pt x="72895" y="0"/>
                  </a:moveTo>
                  <a:lnTo>
                    <a:pt x="869026" y="0"/>
                  </a:lnTo>
                  <a:cubicBezTo>
                    <a:pt x="888359" y="0"/>
                    <a:pt x="906900" y="7680"/>
                    <a:pt x="920570" y="21351"/>
                  </a:cubicBezTo>
                  <a:cubicBezTo>
                    <a:pt x="934241" y="35021"/>
                    <a:pt x="941921" y="53562"/>
                    <a:pt x="941921" y="72895"/>
                  </a:cubicBezTo>
                  <a:lnTo>
                    <a:pt x="941921" y="123928"/>
                  </a:lnTo>
                  <a:cubicBezTo>
                    <a:pt x="941921" y="143261"/>
                    <a:pt x="934241" y="161802"/>
                    <a:pt x="920570" y="175473"/>
                  </a:cubicBezTo>
                  <a:cubicBezTo>
                    <a:pt x="906900" y="189143"/>
                    <a:pt x="888359" y="196823"/>
                    <a:pt x="869026" y="196823"/>
                  </a:cubicBezTo>
                  <a:lnTo>
                    <a:pt x="72895" y="196823"/>
                  </a:lnTo>
                  <a:cubicBezTo>
                    <a:pt x="53562" y="196823"/>
                    <a:pt x="35021" y="189143"/>
                    <a:pt x="21351" y="175473"/>
                  </a:cubicBezTo>
                  <a:cubicBezTo>
                    <a:pt x="7680" y="161802"/>
                    <a:pt x="0" y="143261"/>
                    <a:pt x="0" y="123928"/>
                  </a:cubicBezTo>
                  <a:lnTo>
                    <a:pt x="0" y="72895"/>
                  </a:lnTo>
                  <a:cubicBezTo>
                    <a:pt x="0" y="53562"/>
                    <a:pt x="7680" y="35021"/>
                    <a:pt x="21351" y="21351"/>
                  </a:cubicBezTo>
                  <a:cubicBezTo>
                    <a:pt x="35021" y="7680"/>
                    <a:pt x="53562" y="0"/>
                    <a:pt x="72895" y="0"/>
                  </a:cubicBezTo>
                  <a:close/>
                </a:path>
              </a:pathLst>
            </a:custGeom>
            <a:solidFill>
              <a:srgbClr val="0CC0DF"/>
            </a:solidFill>
          </p:spPr>
        </p:sp>
        <p:sp>
          <p:nvSpPr>
            <p:cNvPr name="TextBox 20" id="20"/>
            <p:cNvSpPr txBox="true"/>
            <p:nvPr/>
          </p:nvSpPr>
          <p:spPr>
            <a:xfrm>
              <a:off x="0" y="-57150"/>
              <a:ext cx="941921" cy="253973"/>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Replacing words</a:t>
              </a:r>
            </a:p>
          </p:txBody>
        </p:sp>
      </p:grpSp>
      <p:grpSp>
        <p:nvGrpSpPr>
          <p:cNvPr name="Group 21" id="21"/>
          <p:cNvGrpSpPr/>
          <p:nvPr/>
        </p:nvGrpSpPr>
        <p:grpSpPr>
          <a:xfrm rot="0">
            <a:off x="11065900" y="4605115"/>
            <a:ext cx="5416508" cy="1146810"/>
            <a:chOff x="0" y="0"/>
            <a:chExt cx="941921" cy="199428"/>
          </a:xfrm>
        </p:grpSpPr>
        <p:sp>
          <p:nvSpPr>
            <p:cNvPr name="Freeform 22" id="22"/>
            <p:cNvSpPr/>
            <p:nvPr/>
          </p:nvSpPr>
          <p:spPr>
            <a:xfrm flipH="false" flipV="false" rot="0">
              <a:off x="0" y="0"/>
              <a:ext cx="941921" cy="199428"/>
            </a:xfrm>
            <a:custGeom>
              <a:avLst/>
              <a:gdLst/>
              <a:ahLst/>
              <a:cxnLst/>
              <a:rect r="r" b="b" t="t" l="l"/>
              <a:pathLst>
                <a:path h="199428" w="941921">
                  <a:moveTo>
                    <a:pt x="72895" y="0"/>
                  </a:moveTo>
                  <a:lnTo>
                    <a:pt x="869026" y="0"/>
                  </a:lnTo>
                  <a:cubicBezTo>
                    <a:pt x="888359" y="0"/>
                    <a:pt x="906900" y="7680"/>
                    <a:pt x="920570" y="21351"/>
                  </a:cubicBezTo>
                  <a:cubicBezTo>
                    <a:pt x="934241" y="35021"/>
                    <a:pt x="941921" y="53562"/>
                    <a:pt x="941921" y="72895"/>
                  </a:cubicBezTo>
                  <a:lnTo>
                    <a:pt x="941921" y="126533"/>
                  </a:lnTo>
                  <a:cubicBezTo>
                    <a:pt x="941921" y="145866"/>
                    <a:pt x="934241" y="164407"/>
                    <a:pt x="920570" y="178078"/>
                  </a:cubicBezTo>
                  <a:cubicBezTo>
                    <a:pt x="906900" y="191748"/>
                    <a:pt x="888359" y="199428"/>
                    <a:pt x="869026" y="199428"/>
                  </a:cubicBezTo>
                  <a:lnTo>
                    <a:pt x="72895" y="199428"/>
                  </a:lnTo>
                  <a:cubicBezTo>
                    <a:pt x="53562" y="199428"/>
                    <a:pt x="35021" y="191748"/>
                    <a:pt x="21351" y="178078"/>
                  </a:cubicBezTo>
                  <a:cubicBezTo>
                    <a:pt x="7680" y="164407"/>
                    <a:pt x="0" y="145866"/>
                    <a:pt x="0" y="126533"/>
                  </a:cubicBezTo>
                  <a:lnTo>
                    <a:pt x="0" y="72895"/>
                  </a:lnTo>
                  <a:cubicBezTo>
                    <a:pt x="0" y="53562"/>
                    <a:pt x="7680" y="35021"/>
                    <a:pt x="21351" y="21351"/>
                  </a:cubicBezTo>
                  <a:cubicBezTo>
                    <a:pt x="35021" y="7680"/>
                    <a:pt x="53562" y="0"/>
                    <a:pt x="72895" y="0"/>
                  </a:cubicBezTo>
                  <a:close/>
                </a:path>
              </a:pathLst>
            </a:custGeom>
            <a:solidFill>
              <a:srgbClr val="4CC89F"/>
            </a:solidFill>
          </p:spPr>
        </p:sp>
        <p:sp>
          <p:nvSpPr>
            <p:cNvPr name="TextBox 23" id="23"/>
            <p:cNvSpPr txBox="true"/>
            <p:nvPr/>
          </p:nvSpPr>
          <p:spPr>
            <a:xfrm>
              <a:off x="0" y="-57150"/>
              <a:ext cx="941921" cy="256578"/>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Basic Fill in the Blanks Format</a:t>
              </a:r>
            </a:p>
          </p:txBody>
        </p:sp>
      </p:grpSp>
      <p:sp>
        <p:nvSpPr>
          <p:cNvPr name="Freeform 24" id="24"/>
          <p:cNvSpPr/>
          <p:nvPr/>
        </p:nvSpPr>
        <p:spPr>
          <a:xfrm flipH="false" flipV="false" rot="5400000">
            <a:off x="9522921" y="5506355"/>
            <a:ext cx="2022320" cy="746420"/>
          </a:xfrm>
          <a:custGeom>
            <a:avLst/>
            <a:gdLst/>
            <a:ahLst/>
            <a:cxnLst/>
            <a:rect r="r" b="b" t="t" l="l"/>
            <a:pathLst>
              <a:path h="746420" w="2022320">
                <a:moveTo>
                  <a:pt x="0" y="0"/>
                </a:moveTo>
                <a:lnTo>
                  <a:pt x="2022320" y="0"/>
                </a:lnTo>
                <a:lnTo>
                  <a:pt x="2022320" y="746420"/>
                </a:lnTo>
                <a:lnTo>
                  <a:pt x="0" y="74642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25" id="25"/>
          <p:cNvSpPr txBox="true"/>
          <p:nvPr/>
        </p:nvSpPr>
        <p:spPr>
          <a:xfrm rot="0">
            <a:off x="1983881" y="4801730"/>
            <a:ext cx="5155242" cy="3190875"/>
          </a:xfrm>
          <a:prstGeom prst="rect">
            <a:avLst/>
          </a:prstGeom>
        </p:spPr>
        <p:txBody>
          <a:bodyPr anchor="t" rtlCol="false" tIns="0" lIns="0" bIns="0" rIns="0">
            <a:spAutoFit/>
          </a:bodyPr>
          <a:lstStyle/>
          <a:p>
            <a:pPr algn="l">
              <a:lnSpc>
                <a:spcPts val="4200"/>
              </a:lnSpc>
              <a:spcBef>
                <a:spcPct val="0"/>
              </a:spcBef>
            </a:pPr>
            <a:r>
              <a:rPr lang="en-US" sz="3000">
                <a:solidFill>
                  <a:srgbClr val="3B2C5A"/>
                </a:solidFill>
                <a:latin typeface="Sniglet"/>
                <a:ea typeface="Sniglet"/>
                <a:cs typeface="Sniglet"/>
                <a:sym typeface="Sniglet"/>
              </a:rPr>
              <a:t>A Cloze test is an amalgamation of ‘comprehension’ and ‘fill in the blanks’ where your reading, analysing and vocabulary skills are all tested at once.</a:t>
            </a:r>
          </a:p>
        </p:txBody>
      </p:sp>
      <p:sp>
        <p:nvSpPr>
          <p:cNvPr name="TextBox 26" id="26"/>
          <p:cNvSpPr txBox="true"/>
          <p:nvPr/>
        </p:nvSpPr>
        <p:spPr>
          <a:xfrm rot="0">
            <a:off x="1983881" y="3424765"/>
            <a:ext cx="5455973"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Cloze Test</a:t>
            </a:r>
          </a:p>
        </p:txBody>
      </p:sp>
      <p:sp>
        <p:nvSpPr>
          <p:cNvPr name="TextBox 27" id="27"/>
          <p:cNvSpPr txBox="true"/>
          <p:nvPr/>
        </p:nvSpPr>
        <p:spPr>
          <a:xfrm rot="0">
            <a:off x="9368025" y="3540542"/>
            <a:ext cx="630921" cy="4582795"/>
          </a:xfrm>
          <a:prstGeom prst="rect">
            <a:avLst/>
          </a:prstGeom>
        </p:spPr>
        <p:txBody>
          <a:bodyPr anchor="t" rtlCol="false" tIns="0" lIns="0" bIns="0" rIns="0">
            <a:spAutoFit/>
          </a:bodyPr>
          <a:lstStyle/>
          <a:p>
            <a:pPr algn="ctr">
              <a:lnSpc>
                <a:spcPts val="7279"/>
              </a:lnSpc>
            </a:pPr>
            <a:r>
              <a:rPr lang="en-US" sz="5199">
                <a:solidFill>
                  <a:srgbClr val="AD4D8B"/>
                </a:solidFill>
                <a:latin typeface="Fredoka"/>
                <a:ea typeface="Fredoka"/>
                <a:cs typeface="Fredoka"/>
                <a:sym typeface="Fredoka"/>
              </a:rPr>
              <a:t>TYPES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2086222"/>
            <a:ext cx="12816808" cy="6995541"/>
          </a:xfrm>
          <a:prstGeom prst="rect">
            <a:avLst/>
          </a:prstGeom>
        </p:spPr>
        <p:txBody>
          <a:bodyPr anchor="t" rtlCol="false" tIns="0" lIns="0" bIns="0" rIns="0">
            <a:spAutoFit/>
          </a:bodyPr>
          <a:lstStyle/>
          <a:p>
            <a:pPr algn="l">
              <a:lnSpc>
                <a:spcPts val="5577"/>
              </a:lnSpc>
            </a:pPr>
            <a:r>
              <a:rPr lang="en-US" sz="3300">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p>
          <a:p>
            <a:pPr algn="l">
              <a:lnSpc>
                <a:spcPts val="5577"/>
              </a:lnSpc>
            </a:pPr>
            <a:r>
              <a:rPr lang="en-US" sz="3300">
                <a:solidFill>
                  <a:srgbClr val="3B2C5A"/>
                </a:solidFill>
                <a:latin typeface="Arimo Bold"/>
                <a:ea typeface="Arimo Bold"/>
                <a:cs typeface="Arimo Bold"/>
                <a:sym typeface="Arimo Bold"/>
              </a:rPr>
              <a:t>Q :  (C).</a:t>
            </a:r>
          </a:p>
          <a:p>
            <a:pPr algn="l">
              <a:lnSpc>
                <a:spcPts val="5577"/>
              </a:lnSpc>
            </a:pPr>
            <a:r>
              <a:rPr lang="en-US" sz="3300">
                <a:solidFill>
                  <a:srgbClr val="3B2C5A"/>
                </a:solidFill>
                <a:latin typeface="Sniglet"/>
                <a:ea typeface="Sniglet"/>
                <a:cs typeface="Sniglet"/>
                <a:sym typeface="Sniglet"/>
              </a:rPr>
              <a:t>(A) Scientific</a:t>
            </a:r>
          </a:p>
          <a:p>
            <a:pPr algn="l">
              <a:lnSpc>
                <a:spcPts val="5577"/>
              </a:lnSpc>
            </a:pPr>
            <a:r>
              <a:rPr lang="en-US" sz="3300">
                <a:solidFill>
                  <a:srgbClr val="3B2C5A"/>
                </a:solidFill>
                <a:latin typeface="Sniglet"/>
                <a:ea typeface="Sniglet"/>
                <a:cs typeface="Sniglet"/>
                <a:sym typeface="Sniglet"/>
              </a:rPr>
              <a:t>(B) invention</a:t>
            </a:r>
          </a:p>
          <a:p>
            <a:pPr algn="l">
              <a:lnSpc>
                <a:spcPts val="5577"/>
              </a:lnSpc>
            </a:pPr>
            <a:r>
              <a:rPr lang="en-US" sz="3300">
                <a:solidFill>
                  <a:srgbClr val="3B2C5A"/>
                </a:solidFill>
                <a:latin typeface="Sniglet"/>
                <a:ea typeface="Sniglet"/>
                <a:cs typeface="Sniglet"/>
                <a:sym typeface="Sniglet"/>
              </a:rPr>
              <a:t>(C) import</a:t>
            </a:r>
          </a:p>
          <a:p>
            <a:pPr algn="l">
              <a:lnSpc>
                <a:spcPts val="5577"/>
              </a:lnSpc>
            </a:pPr>
            <a:r>
              <a:rPr lang="en-US" sz="3300">
                <a:solidFill>
                  <a:srgbClr val="3B2C5A"/>
                </a:solidFill>
                <a:latin typeface="Sniglet"/>
                <a:ea typeface="Sniglet"/>
                <a:cs typeface="Sniglet"/>
                <a:sym typeface="Sniglet"/>
              </a:rPr>
              <a:t>(D) export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2086222"/>
            <a:ext cx="12816808" cy="6995541"/>
          </a:xfrm>
          <a:prstGeom prst="rect">
            <a:avLst/>
          </a:prstGeom>
        </p:spPr>
        <p:txBody>
          <a:bodyPr anchor="t" rtlCol="false" tIns="0" lIns="0" bIns="0" rIns="0">
            <a:spAutoFit/>
          </a:bodyPr>
          <a:lstStyle/>
          <a:p>
            <a:pPr algn="l">
              <a:lnSpc>
                <a:spcPts val="5577"/>
              </a:lnSpc>
            </a:pPr>
            <a:r>
              <a:rPr lang="en-US" sz="3300">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p>
          <a:p>
            <a:pPr algn="l">
              <a:lnSpc>
                <a:spcPts val="5577"/>
              </a:lnSpc>
            </a:pPr>
            <a:r>
              <a:rPr lang="en-US" sz="3300">
                <a:solidFill>
                  <a:srgbClr val="3B2C5A"/>
                </a:solidFill>
                <a:latin typeface="Sniglet"/>
                <a:ea typeface="Sniglet"/>
                <a:cs typeface="Sniglet"/>
                <a:sym typeface="Sniglet"/>
              </a:rPr>
              <a:t>Q :  (D).</a:t>
            </a:r>
          </a:p>
          <a:p>
            <a:pPr algn="l">
              <a:lnSpc>
                <a:spcPts val="5577"/>
              </a:lnSpc>
            </a:pPr>
            <a:r>
              <a:rPr lang="en-US" sz="3300">
                <a:solidFill>
                  <a:srgbClr val="3B2C5A"/>
                </a:solidFill>
                <a:latin typeface="Sniglet"/>
                <a:ea typeface="Sniglet"/>
                <a:cs typeface="Sniglet"/>
                <a:sym typeface="Sniglet"/>
              </a:rPr>
              <a:t>(A) carried</a:t>
            </a:r>
          </a:p>
          <a:p>
            <a:pPr algn="l">
              <a:lnSpc>
                <a:spcPts val="5577"/>
              </a:lnSpc>
            </a:pPr>
            <a:r>
              <a:rPr lang="en-US" sz="3300">
                <a:solidFill>
                  <a:srgbClr val="3B2C5A"/>
                </a:solidFill>
                <a:latin typeface="Sniglet"/>
                <a:ea typeface="Sniglet"/>
                <a:cs typeface="Sniglet"/>
                <a:sym typeface="Sniglet"/>
              </a:rPr>
              <a:t>(B) expected</a:t>
            </a:r>
          </a:p>
          <a:p>
            <a:pPr algn="l">
              <a:lnSpc>
                <a:spcPts val="5577"/>
              </a:lnSpc>
            </a:pPr>
            <a:r>
              <a:rPr lang="en-US" sz="3300">
                <a:solidFill>
                  <a:srgbClr val="3B2C5A"/>
                </a:solidFill>
                <a:latin typeface="Sniglet"/>
                <a:ea typeface="Sniglet"/>
                <a:cs typeface="Sniglet"/>
                <a:sym typeface="Sniglet"/>
              </a:rPr>
              <a:t>(C) banked</a:t>
            </a:r>
          </a:p>
          <a:p>
            <a:pPr algn="l">
              <a:lnSpc>
                <a:spcPts val="5577"/>
              </a:lnSpc>
            </a:pPr>
            <a:r>
              <a:rPr lang="en-US" sz="3300">
                <a:solidFill>
                  <a:srgbClr val="3B2C5A"/>
                </a:solidFill>
                <a:latin typeface="Sniglet"/>
                <a:ea typeface="Sniglet"/>
                <a:cs typeface="Sniglet"/>
                <a:sym typeface="Sniglet"/>
              </a:rPr>
              <a:t>(D) traded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2086222"/>
            <a:ext cx="12816808" cy="6995541"/>
          </a:xfrm>
          <a:prstGeom prst="rect">
            <a:avLst/>
          </a:prstGeom>
        </p:spPr>
        <p:txBody>
          <a:bodyPr anchor="t" rtlCol="false" tIns="0" lIns="0" bIns="0" rIns="0">
            <a:spAutoFit/>
          </a:bodyPr>
          <a:lstStyle/>
          <a:p>
            <a:pPr algn="l">
              <a:lnSpc>
                <a:spcPts val="5577"/>
              </a:lnSpc>
            </a:pPr>
            <a:r>
              <a:rPr lang="en-US" sz="3300">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p>
          <a:p>
            <a:pPr algn="l">
              <a:lnSpc>
                <a:spcPts val="5577"/>
              </a:lnSpc>
            </a:pPr>
            <a:r>
              <a:rPr lang="en-US" sz="3300">
                <a:solidFill>
                  <a:srgbClr val="3B2C5A"/>
                </a:solidFill>
                <a:latin typeface="Arimo Bold"/>
                <a:ea typeface="Arimo Bold"/>
                <a:cs typeface="Arimo Bold"/>
                <a:sym typeface="Arimo Bold"/>
              </a:rPr>
              <a:t>Q :  (E).</a:t>
            </a:r>
          </a:p>
          <a:p>
            <a:pPr algn="l">
              <a:lnSpc>
                <a:spcPts val="5577"/>
              </a:lnSpc>
            </a:pPr>
            <a:r>
              <a:rPr lang="en-US" sz="3300">
                <a:solidFill>
                  <a:srgbClr val="3B2C5A"/>
                </a:solidFill>
                <a:latin typeface="Sniglet"/>
                <a:ea typeface="Sniglet"/>
                <a:cs typeface="Sniglet"/>
                <a:sym typeface="Sniglet"/>
              </a:rPr>
              <a:t>(A) earlier</a:t>
            </a:r>
          </a:p>
          <a:p>
            <a:pPr algn="l">
              <a:lnSpc>
                <a:spcPts val="5577"/>
              </a:lnSpc>
            </a:pPr>
            <a:r>
              <a:rPr lang="en-US" sz="3300">
                <a:solidFill>
                  <a:srgbClr val="3B2C5A"/>
                </a:solidFill>
                <a:latin typeface="Sniglet"/>
                <a:ea typeface="Sniglet"/>
                <a:cs typeface="Sniglet"/>
                <a:sym typeface="Sniglet"/>
              </a:rPr>
              <a:t>(B) back</a:t>
            </a:r>
          </a:p>
          <a:p>
            <a:pPr algn="l">
              <a:lnSpc>
                <a:spcPts val="5577"/>
              </a:lnSpc>
            </a:pPr>
            <a:r>
              <a:rPr lang="en-US" sz="3300">
                <a:solidFill>
                  <a:srgbClr val="3B2C5A"/>
                </a:solidFill>
                <a:latin typeface="Sniglet"/>
                <a:ea typeface="Sniglet"/>
                <a:cs typeface="Sniglet"/>
                <a:sym typeface="Sniglet"/>
              </a:rPr>
              <a:t>(C) since</a:t>
            </a:r>
          </a:p>
          <a:p>
            <a:pPr algn="l">
              <a:lnSpc>
                <a:spcPts val="5577"/>
              </a:lnSpc>
            </a:pPr>
            <a:r>
              <a:rPr lang="en-US" sz="3300">
                <a:solidFill>
                  <a:srgbClr val="3B2C5A"/>
                </a:solidFill>
                <a:latin typeface="Sniglet"/>
                <a:ea typeface="Sniglet"/>
                <a:cs typeface="Sniglet"/>
                <a:sym typeface="Sniglet"/>
              </a:rPr>
              <a:t>(D) ago</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5017815" y="940450"/>
            <a:ext cx="12389547" cy="8437464"/>
            <a:chOff x="0" y="0"/>
            <a:chExt cx="808919" cy="550885"/>
          </a:xfrm>
        </p:grpSpPr>
        <p:sp>
          <p:nvSpPr>
            <p:cNvPr name="Freeform 3" id="3"/>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4" id="4"/>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1163515"/>
            <a:ext cx="3379754" cy="3047923"/>
          </a:xfrm>
          <a:custGeom>
            <a:avLst/>
            <a:gdLst/>
            <a:ahLst/>
            <a:cxnLst/>
            <a:rect r="r" b="b" t="t" l="l"/>
            <a:pathLst>
              <a:path h="3047923" w="3379754">
                <a:moveTo>
                  <a:pt x="0" y="0"/>
                </a:moveTo>
                <a:lnTo>
                  <a:pt x="3379754" y="0"/>
                </a:lnTo>
                <a:lnTo>
                  <a:pt x="3379754" y="3047923"/>
                </a:lnTo>
                <a:lnTo>
                  <a:pt x="0" y="3047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04705" y="1163515"/>
            <a:ext cx="1157042" cy="859772"/>
          </a:xfrm>
          <a:custGeom>
            <a:avLst/>
            <a:gdLst/>
            <a:ahLst/>
            <a:cxnLst/>
            <a:rect r="r" b="b" t="t" l="l"/>
            <a:pathLst>
              <a:path h="859772" w="1157042">
                <a:moveTo>
                  <a:pt x="0" y="0"/>
                </a:moveTo>
                <a:lnTo>
                  <a:pt x="1157042" y="0"/>
                </a:lnTo>
                <a:lnTo>
                  <a:pt x="1157042" y="859772"/>
                </a:lnTo>
                <a:lnTo>
                  <a:pt x="0" y="8597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790557" y="1346689"/>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adj.</a:t>
            </a:r>
          </a:p>
        </p:txBody>
      </p:sp>
      <p:sp>
        <p:nvSpPr>
          <p:cNvPr name="Freeform 11" id="11"/>
          <p:cNvSpPr/>
          <p:nvPr/>
        </p:nvSpPr>
        <p:spPr>
          <a:xfrm flipH="false" flipV="false" rot="0">
            <a:off x="211796" y="6463201"/>
            <a:ext cx="3789814" cy="2914712"/>
          </a:xfrm>
          <a:custGeom>
            <a:avLst/>
            <a:gdLst/>
            <a:ahLst/>
            <a:cxnLst/>
            <a:rect r="r" b="b" t="t" l="l"/>
            <a:pathLst>
              <a:path h="2914712" w="3789814">
                <a:moveTo>
                  <a:pt x="0" y="0"/>
                </a:moveTo>
                <a:lnTo>
                  <a:pt x="3789814" y="0"/>
                </a:lnTo>
                <a:lnTo>
                  <a:pt x="3789814" y="2914712"/>
                </a:lnTo>
                <a:lnTo>
                  <a:pt x="0" y="2914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605219" y="6518487"/>
            <a:ext cx="1070937" cy="808195"/>
          </a:xfrm>
          <a:custGeom>
            <a:avLst/>
            <a:gdLst/>
            <a:ahLst/>
            <a:cxnLst/>
            <a:rect r="r" b="b" t="t" l="l"/>
            <a:pathLst>
              <a:path h="808195" w="1070937">
                <a:moveTo>
                  <a:pt x="1070936" y="0"/>
                </a:moveTo>
                <a:lnTo>
                  <a:pt x="0" y="0"/>
                </a:lnTo>
                <a:lnTo>
                  <a:pt x="0" y="808195"/>
                </a:lnTo>
                <a:lnTo>
                  <a:pt x="1070936" y="808195"/>
                </a:lnTo>
                <a:lnTo>
                  <a:pt x="10709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84759">
            <a:off x="676262" y="6766695"/>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nouns</a:t>
            </a:r>
          </a:p>
        </p:txBody>
      </p:sp>
      <p:sp>
        <p:nvSpPr>
          <p:cNvPr name="TextBox 14" id="14"/>
          <p:cNvSpPr txBox="true"/>
          <p:nvPr/>
        </p:nvSpPr>
        <p:spPr>
          <a:xfrm rot="0">
            <a:off x="5740980" y="1489564"/>
            <a:ext cx="10987464"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 </a:t>
            </a:r>
            <a:r>
              <a:rPr lang="en-US" sz="6000" spc="509">
                <a:solidFill>
                  <a:srgbClr val="EF5454"/>
                </a:solidFill>
                <a:latin typeface="Fredoka"/>
                <a:ea typeface="Fredoka"/>
                <a:cs typeface="Fredoka"/>
                <a:sym typeface="Fredoka"/>
              </a:rPr>
              <a:t>Answers</a:t>
            </a:r>
          </a:p>
        </p:txBody>
      </p:sp>
      <p:sp>
        <p:nvSpPr>
          <p:cNvPr name="TextBox 15" id="15"/>
          <p:cNvSpPr txBox="true"/>
          <p:nvPr/>
        </p:nvSpPr>
        <p:spPr>
          <a:xfrm rot="0">
            <a:off x="5740980" y="3363752"/>
            <a:ext cx="10611091" cy="4218307"/>
          </a:xfrm>
          <a:prstGeom prst="rect">
            <a:avLst/>
          </a:prstGeom>
        </p:spPr>
        <p:txBody>
          <a:bodyPr anchor="t" rtlCol="false" tIns="0" lIns="0" bIns="0" rIns="0">
            <a:spAutoFit/>
          </a:bodyPr>
          <a:lstStyle/>
          <a:p>
            <a:pPr algn="l" marL="863591" indent="-431796" lvl="1">
              <a:lnSpc>
                <a:spcPts val="6759"/>
              </a:lnSpc>
              <a:buAutoNum type="arabicPeriod" startAt="1"/>
            </a:pPr>
            <a:r>
              <a:rPr lang="en-US" sz="3999">
                <a:solidFill>
                  <a:srgbClr val="3B2C5A"/>
                </a:solidFill>
                <a:latin typeface="Sniglet"/>
                <a:ea typeface="Sniglet"/>
                <a:cs typeface="Sniglet"/>
                <a:sym typeface="Sniglet"/>
              </a:rPr>
              <a:t> (B) Developing</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(A) Inability</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(C) Import</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(A) Carried</a:t>
            </a:r>
          </a:p>
          <a:p>
            <a:pPr algn="l" marL="863591" indent="-431796" lvl="1">
              <a:lnSpc>
                <a:spcPts val="6759"/>
              </a:lnSpc>
              <a:buAutoNum type="arabicPeriod" startAt="1"/>
            </a:pPr>
            <a:r>
              <a:rPr lang="en-US" sz="3999">
                <a:solidFill>
                  <a:srgbClr val="3B2C5A"/>
                </a:solidFill>
                <a:latin typeface="Sniglet"/>
                <a:ea typeface="Sniglet"/>
                <a:cs typeface="Sniglet"/>
                <a:sym typeface="Sniglet"/>
              </a:rPr>
              <a:t> (D) Ago</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24448" y="-240165"/>
            <a:ext cx="4622674" cy="10767330"/>
            <a:chOff x="0" y="0"/>
            <a:chExt cx="1643618" cy="3828384"/>
          </a:xfrm>
        </p:grpSpPr>
        <p:sp>
          <p:nvSpPr>
            <p:cNvPr name="Freeform 3" id="3"/>
            <p:cNvSpPr/>
            <p:nvPr/>
          </p:nvSpPr>
          <p:spPr>
            <a:xfrm flipH="false" flipV="false" rot="0">
              <a:off x="0" y="0"/>
              <a:ext cx="1643618" cy="3828384"/>
            </a:xfrm>
            <a:custGeom>
              <a:avLst/>
              <a:gdLst/>
              <a:ahLst/>
              <a:cxnLst/>
              <a:rect r="r" b="b" t="t" l="l"/>
              <a:pathLst>
                <a:path h="3828384" w="1643618">
                  <a:moveTo>
                    <a:pt x="0" y="0"/>
                  </a:moveTo>
                  <a:lnTo>
                    <a:pt x="1643618" y="0"/>
                  </a:lnTo>
                  <a:lnTo>
                    <a:pt x="1643618" y="3828384"/>
                  </a:lnTo>
                  <a:lnTo>
                    <a:pt x="0" y="3828384"/>
                  </a:lnTo>
                  <a:close/>
                </a:path>
              </a:pathLst>
            </a:custGeom>
            <a:solidFill>
              <a:srgbClr val="FFB6B6"/>
            </a:solidFill>
          </p:spPr>
        </p:sp>
        <p:sp>
          <p:nvSpPr>
            <p:cNvPr name="TextBox 4" id="4"/>
            <p:cNvSpPr txBox="true"/>
            <p:nvPr/>
          </p:nvSpPr>
          <p:spPr>
            <a:xfrm>
              <a:off x="0" y="-38100"/>
              <a:ext cx="1643618" cy="3866484"/>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5027021" y="924768"/>
            <a:ext cx="12389547" cy="8437464"/>
            <a:chOff x="0" y="0"/>
            <a:chExt cx="808919" cy="550885"/>
          </a:xfrm>
        </p:grpSpPr>
        <p:sp>
          <p:nvSpPr>
            <p:cNvPr name="Freeform 6" id="6"/>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7" id="7"/>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399493" y="2810493"/>
            <a:ext cx="11644602" cy="3348349"/>
          </a:xfrm>
          <a:prstGeom prst="rect">
            <a:avLst/>
          </a:prstGeom>
        </p:spPr>
        <p:txBody>
          <a:bodyPr anchor="t" rtlCol="false" tIns="0" lIns="0" bIns="0" rIns="0">
            <a:spAutoFit/>
          </a:bodyPr>
          <a:lstStyle/>
          <a:p>
            <a:pPr algn="ctr">
              <a:lnSpc>
                <a:spcPts val="13899"/>
              </a:lnSpc>
            </a:pPr>
            <a:r>
              <a:rPr lang="en-US" sz="13899" spc="1181">
                <a:solidFill>
                  <a:srgbClr val="AD4D8B"/>
                </a:solidFill>
                <a:latin typeface="Fredoka"/>
                <a:ea typeface="Fredoka"/>
                <a:cs typeface="Fredoka"/>
                <a:sym typeface="Fredoka"/>
              </a:rPr>
              <a:t>Thank You</a:t>
            </a:r>
          </a:p>
          <a:p>
            <a:pPr algn="ctr">
              <a:lnSpc>
                <a:spcPts val="12000"/>
              </a:lnSpc>
            </a:pPr>
          </a:p>
        </p:txBody>
      </p:sp>
      <p:grpSp>
        <p:nvGrpSpPr>
          <p:cNvPr name="Group 9" id="9"/>
          <p:cNvGrpSpPr/>
          <p:nvPr/>
        </p:nvGrpSpPr>
        <p:grpSpPr>
          <a:xfrm rot="0">
            <a:off x="9506526" y="1521596"/>
            <a:ext cx="3430537" cy="624194"/>
            <a:chOff x="0" y="0"/>
            <a:chExt cx="596564" cy="108546"/>
          </a:xfrm>
        </p:grpSpPr>
        <p:sp>
          <p:nvSpPr>
            <p:cNvPr name="Freeform 10" id="10"/>
            <p:cNvSpPr/>
            <p:nvPr/>
          </p:nvSpPr>
          <p:spPr>
            <a:xfrm flipH="false" flipV="false" rot="0">
              <a:off x="0" y="0"/>
              <a:ext cx="596564" cy="108546"/>
            </a:xfrm>
            <a:custGeom>
              <a:avLst/>
              <a:gdLst/>
              <a:ahLst/>
              <a:cxnLst/>
              <a:rect r="r" b="b" t="t" l="l"/>
              <a:pathLst>
                <a:path h="108546" w="596564">
                  <a:moveTo>
                    <a:pt x="54273" y="0"/>
                  </a:moveTo>
                  <a:lnTo>
                    <a:pt x="542291" y="0"/>
                  </a:lnTo>
                  <a:cubicBezTo>
                    <a:pt x="572265" y="0"/>
                    <a:pt x="596564" y="24299"/>
                    <a:pt x="596564" y="54273"/>
                  </a:cubicBezTo>
                  <a:lnTo>
                    <a:pt x="596564" y="54273"/>
                  </a:lnTo>
                  <a:cubicBezTo>
                    <a:pt x="596564" y="84247"/>
                    <a:pt x="572265" y="108546"/>
                    <a:pt x="542291" y="108546"/>
                  </a:cubicBezTo>
                  <a:lnTo>
                    <a:pt x="54273" y="108546"/>
                  </a:lnTo>
                  <a:cubicBezTo>
                    <a:pt x="24299" y="108546"/>
                    <a:pt x="0" y="84247"/>
                    <a:pt x="0" y="54273"/>
                  </a:cubicBezTo>
                  <a:lnTo>
                    <a:pt x="0" y="54273"/>
                  </a:lnTo>
                  <a:cubicBezTo>
                    <a:pt x="0" y="24299"/>
                    <a:pt x="24299" y="0"/>
                    <a:pt x="54273" y="0"/>
                  </a:cubicBezTo>
                  <a:close/>
                </a:path>
              </a:pathLst>
            </a:custGeom>
            <a:solidFill>
              <a:srgbClr val="D272AB"/>
            </a:solidFill>
          </p:spPr>
        </p:sp>
        <p:sp>
          <p:nvSpPr>
            <p:cNvPr name="TextBox 11" id="11"/>
            <p:cNvSpPr txBox="true"/>
            <p:nvPr/>
          </p:nvSpPr>
          <p:spPr>
            <a:xfrm>
              <a:off x="0" y="-57150"/>
              <a:ext cx="596564" cy="165696"/>
            </a:xfrm>
            <a:prstGeom prst="rect">
              <a:avLst/>
            </a:prstGeom>
          </p:spPr>
          <p:txBody>
            <a:bodyPr anchor="ctr" rtlCol="false" tIns="50800" lIns="50800" bIns="50800" rIns="50800"/>
            <a:lstStyle/>
            <a:p>
              <a:pPr algn="ctr">
                <a:lnSpc>
                  <a:spcPts val="3359"/>
                </a:lnSpc>
                <a:spcBef>
                  <a:spcPct val="0"/>
                </a:spcBef>
              </a:pPr>
              <a:r>
                <a:rPr lang="en-US" sz="2400">
                  <a:solidFill>
                    <a:srgbClr val="FFFFFF"/>
                  </a:solidFill>
                  <a:latin typeface="Sniglet"/>
                  <a:ea typeface="Sniglet"/>
                  <a:cs typeface="Sniglet"/>
                  <a:sym typeface="Sniglet"/>
                </a:rPr>
                <a:t>Grammar Handbook</a:t>
              </a:r>
            </a:p>
          </p:txBody>
        </p:sp>
      </p:grpSp>
      <p:sp>
        <p:nvSpPr>
          <p:cNvPr name="Freeform 12" id="12"/>
          <p:cNvSpPr/>
          <p:nvPr/>
        </p:nvSpPr>
        <p:spPr>
          <a:xfrm flipH="false" flipV="false" rot="0">
            <a:off x="384514" y="3708582"/>
            <a:ext cx="3004751" cy="3196544"/>
          </a:xfrm>
          <a:custGeom>
            <a:avLst/>
            <a:gdLst/>
            <a:ahLst/>
            <a:cxnLst/>
            <a:rect r="r" b="b" t="t" l="l"/>
            <a:pathLst>
              <a:path h="3196544" w="3004751">
                <a:moveTo>
                  <a:pt x="0" y="0"/>
                </a:moveTo>
                <a:lnTo>
                  <a:pt x="3004751" y="0"/>
                </a:lnTo>
                <a:lnTo>
                  <a:pt x="3004751" y="3196544"/>
                </a:lnTo>
                <a:lnTo>
                  <a:pt x="0" y="3196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96912" y="506444"/>
            <a:ext cx="2967426" cy="2654497"/>
          </a:xfrm>
          <a:custGeom>
            <a:avLst/>
            <a:gdLst/>
            <a:ahLst/>
            <a:cxnLst/>
            <a:rect r="r" b="b" t="t" l="l"/>
            <a:pathLst>
              <a:path h="2654497" w="2967426">
                <a:moveTo>
                  <a:pt x="0" y="0"/>
                </a:moveTo>
                <a:lnTo>
                  <a:pt x="2967426" y="0"/>
                </a:lnTo>
                <a:lnTo>
                  <a:pt x="2967426" y="2654498"/>
                </a:lnTo>
                <a:lnTo>
                  <a:pt x="0" y="2654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69608" y="7552512"/>
            <a:ext cx="4022034" cy="2632604"/>
          </a:xfrm>
          <a:custGeom>
            <a:avLst/>
            <a:gdLst/>
            <a:ahLst/>
            <a:cxnLst/>
            <a:rect r="r" b="b" t="t" l="l"/>
            <a:pathLst>
              <a:path h="2632604" w="4022034">
                <a:moveTo>
                  <a:pt x="0" y="0"/>
                </a:moveTo>
                <a:lnTo>
                  <a:pt x="4022034" y="0"/>
                </a:lnTo>
                <a:lnTo>
                  <a:pt x="4022034" y="2632604"/>
                </a:lnTo>
                <a:lnTo>
                  <a:pt x="0" y="2632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759815" y="7245195"/>
            <a:ext cx="1043024" cy="775048"/>
          </a:xfrm>
          <a:custGeom>
            <a:avLst/>
            <a:gdLst/>
            <a:ahLst/>
            <a:cxnLst/>
            <a:rect r="r" b="b" t="t" l="l"/>
            <a:pathLst>
              <a:path h="775048" w="1043024">
                <a:moveTo>
                  <a:pt x="0" y="0"/>
                </a:moveTo>
                <a:lnTo>
                  <a:pt x="1043024" y="0"/>
                </a:lnTo>
                <a:lnTo>
                  <a:pt x="1043024" y="775047"/>
                </a:lnTo>
                <a:lnTo>
                  <a:pt x="0" y="7750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84514" y="155731"/>
            <a:ext cx="960668" cy="872969"/>
          </a:xfrm>
          <a:custGeom>
            <a:avLst/>
            <a:gdLst/>
            <a:ahLst/>
            <a:cxnLst/>
            <a:rect r="r" b="b" t="t" l="l"/>
            <a:pathLst>
              <a:path h="872969" w="960668">
                <a:moveTo>
                  <a:pt x="0" y="0"/>
                </a:moveTo>
                <a:lnTo>
                  <a:pt x="960668" y="0"/>
                </a:lnTo>
                <a:lnTo>
                  <a:pt x="960668" y="872969"/>
                </a:lnTo>
                <a:lnTo>
                  <a:pt x="0" y="8729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2759815" y="3564187"/>
            <a:ext cx="1043024" cy="787130"/>
          </a:xfrm>
          <a:custGeom>
            <a:avLst/>
            <a:gdLst/>
            <a:ahLst/>
            <a:cxnLst/>
            <a:rect r="r" b="b" t="t" l="l"/>
            <a:pathLst>
              <a:path h="787130" w="1043024">
                <a:moveTo>
                  <a:pt x="0" y="0"/>
                </a:moveTo>
                <a:lnTo>
                  <a:pt x="1043024" y="0"/>
                </a:lnTo>
                <a:lnTo>
                  <a:pt x="1043024" y="787130"/>
                </a:lnTo>
                <a:lnTo>
                  <a:pt x="0" y="7871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8" id="18"/>
          <p:cNvSpPr txBox="true"/>
          <p:nvPr/>
        </p:nvSpPr>
        <p:spPr>
          <a:xfrm rot="0">
            <a:off x="2888657" y="7418209"/>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nouns</a:t>
            </a:r>
          </a:p>
        </p:txBody>
      </p:sp>
      <p:sp>
        <p:nvSpPr>
          <p:cNvPr name="TextBox 19" id="19"/>
          <p:cNvSpPr txBox="true"/>
          <p:nvPr/>
        </p:nvSpPr>
        <p:spPr>
          <a:xfrm rot="0">
            <a:off x="472178" y="3817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20" id="20"/>
          <p:cNvSpPr txBox="true"/>
          <p:nvPr/>
        </p:nvSpPr>
        <p:spPr>
          <a:xfrm rot="0">
            <a:off x="2824236" y="3793605"/>
            <a:ext cx="899181" cy="273685"/>
          </a:xfrm>
          <a:prstGeom prst="rect">
            <a:avLst/>
          </a:prstGeom>
        </p:spPr>
        <p:txBody>
          <a:bodyPr anchor="t" rtlCol="false" tIns="0" lIns="0" bIns="0" rIns="0">
            <a:spAutoFit/>
          </a:bodyPr>
          <a:lstStyle/>
          <a:p>
            <a:pPr algn="ctr">
              <a:lnSpc>
                <a:spcPts val="2239"/>
              </a:lnSpc>
            </a:pPr>
            <a:r>
              <a:rPr lang="en-US" sz="1599">
                <a:solidFill>
                  <a:srgbClr val="3B2C5A"/>
                </a:solidFill>
                <a:latin typeface="Fredoka"/>
                <a:ea typeface="Fredoka"/>
                <a:cs typeface="Fredoka"/>
                <a:sym typeface="Fredoka"/>
              </a:rPr>
              <a:t>adverbs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24448" y="-240165"/>
            <a:ext cx="4622674" cy="10767330"/>
            <a:chOff x="0" y="0"/>
            <a:chExt cx="1643618" cy="3828384"/>
          </a:xfrm>
        </p:grpSpPr>
        <p:sp>
          <p:nvSpPr>
            <p:cNvPr name="Freeform 3" id="3"/>
            <p:cNvSpPr/>
            <p:nvPr/>
          </p:nvSpPr>
          <p:spPr>
            <a:xfrm flipH="false" flipV="false" rot="0">
              <a:off x="0" y="0"/>
              <a:ext cx="1643618" cy="3828384"/>
            </a:xfrm>
            <a:custGeom>
              <a:avLst/>
              <a:gdLst/>
              <a:ahLst/>
              <a:cxnLst/>
              <a:rect r="r" b="b" t="t" l="l"/>
              <a:pathLst>
                <a:path h="3828384" w="1643618">
                  <a:moveTo>
                    <a:pt x="0" y="0"/>
                  </a:moveTo>
                  <a:lnTo>
                    <a:pt x="1643618" y="0"/>
                  </a:lnTo>
                  <a:lnTo>
                    <a:pt x="1643618" y="3828384"/>
                  </a:lnTo>
                  <a:lnTo>
                    <a:pt x="0" y="3828384"/>
                  </a:lnTo>
                  <a:close/>
                </a:path>
              </a:pathLst>
            </a:custGeom>
            <a:solidFill>
              <a:srgbClr val="FFB6B6"/>
            </a:solidFill>
          </p:spPr>
        </p:sp>
        <p:sp>
          <p:nvSpPr>
            <p:cNvPr name="TextBox 4" id="4"/>
            <p:cNvSpPr txBox="true"/>
            <p:nvPr/>
          </p:nvSpPr>
          <p:spPr>
            <a:xfrm>
              <a:off x="0" y="-38100"/>
              <a:ext cx="1643618" cy="3866484"/>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5027021" y="924768"/>
            <a:ext cx="12389547" cy="8437464"/>
            <a:chOff x="0" y="0"/>
            <a:chExt cx="808919" cy="550885"/>
          </a:xfrm>
        </p:grpSpPr>
        <p:sp>
          <p:nvSpPr>
            <p:cNvPr name="Freeform 6" id="6"/>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7" id="7"/>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0104" y="1028700"/>
            <a:ext cx="3891742" cy="3417657"/>
          </a:xfrm>
          <a:custGeom>
            <a:avLst/>
            <a:gdLst/>
            <a:ahLst/>
            <a:cxnLst/>
            <a:rect r="r" b="b" t="t" l="l"/>
            <a:pathLst>
              <a:path h="3417657" w="3891742">
                <a:moveTo>
                  <a:pt x="0" y="0"/>
                </a:moveTo>
                <a:lnTo>
                  <a:pt x="3891741" y="0"/>
                </a:lnTo>
                <a:lnTo>
                  <a:pt x="3891741" y="3417657"/>
                </a:lnTo>
                <a:lnTo>
                  <a:pt x="0" y="3417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16347" y="322735"/>
            <a:ext cx="1177784" cy="918085"/>
          </a:xfrm>
          <a:custGeom>
            <a:avLst/>
            <a:gdLst/>
            <a:ahLst/>
            <a:cxnLst/>
            <a:rect r="r" b="b" t="t" l="l"/>
            <a:pathLst>
              <a:path h="918085" w="1177784">
                <a:moveTo>
                  <a:pt x="0" y="0"/>
                </a:moveTo>
                <a:lnTo>
                  <a:pt x="1177784" y="0"/>
                </a:lnTo>
                <a:lnTo>
                  <a:pt x="1177784" y="918085"/>
                </a:lnTo>
                <a:lnTo>
                  <a:pt x="0" y="918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17818" y="6056525"/>
            <a:ext cx="3376314" cy="3797490"/>
          </a:xfrm>
          <a:custGeom>
            <a:avLst/>
            <a:gdLst/>
            <a:ahLst/>
            <a:cxnLst/>
            <a:rect r="r" b="b" t="t" l="l"/>
            <a:pathLst>
              <a:path h="3797490" w="3376314">
                <a:moveTo>
                  <a:pt x="0" y="0"/>
                </a:moveTo>
                <a:lnTo>
                  <a:pt x="3376313" y="0"/>
                </a:lnTo>
                <a:lnTo>
                  <a:pt x="3376313" y="3797490"/>
                </a:lnTo>
                <a:lnTo>
                  <a:pt x="0" y="37974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17818" y="5791987"/>
            <a:ext cx="1258928" cy="938105"/>
          </a:xfrm>
          <a:custGeom>
            <a:avLst/>
            <a:gdLst/>
            <a:ahLst/>
            <a:cxnLst/>
            <a:rect r="r" b="b" t="t" l="l"/>
            <a:pathLst>
              <a:path h="938105" w="1258928">
                <a:moveTo>
                  <a:pt x="0" y="0"/>
                </a:moveTo>
                <a:lnTo>
                  <a:pt x="1258928" y="0"/>
                </a:lnTo>
                <a:lnTo>
                  <a:pt x="1258928" y="938105"/>
                </a:lnTo>
                <a:lnTo>
                  <a:pt x="0" y="938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6544537" y="1240820"/>
            <a:ext cx="1689410" cy="168941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Freeform 15" id="15"/>
          <p:cNvSpPr/>
          <p:nvPr/>
        </p:nvSpPr>
        <p:spPr>
          <a:xfrm flipH="false" flipV="false" rot="0">
            <a:off x="6798882" y="1472115"/>
            <a:ext cx="1145775" cy="1265414"/>
          </a:xfrm>
          <a:custGeom>
            <a:avLst/>
            <a:gdLst/>
            <a:ahLst/>
            <a:cxnLst/>
            <a:rect r="r" b="b" t="t" l="l"/>
            <a:pathLst>
              <a:path h="1265414" w="1145775">
                <a:moveTo>
                  <a:pt x="0" y="0"/>
                </a:moveTo>
                <a:lnTo>
                  <a:pt x="1145775" y="0"/>
                </a:lnTo>
                <a:lnTo>
                  <a:pt x="1145775" y="1265413"/>
                </a:lnTo>
                <a:lnTo>
                  <a:pt x="0" y="12654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492463" y="6018425"/>
            <a:ext cx="1109638" cy="323215"/>
          </a:xfrm>
          <a:prstGeom prst="rect">
            <a:avLst/>
          </a:prstGeom>
        </p:spPr>
        <p:txBody>
          <a:bodyPr anchor="t" rtlCol="false" tIns="0" lIns="0" bIns="0" rIns="0">
            <a:spAutoFit/>
          </a:bodyPr>
          <a:lstStyle/>
          <a:p>
            <a:pPr algn="ctr">
              <a:lnSpc>
                <a:spcPts val="2659"/>
              </a:lnSpc>
            </a:pPr>
            <a:r>
              <a:rPr lang="en-US" sz="1899">
                <a:solidFill>
                  <a:srgbClr val="AD4D8B"/>
                </a:solidFill>
                <a:latin typeface="Fredoka"/>
                <a:ea typeface="Fredoka"/>
                <a:cs typeface="Fredoka"/>
                <a:sym typeface="Fredoka"/>
              </a:rPr>
              <a:t>below</a:t>
            </a:r>
          </a:p>
        </p:txBody>
      </p:sp>
      <p:sp>
        <p:nvSpPr>
          <p:cNvPr name="TextBox 17" id="17"/>
          <p:cNvSpPr txBox="true"/>
          <p:nvPr/>
        </p:nvSpPr>
        <p:spPr>
          <a:xfrm rot="0">
            <a:off x="6081410" y="4266480"/>
            <a:ext cx="10434850" cy="2617254"/>
          </a:xfrm>
          <a:prstGeom prst="rect">
            <a:avLst/>
          </a:prstGeom>
        </p:spPr>
        <p:txBody>
          <a:bodyPr anchor="t" rtlCol="false" tIns="0" lIns="0" bIns="0" rIns="0">
            <a:spAutoFit/>
          </a:bodyPr>
          <a:lstStyle/>
          <a:p>
            <a:pPr algn="l">
              <a:lnSpc>
                <a:spcPts val="4678"/>
              </a:lnSpc>
            </a:pPr>
            <a:r>
              <a:rPr lang="en-US" sz="3341">
                <a:solidFill>
                  <a:srgbClr val="3B2C5A"/>
                </a:solidFill>
                <a:latin typeface="Sniglet"/>
                <a:ea typeface="Sniglet"/>
                <a:cs typeface="Sniglet"/>
                <a:sym typeface="Sniglet"/>
              </a:rPr>
              <a:t>The simplest format for the cloze test is that a passage is given with multiple blanks and candidates need to choose one correct answer from the given options, which would be appropriate and logically fill the blank.</a:t>
            </a:r>
          </a:p>
          <a:p>
            <a:pPr algn="l">
              <a:lnSpc>
                <a:spcPts val="1871"/>
              </a:lnSpc>
              <a:spcBef>
                <a:spcPct val="0"/>
              </a:spcBef>
            </a:pPr>
          </a:p>
        </p:txBody>
      </p:sp>
      <p:grpSp>
        <p:nvGrpSpPr>
          <p:cNvPr name="Group 18" id="18"/>
          <p:cNvGrpSpPr/>
          <p:nvPr/>
        </p:nvGrpSpPr>
        <p:grpSpPr>
          <a:xfrm rot="0">
            <a:off x="8884798" y="1406382"/>
            <a:ext cx="6698290" cy="1278275"/>
            <a:chOff x="0" y="0"/>
            <a:chExt cx="1164821" cy="222290"/>
          </a:xfrm>
        </p:grpSpPr>
        <p:sp>
          <p:nvSpPr>
            <p:cNvPr name="Freeform 19" id="19"/>
            <p:cNvSpPr/>
            <p:nvPr/>
          </p:nvSpPr>
          <p:spPr>
            <a:xfrm flipH="false" flipV="false" rot="0">
              <a:off x="0" y="0"/>
              <a:ext cx="1164821" cy="222290"/>
            </a:xfrm>
            <a:custGeom>
              <a:avLst/>
              <a:gdLst/>
              <a:ahLst/>
              <a:cxnLst/>
              <a:rect r="r" b="b" t="t" l="l"/>
              <a:pathLst>
                <a:path h="222290" w="1164821">
                  <a:moveTo>
                    <a:pt x="58946" y="0"/>
                  </a:moveTo>
                  <a:lnTo>
                    <a:pt x="1105874" y="0"/>
                  </a:lnTo>
                  <a:cubicBezTo>
                    <a:pt x="1121508" y="0"/>
                    <a:pt x="1136501" y="6210"/>
                    <a:pt x="1147556" y="17265"/>
                  </a:cubicBezTo>
                  <a:cubicBezTo>
                    <a:pt x="1158610" y="28319"/>
                    <a:pt x="1164821" y="43313"/>
                    <a:pt x="1164821" y="58946"/>
                  </a:cubicBezTo>
                  <a:lnTo>
                    <a:pt x="1164821" y="163344"/>
                  </a:lnTo>
                  <a:cubicBezTo>
                    <a:pt x="1164821" y="178977"/>
                    <a:pt x="1158610" y="193970"/>
                    <a:pt x="1147556" y="205025"/>
                  </a:cubicBezTo>
                  <a:cubicBezTo>
                    <a:pt x="1136501" y="216079"/>
                    <a:pt x="1121508" y="222290"/>
                    <a:pt x="1105874" y="222290"/>
                  </a:cubicBezTo>
                  <a:lnTo>
                    <a:pt x="58946" y="222290"/>
                  </a:lnTo>
                  <a:cubicBezTo>
                    <a:pt x="43313" y="222290"/>
                    <a:pt x="28319" y="216079"/>
                    <a:pt x="17265" y="205025"/>
                  </a:cubicBezTo>
                  <a:cubicBezTo>
                    <a:pt x="6210" y="193970"/>
                    <a:pt x="0" y="178977"/>
                    <a:pt x="0" y="163344"/>
                  </a:cubicBezTo>
                  <a:lnTo>
                    <a:pt x="0" y="58946"/>
                  </a:lnTo>
                  <a:cubicBezTo>
                    <a:pt x="0" y="43313"/>
                    <a:pt x="6210" y="28319"/>
                    <a:pt x="17265" y="17265"/>
                  </a:cubicBezTo>
                  <a:cubicBezTo>
                    <a:pt x="28319" y="6210"/>
                    <a:pt x="43313" y="0"/>
                    <a:pt x="58946" y="0"/>
                  </a:cubicBezTo>
                  <a:close/>
                </a:path>
              </a:pathLst>
            </a:custGeom>
            <a:solidFill>
              <a:srgbClr val="4CC89F"/>
            </a:solidFill>
          </p:spPr>
        </p:sp>
        <p:sp>
          <p:nvSpPr>
            <p:cNvPr name="TextBox 20" id="20"/>
            <p:cNvSpPr txBox="true"/>
            <p:nvPr/>
          </p:nvSpPr>
          <p:spPr>
            <a:xfrm>
              <a:off x="0" y="-57150"/>
              <a:ext cx="1164821" cy="279440"/>
            </a:xfrm>
            <a:prstGeom prst="rect">
              <a:avLst/>
            </a:prstGeom>
          </p:spPr>
          <p:txBody>
            <a:bodyPr anchor="ctr" rtlCol="false" tIns="50800" lIns="50800" bIns="50800" rIns="50800"/>
            <a:lstStyle/>
            <a:p>
              <a:pPr algn="ctr">
                <a:lnSpc>
                  <a:spcPts val="4479"/>
                </a:lnSpc>
                <a:spcBef>
                  <a:spcPct val="0"/>
                </a:spcBef>
              </a:pPr>
              <a:r>
                <a:rPr lang="en-US" sz="3199">
                  <a:solidFill>
                    <a:srgbClr val="FFFFFF"/>
                  </a:solidFill>
                  <a:latin typeface="Fredoka"/>
                  <a:ea typeface="Fredoka"/>
                  <a:cs typeface="Fredoka"/>
                  <a:sym typeface="Fredoka"/>
                </a:rPr>
                <a:t>Basic Fill in the Blanks Format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24448" y="-240165"/>
            <a:ext cx="4622674" cy="10767330"/>
            <a:chOff x="0" y="0"/>
            <a:chExt cx="1643618" cy="3828384"/>
          </a:xfrm>
        </p:grpSpPr>
        <p:sp>
          <p:nvSpPr>
            <p:cNvPr name="Freeform 3" id="3"/>
            <p:cNvSpPr/>
            <p:nvPr/>
          </p:nvSpPr>
          <p:spPr>
            <a:xfrm flipH="false" flipV="false" rot="0">
              <a:off x="0" y="0"/>
              <a:ext cx="1643618" cy="3828384"/>
            </a:xfrm>
            <a:custGeom>
              <a:avLst/>
              <a:gdLst/>
              <a:ahLst/>
              <a:cxnLst/>
              <a:rect r="r" b="b" t="t" l="l"/>
              <a:pathLst>
                <a:path h="3828384" w="1643618">
                  <a:moveTo>
                    <a:pt x="0" y="0"/>
                  </a:moveTo>
                  <a:lnTo>
                    <a:pt x="1643618" y="0"/>
                  </a:lnTo>
                  <a:lnTo>
                    <a:pt x="1643618" y="3828384"/>
                  </a:lnTo>
                  <a:lnTo>
                    <a:pt x="0" y="3828384"/>
                  </a:lnTo>
                  <a:close/>
                </a:path>
              </a:pathLst>
            </a:custGeom>
            <a:solidFill>
              <a:srgbClr val="FFB6B6"/>
            </a:solidFill>
          </p:spPr>
        </p:sp>
        <p:sp>
          <p:nvSpPr>
            <p:cNvPr name="TextBox 4" id="4"/>
            <p:cNvSpPr txBox="true"/>
            <p:nvPr/>
          </p:nvSpPr>
          <p:spPr>
            <a:xfrm>
              <a:off x="0" y="-38100"/>
              <a:ext cx="1643618" cy="3866484"/>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5027021" y="924768"/>
            <a:ext cx="12389547" cy="8437464"/>
            <a:chOff x="0" y="0"/>
            <a:chExt cx="808919" cy="550885"/>
          </a:xfrm>
        </p:grpSpPr>
        <p:sp>
          <p:nvSpPr>
            <p:cNvPr name="Freeform 6" id="6"/>
            <p:cNvSpPr/>
            <p:nvPr/>
          </p:nvSpPr>
          <p:spPr>
            <a:xfrm flipH="false" flipV="false" rot="0">
              <a:off x="0" y="0"/>
              <a:ext cx="808919" cy="550885"/>
            </a:xfrm>
            <a:custGeom>
              <a:avLst/>
              <a:gdLst/>
              <a:ahLst/>
              <a:cxnLst/>
              <a:rect r="r" b="b" t="t" l="l"/>
              <a:pathLst>
                <a:path h="550885" w="808919">
                  <a:moveTo>
                    <a:pt x="0" y="0"/>
                  </a:moveTo>
                  <a:lnTo>
                    <a:pt x="808919" y="0"/>
                  </a:lnTo>
                  <a:lnTo>
                    <a:pt x="808919" y="550885"/>
                  </a:lnTo>
                  <a:lnTo>
                    <a:pt x="0" y="550885"/>
                  </a:lnTo>
                  <a:close/>
                </a:path>
              </a:pathLst>
            </a:custGeom>
            <a:solidFill>
              <a:srgbClr val="FFFFFF"/>
            </a:solidFill>
          </p:spPr>
        </p:sp>
        <p:sp>
          <p:nvSpPr>
            <p:cNvPr name="TextBox 7" id="7"/>
            <p:cNvSpPr txBox="true"/>
            <p:nvPr/>
          </p:nvSpPr>
          <p:spPr>
            <a:xfrm>
              <a:off x="0" y="-28575"/>
              <a:ext cx="808919" cy="5794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0104" y="1028700"/>
            <a:ext cx="3891742" cy="3417657"/>
          </a:xfrm>
          <a:custGeom>
            <a:avLst/>
            <a:gdLst/>
            <a:ahLst/>
            <a:cxnLst/>
            <a:rect r="r" b="b" t="t" l="l"/>
            <a:pathLst>
              <a:path h="3417657" w="3891742">
                <a:moveTo>
                  <a:pt x="0" y="0"/>
                </a:moveTo>
                <a:lnTo>
                  <a:pt x="3891741" y="0"/>
                </a:lnTo>
                <a:lnTo>
                  <a:pt x="3891741" y="3417657"/>
                </a:lnTo>
                <a:lnTo>
                  <a:pt x="0" y="3417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16347" y="322735"/>
            <a:ext cx="1177784" cy="918085"/>
          </a:xfrm>
          <a:custGeom>
            <a:avLst/>
            <a:gdLst/>
            <a:ahLst/>
            <a:cxnLst/>
            <a:rect r="r" b="b" t="t" l="l"/>
            <a:pathLst>
              <a:path h="918085" w="1177784">
                <a:moveTo>
                  <a:pt x="0" y="0"/>
                </a:moveTo>
                <a:lnTo>
                  <a:pt x="1177784" y="0"/>
                </a:lnTo>
                <a:lnTo>
                  <a:pt x="1177784" y="918085"/>
                </a:lnTo>
                <a:lnTo>
                  <a:pt x="0" y="918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17818" y="6056525"/>
            <a:ext cx="3376314" cy="3797490"/>
          </a:xfrm>
          <a:custGeom>
            <a:avLst/>
            <a:gdLst/>
            <a:ahLst/>
            <a:cxnLst/>
            <a:rect r="r" b="b" t="t" l="l"/>
            <a:pathLst>
              <a:path h="3797490" w="3376314">
                <a:moveTo>
                  <a:pt x="0" y="0"/>
                </a:moveTo>
                <a:lnTo>
                  <a:pt x="3376313" y="0"/>
                </a:lnTo>
                <a:lnTo>
                  <a:pt x="3376313" y="3797490"/>
                </a:lnTo>
                <a:lnTo>
                  <a:pt x="0" y="37974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17818" y="5791987"/>
            <a:ext cx="1258928" cy="938105"/>
          </a:xfrm>
          <a:custGeom>
            <a:avLst/>
            <a:gdLst/>
            <a:ahLst/>
            <a:cxnLst/>
            <a:rect r="r" b="b" t="t" l="l"/>
            <a:pathLst>
              <a:path h="938105" w="1258928">
                <a:moveTo>
                  <a:pt x="0" y="0"/>
                </a:moveTo>
                <a:lnTo>
                  <a:pt x="1258928" y="0"/>
                </a:lnTo>
                <a:lnTo>
                  <a:pt x="1258928" y="938105"/>
                </a:lnTo>
                <a:lnTo>
                  <a:pt x="0" y="938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6544537" y="1240820"/>
            <a:ext cx="1689410" cy="168941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TextBox 15" id="15"/>
          <p:cNvSpPr txBox="true"/>
          <p:nvPr/>
        </p:nvSpPr>
        <p:spPr>
          <a:xfrm rot="0">
            <a:off x="6245741" y="3555581"/>
            <a:ext cx="10434850" cy="4399688"/>
          </a:xfrm>
          <a:prstGeom prst="rect">
            <a:avLst/>
          </a:prstGeom>
        </p:spPr>
        <p:txBody>
          <a:bodyPr anchor="t" rtlCol="false" tIns="0" lIns="0" bIns="0" rIns="0">
            <a:spAutoFit/>
          </a:bodyPr>
          <a:lstStyle/>
          <a:p>
            <a:pPr algn="l">
              <a:lnSpc>
                <a:spcPts val="4678"/>
              </a:lnSpc>
            </a:pPr>
            <a:r>
              <a:rPr lang="en-US" sz="3341">
                <a:solidFill>
                  <a:srgbClr val="3B2C5A"/>
                </a:solidFill>
                <a:latin typeface="Sniglet"/>
                <a:ea typeface="Sniglet"/>
                <a:cs typeface="Sniglet"/>
                <a:sym typeface="Sniglet"/>
              </a:rPr>
              <a:t>With the increased competition in the various exams, a new pattern for cloze test frequently appears in the examination. Instead of giving blanks,  multiple words are given in bold in the passage and candidates need to answer if the word given in bold is appropriate or if it can be replaced with another word from the given options.</a:t>
            </a:r>
          </a:p>
          <a:p>
            <a:pPr algn="l">
              <a:lnSpc>
                <a:spcPts val="1871"/>
              </a:lnSpc>
              <a:spcBef>
                <a:spcPct val="0"/>
              </a:spcBef>
            </a:pPr>
          </a:p>
        </p:txBody>
      </p:sp>
      <p:grpSp>
        <p:nvGrpSpPr>
          <p:cNvPr name="Group 16" id="16"/>
          <p:cNvGrpSpPr/>
          <p:nvPr/>
        </p:nvGrpSpPr>
        <p:grpSpPr>
          <a:xfrm rot="0">
            <a:off x="9377791" y="1538906"/>
            <a:ext cx="5416508" cy="1131832"/>
            <a:chOff x="0" y="0"/>
            <a:chExt cx="941921" cy="196823"/>
          </a:xfrm>
        </p:grpSpPr>
        <p:sp>
          <p:nvSpPr>
            <p:cNvPr name="Freeform 17" id="17"/>
            <p:cNvSpPr/>
            <p:nvPr/>
          </p:nvSpPr>
          <p:spPr>
            <a:xfrm flipH="false" flipV="false" rot="0">
              <a:off x="0" y="0"/>
              <a:ext cx="941921" cy="196823"/>
            </a:xfrm>
            <a:custGeom>
              <a:avLst/>
              <a:gdLst/>
              <a:ahLst/>
              <a:cxnLst/>
              <a:rect r="r" b="b" t="t" l="l"/>
              <a:pathLst>
                <a:path h="196823" w="941921">
                  <a:moveTo>
                    <a:pt x="72895" y="0"/>
                  </a:moveTo>
                  <a:lnTo>
                    <a:pt x="869026" y="0"/>
                  </a:lnTo>
                  <a:cubicBezTo>
                    <a:pt x="888359" y="0"/>
                    <a:pt x="906900" y="7680"/>
                    <a:pt x="920570" y="21351"/>
                  </a:cubicBezTo>
                  <a:cubicBezTo>
                    <a:pt x="934241" y="35021"/>
                    <a:pt x="941921" y="53562"/>
                    <a:pt x="941921" y="72895"/>
                  </a:cubicBezTo>
                  <a:lnTo>
                    <a:pt x="941921" y="123928"/>
                  </a:lnTo>
                  <a:cubicBezTo>
                    <a:pt x="941921" y="143261"/>
                    <a:pt x="934241" y="161802"/>
                    <a:pt x="920570" y="175473"/>
                  </a:cubicBezTo>
                  <a:cubicBezTo>
                    <a:pt x="906900" y="189143"/>
                    <a:pt x="888359" y="196823"/>
                    <a:pt x="869026" y="196823"/>
                  </a:cubicBezTo>
                  <a:lnTo>
                    <a:pt x="72895" y="196823"/>
                  </a:lnTo>
                  <a:cubicBezTo>
                    <a:pt x="53562" y="196823"/>
                    <a:pt x="35021" y="189143"/>
                    <a:pt x="21351" y="175473"/>
                  </a:cubicBezTo>
                  <a:cubicBezTo>
                    <a:pt x="7680" y="161802"/>
                    <a:pt x="0" y="143261"/>
                    <a:pt x="0" y="123928"/>
                  </a:cubicBezTo>
                  <a:lnTo>
                    <a:pt x="0" y="72895"/>
                  </a:lnTo>
                  <a:cubicBezTo>
                    <a:pt x="0" y="53562"/>
                    <a:pt x="7680" y="35021"/>
                    <a:pt x="21351" y="21351"/>
                  </a:cubicBezTo>
                  <a:cubicBezTo>
                    <a:pt x="35021" y="7680"/>
                    <a:pt x="53562" y="0"/>
                    <a:pt x="72895" y="0"/>
                  </a:cubicBezTo>
                  <a:close/>
                </a:path>
              </a:pathLst>
            </a:custGeom>
            <a:solidFill>
              <a:srgbClr val="0CC0DF"/>
            </a:solidFill>
          </p:spPr>
        </p:sp>
        <p:sp>
          <p:nvSpPr>
            <p:cNvPr name="TextBox 18" id="18"/>
            <p:cNvSpPr txBox="true"/>
            <p:nvPr/>
          </p:nvSpPr>
          <p:spPr>
            <a:xfrm>
              <a:off x="0" y="-57150"/>
              <a:ext cx="941921" cy="253973"/>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Replacing words</a:t>
              </a:r>
            </a:p>
          </p:txBody>
        </p:sp>
      </p:grpSp>
      <p:sp>
        <p:nvSpPr>
          <p:cNvPr name="Freeform 19" id="19"/>
          <p:cNvSpPr/>
          <p:nvPr/>
        </p:nvSpPr>
        <p:spPr>
          <a:xfrm flipH="false" flipV="false" rot="0">
            <a:off x="6772989" y="1538906"/>
            <a:ext cx="1232506" cy="1001818"/>
          </a:xfrm>
          <a:custGeom>
            <a:avLst/>
            <a:gdLst/>
            <a:ahLst/>
            <a:cxnLst/>
            <a:rect r="r" b="b" t="t" l="l"/>
            <a:pathLst>
              <a:path h="1001818" w="1232506">
                <a:moveTo>
                  <a:pt x="0" y="0"/>
                </a:moveTo>
                <a:lnTo>
                  <a:pt x="1232506" y="0"/>
                </a:lnTo>
                <a:lnTo>
                  <a:pt x="1232506" y="1001817"/>
                </a:lnTo>
                <a:lnTo>
                  <a:pt x="0" y="10018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492463" y="6018425"/>
            <a:ext cx="1109638" cy="323215"/>
          </a:xfrm>
          <a:prstGeom prst="rect">
            <a:avLst/>
          </a:prstGeom>
        </p:spPr>
        <p:txBody>
          <a:bodyPr anchor="t" rtlCol="false" tIns="0" lIns="0" bIns="0" rIns="0">
            <a:spAutoFit/>
          </a:bodyPr>
          <a:lstStyle/>
          <a:p>
            <a:pPr algn="ctr">
              <a:lnSpc>
                <a:spcPts val="2659"/>
              </a:lnSpc>
            </a:pPr>
            <a:r>
              <a:rPr lang="en-US" sz="1899">
                <a:solidFill>
                  <a:srgbClr val="AD4D8B"/>
                </a:solidFill>
                <a:latin typeface="Fredoka"/>
                <a:ea typeface="Fredoka"/>
                <a:cs typeface="Fredoka"/>
                <a:sym typeface="Fredoka"/>
              </a:rPr>
              <a:t>below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B2C5A"/>
        </a:solidFill>
      </p:bgPr>
    </p:bg>
    <p:spTree>
      <p:nvGrpSpPr>
        <p:cNvPr id="1" name=""/>
        <p:cNvGrpSpPr/>
        <p:nvPr/>
      </p:nvGrpSpPr>
      <p:grpSpPr>
        <a:xfrm>
          <a:off x="0" y="0"/>
          <a:ext cx="0" cy="0"/>
          <a:chOff x="0" y="0"/>
          <a:chExt cx="0" cy="0"/>
        </a:xfrm>
      </p:grpSpPr>
      <p:grpSp>
        <p:nvGrpSpPr>
          <p:cNvPr name="Group 2" id="2"/>
          <p:cNvGrpSpPr/>
          <p:nvPr/>
        </p:nvGrpSpPr>
        <p:grpSpPr>
          <a:xfrm rot="0">
            <a:off x="864475" y="865579"/>
            <a:ext cx="16559050" cy="6919334"/>
            <a:chOff x="0" y="0"/>
            <a:chExt cx="1081147" cy="451766"/>
          </a:xfrm>
        </p:grpSpPr>
        <p:sp>
          <p:nvSpPr>
            <p:cNvPr name="Freeform 3" id="3"/>
            <p:cNvSpPr/>
            <p:nvPr/>
          </p:nvSpPr>
          <p:spPr>
            <a:xfrm flipH="false" flipV="false" rot="0">
              <a:off x="0" y="0"/>
              <a:ext cx="1081147" cy="451766"/>
            </a:xfrm>
            <a:custGeom>
              <a:avLst/>
              <a:gdLst/>
              <a:ahLst/>
              <a:cxnLst/>
              <a:rect r="r" b="b" t="t" l="l"/>
              <a:pathLst>
                <a:path h="451766" w="1081147">
                  <a:moveTo>
                    <a:pt x="0" y="0"/>
                  </a:moveTo>
                  <a:lnTo>
                    <a:pt x="1081147" y="0"/>
                  </a:lnTo>
                  <a:lnTo>
                    <a:pt x="1081147" y="451766"/>
                  </a:lnTo>
                  <a:lnTo>
                    <a:pt x="0" y="451766"/>
                  </a:lnTo>
                  <a:close/>
                </a:path>
              </a:pathLst>
            </a:custGeom>
            <a:solidFill>
              <a:srgbClr val="FFFFFF"/>
            </a:solidFill>
          </p:spPr>
        </p:sp>
        <p:sp>
          <p:nvSpPr>
            <p:cNvPr name="TextBox 4" id="4"/>
            <p:cNvSpPr txBox="true"/>
            <p:nvPr/>
          </p:nvSpPr>
          <p:spPr>
            <a:xfrm>
              <a:off x="0" y="-28575"/>
              <a:ext cx="1081147" cy="4803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44546" y="8450961"/>
            <a:ext cx="18777091" cy="1836039"/>
            <a:chOff x="0" y="0"/>
            <a:chExt cx="6676299" cy="652814"/>
          </a:xfrm>
        </p:grpSpPr>
        <p:sp>
          <p:nvSpPr>
            <p:cNvPr name="Freeform 6" id="6"/>
            <p:cNvSpPr/>
            <p:nvPr/>
          </p:nvSpPr>
          <p:spPr>
            <a:xfrm flipH="false" flipV="false" rot="0">
              <a:off x="0" y="0"/>
              <a:ext cx="6676299" cy="652814"/>
            </a:xfrm>
            <a:custGeom>
              <a:avLst/>
              <a:gdLst/>
              <a:ahLst/>
              <a:cxnLst/>
              <a:rect r="r" b="b" t="t" l="l"/>
              <a:pathLst>
                <a:path h="652814" w="6676299">
                  <a:moveTo>
                    <a:pt x="0" y="0"/>
                  </a:moveTo>
                  <a:lnTo>
                    <a:pt x="6676299" y="0"/>
                  </a:lnTo>
                  <a:lnTo>
                    <a:pt x="6676299" y="652814"/>
                  </a:lnTo>
                  <a:lnTo>
                    <a:pt x="0" y="652814"/>
                  </a:lnTo>
                  <a:close/>
                </a:path>
              </a:pathLst>
            </a:custGeom>
            <a:solidFill>
              <a:srgbClr val="EECFE1"/>
            </a:solidFill>
          </p:spPr>
        </p:sp>
        <p:sp>
          <p:nvSpPr>
            <p:cNvPr name="TextBox 7" id="7"/>
            <p:cNvSpPr txBox="true"/>
            <p:nvPr/>
          </p:nvSpPr>
          <p:spPr>
            <a:xfrm>
              <a:off x="0" y="-38100"/>
              <a:ext cx="6676299" cy="690914"/>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9276185" y="8942469"/>
            <a:ext cx="1157042" cy="859772"/>
          </a:xfrm>
          <a:custGeom>
            <a:avLst/>
            <a:gdLst/>
            <a:ahLst/>
            <a:cxnLst/>
            <a:rect r="r" b="b" t="t" l="l"/>
            <a:pathLst>
              <a:path h="859772" w="1157042">
                <a:moveTo>
                  <a:pt x="0" y="0"/>
                </a:moveTo>
                <a:lnTo>
                  <a:pt x="1157043" y="0"/>
                </a:lnTo>
                <a:lnTo>
                  <a:pt x="1157043" y="859772"/>
                </a:lnTo>
                <a:lnTo>
                  <a:pt x="0" y="859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368093" y="8965360"/>
            <a:ext cx="1117024" cy="813991"/>
          </a:xfrm>
          <a:custGeom>
            <a:avLst/>
            <a:gdLst/>
            <a:ahLst/>
            <a:cxnLst/>
            <a:rect r="r" b="b" t="t" l="l"/>
            <a:pathLst>
              <a:path h="813991" w="1117024">
                <a:moveTo>
                  <a:pt x="0" y="0"/>
                </a:moveTo>
                <a:lnTo>
                  <a:pt x="1117024" y="0"/>
                </a:lnTo>
                <a:lnTo>
                  <a:pt x="1117024" y="813991"/>
                </a:lnTo>
                <a:lnTo>
                  <a:pt x="0" y="8139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356756" y="8958697"/>
            <a:ext cx="1003152" cy="827317"/>
          </a:xfrm>
          <a:custGeom>
            <a:avLst/>
            <a:gdLst/>
            <a:ahLst/>
            <a:cxnLst/>
            <a:rect r="r" b="b" t="t" l="l"/>
            <a:pathLst>
              <a:path h="827317" w="1003152">
                <a:moveTo>
                  <a:pt x="0" y="0"/>
                </a:moveTo>
                <a:lnTo>
                  <a:pt x="1003151" y="0"/>
                </a:lnTo>
                <a:lnTo>
                  <a:pt x="1003151" y="827317"/>
                </a:lnTo>
                <a:lnTo>
                  <a:pt x="0" y="8273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265751" y="8962931"/>
            <a:ext cx="901110" cy="818848"/>
          </a:xfrm>
          <a:custGeom>
            <a:avLst/>
            <a:gdLst/>
            <a:ahLst/>
            <a:cxnLst/>
            <a:rect r="r" b="b" t="t" l="l"/>
            <a:pathLst>
              <a:path h="818848" w="901110">
                <a:moveTo>
                  <a:pt x="0" y="0"/>
                </a:moveTo>
                <a:lnTo>
                  <a:pt x="901110" y="0"/>
                </a:lnTo>
                <a:lnTo>
                  <a:pt x="901110" y="818848"/>
                </a:lnTo>
                <a:lnTo>
                  <a:pt x="0" y="8188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732009" y="8968258"/>
            <a:ext cx="1070937" cy="808195"/>
          </a:xfrm>
          <a:custGeom>
            <a:avLst/>
            <a:gdLst/>
            <a:ahLst/>
            <a:cxnLst/>
            <a:rect r="r" b="b" t="t" l="l"/>
            <a:pathLst>
              <a:path h="808195" w="1070937">
                <a:moveTo>
                  <a:pt x="0" y="0"/>
                </a:moveTo>
                <a:lnTo>
                  <a:pt x="1070936" y="0"/>
                </a:lnTo>
                <a:lnTo>
                  <a:pt x="1070936" y="808195"/>
                </a:lnTo>
                <a:lnTo>
                  <a:pt x="0" y="8081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6050266" y="8942469"/>
            <a:ext cx="1018394" cy="859772"/>
          </a:xfrm>
          <a:custGeom>
            <a:avLst/>
            <a:gdLst/>
            <a:ahLst/>
            <a:cxnLst/>
            <a:rect r="r" b="b" t="t" l="l"/>
            <a:pathLst>
              <a:path h="859772" w="1018394">
                <a:moveTo>
                  <a:pt x="0" y="0"/>
                </a:moveTo>
                <a:lnTo>
                  <a:pt x="1018394" y="0"/>
                </a:lnTo>
                <a:lnTo>
                  <a:pt x="1018394" y="859772"/>
                </a:lnTo>
                <a:lnTo>
                  <a:pt x="0" y="8597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5925055" y="8944553"/>
            <a:ext cx="1148215" cy="855605"/>
          </a:xfrm>
          <a:custGeom>
            <a:avLst/>
            <a:gdLst/>
            <a:ahLst/>
            <a:cxnLst/>
            <a:rect r="r" b="b" t="t" l="l"/>
            <a:pathLst>
              <a:path h="855605" w="1148215">
                <a:moveTo>
                  <a:pt x="1148215" y="0"/>
                </a:moveTo>
                <a:lnTo>
                  <a:pt x="0" y="0"/>
                </a:lnTo>
                <a:lnTo>
                  <a:pt x="0" y="855605"/>
                </a:lnTo>
                <a:lnTo>
                  <a:pt x="1148215" y="855605"/>
                </a:lnTo>
                <a:lnTo>
                  <a:pt x="114821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0998376" y="8944553"/>
            <a:ext cx="1046358" cy="855605"/>
          </a:xfrm>
          <a:custGeom>
            <a:avLst/>
            <a:gdLst/>
            <a:ahLst/>
            <a:cxnLst/>
            <a:rect r="r" b="b" t="t" l="l"/>
            <a:pathLst>
              <a:path h="855605" w="1046358">
                <a:moveTo>
                  <a:pt x="1046358" y="0"/>
                </a:moveTo>
                <a:lnTo>
                  <a:pt x="0" y="0"/>
                </a:lnTo>
                <a:lnTo>
                  <a:pt x="0" y="855605"/>
                </a:lnTo>
                <a:lnTo>
                  <a:pt x="1046358" y="855605"/>
                </a:lnTo>
                <a:lnTo>
                  <a:pt x="1046358"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7633808" y="8958159"/>
            <a:ext cx="1077229" cy="828393"/>
          </a:xfrm>
          <a:custGeom>
            <a:avLst/>
            <a:gdLst/>
            <a:ahLst/>
            <a:cxnLst/>
            <a:rect r="r" b="b" t="t" l="l"/>
            <a:pathLst>
              <a:path h="828393" w="1077229">
                <a:moveTo>
                  <a:pt x="0" y="0"/>
                </a:moveTo>
                <a:lnTo>
                  <a:pt x="1077229" y="0"/>
                </a:lnTo>
                <a:lnTo>
                  <a:pt x="1077229" y="828393"/>
                </a:lnTo>
                <a:lnTo>
                  <a:pt x="0" y="8283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false" flipV="false" rot="0">
            <a:off x="12609882" y="8988437"/>
            <a:ext cx="1181726" cy="767836"/>
          </a:xfrm>
          <a:custGeom>
            <a:avLst/>
            <a:gdLst/>
            <a:ahLst/>
            <a:cxnLst/>
            <a:rect r="r" b="b" t="t" l="l"/>
            <a:pathLst>
              <a:path h="767836" w="1181726">
                <a:moveTo>
                  <a:pt x="0" y="0"/>
                </a:moveTo>
                <a:lnTo>
                  <a:pt x="1181726" y="0"/>
                </a:lnTo>
                <a:lnTo>
                  <a:pt x="1181726" y="767836"/>
                </a:lnTo>
                <a:lnTo>
                  <a:pt x="0" y="76783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8" id="18"/>
          <p:cNvGrpSpPr/>
          <p:nvPr/>
        </p:nvGrpSpPr>
        <p:grpSpPr>
          <a:xfrm rot="0">
            <a:off x="1519108" y="4595864"/>
            <a:ext cx="3407497" cy="2213610"/>
            <a:chOff x="0" y="0"/>
            <a:chExt cx="592558" cy="384943"/>
          </a:xfrm>
        </p:grpSpPr>
        <p:sp>
          <p:nvSpPr>
            <p:cNvPr name="Freeform 19" id="19"/>
            <p:cNvSpPr/>
            <p:nvPr/>
          </p:nvSpPr>
          <p:spPr>
            <a:xfrm flipH="false" flipV="false" rot="0">
              <a:off x="0" y="0"/>
              <a:ext cx="592558" cy="384943"/>
            </a:xfrm>
            <a:custGeom>
              <a:avLst/>
              <a:gdLst/>
              <a:ahLst/>
              <a:cxnLst/>
              <a:rect r="r" b="b" t="t" l="l"/>
              <a:pathLst>
                <a:path h="384943" w="592558">
                  <a:moveTo>
                    <a:pt x="115873" y="0"/>
                  </a:moveTo>
                  <a:lnTo>
                    <a:pt x="476684" y="0"/>
                  </a:lnTo>
                  <a:cubicBezTo>
                    <a:pt x="507416" y="0"/>
                    <a:pt x="536889" y="12208"/>
                    <a:pt x="558619" y="33939"/>
                  </a:cubicBezTo>
                  <a:cubicBezTo>
                    <a:pt x="580350" y="55669"/>
                    <a:pt x="592558" y="85142"/>
                    <a:pt x="592558" y="115873"/>
                  </a:cubicBezTo>
                  <a:lnTo>
                    <a:pt x="592558" y="269069"/>
                  </a:lnTo>
                  <a:cubicBezTo>
                    <a:pt x="592558" y="333065"/>
                    <a:pt x="540679" y="384943"/>
                    <a:pt x="476684" y="384943"/>
                  </a:cubicBezTo>
                  <a:lnTo>
                    <a:pt x="115873" y="384943"/>
                  </a:lnTo>
                  <a:cubicBezTo>
                    <a:pt x="85142" y="384943"/>
                    <a:pt x="55669" y="372735"/>
                    <a:pt x="33939" y="351004"/>
                  </a:cubicBezTo>
                  <a:cubicBezTo>
                    <a:pt x="12208" y="329274"/>
                    <a:pt x="0" y="299801"/>
                    <a:pt x="0" y="269069"/>
                  </a:cubicBezTo>
                  <a:lnTo>
                    <a:pt x="0" y="115873"/>
                  </a:lnTo>
                  <a:cubicBezTo>
                    <a:pt x="0" y="85142"/>
                    <a:pt x="12208" y="55669"/>
                    <a:pt x="33939" y="33939"/>
                  </a:cubicBezTo>
                  <a:cubicBezTo>
                    <a:pt x="55669" y="12208"/>
                    <a:pt x="85142" y="0"/>
                    <a:pt x="115873" y="0"/>
                  </a:cubicBezTo>
                  <a:close/>
                </a:path>
              </a:pathLst>
            </a:custGeom>
            <a:solidFill>
              <a:srgbClr val="3B2C5A"/>
            </a:solidFill>
          </p:spPr>
        </p:sp>
        <p:sp>
          <p:nvSpPr>
            <p:cNvPr name="TextBox 20" id="20"/>
            <p:cNvSpPr txBox="true"/>
            <p:nvPr/>
          </p:nvSpPr>
          <p:spPr>
            <a:xfrm>
              <a:off x="0" y="-57150"/>
              <a:ext cx="592558" cy="442093"/>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Overview the passage to apprehend the topic and tone</a:t>
              </a:r>
            </a:p>
          </p:txBody>
        </p:sp>
      </p:grpSp>
      <p:grpSp>
        <p:nvGrpSpPr>
          <p:cNvPr name="Group 21" id="21"/>
          <p:cNvGrpSpPr/>
          <p:nvPr/>
        </p:nvGrpSpPr>
        <p:grpSpPr>
          <a:xfrm rot="0">
            <a:off x="2440380" y="2635836"/>
            <a:ext cx="1689410" cy="168941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C89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5485117" y="4654380"/>
            <a:ext cx="3225920" cy="1943140"/>
            <a:chOff x="0" y="0"/>
            <a:chExt cx="560982" cy="337908"/>
          </a:xfrm>
        </p:grpSpPr>
        <p:sp>
          <p:nvSpPr>
            <p:cNvPr name="Freeform 25" id="25"/>
            <p:cNvSpPr/>
            <p:nvPr/>
          </p:nvSpPr>
          <p:spPr>
            <a:xfrm flipH="false" flipV="false" rot="0">
              <a:off x="0" y="0"/>
              <a:ext cx="560982" cy="337908"/>
            </a:xfrm>
            <a:custGeom>
              <a:avLst/>
              <a:gdLst/>
              <a:ahLst/>
              <a:cxnLst/>
              <a:rect r="r" b="b" t="t" l="l"/>
              <a:pathLst>
                <a:path h="337908" w="560982">
                  <a:moveTo>
                    <a:pt x="122395" y="0"/>
                  </a:moveTo>
                  <a:lnTo>
                    <a:pt x="438586" y="0"/>
                  </a:lnTo>
                  <a:cubicBezTo>
                    <a:pt x="506183" y="0"/>
                    <a:pt x="560982" y="54798"/>
                    <a:pt x="560982" y="122395"/>
                  </a:cubicBezTo>
                  <a:lnTo>
                    <a:pt x="560982" y="215513"/>
                  </a:lnTo>
                  <a:cubicBezTo>
                    <a:pt x="560982" y="247974"/>
                    <a:pt x="548086" y="279106"/>
                    <a:pt x="525133" y="302060"/>
                  </a:cubicBezTo>
                  <a:cubicBezTo>
                    <a:pt x="502179" y="325013"/>
                    <a:pt x="471047" y="337908"/>
                    <a:pt x="438586" y="337908"/>
                  </a:cubicBezTo>
                  <a:lnTo>
                    <a:pt x="122395" y="337908"/>
                  </a:lnTo>
                  <a:cubicBezTo>
                    <a:pt x="54798" y="337908"/>
                    <a:pt x="0" y="283110"/>
                    <a:pt x="0" y="215513"/>
                  </a:cubicBezTo>
                  <a:lnTo>
                    <a:pt x="0" y="122395"/>
                  </a:lnTo>
                  <a:cubicBezTo>
                    <a:pt x="0" y="54798"/>
                    <a:pt x="54798" y="0"/>
                    <a:pt x="122395" y="0"/>
                  </a:cubicBezTo>
                  <a:close/>
                </a:path>
              </a:pathLst>
            </a:custGeom>
            <a:solidFill>
              <a:srgbClr val="0097B2"/>
            </a:solidFill>
          </p:spPr>
        </p:sp>
        <p:sp>
          <p:nvSpPr>
            <p:cNvPr name="TextBox 26" id="26"/>
            <p:cNvSpPr txBox="true"/>
            <p:nvPr/>
          </p:nvSpPr>
          <p:spPr>
            <a:xfrm>
              <a:off x="0" y="-57150"/>
              <a:ext cx="560982" cy="395058"/>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Look for contextually correct options</a:t>
              </a:r>
            </a:p>
          </p:txBody>
        </p:sp>
      </p:grpSp>
      <p:grpSp>
        <p:nvGrpSpPr>
          <p:cNvPr name="Group 27" id="27"/>
          <p:cNvGrpSpPr/>
          <p:nvPr/>
        </p:nvGrpSpPr>
        <p:grpSpPr>
          <a:xfrm rot="0">
            <a:off x="6263985" y="2635836"/>
            <a:ext cx="1689410" cy="168941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9276185" y="4654380"/>
            <a:ext cx="3333696" cy="1943140"/>
            <a:chOff x="0" y="0"/>
            <a:chExt cx="579724" cy="337908"/>
          </a:xfrm>
        </p:grpSpPr>
        <p:sp>
          <p:nvSpPr>
            <p:cNvPr name="Freeform 31" id="31"/>
            <p:cNvSpPr/>
            <p:nvPr/>
          </p:nvSpPr>
          <p:spPr>
            <a:xfrm flipH="false" flipV="false" rot="0">
              <a:off x="0" y="0"/>
              <a:ext cx="579724" cy="337908"/>
            </a:xfrm>
            <a:custGeom>
              <a:avLst/>
              <a:gdLst/>
              <a:ahLst/>
              <a:cxnLst/>
              <a:rect r="r" b="b" t="t" l="l"/>
              <a:pathLst>
                <a:path h="337908" w="579724">
                  <a:moveTo>
                    <a:pt x="118438" y="0"/>
                  </a:moveTo>
                  <a:lnTo>
                    <a:pt x="461285" y="0"/>
                  </a:lnTo>
                  <a:cubicBezTo>
                    <a:pt x="492697" y="0"/>
                    <a:pt x="522822" y="12478"/>
                    <a:pt x="545034" y="34690"/>
                  </a:cubicBezTo>
                  <a:cubicBezTo>
                    <a:pt x="567245" y="56901"/>
                    <a:pt x="579724" y="87027"/>
                    <a:pt x="579724" y="118438"/>
                  </a:cubicBezTo>
                  <a:lnTo>
                    <a:pt x="579724" y="219470"/>
                  </a:lnTo>
                  <a:cubicBezTo>
                    <a:pt x="579724" y="284882"/>
                    <a:pt x="526697" y="337908"/>
                    <a:pt x="461285" y="337908"/>
                  </a:cubicBezTo>
                  <a:lnTo>
                    <a:pt x="118438" y="337908"/>
                  </a:lnTo>
                  <a:cubicBezTo>
                    <a:pt x="53027" y="337908"/>
                    <a:pt x="0" y="284882"/>
                    <a:pt x="0" y="219470"/>
                  </a:cubicBezTo>
                  <a:lnTo>
                    <a:pt x="0" y="118438"/>
                  </a:lnTo>
                  <a:cubicBezTo>
                    <a:pt x="0" y="53027"/>
                    <a:pt x="53027" y="0"/>
                    <a:pt x="118438" y="0"/>
                  </a:cubicBezTo>
                  <a:close/>
                </a:path>
              </a:pathLst>
            </a:custGeom>
            <a:solidFill>
              <a:srgbClr val="0CC0DF"/>
            </a:solidFill>
          </p:spPr>
        </p:sp>
        <p:sp>
          <p:nvSpPr>
            <p:cNvPr name="TextBox 32" id="32"/>
            <p:cNvSpPr txBox="true"/>
            <p:nvPr/>
          </p:nvSpPr>
          <p:spPr>
            <a:xfrm>
              <a:off x="0" y="-57150"/>
              <a:ext cx="579724" cy="395058"/>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Eliminate confusing options</a:t>
              </a:r>
            </a:p>
          </p:txBody>
        </p:sp>
      </p:grpSp>
      <p:grpSp>
        <p:nvGrpSpPr>
          <p:cNvPr name="Group 33" id="33"/>
          <p:cNvGrpSpPr/>
          <p:nvPr/>
        </p:nvGrpSpPr>
        <p:grpSpPr>
          <a:xfrm rot="0">
            <a:off x="10153671" y="2548948"/>
            <a:ext cx="1689410" cy="168941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13200745" y="4654380"/>
            <a:ext cx="3298418" cy="2155094"/>
            <a:chOff x="0" y="0"/>
            <a:chExt cx="573589" cy="374767"/>
          </a:xfrm>
        </p:grpSpPr>
        <p:sp>
          <p:nvSpPr>
            <p:cNvPr name="Freeform 37" id="37"/>
            <p:cNvSpPr/>
            <p:nvPr/>
          </p:nvSpPr>
          <p:spPr>
            <a:xfrm flipH="false" flipV="false" rot="0">
              <a:off x="0" y="0"/>
              <a:ext cx="573589" cy="374767"/>
            </a:xfrm>
            <a:custGeom>
              <a:avLst/>
              <a:gdLst/>
              <a:ahLst/>
              <a:cxnLst/>
              <a:rect r="r" b="b" t="t" l="l"/>
              <a:pathLst>
                <a:path h="374767" w="573589">
                  <a:moveTo>
                    <a:pt x="119705" y="0"/>
                  </a:moveTo>
                  <a:lnTo>
                    <a:pt x="453884" y="0"/>
                  </a:lnTo>
                  <a:cubicBezTo>
                    <a:pt x="519995" y="0"/>
                    <a:pt x="573589" y="53594"/>
                    <a:pt x="573589" y="119705"/>
                  </a:cubicBezTo>
                  <a:lnTo>
                    <a:pt x="573589" y="255062"/>
                  </a:lnTo>
                  <a:cubicBezTo>
                    <a:pt x="573589" y="321173"/>
                    <a:pt x="519995" y="374767"/>
                    <a:pt x="453884" y="374767"/>
                  </a:cubicBezTo>
                  <a:lnTo>
                    <a:pt x="119705" y="374767"/>
                  </a:lnTo>
                  <a:cubicBezTo>
                    <a:pt x="87957" y="374767"/>
                    <a:pt x="57510" y="362155"/>
                    <a:pt x="35061" y="339706"/>
                  </a:cubicBezTo>
                  <a:cubicBezTo>
                    <a:pt x="12612" y="317257"/>
                    <a:pt x="0" y="286810"/>
                    <a:pt x="0" y="255062"/>
                  </a:cubicBezTo>
                  <a:lnTo>
                    <a:pt x="0" y="119705"/>
                  </a:lnTo>
                  <a:cubicBezTo>
                    <a:pt x="0" y="53594"/>
                    <a:pt x="53594" y="0"/>
                    <a:pt x="119705" y="0"/>
                  </a:cubicBezTo>
                  <a:close/>
                </a:path>
              </a:pathLst>
            </a:custGeom>
            <a:solidFill>
              <a:srgbClr val="4CC89F"/>
            </a:solidFill>
          </p:spPr>
        </p:sp>
        <p:sp>
          <p:nvSpPr>
            <p:cNvPr name="TextBox 38" id="38"/>
            <p:cNvSpPr txBox="true"/>
            <p:nvPr/>
          </p:nvSpPr>
          <p:spPr>
            <a:xfrm>
              <a:off x="0" y="-57150"/>
              <a:ext cx="573589" cy="431917"/>
            </a:xfrm>
            <a:prstGeom prst="rect">
              <a:avLst/>
            </a:prstGeom>
          </p:spPr>
          <p:txBody>
            <a:bodyPr anchor="ctr" rtlCol="false" tIns="50800" lIns="50800" bIns="50800" rIns="50800"/>
            <a:lstStyle/>
            <a:p>
              <a:pPr algn="ctr">
                <a:lnSpc>
                  <a:spcPts val="4200"/>
                </a:lnSpc>
                <a:spcBef>
                  <a:spcPct val="0"/>
                </a:spcBef>
              </a:pPr>
              <a:r>
                <a:rPr lang="en-US" sz="3000">
                  <a:solidFill>
                    <a:srgbClr val="FFFFFF"/>
                  </a:solidFill>
                  <a:latin typeface="Fredoka"/>
                  <a:ea typeface="Fredoka"/>
                  <a:cs typeface="Fredoka"/>
                  <a:sym typeface="Fredoka"/>
                </a:rPr>
                <a:t>Link the sentences while answering</a:t>
              </a:r>
            </a:p>
          </p:txBody>
        </p:sp>
      </p:grpSp>
      <p:grpSp>
        <p:nvGrpSpPr>
          <p:cNvPr name="Group 39" id="39"/>
          <p:cNvGrpSpPr/>
          <p:nvPr/>
        </p:nvGrpSpPr>
        <p:grpSpPr>
          <a:xfrm rot="0">
            <a:off x="14040824" y="2548948"/>
            <a:ext cx="1689410" cy="1689410"/>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B2C5A"/>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Freeform 42" id="42"/>
          <p:cNvSpPr/>
          <p:nvPr/>
        </p:nvSpPr>
        <p:spPr>
          <a:xfrm flipH="false" flipV="false" rot="0">
            <a:off x="2503001" y="2698456"/>
            <a:ext cx="1564168" cy="1564168"/>
          </a:xfrm>
          <a:custGeom>
            <a:avLst/>
            <a:gdLst/>
            <a:ahLst/>
            <a:cxnLst/>
            <a:rect r="r" b="b" t="t" l="l"/>
            <a:pathLst>
              <a:path h="1564168" w="1564168">
                <a:moveTo>
                  <a:pt x="0" y="0"/>
                </a:moveTo>
                <a:lnTo>
                  <a:pt x="1564168" y="0"/>
                </a:lnTo>
                <a:lnTo>
                  <a:pt x="1564168" y="1564169"/>
                </a:lnTo>
                <a:lnTo>
                  <a:pt x="0" y="156416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43" id="43"/>
          <p:cNvSpPr/>
          <p:nvPr/>
        </p:nvSpPr>
        <p:spPr>
          <a:xfrm flipH="false" flipV="false" rot="0">
            <a:off x="10306071" y="2698456"/>
            <a:ext cx="1288305" cy="1288305"/>
          </a:xfrm>
          <a:custGeom>
            <a:avLst/>
            <a:gdLst/>
            <a:ahLst/>
            <a:cxnLst/>
            <a:rect r="r" b="b" t="t" l="l"/>
            <a:pathLst>
              <a:path h="1288305" w="1288305">
                <a:moveTo>
                  <a:pt x="0" y="0"/>
                </a:moveTo>
                <a:lnTo>
                  <a:pt x="1288304" y="0"/>
                </a:lnTo>
                <a:lnTo>
                  <a:pt x="1288304" y="1288305"/>
                </a:lnTo>
                <a:lnTo>
                  <a:pt x="0" y="128830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44" id="44"/>
          <p:cNvSpPr/>
          <p:nvPr/>
        </p:nvSpPr>
        <p:spPr>
          <a:xfrm flipH="false" flipV="false" rot="0">
            <a:off x="14138606" y="2644538"/>
            <a:ext cx="1498231" cy="1498231"/>
          </a:xfrm>
          <a:custGeom>
            <a:avLst/>
            <a:gdLst/>
            <a:ahLst/>
            <a:cxnLst/>
            <a:rect r="r" b="b" t="t" l="l"/>
            <a:pathLst>
              <a:path h="1498231" w="1498231">
                <a:moveTo>
                  <a:pt x="0" y="0"/>
                </a:moveTo>
                <a:lnTo>
                  <a:pt x="1498231" y="0"/>
                </a:lnTo>
                <a:lnTo>
                  <a:pt x="1498231" y="1498231"/>
                </a:lnTo>
                <a:lnTo>
                  <a:pt x="0" y="1498231"/>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45" id="45"/>
          <p:cNvSpPr txBox="true"/>
          <p:nvPr/>
        </p:nvSpPr>
        <p:spPr>
          <a:xfrm rot="0">
            <a:off x="3802945" y="1393842"/>
            <a:ext cx="10940589" cy="800100"/>
          </a:xfrm>
          <a:prstGeom prst="rect">
            <a:avLst/>
          </a:prstGeom>
        </p:spPr>
        <p:txBody>
          <a:bodyPr anchor="t" rtlCol="false" tIns="0" lIns="0" bIns="0" rIns="0">
            <a:spAutoFit/>
          </a:bodyPr>
          <a:lstStyle/>
          <a:p>
            <a:pPr algn="ctr">
              <a:lnSpc>
                <a:spcPts val="6000"/>
              </a:lnSpc>
            </a:pPr>
            <a:r>
              <a:rPr lang="en-US" sz="6000" spc="509">
                <a:solidFill>
                  <a:srgbClr val="AD4D8B"/>
                </a:solidFill>
                <a:latin typeface="Fredoka"/>
                <a:ea typeface="Fredoka"/>
                <a:cs typeface="Fredoka"/>
                <a:sym typeface="Fredoka"/>
              </a:rPr>
              <a:t>Tips and Tricks to Solve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370043"/>
            <a:ext cx="12816808" cy="8011034"/>
          </a:xfrm>
          <a:prstGeom prst="rect">
            <a:avLst/>
          </a:prstGeom>
        </p:spPr>
        <p:txBody>
          <a:bodyPr anchor="t" rtlCol="false" tIns="0" lIns="0" bIns="0" rIns="0">
            <a:spAutoFit/>
          </a:bodyPr>
          <a:lstStyle/>
          <a:p>
            <a:pPr algn="l">
              <a:lnSpc>
                <a:spcPts val="4900"/>
              </a:lnSpc>
            </a:pPr>
            <a:r>
              <a:rPr lang="en-US" sz="2899">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p>
          <a:p>
            <a:pPr algn="l">
              <a:lnSpc>
                <a:spcPts val="4900"/>
              </a:lnSpc>
            </a:pPr>
          </a:p>
          <a:p>
            <a:pPr algn="l">
              <a:lnSpc>
                <a:spcPts val="4900"/>
              </a:lnSpc>
            </a:pPr>
            <a:r>
              <a:rPr lang="en-US" sz="2899">
                <a:solidFill>
                  <a:srgbClr val="3B2C5A"/>
                </a:solidFill>
                <a:latin typeface="Sniglet"/>
                <a:ea typeface="Sniglet"/>
                <a:cs typeface="Sniglet"/>
                <a:sym typeface="Sniglet"/>
              </a:rPr>
              <a:t>Q :  Select the most appropriate option that will fill in the blank (1).</a:t>
            </a:r>
          </a:p>
          <a:p>
            <a:pPr algn="l">
              <a:lnSpc>
                <a:spcPts val="4900"/>
              </a:lnSpc>
            </a:pPr>
            <a:r>
              <a:rPr lang="en-US" sz="2899">
                <a:solidFill>
                  <a:srgbClr val="3B2C5A"/>
                </a:solidFill>
                <a:latin typeface="Sniglet"/>
                <a:ea typeface="Sniglet"/>
                <a:cs typeface="Sniglet"/>
                <a:sym typeface="Sniglet"/>
              </a:rPr>
              <a:t>(A) Charity</a:t>
            </a:r>
          </a:p>
          <a:p>
            <a:pPr algn="l">
              <a:lnSpc>
                <a:spcPts val="4900"/>
              </a:lnSpc>
            </a:pPr>
            <a:r>
              <a:rPr lang="en-US" sz="2899">
                <a:solidFill>
                  <a:srgbClr val="3B2C5A"/>
                </a:solidFill>
                <a:latin typeface="Sniglet"/>
                <a:ea typeface="Sniglet"/>
                <a:cs typeface="Sniglet"/>
                <a:sym typeface="Sniglet"/>
              </a:rPr>
              <a:t>(B) kindness</a:t>
            </a:r>
          </a:p>
          <a:p>
            <a:pPr algn="l">
              <a:lnSpc>
                <a:spcPts val="4900"/>
              </a:lnSpc>
            </a:pPr>
            <a:r>
              <a:rPr lang="en-US" sz="2899">
                <a:solidFill>
                  <a:srgbClr val="3B2C5A"/>
                </a:solidFill>
                <a:latin typeface="Sniglet"/>
                <a:ea typeface="Sniglet"/>
                <a:cs typeface="Sniglet"/>
                <a:sym typeface="Sniglet"/>
              </a:rPr>
              <a:t>(C) happiness</a:t>
            </a:r>
          </a:p>
          <a:p>
            <a:pPr algn="l">
              <a:lnSpc>
                <a:spcPts val="4900"/>
              </a:lnSpc>
            </a:pPr>
            <a:r>
              <a:rPr lang="en-US" sz="2899">
                <a:solidFill>
                  <a:srgbClr val="3B2C5A"/>
                </a:solidFill>
                <a:latin typeface="Sniglet"/>
                <a:ea typeface="Sniglet"/>
                <a:cs typeface="Sniglet"/>
                <a:sym typeface="Sniglet"/>
              </a:rPr>
              <a:t>(D) sympathy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370043"/>
            <a:ext cx="12816808" cy="8011034"/>
          </a:xfrm>
          <a:prstGeom prst="rect">
            <a:avLst/>
          </a:prstGeom>
        </p:spPr>
        <p:txBody>
          <a:bodyPr anchor="t" rtlCol="false" tIns="0" lIns="0" bIns="0" rIns="0">
            <a:spAutoFit/>
          </a:bodyPr>
          <a:lstStyle/>
          <a:p>
            <a:pPr algn="l">
              <a:lnSpc>
                <a:spcPts val="4900"/>
              </a:lnSpc>
            </a:pPr>
            <a:r>
              <a:rPr lang="en-US" sz="2899">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p>
          <a:p>
            <a:pPr algn="l">
              <a:lnSpc>
                <a:spcPts val="4900"/>
              </a:lnSpc>
            </a:pPr>
          </a:p>
          <a:p>
            <a:pPr algn="l">
              <a:lnSpc>
                <a:spcPts val="4900"/>
              </a:lnSpc>
            </a:pPr>
            <a:r>
              <a:rPr lang="en-US" sz="2899">
                <a:solidFill>
                  <a:srgbClr val="3B2C5A"/>
                </a:solidFill>
                <a:latin typeface="Sniglet"/>
                <a:ea typeface="Sniglet"/>
                <a:cs typeface="Sniglet"/>
                <a:sym typeface="Sniglet"/>
              </a:rPr>
              <a:t>Q :  Select the most appropriate option that will fill in the blank (2).</a:t>
            </a:r>
          </a:p>
          <a:p>
            <a:pPr algn="l">
              <a:lnSpc>
                <a:spcPts val="4900"/>
              </a:lnSpc>
            </a:pPr>
            <a:r>
              <a:rPr lang="en-US" sz="2899">
                <a:solidFill>
                  <a:srgbClr val="3B2C5A"/>
                </a:solidFill>
                <a:latin typeface="Sniglet"/>
                <a:ea typeface="Sniglet"/>
                <a:cs typeface="Sniglet"/>
                <a:sym typeface="Sniglet"/>
              </a:rPr>
              <a:t>(A) Destitute</a:t>
            </a:r>
          </a:p>
          <a:p>
            <a:pPr algn="l">
              <a:lnSpc>
                <a:spcPts val="4900"/>
              </a:lnSpc>
            </a:pPr>
            <a:r>
              <a:rPr lang="en-US" sz="2899">
                <a:solidFill>
                  <a:srgbClr val="3B2C5A"/>
                </a:solidFill>
                <a:latin typeface="Sniglet"/>
                <a:ea typeface="Sniglet"/>
                <a:cs typeface="Sniglet"/>
                <a:sym typeface="Sniglet"/>
              </a:rPr>
              <a:t>(B) Moneyless</a:t>
            </a:r>
          </a:p>
          <a:p>
            <a:pPr algn="l">
              <a:lnSpc>
                <a:spcPts val="4900"/>
              </a:lnSpc>
            </a:pPr>
            <a:r>
              <a:rPr lang="en-US" sz="2899">
                <a:solidFill>
                  <a:srgbClr val="3B2C5A"/>
                </a:solidFill>
                <a:latin typeface="Sniglet"/>
                <a:ea typeface="Sniglet"/>
                <a:cs typeface="Sniglet"/>
                <a:sym typeface="Sniglet"/>
              </a:rPr>
              <a:t>(C) Mankind</a:t>
            </a:r>
          </a:p>
          <a:p>
            <a:pPr algn="l">
              <a:lnSpc>
                <a:spcPts val="4900"/>
              </a:lnSpc>
            </a:pPr>
            <a:r>
              <a:rPr lang="en-US" sz="2899">
                <a:solidFill>
                  <a:srgbClr val="3B2C5A"/>
                </a:solidFill>
                <a:latin typeface="Sniglet"/>
                <a:ea typeface="Sniglet"/>
                <a:cs typeface="Sniglet"/>
                <a:sym typeface="Sniglet"/>
              </a:rPr>
              <a:t>(D) Women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370043"/>
            <a:ext cx="12816808" cy="8011034"/>
          </a:xfrm>
          <a:prstGeom prst="rect">
            <a:avLst/>
          </a:prstGeom>
        </p:spPr>
        <p:txBody>
          <a:bodyPr anchor="t" rtlCol="false" tIns="0" lIns="0" bIns="0" rIns="0">
            <a:spAutoFit/>
          </a:bodyPr>
          <a:lstStyle/>
          <a:p>
            <a:pPr algn="l">
              <a:lnSpc>
                <a:spcPts val="4900"/>
              </a:lnSpc>
            </a:pPr>
            <a:r>
              <a:rPr lang="en-US" sz="2899">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p>
          <a:p>
            <a:pPr algn="l">
              <a:lnSpc>
                <a:spcPts val="4900"/>
              </a:lnSpc>
            </a:pPr>
          </a:p>
          <a:p>
            <a:pPr algn="l">
              <a:lnSpc>
                <a:spcPts val="4900"/>
              </a:lnSpc>
            </a:pPr>
            <a:r>
              <a:rPr lang="en-US" sz="2899">
                <a:solidFill>
                  <a:srgbClr val="3B2C5A"/>
                </a:solidFill>
                <a:latin typeface="Sniglet"/>
                <a:ea typeface="Sniglet"/>
                <a:cs typeface="Sniglet"/>
                <a:sym typeface="Sniglet"/>
              </a:rPr>
              <a:t>Q :   Select the most appropriate option that will fill in the blank (3).</a:t>
            </a:r>
          </a:p>
          <a:p>
            <a:pPr algn="l">
              <a:lnSpc>
                <a:spcPts val="4900"/>
              </a:lnSpc>
            </a:pPr>
            <a:r>
              <a:rPr lang="en-US" sz="2899">
                <a:solidFill>
                  <a:srgbClr val="3B2C5A"/>
                </a:solidFill>
                <a:latin typeface="Sniglet"/>
                <a:ea typeface="Sniglet"/>
                <a:cs typeface="Sniglet"/>
                <a:sym typeface="Sniglet"/>
              </a:rPr>
              <a:t>(A) Wealth</a:t>
            </a:r>
          </a:p>
          <a:p>
            <a:pPr algn="l">
              <a:lnSpc>
                <a:spcPts val="4900"/>
              </a:lnSpc>
            </a:pPr>
            <a:r>
              <a:rPr lang="en-US" sz="2899">
                <a:solidFill>
                  <a:srgbClr val="3B2C5A"/>
                </a:solidFill>
                <a:latin typeface="Sniglet"/>
                <a:ea typeface="Sniglet"/>
                <a:cs typeface="Sniglet"/>
                <a:sym typeface="Sniglet"/>
              </a:rPr>
              <a:t>(B) Energy</a:t>
            </a:r>
          </a:p>
          <a:p>
            <a:pPr algn="l">
              <a:lnSpc>
                <a:spcPts val="4900"/>
              </a:lnSpc>
            </a:pPr>
            <a:r>
              <a:rPr lang="en-US" sz="2899">
                <a:solidFill>
                  <a:srgbClr val="3B2C5A"/>
                </a:solidFill>
                <a:latin typeface="Sniglet"/>
                <a:ea typeface="Sniglet"/>
                <a:cs typeface="Sniglet"/>
                <a:sym typeface="Sniglet"/>
              </a:rPr>
              <a:t>(C) time</a:t>
            </a:r>
          </a:p>
          <a:p>
            <a:pPr algn="l">
              <a:lnSpc>
                <a:spcPts val="4900"/>
              </a:lnSpc>
            </a:pPr>
            <a:r>
              <a:rPr lang="en-US" sz="2899">
                <a:solidFill>
                  <a:srgbClr val="3B2C5A"/>
                </a:solidFill>
                <a:latin typeface="Sniglet"/>
                <a:ea typeface="Sniglet"/>
                <a:cs typeface="Sniglet"/>
                <a:sym typeface="Sniglet"/>
              </a:rPr>
              <a:t>(D) Life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B549B"/>
        </a:solidFill>
      </p:bgPr>
    </p:bg>
    <p:spTree>
      <p:nvGrpSpPr>
        <p:cNvPr id="1" name=""/>
        <p:cNvGrpSpPr/>
        <p:nvPr/>
      </p:nvGrpSpPr>
      <p:grpSpPr>
        <a:xfrm>
          <a:off x="0" y="0"/>
          <a:ext cx="0" cy="0"/>
          <a:chOff x="0" y="0"/>
          <a:chExt cx="0" cy="0"/>
        </a:xfrm>
      </p:grpSpPr>
      <p:grpSp>
        <p:nvGrpSpPr>
          <p:cNvPr name="Group 2" id="2"/>
          <p:cNvGrpSpPr/>
          <p:nvPr/>
        </p:nvGrpSpPr>
        <p:grpSpPr>
          <a:xfrm rot="0">
            <a:off x="4656287" y="381724"/>
            <a:ext cx="13178336" cy="9522049"/>
            <a:chOff x="0" y="0"/>
            <a:chExt cx="860419" cy="621698"/>
          </a:xfrm>
        </p:grpSpPr>
        <p:sp>
          <p:nvSpPr>
            <p:cNvPr name="Freeform 3" id="3"/>
            <p:cNvSpPr/>
            <p:nvPr/>
          </p:nvSpPr>
          <p:spPr>
            <a:xfrm flipH="false" flipV="false" rot="0">
              <a:off x="0" y="0"/>
              <a:ext cx="860419" cy="621698"/>
            </a:xfrm>
            <a:custGeom>
              <a:avLst/>
              <a:gdLst/>
              <a:ahLst/>
              <a:cxnLst/>
              <a:rect r="r" b="b" t="t" l="l"/>
              <a:pathLst>
                <a:path h="621698" w="860419">
                  <a:moveTo>
                    <a:pt x="0" y="0"/>
                  </a:moveTo>
                  <a:lnTo>
                    <a:pt x="860419" y="0"/>
                  </a:lnTo>
                  <a:lnTo>
                    <a:pt x="860419" y="621698"/>
                  </a:lnTo>
                  <a:lnTo>
                    <a:pt x="0" y="621698"/>
                  </a:lnTo>
                  <a:close/>
                </a:path>
              </a:pathLst>
            </a:custGeom>
            <a:solidFill>
              <a:srgbClr val="FFFFFF"/>
            </a:solidFill>
          </p:spPr>
        </p:sp>
        <p:sp>
          <p:nvSpPr>
            <p:cNvPr name="TextBox 4" id="4"/>
            <p:cNvSpPr txBox="true"/>
            <p:nvPr/>
          </p:nvSpPr>
          <p:spPr>
            <a:xfrm>
              <a:off x="0" y="-28575"/>
              <a:ext cx="860419" cy="6502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360" y="-83634"/>
            <a:ext cx="4345026" cy="10485632"/>
            <a:chOff x="0" y="0"/>
            <a:chExt cx="1544898" cy="3728225"/>
          </a:xfrm>
        </p:grpSpPr>
        <p:sp>
          <p:nvSpPr>
            <p:cNvPr name="Freeform 6" id="6"/>
            <p:cNvSpPr/>
            <p:nvPr/>
          </p:nvSpPr>
          <p:spPr>
            <a:xfrm flipH="false" flipV="false" rot="0">
              <a:off x="0" y="0"/>
              <a:ext cx="1544898" cy="3728225"/>
            </a:xfrm>
            <a:custGeom>
              <a:avLst/>
              <a:gdLst/>
              <a:ahLst/>
              <a:cxnLst/>
              <a:rect r="r" b="b" t="t" l="l"/>
              <a:pathLst>
                <a:path h="3728225" w="1544898">
                  <a:moveTo>
                    <a:pt x="0" y="0"/>
                  </a:moveTo>
                  <a:lnTo>
                    <a:pt x="1544898" y="0"/>
                  </a:lnTo>
                  <a:lnTo>
                    <a:pt x="1544898" y="3728225"/>
                  </a:lnTo>
                  <a:lnTo>
                    <a:pt x="0" y="3728225"/>
                  </a:lnTo>
                  <a:close/>
                </a:path>
              </a:pathLst>
            </a:custGeom>
            <a:solidFill>
              <a:srgbClr val="FFB6B6"/>
            </a:solidFill>
          </p:spPr>
        </p:sp>
        <p:sp>
          <p:nvSpPr>
            <p:cNvPr name="TextBox 7" id="7"/>
            <p:cNvSpPr txBox="true"/>
            <p:nvPr/>
          </p:nvSpPr>
          <p:spPr>
            <a:xfrm>
              <a:off x="0" y="-38100"/>
              <a:ext cx="1544898" cy="3766325"/>
            </a:xfrm>
            <a:prstGeom prst="rect">
              <a:avLst/>
            </a:prstGeom>
          </p:spPr>
          <p:txBody>
            <a:bodyPr anchor="ctr" rtlCol="false" tIns="50800" lIns="50800" bIns="50800" rIns="50800"/>
            <a:lstStyle/>
            <a:p>
              <a:pPr algn="ctr">
                <a:lnSpc>
                  <a:spcPts val="2520"/>
                </a:lnSpc>
                <a:spcBef>
                  <a:spcPct val="0"/>
                </a:spcBef>
              </a:pPr>
            </a:p>
          </p:txBody>
        </p:sp>
      </p:grpSp>
      <p:sp>
        <p:nvSpPr>
          <p:cNvPr name="Freeform 8" id="8"/>
          <p:cNvSpPr/>
          <p:nvPr/>
        </p:nvSpPr>
        <p:spPr>
          <a:xfrm flipH="false" flipV="false" rot="0">
            <a:off x="501621" y="924768"/>
            <a:ext cx="1245612" cy="907695"/>
          </a:xfrm>
          <a:custGeom>
            <a:avLst/>
            <a:gdLst/>
            <a:ahLst/>
            <a:cxnLst/>
            <a:rect r="r" b="b" t="t" l="l"/>
            <a:pathLst>
              <a:path h="907695" w="1245612">
                <a:moveTo>
                  <a:pt x="0" y="0"/>
                </a:moveTo>
                <a:lnTo>
                  <a:pt x="1245613" y="0"/>
                </a:lnTo>
                <a:lnTo>
                  <a:pt x="1245613" y="907696"/>
                </a:lnTo>
                <a:lnTo>
                  <a:pt x="0" y="9076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49532" y="6308681"/>
            <a:ext cx="3764858" cy="3347301"/>
          </a:xfrm>
          <a:custGeom>
            <a:avLst/>
            <a:gdLst/>
            <a:ahLst/>
            <a:cxnLst/>
            <a:rect r="r" b="b" t="t" l="l"/>
            <a:pathLst>
              <a:path h="3347301" w="3764858">
                <a:moveTo>
                  <a:pt x="0" y="0"/>
                </a:moveTo>
                <a:lnTo>
                  <a:pt x="3764859" y="0"/>
                </a:lnTo>
                <a:lnTo>
                  <a:pt x="3764859" y="3347301"/>
                </a:lnTo>
                <a:lnTo>
                  <a:pt x="0" y="3347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493618" y="6308681"/>
            <a:ext cx="1082278" cy="892573"/>
          </a:xfrm>
          <a:custGeom>
            <a:avLst/>
            <a:gdLst/>
            <a:ahLst/>
            <a:cxnLst/>
            <a:rect r="r" b="b" t="t" l="l"/>
            <a:pathLst>
              <a:path h="892573" w="1082278">
                <a:moveTo>
                  <a:pt x="0" y="0"/>
                </a:moveTo>
                <a:lnTo>
                  <a:pt x="1082278" y="0"/>
                </a:lnTo>
                <a:lnTo>
                  <a:pt x="1082278" y="892573"/>
                </a:lnTo>
                <a:lnTo>
                  <a:pt x="0" y="892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01621" y="1110448"/>
            <a:ext cx="3512769" cy="3611258"/>
          </a:xfrm>
          <a:custGeom>
            <a:avLst/>
            <a:gdLst/>
            <a:ahLst/>
            <a:cxnLst/>
            <a:rect r="r" b="b" t="t" l="l"/>
            <a:pathLst>
              <a:path h="3611258" w="3512769">
                <a:moveTo>
                  <a:pt x="0" y="0"/>
                </a:moveTo>
                <a:lnTo>
                  <a:pt x="3512770" y="0"/>
                </a:lnTo>
                <a:lnTo>
                  <a:pt x="3512770" y="3611258"/>
                </a:lnTo>
                <a:lnTo>
                  <a:pt x="0" y="361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731758" y="1206213"/>
            <a:ext cx="785339" cy="306705"/>
          </a:xfrm>
          <a:prstGeom prst="rect">
            <a:avLst/>
          </a:prstGeom>
        </p:spPr>
        <p:txBody>
          <a:bodyPr anchor="t" rtlCol="false" tIns="0" lIns="0" bIns="0" rIns="0">
            <a:spAutoFit/>
          </a:bodyPr>
          <a:lstStyle/>
          <a:p>
            <a:pPr algn="ctr">
              <a:lnSpc>
                <a:spcPts val="2520"/>
              </a:lnSpc>
            </a:pPr>
            <a:r>
              <a:rPr lang="en-US" sz="1800">
                <a:solidFill>
                  <a:srgbClr val="3B2C5A"/>
                </a:solidFill>
                <a:latin typeface="Fredoka"/>
                <a:ea typeface="Fredoka"/>
                <a:cs typeface="Fredoka"/>
                <a:sym typeface="Fredoka"/>
              </a:rPr>
              <a:t>verbs</a:t>
            </a:r>
          </a:p>
        </p:txBody>
      </p:sp>
      <p:sp>
        <p:nvSpPr>
          <p:cNvPr name="TextBox 13" id="13"/>
          <p:cNvSpPr txBox="true"/>
          <p:nvPr/>
        </p:nvSpPr>
        <p:spPr>
          <a:xfrm rot="-84759">
            <a:off x="2570332" y="6520406"/>
            <a:ext cx="928186" cy="273685"/>
          </a:xfrm>
          <a:prstGeom prst="rect">
            <a:avLst/>
          </a:prstGeom>
        </p:spPr>
        <p:txBody>
          <a:bodyPr anchor="t" rtlCol="false" tIns="0" lIns="0" bIns="0" rIns="0">
            <a:spAutoFit/>
          </a:bodyPr>
          <a:lstStyle/>
          <a:p>
            <a:pPr algn="ctr">
              <a:lnSpc>
                <a:spcPts val="2240"/>
              </a:lnSpc>
            </a:pPr>
            <a:r>
              <a:rPr lang="en-US" sz="1600">
                <a:solidFill>
                  <a:srgbClr val="3B2C5A"/>
                </a:solidFill>
                <a:latin typeface="Fredoka"/>
                <a:ea typeface="Fredoka"/>
                <a:cs typeface="Fredoka"/>
                <a:sym typeface="Fredoka"/>
              </a:rPr>
              <a:t>adverbs</a:t>
            </a:r>
          </a:p>
        </p:txBody>
      </p:sp>
      <p:sp>
        <p:nvSpPr>
          <p:cNvPr name="TextBox 14" id="14"/>
          <p:cNvSpPr txBox="true"/>
          <p:nvPr/>
        </p:nvSpPr>
        <p:spPr>
          <a:xfrm rot="0">
            <a:off x="5169229" y="496024"/>
            <a:ext cx="8236146" cy="800100"/>
          </a:xfrm>
          <a:prstGeom prst="rect">
            <a:avLst/>
          </a:prstGeom>
        </p:spPr>
        <p:txBody>
          <a:bodyPr anchor="t" rtlCol="false" tIns="0" lIns="0" bIns="0" rIns="0">
            <a:spAutoFit/>
          </a:bodyPr>
          <a:lstStyle/>
          <a:p>
            <a:pPr algn="l">
              <a:lnSpc>
                <a:spcPts val="6000"/>
              </a:lnSpc>
            </a:pPr>
            <a:r>
              <a:rPr lang="en-US" sz="6000" spc="509">
                <a:solidFill>
                  <a:srgbClr val="AD4D8B"/>
                </a:solidFill>
                <a:latin typeface="Fredoka"/>
                <a:ea typeface="Fredoka"/>
                <a:cs typeface="Fredoka"/>
                <a:sym typeface="Fredoka"/>
              </a:rPr>
              <a:t>Let’s Practice</a:t>
            </a:r>
          </a:p>
        </p:txBody>
      </p:sp>
      <p:sp>
        <p:nvSpPr>
          <p:cNvPr name="TextBox 15" id="15"/>
          <p:cNvSpPr txBox="true"/>
          <p:nvPr/>
        </p:nvSpPr>
        <p:spPr>
          <a:xfrm rot="0">
            <a:off x="4837051" y="1370043"/>
            <a:ext cx="12816808" cy="8011034"/>
          </a:xfrm>
          <a:prstGeom prst="rect">
            <a:avLst/>
          </a:prstGeom>
        </p:spPr>
        <p:txBody>
          <a:bodyPr anchor="t" rtlCol="false" tIns="0" lIns="0" bIns="0" rIns="0">
            <a:spAutoFit/>
          </a:bodyPr>
          <a:lstStyle/>
          <a:p>
            <a:pPr algn="l">
              <a:lnSpc>
                <a:spcPts val="4900"/>
              </a:lnSpc>
            </a:pPr>
            <a:r>
              <a:rPr lang="en-US" sz="2899">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p>
          <a:p>
            <a:pPr algn="l">
              <a:lnSpc>
                <a:spcPts val="4900"/>
              </a:lnSpc>
            </a:pPr>
          </a:p>
          <a:p>
            <a:pPr algn="l">
              <a:lnSpc>
                <a:spcPts val="4900"/>
              </a:lnSpc>
            </a:pPr>
            <a:r>
              <a:rPr lang="en-US" sz="2899">
                <a:solidFill>
                  <a:srgbClr val="3B2C5A"/>
                </a:solidFill>
                <a:latin typeface="Sniglet"/>
                <a:ea typeface="Sniglet"/>
                <a:cs typeface="Sniglet"/>
                <a:sym typeface="Sniglet"/>
              </a:rPr>
              <a:t>Q :  Select the most appropriate option that will fill in the blank (4).</a:t>
            </a:r>
          </a:p>
          <a:p>
            <a:pPr algn="l">
              <a:lnSpc>
                <a:spcPts val="4900"/>
              </a:lnSpc>
            </a:pPr>
            <a:r>
              <a:rPr lang="en-US" sz="2899">
                <a:solidFill>
                  <a:srgbClr val="3B2C5A"/>
                </a:solidFill>
                <a:latin typeface="Sniglet"/>
                <a:ea typeface="Sniglet"/>
                <a:cs typeface="Sniglet"/>
                <a:sym typeface="Sniglet"/>
              </a:rPr>
              <a:t>(A) Gold</a:t>
            </a:r>
          </a:p>
          <a:p>
            <a:pPr algn="l">
              <a:lnSpc>
                <a:spcPts val="4900"/>
              </a:lnSpc>
            </a:pPr>
            <a:r>
              <a:rPr lang="en-US" sz="2899">
                <a:solidFill>
                  <a:srgbClr val="3B2C5A"/>
                </a:solidFill>
                <a:latin typeface="Sniglet"/>
                <a:ea typeface="Sniglet"/>
                <a:cs typeface="Sniglet"/>
                <a:sym typeface="Sniglet"/>
              </a:rPr>
              <a:t>(B) Worthy</a:t>
            </a:r>
          </a:p>
          <a:p>
            <a:pPr algn="l">
              <a:lnSpc>
                <a:spcPts val="4900"/>
              </a:lnSpc>
            </a:pPr>
            <a:r>
              <a:rPr lang="en-US" sz="2899">
                <a:solidFill>
                  <a:srgbClr val="3B2C5A"/>
                </a:solidFill>
                <a:latin typeface="Sniglet"/>
                <a:ea typeface="Sniglet"/>
                <a:cs typeface="Sniglet"/>
                <a:sym typeface="Sniglet"/>
              </a:rPr>
              <a:t>(C) Worthless</a:t>
            </a:r>
          </a:p>
          <a:p>
            <a:pPr algn="l">
              <a:lnSpc>
                <a:spcPts val="4900"/>
              </a:lnSpc>
            </a:pPr>
            <a:r>
              <a:rPr lang="en-US" sz="2899">
                <a:solidFill>
                  <a:srgbClr val="3B2C5A"/>
                </a:solidFill>
                <a:latin typeface="Sniglet"/>
                <a:ea typeface="Sniglet"/>
                <a:cs typeface="Sniglet"/>
                <a:sym typeface="Sniglet"/>
              </a:rPr>
              <a:t>(D) Valuable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DAGLpDguFlM</dc:identifier>
  <dcterms:modified xsi:type="dcterms:W3CDTF">2011-08-01T06:04:30Z</dcterms:modified>
  <cp:revision>1</cp:revision>
  <dc:title>Copy of English Language Arts Parts of Speech Presentation in Purple White Minimalist Style </dc:title>
</cp:coreProperties>
</file>