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1" r:id="rId8"/>
    <p:sldId id="262" r:id="rId9"/>
    <p:sldId id="263" r:id="rId10"/>
    <p:sldId id="264" r:id="rId11"/>
    <p:sldId id="260" r:id="rId12"/>
    <p:sldId id="265" r:id="rId13"/>
    <p:sldId id="266" r:id="rId14"/>
    <p:sldId id="26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1066800"/>
            <a:ext cx="2616200" cy="48768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14400" y="1066800"/>
            <a:ext cx="7645400" cy="4876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14400" y="1828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8288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A9AFE789-C977-4A36-9FEB-0F94A32392A3}" type="slidenum">
              <a:rPr lang="en-US" smtClean="0"/>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016000" y="1066800"/>
            <a:ext cx="10363200" cy="457200"/>
          </a:xfrm>
          <a:prstGeom prst="rect">
            <a:avLst/>
          </a:prstGeom>
          <a:noFill/>
          <a:ln w="9525">
            <a:noFill/>
            <a:miter lim="800000"/>
          </a:ln>
        </p:spPr>
        <p:txBody>
          <a:bodyPr vert="horz" wrap="square" lIns="91407" tIns="45704" rIns="91407" bIns="45704" numCol="1" anchor="ctr" anchorCtr="0" compatLnSpc="1"/>
          <a:lstStyle/>
          <a:p>
            <a:pPr lvl="0"/>
            <a:r>
              <a:rPr lang="en-US"/>
              <a:t>Click Here to Add Title</a:t>
            </a:r>
            <a:endParaRPr lang="en-US"/>
          </a:p>
        </p:txBody>
      </p:sp>
      <p:sp>
        <p:nvSpPr>
          <p:cNvPr id="1029" name="Rectangle 3"/>
          <p:cNvSpPr>
            <a:spLocks noGrp="1" noChangeArrowheads="1"/>
          </p:cNvSpPr>
          <p:nvPr>
            <p:ph type="body" idx="1"/>
          </p:nvPr>
        </p:nvSpPr>
        <p:spPr bwMode="auto">
          <a:xfrm>
            <a:off x="914400" y="1828800"/>
            <a:ext cx="10363200" cy="4114800"/>
          </a:xfrm>
          <a:prstGeom prst="rect">
            <a:avLst/>
          </a:prstGeom>
          <a:noFill/>
          <a:ln w="9525">
            <a:noFill/>
            <a:miter lim="800000"/>
          </a:ln>
        </p:spPr>
        <p:txBody>
          <a:bodyPr vert="horz" wrap="square" lIns="91407" tIns="45704" rIns="91407" bIns="45704"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4148" name="Rectangle 4"/>
          <p:cNvSpPr>
            <a:spLocks noGrp="1" noChangeArrowheads="1"/>
          </p:cNvSpPr>
          <p:nvPr>
            <p:ph type="sldNum" sz="quarter" idx="4"/>
          </p:nvPr>
        </p:nvSpPr>
        <p:spPr bwMode="auto">
          <a:xfrm>
            <a:off x="8737600" y="6172200"/>
            <a:ext cx="2540000" cy="457200"/>
          </a:xfrm>
          <a:prstGeom prst="rect">
            <a:avLst/>
          </a:prstGeom>
          <a:noFill/>
          <a:ln w="9525">
            <a:noFill/>
            <a:miter lim="800000"/>
          </a:ln>
          <a:effectLst/>
        </p:spPr>
        <p:txBody>
          <a:bodyPr vert="horz" wrap="square" lIns="91407" tIns="45704" rIns="91407" bIns="45704" numCol="1" anchor="t" anchorCtr="0" compatLnSpc="1"/>
          <a:lstStyle>
            <a:lvl1pPr algn="r">
              <a:defRPr sz="1200" b="1">
                <a:latin typeface="+mn-lt"/>
              </a:defRPr>
            </a:lvl1pPr>
          </a:lstStyle>
          <a:p>
            <a:fld id="{A9AFE789-C977-4A36-9FEB-0F94A32392A3}" type="slidenum">
              <a:rPr lang="en-US" smtClean="0"/>
            </a:fld>
            <a:endParaRPr lang="en-US"/>
          </a:p>
        </p:txBody>
      </p:sp>
      <p:graphicFrame>
        <p:nvGraphicFramePr>
          <p:cNvPr id="1026" name="Object 5"/>
          <p:cNvGraphicFramePr>
            <a:graphicFrameLocks noChangeAspect="1"/>
          </p:cNvGraphicFramePr>
          <p:nvPr/>
        </p:nvGraphicFramePr>
        <p:xfrm>
          <a:off x="916517" y="152400"/>
          <a:ext cx="2537883" cy="609600"/>
        </p:xfrm>
        <a:graphic>
          <a:graphicData uri="http://schemas.openxmlformats.org/presentationml/2006/ole">
            <mc:AlternateContent xmlns:mc="http://schemas.openxmlformats.org/markup-compatibility/2006">
              <mc:Choice xmlns:v="urn:schemas-microsoft-com:vml" Requires="v">
                <p:oleObj spid="_x0000_s2" name="Clip" r:id="rId13" imgW="3181350" imgH="1019175" progId="">
                  <p:embed/>
                </p:oleObj>
              </mc:Choice>
              <mc:Fallback>
                <p:oleObj name="Clip" r:id="rId13" imgW="3181350" imgH="1019175" progId="">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6517" y="152400"/>
                        <a:ext cx="253788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50" name="Text Box 6"/>
          <p:cNvSpPr txBox="1">
            <a:spLocks noChangeArrowheads="1"/>
          </p:cNvSpPr>
          <p:nvPr/>
        </p:nvSpPr>
        <p:spPr bwMode="auto">
          <a:xfrm>
            <a:off x="5715001" y="304800"/>
            <a:ext cx="4575225" cy="338522"/>
          </a:xfrm>
          <a:prstGeom prst="rect">
            <a:avLst/>
          </a:prstGeom>
          <a:noFill/>
          <a:ln w="9525">
            <a:noFill/>
            <a:miter lim="800000"/>
          </a:ln>
          <a:effectLst/>
        </p:spPr>
        <p:txBody>
          <a:bodyPr wrap="none" lIns="91407" tIns="45704" rIns="91407" bIns="45704">
            <a:spAutoFit/>
          </a:bodyPr>
          <a:lstStyle/>
          <a:p>
            <a:pPr>
              <a:defRPr/>
            </a:pPr>
            <a:r>
              <a:rPr lang="en-US" sz="1600" b="1">
                <a:latin typeface="Arial" panose="020B0604020202020204" pitchFamily="34" charset="0"/>
              </a:rPr>
              <a:t> Engineering H192  - Computer Programming</a:t>
            </a:r>
            <a:endParaRPr lang="en-US" sz="1600" b="1">
              <a:latin typeface="Arial" panose="020B0604020202020204" pitchFamily="34" charset="0"/>
            </a:endParaRPr>
          </a:p>
        </p:txBody>
      </p:sp>
      <p:sp>
        <p:nvSpPr>
          <p:cNvPr id="134151" name="Rectangle 7"/>
          <p:cNvSpPr>
            <a:spLocks noGrp="1" noChangeArrowheads="1"/>
          </p:cNvSpPr>
          <p:nvPr>
            <p:ph type="ftr" sz="quarter" idx="3"/>
          </p:nvPr>
        </p:nvSpPr>
        <p:spPr bwMode="auto">
          <a:xfrm>
            <a:off x="914400" y="6172200"/>
            <a:ext cx="3860800" cy="457200"/>
          </a:xfrm>
          <a:prstGeom prst="rect">
            <a:avLst/>
          </a:prstGeom>
          <a:noFill/>
          <a:ln w="9525">
            <a:noFill/>
            <a:miter lim="800000"/>
          </a:ln>
          <a:effectLst/>
        </p:spPr>
        <p:txBody>
          <a:bodyPr vert="horz" wrap="square" lIns="91407" tIns="45704" rIns="91407" bIns="45704" numCol="1" anchor="t" anchorCtr="0" compatLnSpc="1"/>
          <a:lstStyle>
            <a:lvl1pPr>
              <a:defRPr sz="1200" b="1">
                <a:latin typeface="+mn-lt"/>
              </a:defRPr>
            </a:lvl1pPr>
          </a:lstStyle>
          <a:p>
            <a:endParaRPr lang="en-US"/>
          </a:p>
        </p:txBody>
      </p:sp>
      <p:sp>
        <p:nvSpPr>
          <p:cNvPr id="134152" name="Rectangle 8"/>
          <p:cNvSpPr>
            <a:spLocks noChangeArrowheads="1"/>
          </p:cNvSpPr>
          <p:nvPr/>
        </p:nvSpPr>
        <p:spPr bwMode="auto">
          <a:xfrm>
            <a:off x="4064000" y="6169025"/>
            <a:ext cx="3243129" cy="276967"/>
          </a:xfrm>
          <a:prstGeom prst="rect">
            <a:avLst/>
          </a:prstGeom>
          <a:noFill/>
          <a:ln w="9525">
            <a:noFill/>
            <a:miter lim="800000"/>
          </a:ln>
          <a:effectLst/>
        </p:spPr>
        <p:txBody>
          <a:bodyPr wrap="none" lIns="91407" tIns="45704" rIns="91407" bIns="45704">
            <a:spAutoFit/>
          </a:bodyPr>
          <a:lstStyle/>
          <a:p>
            <a:pPr>
              <a:defRPr/>
            </a:pPr>
            <a:r>
              <a:rPr lang="en-US" sz="1200" b="1">
                <a:latin typeface="Arial" panose="020B0604020202020204" pitchFamily="34" charset="0"/>
              </a:rPr>
              <a:t>Gateway Engineering Education Coalition</a:t>
            </a:r>
            <a:endParaRPr lang="en-US" sz="1200" b="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2800" b="1">
          <a:solidFill>
            <a:srgbClr val="0066CC"/>
          </a:solidFill>
          <a:latin typeface="+mj-lt"/>
          <a:ea typeface="+mj-ea"/>
          <a:cs typeface="+mj-cs"/>
        </a:defRPr>
      </a:lvl1pPr>
      <a:lvl2pPr algn="ctr" rtl="0" eaLnBrk="1" fontAlgn="base" hangingPunct="1">
        <a:spcBef>
          <a:spcPct val="0"/>
        </a:spcBef>
        <a:spcAft>
          <a:spcPct val="0"/>
        </a:spcAft>
        <a:defRPr sz="2800" b="1">
          <a:solidFill>
            <a:srgbClr val="0066CC"/>
          </a:solidFill>
          <a:latin typeface="Arial" panose="020B0604020202020204" pitchFamily="34" charset="0"/>
        </a:defRPr>
      </a:lvl2pPr>
      <a:lvl3pPr algn="ctr" rtl="0" eaLnBrk="1" fontAlgn="base" hangingPunct="1">
        <a:spcBef>
          <a:spcPct val="0"/>
        </a:spcBef>
        <a:spcAft>
          <a:spcPct val="0"/>
        </a:spcAft>
        <a:defRPr sz="2800" b="1">
          <a:solidFill>
            <a:srgbClr val="0066CC"/>
          </a:solidFill>
          <a:latin typeface="Arial" panose="020B0604020202020204" pitchFamily="34" charset="0"/>
        </a:defRPr>
      </a:lvl3pPr>
      <a:lvl4pPr algn="ctr" rtl="0" eaLnBrk="1" fontAlgn="base" hangingPunct="1">
        <a:spcBef>
          <a:spcPct val="0"/>
        </a:spcBef>
        <a:spcAft>
          <a:spcPct val="0"/>
        </a:spcAft>
        <a:defRPr sz="2800" b="1">
          <a:solidFill>
            <a:srgbClr val="0066CC"/>
          </a:solidFill>
          <a:latin typeface="Arial" panose="020B0604020202020204" pitchFamily="34" charset="0"/>
        </a:defRPr>
      </a:lvl4pPr>
      <a:lvl5pPr algn="ctr" rtl="0" eaLnBrk="1" fontAlgn="base" hangingPunct="1">
        <a:spcBef>
          <a:spcPct val="0"/>
        </a:spcBef>
        <a:spcAft>
          <a:spcPct val="0"/>
        </a:spcAft>
        <a:defRPr sz="2800" b="1">
          <a:solidFill>
            <a:srgbClr val="0066CC"/>
          </a:solidFill>
          <a:latin typeface="Arial" panose="020B0604020202020204" pitchFamily="34" charset="0"/>
        </a:defRPr>
      </a:lvl5pPr>
      <a:lvl6pPr marL="457200" algn="ctr" rtl="0" eaLnBrk="1" fontAlgn="base" hangingPunct="1">
        <a:spcBef>
          <a:spcPct val="0"/>
        </a:spcBef>
        <a:spcAft>
          <a:spcPct val="0"/>
        </a:spcAft>
        <a:defRPr sz="2800" b="1">
          <a:solidFill>
            <a:srgbClr val="0066CC"/>
          </a:solidFill>
          <a:latin typeface="Arial" panose="020B0604020202020204" pitchFamily="34" charset="0"/>
        </a:defRPr>
      </a:lvl6pPr>
      <a:lvl7pPr marL="914400" algn="ctr" rtl="0" eaLnBrk="1" fontAlgn="base" hangingPunct="1">
        <a:spcBef>
          <a:spcPct val="0"/>
        </a:spcBef>
        <a:spcAft>
          <a:spcPct val="0"/>
        </a:spcAft>
        <a:defRPr sz="2800" b="1">
          <a:solidFill>
            <a:srgbClr val="0066CC"/>
          </a:solidFill>
          <a:latin typeface="Arial" panose="020B0604020202020204" pitchFamily="34" charset="0"/>
        </a:defRPr>
      </a:lvl7pPr>
      <a:lvl8pPr marL="1371600" algn="ctr" rtl="0" eaLnBrk="1" fontAlgn="base" hangingPunct="1">
        <a:spcBef>
          <a:spcPct val="0"/>
        </a:spcBef>
        <a:spcAft>
          <a:spcPct val="0"/>
        </a:spcAft>
        <a:defRPr sz="2800" b="1">
          <a:solidFill>
            <a:srgbClr val="0066CC"/>
          </a:solidFill>
          <a:latin typeface="Arial" panose="020B0604020202020204" pitchFamily="34" charset="0"/>
        </a:defRPr>
      </a:lvl8pPr>
      <a:lvl9pPr marL="1828800" algn="ctr" rtl="0" eaLnBrk="1" fontAlgn="base" hangingPunct="1">
        <a:spcBef>
          <a:spcPct val="0"/>
        </a:spcBef>
        <a:spcAft>
          <a:spcPct val="0"/>
        </a:spcAft>
        <a:defRPr sz="2800" b="1">
          <a:solidFill>
            <a:srgbClr val="0066CC"/>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b="1">
          <a:solidFill>
            <a:schemeClr val="tx1"/>
          </a:solidFill>
          <a:latin typeface="+mn-lt"/>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0" i="0" dirty="0">
                <a:solidFill>
                  <a:schemeClr val="accent2">
                    <a:lumMod val="75000"/>
                  </a:schemeClr>
                </a:solidFill>
                <a:effectLst/>
                <a:latin typeface="inter-regular"/>
              </a:rPr>
              <a:t>Naïve Bayes algorithm</a:t>
            </a:r>
            <a:endParaRPr lang="en-US" sz="4400" dirty="0">
              <a:solidFill>
                <a:schemeClr val="accent2">
                  <a:lumMod val="75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610B4B"/>
                </a:solidFill>
                <a:effectLst/>
                <a:latin typeface="erdana"/>
              </a:rPr>
              <a:t>Advantages of Naïve Bayes Classifier:</a:t>
            </a:r>
            <a:br>
              <a:rPr lang="en-US" b="0" i="0" dirty="0">
                <a:solidFill>
                  <a:srgbClr val="610B4B"/>
                </a:solidFill>
                <a:effectLst/>
                <a:latin typeface="erdana"/>
              </a:rPr>
            </a:b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Naïve Bayes is one of the fast and easy ML algorithms to predict a class of datasets.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can be used for Binary as well as Multi-class Classifications.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performs well in Multi-class predictions as compared to the other Algorithms.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the most popular choice for </a:t>
            </a:r>
            <a:r>
              <a:rPr lang="en-US" b="1" i="0" dirty="0">
                <a:solidFill>
                  <a:srgbClr val="000000"/>
                </a:solidFill>
                <a:effectLst/>
                <a:latin typeface="inter-bold"/>
              </a:rPr>
              <a:t>text classification problems</a:t>
            </a:r>
            <a:r>
              <a:rPr lang="en-US" b="0" i="0" dirty="0">
                <a:solidFill>
                  <a:srgbClr val="000000"/>
                </a:solidFill>
                <a:effectLst/>
                <a:latin typeface="inter-regular"/>
              </a:rPr>
              <a:t>.</a:t>
            </a:r>
            <a:endParaRPr lang="en-US" b="0" i="0" dirty="0">
              <a:solidFill>
                <a:srgbClr val="000000"/>
              </a:solidFill>
              <a:effectLst/>
              <a:latin typeface="inter-regular"/>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610B4B"/>
                </a:solidFill>
                <a:effectLst/>
                <a:latin typeface="erdana"/>
              </a:rPr>
              <a:t>Disadvantages of Naïve Bayes Classifier:</a:t>
            </a:r>
            <a:endParaRPr lang="en-US" dirty="0"/>
          </a:p>
        </p:txBody>
      </p:sp>
      <p:sp>
        <p:nvSpPr>
          <p:cNvPr id="3" name="Content Placeholder 2"/>
          <p:cNvSpPr>
            <a:spLocks noGrp="1"/>
          </p:cNvSpPr>
          <p:nvPr>
            <p:ph idx="1"/>
          </p:nvPr>
        </p:nvSpPr>
        <p:spPr/>
        <p:txBody>
          <a:bodyPr/>
          <a:lstStyle/>
          <a:p>
            <a:r>
              <a:rPr lang="en-US" b="0" i="0" dirty="0">
                <a:solidFill>
                  <a:srgbClr val="000000"/>
                </a:solidFill>
                <a:effectLst/>
                <a:latin typeface="inter-regular"/>
              </a:rPr>
              <a:t>Naive Bayes assumes that all features are independent or unrelated, so it cannot learn the relationship between features.</a:t>
            </a:r>
            <a:endParaRPr lang="en-US" b="0" i="0" dirty="0">
              <a:solidFill>
                <a:srgbClr val="000000"/>
              </a:solidFill>
              <a:effectLst/>
              <a:latin typeface="inter-regular"/>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610B4B"/>
                </a:solidFill>
                <a:effectLst/>
                <a:latin typeface="erdana"/>
              </a:rPr>
              <a:t>Applications of Naïve Bayes Classifier:</a:t>
            </a:r>
            <a:br>
              <a:rPr lang="en-US" b="0" i="0" dirty="0">
                <a:solidFill>
                  <a:srgbClr val="610B4B"/>
                </a:solidFill>
                <a:effectLst/>
                <a:latin typeface="erdana"/>
              </a:rPr>
            </a:b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used for </a:t>
            </a:r>
            <a:r>
              <a:rPr lang="en-US" b="1" i="0" dirty="0">
                <a:solidFill>
                  <a:srgbClr val="000000"/>
                </a:solidFill>
                <a:effectLst/>
                <a:latin typeface="inter-bold"/>
              </a:rPr>
              <a:t>Credit Scoring</a:t>
            </a:r>
            <a:r>
              <a:rPr lang="en-US" b="0" i="0" dirty="0">
                <a:solidFill>
                  <a:srgbClr val="000000"/>
                </a:solidFill>
                <a:effectLst/>
                <a:latin typeface="inter-regular"/>
              </a:rPr>
              <a: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used in </a:t>
            </a:r>
            <a:r>
              <a:rPr lang="en-US" b="1" i="0" dirty="0">
                <a:solidFill>
                  <a:srgbClr val="000000"/>
                </a:solidFill>
                <a:effectLst/>
                <a:latin typeface="inter-bold"/>
              </a:rPr>
              <a:t>medical data classification</a:t>
            </a:r>
            <a:r>
              <a:rPr lang="en-US" b="0" i="0" dirty="0">
                <a:solidFill>
                  <a:srgbClr val="000000"/>
                </a:solidFill>
                <a:effectLst/>
                <a:latin typeface="inter-regular"/>
              </a:rPr>
              <a: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can be used in </a:t>
            </a:r>
            <a:r>
              <a:rPr lang="en-US" b="1" i="0" dirty="0">
                <a:solidFill>
                  <a:srgbClr val="000000"/>
                </a:solidFill>
                <a:effectLst/>
                <a:latin typeface="inter-bold"/>
              </a:rPr>
              <a:t>real-time predictions</a:t>
            </a:r>
            <a:r>
              <a:rPr lang="en-US" b="0" i="0" dirty="0">
                <a:solidFill>
                  <a:srgbClr val="000000"/>
                </a:solidFill>
                <a:effectLst/>
                <a:latin typeface="inter-regular"/>
              </a:rPr>
              <a:t> because Naïve Bayes Classifier is an eager learner.</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used in Text classification such as </a:t>
            </a:r>
            <a:r>
              <a:rPr lang="en-US" b="1" i="0" dirty="0">
                <a:solidFill>
                  <a:srgbClr val="000000"/>
                </a:solidFill>
                <a:effectLst/>
                <a:latin typeface="inter-bold"/>
              </a:rPr>
              <a:t>Spam filtering</a:t>
            </a:r>
            <a:r>
              <a:rPr lang="en-US" b="0" i="0" dirty="0">
                <a:solidFill>
                  <a:srgbClr val="000000"/>
                </a:solidFill>
                <a:effectLst/>
                <a:latin typeface="inter-regular"/>
              </a:rPr>
              <a:t> and </a:t>
            </a:r>
            <a:r>
              <a:rPr lang="en-US" b="1" i="0" dirty="0">
                <a:solidFill>
                  <a:srgbClr val="000000"/>
                </a:solidFill>
                <a:effectLst/>
                <a:latin typeface="inter-bold"/>
              </a:rPr>
              <a:t>Sentiment analysis</a:t>
            </a:r>
            <a:r>
              <a:rPr lang="en-US" b="0" i="0" dirty="0">
                <a:solidFill>
                  <a:srgbClr val="000000"/>
                </a:solidFill>
                <a:effectLst/>
                <a:latin typeface="inter-regular"/>
              </a:rPr>
              <a:t>.</a:t>
            </a:r>
            <a:endParaRPr lang="en-US" b="0" i="0" dirty="0">
              <a:solidFill>
                <a:srgbClr val="000000"/>
              </a:solidFill>
              <a:effectLst/>
              <a:latin typeface="inter-regular"/>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Steps</a:t>
            </a: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Data Pre-processing step</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Fitting Naive Bayes to the Training set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Predicting the test result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Test accuracy of the result(Creation of Confusion matrix)</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Visualizing the test set result.</a:t>
            </a:r>
            <a:endParaRPr lang="en-US" b="0" i="0" dirty="0">
              <a:solidFill>
                <a:srgbClr val="000000"/>
              </a:solidFill>
              <a:effectLst/>
              <a:latin typeface="inter-regular"/>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Formula</a:t>
            </a:r>
            <a:endParaRPr lang="en-US"/>
          </a:p>
        </p:txBody>
      </p:sp>
      <p:pic>
        <p:nvPicPr>
          <p:cNvPr id="4" name="Content Placeholder 3"/>
          <p:cNvPicPr>
            <a:picLocks noChangeAspect="1"/>
          </p:cNvPicPr>
          <p:nvPr>
            <p:ph idx="1"/>
          </p:nvPr>
        </p:nvPicPr>
        <p:blipFill>
          <a:blip r:embed="rId1"/>
          <a:stretch>
            <a:fillRect/>
          </a:stretch>
        </p:blipFill>
        <p:spPr>
          <a:xfrm>
            <a:off x="2952115" y="2009775"/>
            <a:ext cx="7339330" cy="4185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Naïve Bayes algorithm is a supervised learning algorithm, which is based on </a:t>
            </a:r>
            <a:r>
              <a:rPr lang="en-US" b="1" i="0" dirty="0">
                <a:solidFill>
                  <a:srgbClr val="000000"/>
                </a:solidFill>
                <a:effectLst/>
                <a:latin typeface="inter-bold"/>
              </a:rPr>
              <a:t>Bayes theorem</a:t>
            </a:r>
            <a:r>
              <a:rPr lang="en-US" b="0" i="0" dirty="0">
                <a:solidFill>
                  <a:srgbClr val="000000"/>
                </a:solidFill>
                <a:effectLst/>
                <a:latin typeface="inter-regular"/>
              </a:rPr>
              <a:t> and used for solving classification problems.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mainly used in </a:t>
            </a:r>
            <a:r>
              <a:rPr lang="en-US" b="0" i="1" dirty="0">
                <a:solidFill>
                  <a:srgbClr val="000000"/>
                </a:solidFill>
                <a:effectLst/>
                <a:latin typeface="inter-regular"/>
              </a:rPr>
              <a:t>text classification</a:t>
            </a:r>
            <a:r>
              <a:rPr lang="en-US" b="0" i="0" dirty="0">
                <a:solidFill>
                  <a:srgbClr val="000000"/>
                </a:solidFill>
                <a:effectLst/>
                <a:latin typeface="inter-regular"/>
              </a:rPr>
              <a:t> that includes a high-dimensional training dataset.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Naïve Bayes Classifier is one of the simple and most effective Classification algorithms which helps in building the fast machine learning models that can make quick predictions.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It is a probabilistic classifier, which means it predicts on the basis of the probability of an object</a:t>
            </a:r>
            <a:r>
              <a:rPr lang="en-US" b="0" i="0" dirty="0">
                <a:solidFill>
                  <a:srgbClr val="000000"/>
                </a:solidFill>
                <a:effectLst/>
                <a:latin typeface="inter-regular"/>
              </a:rPr>
              <a: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Some popular examples of Naïve Bayes Algorithm are </a:t>
            </a:r>
            <a:r>
              <a:rPr lang="en-US" b="1" i="0" dirty="0">
                <a:solidFill>
                  <a:srgbClr val="000000"/>
                </a:solidFill>
                <a:effectLst/>
                <a:latin typeface="inter-bold"/>
              </a:rPr>
              <a:t>spam filtration, Sentimental analysis, and classifying articles</a:t>
            </a:r>
            <a:r>
              <a:rPr lang="en-US" b="0" i="0" dirty="0">
                <a:solidFill>
                  <a:srgbClr val="000000"/>
                </a:solidFill>
                <a:effectLst/>
                <a:latin typeface="inter-regular"/>
              </a:rPr>
              <a:t>.</a:t>
            </a:r>
            <a:endParaRPr lang="en-US" b="0" i="0" dirty="0">
              <a:solidFill>
                <a:srgbClr val="000000"/>
              </a:solidFill>
              <a:effectLst/>
              <a:latin typeface="inter-regular"/>
            </a:endParaRP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0" i="0" dirty="0">
                <a:effectLst/>
                <a:latin typeface="inter-regular"/>
              </a:rPr>
              <a:t>The Naïve Bayes algorithm is comprised of two words Naïve and Bayes, Which can be described as:</a:t>
            </a:r>
            <a:endParaRPr lang="en-US" b="0" i="0" dirty="0">
              <a:effectLst/>
              <a:latin typeface="inter-regular"/>
            </a:endParaRPr>
          </a:p>
          <a:p>
            <a:pPr algn="just">
              <a:buFont typeface="Arial" panose="020B0604020202020204" pitchFamily="34" charset="0"/>
              <a:buChar char="•"/>
            </a:pPr>
            <a:r>
              <a:rPr lang="en-US" b="1" i="0" dirty="0">
                <a:effectLst/>
                <a:latin typeface="inter-bold"/>
              </a:rPr>
              <a:t>Naïve</a:t>
            </a:r>
            <a:r>
              <a:rPr lang="en-US" b="0" i="0" dirty="0">
                <a:effectLst/>
                <a:latin typeface="inter-regular"/>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lang="en-US" b="0" i="0" dirty="0">
              <a:effectLst/>
              <a:latin typeface="inter-regular"/>
            </a:endParaRPr>
          </a:p>
          <a:p>
            <a:pPr algn="just">
              <a:buFont typeface="Arial" panose="020B0604020202020204" pitchFamily="34" charset="0"/>
              <a:buChar char="•"/>
            </a:pPr>
            <a:r>
              <a:rPr lang="en-US" b="1" i="0" dirty="0">
                <a:effectLst/>
                <a:latin typeface="inter-bold"/>
              </a:rPr>
              <a:t>Bayes</a:t>
            </a:r>
            <a:r>
              <a:rPr lang="en-US" b="0" i="0" dirty="0">
                <a:effectLst/>
                <a:latin typeface="inter-regular"/>
              </a:rPr>
              <a:t>: It is called Bayes because it depends on the principle of Bayes Theorem.</a:t>
            </a:r>
            <a:endParaRPr lang="en-US" b="0" i="0" dirty="0">
              <a:effectLst/>
              <a:latin typeface="inter-regular"/>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610B38"/>
                </a:solidFill>
                <a:effectLst/>
                <a:latin typeface="erdana"/>
              </a:rPr>
              <a:t>Bayes' Theorem:</a:t>
            </a:r>
            <a:br>
              <a:rPr lang="en-US" b="0" i="0" dirty="0">
                <a:solidFill>
                  <a:srgbClr val="610B38"/>
                </a:solidFill>
                <a:effectLst/>
                <a:latin typeface="erdana"/>
              </a:rPr>
            </a:br>
            <a:endParaRPr lang="en-US" dirty="0"/>
          </a:p>
        </p:txBody>
      </p:sp>
      <p:sp>
        <p:nvSpPr>
          <p:cNvPr id="3" name="Content Placeholder 2"/>
          <p:cNvSpPr>
            <a:spLocks noGrp="1"/>
          </p:cNvSpPr>
          <p:nvPr>
            <p:ph idx="1"/>
          </p:nvPr>
        </p:nvSpPr>
        <p:spPr/>
        <p:txBody>
          <a:bodyPr>
            <a:noAutofit/>
          </a:bodyPr>
          <a:lstStyle/>
          <a:p>
            <a:pPr algn="just">
              <a:buFont typeface="Arial" panose="020B0604020202020204" pitchFamily="34" charset="0"/>
              <a:buChar char="•"/>
            </a:pPr>
            <a:r>
              <a:rPr lang="en-US" sz="2000" b="0" i="0" dirty="0">
                <a:solidFill>
                  <a:srgbClr val="000000"/>
                </a:solidFill>
                <a:effectLst/>
                <a:latin typeface="inter-regular"/>
              </a:rPr>
              <a:t>Bayes' theorem is also known as </a:t>
            </a:r>
            <a:r>
              <a:rPr lang="en-US" sz="2000" b="1" i="0" dirty="0">
                <a:solidFill>
                  <a:srgbClr val="000000"/>
                </a:solidFill>
                <a:effectLst/>
                <a:latin typeface="inter-bold"/>
              </a:rPr>
              <a:t>Bayes' Rule</a:t>
            </a:r>
            <a:r>
              <a:rPr lang="en-US" sz="2000" b="0" i="0" dirty="0">
                <a:solidFill>
                  <a:srgbClr val="000000"/>
                </a:solidFill>
                <a:effectLst/>
                <a:latin typeface="inter-regular"/>
              </a:rPr>
              <a:t> or </a:t>
            </a:r>
            <a:r>
              <a:rPr lang="en-US" sz="2000" b="1" i="0" dirty="0">
                <a:solidFill>
                  <a:srgbClr val="000000"/>
                </a:solidFill>
                <a:effectLst/>
                <a:latin typeface="inter-bold"/>
              </a:rPr>
              <a:t>Bayes' law</a:t>
            </a:r>
            <a:r>
              <a:rPr lang="en-US" sz="2000" b="0" i="0" dirty="0">
                <a:solidFill>
                  <a:srgbClr val="000000"/>
                </a:solidFill>
                <a:effectLst/>
                <a:latin typeface="inter-regular"/>
              </a:rPr>
              <a:t>, which is used to determine the probability of a hypothesis with prior knowledge. It depends on the conditional probability.</a:t>
            </a:r>
            <a:endParaRPr lang="en-US" sz="2000" b="0" i="0" dirty="0">
              <a:solidFill>
                <a:srgbClr val="000000"/>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The formula for Bayes' theorem is given as:</a:t>
            </a:r>
            <a:endParaRPr lang="en-US" sz="2000" b="0" i="0" dirty="0">
              <a:solidFill>
                <a:srgbClr val="000000"/>
              </a:solidFill>
              <a:effectLst/>
              <a:latin typeface="inter-regular"/>
            </a:endParaRPr>
          </a:p>
          <a:p>
            <a:endParaRPr lang="en-US" sz="2000" dirty="0"/>
          </a:p>
          <a:p>
            <a:endParaRPr lang="en-US" sz="2000" dirty="0"/>
          </a:p>
          <a:p>
            <a:pPr marL="0" indent="0" algn="just">
              <a:buNone/>
            </a:pPr>
            <a:r>
              <a:rPr lang="en-US" sz="2000" b="1" i="0" dirty="0">
                <a:solidFill>
                  <a:srgbClr val="333333"/>
                </a:solidFill>
                <a:effectLst/>
                <a:latin typeface="inter-bold"/>
              </a:rPr>
              <a:t>Where,</a:t>
            </a:r>
            <a:endParaRPr lang="en-US" sz="2000" b="0" i="0" dirty="0">
              <a:solidFill>
                <a:srgbClr val="333333"/>
              </a:solidFill>
              <a:effectLst/>
              <a:latin typeface="inter-regular"/>
            </a:endParaRPr>
          </a:p>
          <a:p>
            <a:pPr marL="0" indent="0" algn="just">
              <a:buNone/>
            </a:pPr>
            <a:r>
              <a:rPr lang="en-US" sz="2000" b="1" i="0" dirty="0">
                <a:solidFill>
                  <a:srgbClr val="333333"/>
                </a:solidFill>
                <a:effectLst/>
                <a:latin typeface="inter-bold"/>
              </a:rPr>
              <a:t>P(A|B) is Posterior probability</a:t>
            </a:r>
            <a:r>
              <a:rPr lang="en-US" sz="2000" b="0" i="0" dirty="0">
                <a:solidFill>
                  <a:srgbClr val="333333"/>
                </a:solidFill>
                <a:effectLst/>
                <a:latin typeface="inter-regular"/>
              </a:rPr>
              <a:t>: </a:t>
            </a:r>
            <a:endParaRPr lang="en-US" sz="2000" b="0" i="0" dirty="0">
              <a:solidFill>
                <a:srgbClr val="333333"/>
              </a:solidFill>
              <a:effectLst/>
              <a:latin typeface="inter-regular"/>
            </a:endParaRPr>
          </a:p>
          <a:p>
            <a:pPr marL="0" indent="0" algn="just">
              <a:buNone/>
            </a:pPr>
            <a:r>
              <a:rPr lang="en-US" sz="2000" b="0" i="0" dirty="0">
                <a:solidFill>
                  <a:srgbClr val="333333"/>
                </a:solidFill>
                <a:effectLst/>
                <a:latin typeface="inter-regular"/>
              </a:rPr>
              <a:t>Probability of hypothesis A on the observed event B.</a:t>
            </a:r>
            <a:endParaRPr lang="en-US" sz="2000" b="0" i="0" dirty="0">
              <a:solidFill>
                <a:srgbClr val="333333"/>
              </a:solidFill>
              <a:effectLst/>
              <a:latin typeface="inter-regular"/>
            </a:endParaRPr>
          </a:p>
          <a:p>
            <a:pPr marL="0" indent="0" algn="just">
              <a:buNone/>
            </a:pPr>
            <a:r>
              <a:rPr lang="en-US" sz="2000" b="1" i="0" dirty="0">
                <a:solidFill>
                  <a:srgbClr val="333333"/>
                </a:solidFill>
                <a:effectLst/>
                <a:latin typeface="inter-bold"/>
              </a:rPr>
              <a:t>P(B|A) is Likelihood probability</a:t>
            </a:r>
            <a:r>
              <a:rPr lang="en-US" sz="2000" b="0" i="0" dirty="0">
                <a:solidFill>
                  <a:srgbClr val="333333"/>
                </a:solidFill>
                <a:effectLst/>
                <a:latin typeface="inter-regular"/>
              </a:rPr>
              <a:t>: </a:t>
            </a:r>
            <a:endParaRPr lang="en-US" sz="2000" b="0" i="0" dirty="0">
              <a:solidFill>
                <a:srgbClr val="333333"/>
              </a:solidFill>
              <a:effectLst/>
              <a:latin typeface="inter-regular"/>
            </a:endParaRPr>
          </a:p>
          <a:p>
            <a:pPr marL="0" indent="0" algn="just">
              <a:buNone/>
            </a:pPr>
            <a:r>
              <a:rPr lang="en-US" sz="2000" b="0" i="0" dirty="0">
                <a:solidFill>
                  <a:srgbClr val="333333"/>
                </a:solidFill>
                <a:effectLst/>
                <a:latin typeface="inter-regular"/>
              </a:rPr>
              <a:t>Probability of the evidence given that the probability of a hypothesis is true.</a:t>
            </a:r>
            <a:endParaRPr lang="en-US" sz="2000" b="0" i="0" dirty="0">
              <a:solidFill>
                <a:srgbClr val="333333"/>
              </a:solidFill>
              <a:effectLst/>
              <a:latin typeface="inter-regular"/>
            </a:endParaRPr>
          </a:p>
          <a:p>
            <a:pPr marL="0" indent="0" algn="just">
              <a:buNone/>
            </a:pPr>
            <a:r>
              <a:rPr lang="en-US" sz="2000" b="1" i="0" dirty="0">
                <a:solidFill>
                  <a:srgbClr val="333333"/>
                </a:solidFill>
                <a:effectLst/>
                <a:latin typeface="inter-bold"/>
              </a:rPr>
              <a:t>P(A) is Prior Probability</a:t>
            </a:r>
            <a:r>
              <a:rPr lang="en-US" sz="2000" b="0" i="0" dirty="0">
                <a:solidFill>
                  <a:srgbClr val="333333"/>
                </a:solidFill>
                <a:effectLst/>
                <a:latin typeface="inter-regular"/>
              </a:rPr>
              <a:t>: Probability of hypothesis before observing the evidence.</a:t>
            </a:r>
            <a:endParaRPr lang="en-US" sz="2000" b="0" i="0" dirty="0">
              <a:solidFill>
                <a:srgbClr val="333333"/>
              </a:solidFill>
              <a:effectLst/>
              <a:latin typeface="inter-regular"/>
            </a:endParaRPr>
          </a:p>
          <a:p>
            <a:pPr marL="0" indent="0" algn="just">
              <a:buNone/>
            </a:pPr>
            <a:r>
              <a:rPr lang="en-US" sz="2000" b="1" i="0" dirty="0">
                <a:solidFill>
                  <a:srgbClr val="333333"/>
                </a:solidFill>
                <a:effectLst/>
                <a:latin typeface="inter-bold"/>
              </a:rPr>
              <a:t>P(B) is Marginal Probability</a:t>
            </a:r>
            <a:r>
              <a:rPr lang="en-US" sz="2000" b="0" i="0" dirty="0">
                <a:solidFill>
                  <a:srgbClr val="333333"/>
                </a:solidFill>
                <a:effectLst/>
                <a:latin typeface="inter-regular"/>
              </a:rPr>
              <a:t>: Probability of Evidence.</a:t>
            </a:r>
            <a:endParaRPr lang="en-US" sz="2000" b="0" i="0" dirty="0">
              <a:solidFill>
                <a:srgbClr val="333333"/>
              </a:solidFill>
              <a:effectLst/>
              <a:latin typeface="inter-regular"/>
            </a:endParaRPr>
          </a:p>
          <a:p>
            <a:pPr marL="0" indent="0" algn="just">
              <a:buNone/>
            </a:pPr>
            <a:endParaRPr lang="en-US" sz="2000" b="0" i="0" dirty="0">
              <a:solidFill>
                <a:srgbClr val="333333"/>
              </a:solidFill>
              <a:effectLst/>
              <a:latin typeface="inter-regular"/>
            </a:endParaRPr>
          </a:p>
          <a:p>
            <a:pPr marL="0" indent="0">
              <a:buNone/>
            </a:pPr>
            <a:br>
              <a:rPr lang="en-US" sz="2000" dirty="0"/>
            </a:br>
            <a:endParaRPr lang="en-US" sz="2000" dirty="0"/>
          </a:p>
        </p:txBody>
      </p:sp>
      <p:pic>
        <p:nvPicPr>
          <p:cNvPr id="5" name="Picture 4"/>
          <p:cNvPicPr>
            <a:picLocks noChangeAspect="1"/>
          </p:cNvPicPr>
          <p:nvPr/>
        </p:nvPicPr>
        <p:blipFill>
          <a:blip r:embed="rId1"/>
          <a:stretch>
            <a:fillRect/>
          </a:stretch>
        </p:blipFill>
        <p:spPr>
          <a:xfrm>
            <a:off x="5001627" y="3173708"/>
            <a:ext cx="3052383" cy="9212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610B38"/>
                </a:solidFill>
                <a:effectLst/>
                <a:latin typeface="Times New Roman" panose="02020603050405020304" charset="0"/>
                <a:cs typeface="Times New Roman" panose="02020603050405020304" charset="0"/>
              </a:rPr>
              <a:t>Working of Naïve Bayes' Classifier:</a:t>
            </a:r>
            <a:br>
              <a:rPr lang="en-US" b="0" i="0" dirty="0">
                <a:solidFill>
                  <a:srgbClr val="610B38"/>
                </a:solidFill>
                <a:effectLst/>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56615" y="1371600"/>
            <a:ext cx="10363200" cy="4114800"/>
          </a:xfrm>
        </p:spPr>
        <p:txBody>
          <a:bodyPr/>
          <a:lstStyle/>
          <a:p>
            <a:pPr algn="just"/>
            <a:r>
              <a:rPr lang="en-US" b="0" i="0" dirty="0">
                <a:solidFill>
                  <a:srgbClr val="333333"/>
                </a:solidFill>
                <a:effectLst/>
                <a:latin typeface="Times New Roman" panose="02020603050405020304" charset="0"/>
                <a:cs typeface="Times New Roman" panose="02020603050405020304" charset="0"/>
              </a:rPr>
              <a:t>Working of Naïve Bayes' Classifier can be understood with the help of the below example:</a:t>
            </a:r>
            <a:endParaRPr lang="en-US" b="0" i="0" dirty="0">
              <a:solidFill>
                <a:srgbClr val="333333"/>
              </a:solidFill>
              <a:effectLst/>
              <a:latin typeface="Times New Roman" panose="02020603050405020304" charset="0"/>
              <a:cs typeface="Times New Roman" panose="02020603050405020304" charset="0"/>
            </a:endParaRPr>
          </a:p>
          <a:p>
            <a:pPr algn="just"/>
            <a:r>
              <a:rPr lang="en-US" b="0" i="0" dirty="0">
                <a:solidFill>
                  <a:srgbClr val="333333"/>
                </a:solidFill>
                <a:effectLst/>
                <a:latin typeface="Times New Roman" panose="02020603050405020304" charset="0"/>
                <a:cs typeface="Times New Roman" panose="02020603050405020304" charset="0"/>
              </a:rPr>
              <a:t>Suppose we have a dataset of </a:t>
            </a:r>
            <a:r>
              <a:rPr lang="en-US" b="1" i="0" dirty="0">
                <a:solidFill>
                  <a:srgbClr val="333333"/>
                </a:solidFill>
                <a:effectLst/>
                <a:latin typeface="Times New Roman" panose="02020603050405020304" charset="0"/>
                <a:cs typeface="Times New Roman" panose="02020603050405020304" charset="0"/>
              </a:rPr>
              <a:t>weather conditions</a:t>
            </a:r>
            <a:r>
              <a:rPr lang="en-US" b="0" i="0" dirty="0">
                <a:solidFill>
                  <a:srgbClr val="333333"/>
                </a:solidFill>
                <a:effectLst/>
                <a:latin typeface="Times New Roman" panose="02020603050405020304" charset="0"/>
                <a:cs typeface="Times New Roman" panose="02020603050405020304" charset="0"/>
              </a:rPr>
              <a:t> and corresponding target variable "</a:t>
            </a:r>
            <a:r>
              <a:rPr lang="en-US" b="1" i="0" dirty="0">
                <a:solidFill>
                  <a:srgbClr val="333333"/>
                </a:solidFill>
                <a:effectLst/>
                <a:latin typeface="Times New Roman" panose="02020603050405020304" charset="0"/>
                <a:cs typeface="Times New Roman" panose="02020603050405020304" charset="0"/>
              </a:rPr>
              <a:t>Play</a:t>
            </a:r>
            <a:r>
              <a:rPr lang="en-US" b="0" i="0" dirty="0">
                <a:solidFill>
                  <a:srgbClr val="333333"/>
                </a:solidFill>
                <a:effectLst/>
                <a:latin typeface="Times New Roman" panose="02020603050405020304" charset="0"/>
                <a:cs typeface="Times New Roman" panose="02020603050405020304" charset="0"/>
              </a:rPr>
              <a:t>". So using this dataset we need to decide that whether we should play or not on a particular day according to the weather conditions. So to solve this problem, we need to follow the below steps:</a:t>
            </a:r>
            <a:endParaRPr lang="en-US" b="0" i="0" dirty="0">
              <a:solidFill>
                <a:srgbClr val="333333"/>
              </a:solidFill>
              <a:effectLst/>
              <a:latin typeface="Times New Roman" panose="02020603050405020304" charset="0"/>
              <a:cs typeface="Times New Roman" panose="02020603050405020304" charset="0"/>
            </a:endParaRPr>
          </a:p>
          <a:p>
            <a:pPr algn="just">
              <a:buFont typeface="+mj-lt"/>
              <a:buAutoNum type="arabicPeriod"/>
            </a:pPr>
            <a:r>
              <a:rPr lang="en-US" b="0" i="0" dirty="0">
                <a:solidFill>
                  <a:srgbClr val="000000"/>
                </a:solidFill>
                <a:effectLst/>
                <a:latin typeface="Times New Roman" panose="02020603050405020304" charset="0"/>
                <a:cs typeface="Times New Roman" panose="02020603050405020304" charset="0"/>
              </a:rPr>
              <a:t>Convert the given dataset into frequency tables.</a:t>
            </a:r>
            <a:endParaRPr lang="en-US" b="0" i="0" dirty="0">
              <a:solidFill>
                <a:srgbClr val="000000"/>
              </a:solidFill>
              <a:effectLst/>
              <a:latin typeface="Times New Roman" panose="02020603050405020304" charset="0"/>
              <a:cs typeface="Times New Roman" panose="02020603050405020304" charset="0"/>
            </a:endParaRPr>
          </a:p>
          <a:p>
            <a:pPr algn="just">
              <a:buFont typeface="+mj-lt"/>
              <a:buAutoNum type="arabicPeriod"/>
            </a:pPr>
            <a:r>
              <a:rPr lang="en-US" b="0" i="0" dirty="0">
                <a:solidFill>
                  <a:srgbClr val="000000"/>
                </a:solidFill>
                <a:effectLst/>
                <a:latin typeface="Times New Roman" panose="02020603050405020304" charset="0"/>
                <a:cs typeface="Times New Roman" panose="02020603050405020304" charset="0"/>
              </a:rPr>
              <a:t>Generate Likelihood table by finding the probabilities of given features.</a:t>
            </a:r>
            <a:endParaRPr lang="en-US" b="0" i="0" dirty="0">
              <a:solidFill>
                <a:srgbClr val="000000"/>
              </a:solidFill>
              <a:effectLst/>
              <a:latin typeface="Times New Roman" panose="02020603050405020304" charset="0"/>
              <a:cs typeface="Times New Roman" panose="02020603050405020304" charset="0"/>
            </a:endParaRPr>
          </a:p>
          <a:p>
            <a:pPr algn="just">
              <a:buFont typeface="+mj-lt"/>
              <a:buAutoNum type="arabicPeriod"/>
            </a:pPr>
            <a:r>
              <a:rPr lang="en-US" b="0" i="0" dirty="0">
                <a:solidFill>
                  <a:srgbClr val="000000"/>
                </a:solidFill>
                <a:effectLst/>
                <a:latin typeface="Times New Roman" panose="02020603050405020304" charset="0"/>
                <a:cs typeface="Times New Roman" panose="02020603050405020304" charset="0"/>
              </a:rPr>
              <a:t>Now, use Bayes theorem to calculate the posterior probability.</a:t>
            </a:r>
            <a:endParaRPr lang="en-US" b="0" i="0" dirty="0">
              <a:solidFill>
                <a:srgbClr val="000000"/>
              </a:solidFill>
              <a:effectLst/>
              <a:latin typeface="Times New Roman" panose="02020603050405020304" charset="0"/>
              <a:cs typeface="Times New Roman" panose="02020603050405020304" charset="0"/>
            </a:endParaRPr>
          </a:p>
          <a:p>
            <a:pPr algn="just"/>
            <a:r>
              <a:rPr lang="en-US" b="1" i="0" dirty="0">
                <a:solidFill>
                  <a:srgbClr val="333333"/>
                </a:solidFill>
                <a:effectLst/>
                <a:latin typeface="Times New Roman" panose="02020603050405020304" charset="0"/>
                <a:cs typeface="Times New Roman" panose="02020603050405020304" charset="0"/>
              </a:rPr>
              <a:t>Problem</a:t>
            </a:r>
            <a:r>
              <a:rPr lang="en-US" b="0" i="0" dirty="0">
                <a:solidFill>
                  <a:srgbClr val="333333"/>
                </a:solidFill>
                <a:effectLst/>
                <a:latin typeface="Times New Roman" panose="02020603050405020304" charset="0"/>
                <a:cs typeface="Times New Roman" panose="02020603050405020304" charset="0"/>
              </a:rPr>
              <a:t>: If the weather is sunny, then the Player should play or not?</a:t>
            </a:r>
            <a:endParaRPr lang="en-US" b="0" i="0" dirty="0">
              <a:solidFill>
                <a:srgbClr val="333333"/>
              </a:solidFill>
              <a:effectLst/>
              <a:latin typeface="Times New Roman" panose="02020603050405020304" charset="0"/>
              <a:cs typeface="Times New Roman" panose="02020603050405020304" charset="0"/>
            </a:endParaRPr>
          </a:p>
          <a:p>
            <a:pPr algn="just"/>
            <a:r>
              <a:rPr lang="en-US" b="1" i="0" dirty="0">
                <a:solidFill>
                  <a:srgbClr val="333333"/>
                </a:solidFill>
                <a:effectLst/>
                <a:latin typeface="Times New Roman" panose="02020603050405020304" charset="0"/>
                <a:cs typeface="Times New Roman" panose="02020603050405020304" charset="0"/>
              </a:rPr>
              <a:t>Solution</a:t>
            </a:r>
            <a:r>
              <a:rPr lang="en-US" b="0" i="0" dirty="0">
                <a:solidFill>
                  <a:srgbClr val="333333"/>
                </a:solidFill>
                <a:effectLst/>
                <a:latin typeface="Times New Roman" panose="02020603050405020304" charset="0"/>
                <a:cs typeface="Times New Roman" panose="02020603050405020304" charset="0"/>
              </a:rPr>
              <a:t>: To solve this, first consider the below dataset:</a:t>
            </a:r>
            <a:endParaRPr lang="en-US" b="0" i="0" dirty="0">
              <a:solidFill>
                <a:srgbClr val="333333"/>
              </a:solidFill>
              <a:effectLst/>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655983" y="125443"/>
            <a:ext cx="10823713" cy="66071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675862" y="399847"/>
            <a:ext cx="10754138" cy="60930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675861" y="159026"/>
            <a:ext cx="10833652" cy="6539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19270" y="760132"/>
            <a:ext cx="5990799" cy="3149009"/>
          </a:xfrm>
          <a:prstGeom prst="rect">
            <a:avLst/>
          </a:prstGeom>
        </p:spPr>
      </p:pic>
      <p:pic>
        <p:nvPicPr>
          <p:cNvPr id="7" name="Picture 6"/>
          <p:cNvPicPr>
            <a:picLocks noChangeAspect="1"/>
          </p:cNvPicPr>
          <p:nvPr/>
        </p:nvPicPr>
        <p:blipFill>
          <a:blip r:embed="rId2"/>
          <a:stretch>
            <a:fillRect/>
          </a:stretch>
        </p:blipFill>
        <p:spPr>
          <a:xfrm>
            <a:off x="119270" y="4053614"/>
            <a:ext cx="5900991" cy="2426700"/>
          </a:xfrm>
          <a:prstGeom prst="rect">
            <a:avLst/>
          </a:prstGeom>
        </p:spPr>
      </p:pic>
      <p:pic>
        <p:nvPicPr>
          <p:cNvPr id="9" name="Picture 8"/>
          <p:cNvPicPr>
            <a:picLocks noChangeAspect="1"/>
          </p:cNvPicPr>
          <p:nvPr/>
        </p:nvPicPr>
        <p:blipFill>
          <a:blip r:embed="rId3"/>
          <a:stretch>
            <a:fillRect/>
          </a:stretch>
        </p:blipFill>
        <p:spPr>
          <a:xfrm>
            <a:off x="6686539" y="1074208"/>
            <a:ext cx="4494983" cy="1529844"/>
          </a:xfrm>
          <a:prstGeom prst="rect">
            <a:avLst/>
          </a:prstGeom>
        </p:spPr>
      </p:pic>
      <p:pic>
        <p:nvPicPr>
          <p:cNvPr id="11" name="Picture 10"/>
          <p:cNvPicPr>
            <a:picLocks noChangeAspect="1"/>
          </p:cNvPicPr>
          <p:nvPr/>
        </p:nvPicPr>
        <p:blipFill>
          <a:blip r:embed="rId4"/>
          <a:stretch>
            <a:fillRect/>
          </a:stretch>
        </p:blipFill>
        <p:spPr>
          <a:xfrm>
            <a:off x="6506987" y="2918274"/>
            <a:ext cx="5685013" cy="1529844"/>
          </a:xfrm>
          <a:prstGeom prst="rect">
            <a:avLst/>
          </a:prstGeom>
        </p:spPr>
      </p:pic>
    </p:spTree>
  </p:cSld>
  <p:clrMapOvr>
    <a:masterClrMapping/>
  </p:clrMapOvr>
</p:sld>
</file>

<file path=ppt/theme/theme1.xml><?xml version="1.0" encoding="utf-8"?>
<a:theme xmlns:a="http://schemas.openxmlformats.org/drawingml/2006/main" name="Theme1">
  <a:themeElements>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3399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9">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3494</Words>
  <Application>WPS Presentation</Application>
  <PresentationFormat>Widescreen</PresentationFormat>
  <Paragraphs>75</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26" baseType="lpstr">
      <vt:lpstr>Arial</vt:lpstr>
      <vt:lpstr>SimSun</vt:lpstr>
      <vt:lpstr>Wingdings</vt:lpstr>
      <vt:lpstr>Times New Roman</vt:lpstr>
      <vt:lpstr>inter-regular</vt:lpstr>
      <vt:lpstr>Segoe Print</vt:lpstr>
      <vt:lpstr>inter-bold</vt:lpstr>
      <vt:lpstr>erdana</vt:lpstr>
      <vt:lpstr>Microsoft YaHei</vt:lpstr>
      <vt:lpstr>Arial Unicode MS</vt:lpstr>
      <vt:lpstr>Calibri</vt:lpstr>
      <vt:lpstr>Theme1</vt:lpstr>
      <vt:lpstr>Naïve Bayes algorithm</vt:lpstr>
      <vt:lpstr>Introduction</vt:lpstr>
      <vt:lpstr>PowerPoint 演示文稿</vt:lpstr>
      <vt:lpstr>Bayes' Theorem: </vt:lpstr>
      <vt:lpstr>Working of Naïve Bayes' Classifier: </vt:lpstr>
      <vt:lpstr>PowerPoint 演示文稿</vt:lpstr>
      <vt:lpstr>PowerPoint 演示文稿</vt:lpstr>
      <vt:lpstr>PowerPoint 演示文稿</vt:lpstr>
      <vt:lpstr>PowerPoint 演示文稿</vt:lpstr>
      <vt:lpstr>Advantages of Naïve Bayes Classifier: </vt:lpstr>
      <vt:lpstr>Disadvantages of Naïve Bayes Classifier:</vt:lpstr>
      <vt:lpstr>Applications of Naïve Bayes Classifier: </vt:lpstr>
      <vt:lpstr>Implementation Steps</vt:lpstr>
      <vt:lpstr>Formula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Mrinalini Rana</dc:creator>
  <cp:lastModifiedBy>91977</cp:lastModifiedBy>
  <cp:revision>8</cp:revision>
  <dcterms:created xsi:type="dcterms:W3CDTF">2024-09-05T08:56:00Z</dcterms:created>
  <dcterms:modified xsi:type="dcterms:W3CDTF">2024-09-11T09:52:16Z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195A7926FDD941798D6753A90B34991A_12</vt:lpwstr>
  </property>
  <property fmtid="{D5CDD505-2E9C-101B-9397-08002B2CF9AE}" pid="3" name="KSOProductBuildVer">
    <vt:lpwstr>1033-12.2.0.17562</vt:lpwstr>
  </property>
</Properties>
</file>