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3" r:id="rId3"/>
    <p:sldMasterId id="2147483675" r:id="rId4"/>
    <p:sldMasterId id="2147483687" r:id="rId5"/>
  </p:sldMasterIdLst>
  <p:notesMasterIdLst>
    <p:notesMasterId r:id="rId19"/>
  </p:notesMasterIdLst>
  <p:sldIdLst>
    <p:sldId id="338" r:id="rId6"/>
    <p:sldId id="304" r:id="rId7"/>
    <p:sldId id="317" r:id="rId8"/>
    <p:sldId id="848" r:id="rId9"/>
    <p:sldId id="3448" r:id="rId10"/>
    <p:sldId id="3418" r:id="rId11"/>
    <p:sldId id="260" r:id="rId12"/>
    <p:sldId id="309" r:id="rId13"/>
    <p:sldId id="328" r:id="rId14"/>
    <p:sldId id="850" r:id="rId15"/>
    <p:sldId id="335" r:id="rId16"/>
    <p:sldId id="336" r:id="rId17"/>
    <p:sldId id="857" r:id="rId18"/>
    <p:sldId id="337" r:id="rId20"/>
    <p:sldId id="259" r:id="rId21"/>
    <p:sldId id="3856" r:id="rId22"/>
    <p:sldId id="851" r:id="rId23"/>
    <p:sldId id="852" r:id="rId24"/>
    <p:sldId id="257" r:id="rId25"/>
    <p:sldId id="3855" r:id="rId26"/>
    <p:sldId id="858" r:id="rId27"/>
    <p:sldId id="859" r:id="rId28"/>
    <p:sldId id="860" r:id="rId29"/>
    <p:sldId id="861" r:id="rId30"/>
    <p:sldId id="854" r:id="rId31"/>
    <p:sldId id="305" r:id="rId32"/>
    <p:sldId id="855" r:id="rId33"/>
    <p:sldId id="263" r:id="rId34"/>
    <p:sldId id="264" r:id="rId35"/>
    <p:sldId id="265" r:id="rId36"/>
    <p:sldId id="266" r:id="rId37"/>
    <p:sldId id="856" r:id="rId38"/>
    <p:sldId id="267"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1" autoAdjust="0"/>
    <p:restoredTop sz="94660"/>
  </p:normalViewPr>
  <p:slideViewPr>
    <p:cSldViewPr showGuides="1">
      <p:cViewPr varScale="1">
        <p:scale>
          <a:sx n="59" d="100"/>
          <a:sy n="59" d="100"/>
        </p:scale>
        <p:origin x="1516"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AB003E5-2BE6-4B37-B7DE-2B6016BA080E}" type="datetimeFigureOut">
              <a:rPr lang="en-IN"/>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90BED6B5-8CB8-4CA1-BF2C-F9D5744A56B0}" type="slidenum">
              <a:rPr lang="en-IN" altLang="en-US"/>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ACB826-8BC0-4236-A760-7D12A270C1B7}" type="slidenum">
              <a:rPr lang="en-IN" altLang="en-US" smtClean="0"/>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IN" altLang="en-US" dirty="0"/>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9FAE29B-80FA-4EA4-99CF-3323EFD05472}" type="slidenum">
              <a:rPr kumimoji="0" lang="en-I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sym typeface="Arial" panose="020B0604020202020204"/>
              </a:rPr>
            </a:fld>
            <a:endParaRPr kumimoji="0" lang="en-IN"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27650" name="Google Shape;134;g1ac456ae6b6_2_79:notes"/>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lstStyle/>
          <a:p>
            <a:pPr>
              <a:spcBef>
                <a:spcPct val="0"/>
              </a:spcBef>
            </a:pPr>
            <a:endParaRPr lang="en-US" altLang="en-US"/>
          </a:p>
        </p:txBody>
      </p:sp>
      <p:sp>
        <p:nvSpPr>
          <p:cNvPr id="27651" name="Google Shape;135;g1ac456ae6b6_2_79:notes"/>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29698" name="Google Shape;220;g1a42ec57b9f_4_160:notes"/>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lstStyle/>
          <a:p>
            <a:pPr>
              <a:spcBef>
                <a:spcPct val="0"/>
              </a:spcBef>
              <a:buSzPts val="1100"/>
            </a:pPr>
            <a:endParaRPr lang="en-US" altLang="en-US"/>
          </a:p>
        </p:txBody>
      </p:sp>
      <p:sp>
        <p:nvSpPr>
          <p:cNvPr id="29699" name="Google Shape;221;g1a42ec57b9f_4_160:notes"/>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31746" name="Google Shape;227;g1a42ec57b9f_4_166:notes"/>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lstStyle/>
          <a:p>
            <a:pPr>
              <a:spcBef>
                <a:spcPct val="0"/>
              </a:spcBef>
              <a:buSzPts val="1100"/>
            </a:pPr>
            <a:endParaRPr lang="en-US" altLang="en-US"/>
          </a:p>
        </p:txBody>
      </p:sp>
      <p:sp>
        <p:nvSpPr>
          <p:cNvPr id="31747" name="Google Shape;228;g1a42ec57b9f_4_166:notes"/>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33794" name="Google Shape;249;g1a42ec57b9f_4_187:notes"/>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lstStyle/>
          <a:p>
            <a:pPr>
              <a:spcBef>
                <a:spcPct val="0"/>
              </a:spcBef>
              <a:buSzPts val="1100"/>
            </a:pPr>
            <a:endParaRPr lang="en-US" altLang="en-US"/>
          </a:p>
        </p:txBody>
      </p:sp>
      <p:sp>
        <p:nvSpPr>
          <p:cNvPr id="33795" name="Google Shape;250;g1a42ec57b9f_4_187:notes"/>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35842" name="Google Shape;258;g1a42ec57b9f_4_195:notes"/>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lstStyle/>
          <a:p>
            <a:pPr>
              <a:spcBef>
                <a:spcPct val="0"/>
              </a:spcBef>
              <a:buSzPts val="1100"/>
            </a:pPr>
            <a:endParaRPr lang="en-US" altLang="en-US"/>
          </a:p>
        </p:txBody>
      </p:sp>
      <p:sp>
        <p:nvSpPr>
          <p:cNvPr id="35843" name="Google Shape;259;g1a42ec57b9f_4_195:notes"/>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37890" name="Google Shape;267;g1a42ec57b9f_4_203:notes"/>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lstStyle/>
          <a:p>
            <a:pPr>
              <a:spcBef>
                <a:spcPct val="0"/>
              </a:spcBef>
              <a:buSzPts val="1100"/>
            </a:pPr>
            <a:endParaRPr lang="en-US" altLang="en-US"/>
          </a:p>
        </p:txBody>
      </p:sp>
      <p:sp>
        <p:nvSpPr>
          <p:cNvPr id="37891" name="Google Shape;268;g1a42ec57b9f_4_203:notes"/>
          <p:cNvSpPr>
            <a:spLocks noGrp="1" noRot="1" noChangeAspect="1" noTextEdit="1"/>
          </p:cNvSpPr>
          <p:nvPr>
            <p:ph type="sldImg" idx="2"/>
          </p:nvPr>
        </p:nvSpPr>
        <p:spPr bwMode="auto">
          <a:xfrm>
            <a:off x="1371600" y="1143000"/>
            <a:ext cx="4114800" cy="3086100"/>
          </a:xfrm>
          <a:custGeom>
            <a:avLst/>
            <a:gdLst>
              <a:gd name="T0" fmla="*/ 0 w 120000"/>
              <a:gd name="T1" fmla="*/ 0 h 120000"/>
              <a:gd name="T2" fmla="*/ 141096492 w 120000"/>
              <a:gd name="T3" fmla="*/ 0 h 120000"/>
              <a:gd name="T4" fmla="*/ 141096492 w 120000"/>
              <a:gd name="T5" fmla="*/ 79366777 h 120000"/>
              <a:gd name="T6" fmla="*/ 0 w 120000"/>
              <a:gd name="T7" fmla="*/ 7936677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10F473AD-CFB5-44C9-B5EA-50557DCEDBE2}"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1303260-F58A-4396-93A7-F0D52821DBF4}" type="slidenum">
              <a:rPr lang="en-IN" altLang="en-US"/>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C8923FA3-1B24-4503-BE49-F9583462278A}"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99E2051-08A4-47DD-9A89-CB6762B1A51C}" type="slidenum">
              <a:rPr lang="en-IN" altLang="en-US"/>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BD39E884-7B42-4EA3-9F9A-2C54D0379759}"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A9ADBC5-F584-49F1-A67D-85F141F6189E}" type="slidenum">
              <a:rPr lang="en-IN" altLang="en-US"/>
            </a:fld>
            <a:endParaRPr lang="en-I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pic>
        <p:nvPicPr>
          <p:cNvPr id="2" name="Google Shape;16;p6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638" y="207963"/>
            <a:ext cx="15938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17;p62"/>
          <p:cNvSpPr/>
          <p:nvPr/>
        </p:nvSpPr>
        <p:spPr>
          <a:xfrm>
            <a:off x="0" y="6354763"/>
            <a:ext cx="6092825" cy="503237"/>
          </a:xfrm>
          <a:prstGeom prst="rect">
            <a:avLst/>
          </a:prstGeom>
          <a:solidFill>
            <a:srgbClr val="ED771F"/>
          </a:solidFill>
          <a:ln>
            <a:noFill/>
          </a:ln>
        </p:spPr>
        <p:txBody>
          <a:bodyPr spcFirstLastPara="1" lIns="68569" tIns="34275" rIns="68569" bIns="34275" anchor="ctr"/>
          <a:lstStyle/>
          <a:p>
            <a:pPr algn="ctr" defTabSz="685800" eaLnBrk="1" fontAlgn="auto" hangingPunct="1">
              <a:spcBef>
                <a:spcPts val="0"/>
              </a:spcBef>
              <a:spcAft>
                <a:spcPts val="0"/>
              </a:spcAft>
              <a:buClr>
                <a:srgbClr val="000000"/>
              </a:buClr>
              <a:buSzPts val="1800"/>
              <a:buFont typeface="Arial" panose="020B0604020202020204"/>
              <a:buNone/>
              <a:defRPr/>
            </a:pPr>
            <a:endParaRPr sz="1350">
              <a:solidFill>
                <a:prstClr val="white"/>
              </a:solidFill>
              <a:latin typeface="Calibri" panose="020F0502020204030204"/>
              <a:ea typeface="Calibri" panose="020F0502020204030204"/>
              <a:cs typeface="Calibri" panose="020F0502020204030204"/>
              <a:sym typeface="Calibri" panose="020F0502020204030204"/>
            </a:endParaRPr>
          </a:p>
        </p:txBody>
      </p:sp>
      <p:sp>
        <p:nvSpPr>
          <p:cNvPr id="4" name="Google Shape;18;p62"/>
          <p:cNvSpPr/>
          <p:nvPr/>
        </p:nvSpPr>
        <p:spPr>
          <a:xfrm>
            <a:off x="6264275" y="6354763"/>
            <a:ext cx="2879725" cy="503237"/>
          </a:xfrm>
          <a:prstGeom prst="rect">
            <a:avLst/>
          </a:prstGeom>
          <a:solidFill>
            <a:srgbClr val="EE771E"/>
          </a:solidFill>
          <a:ln>
            <a:noFill/>
          </a:ln>
        </p:spPr>
        <p:txBody>
          <a:bodyPr spcFirstLastPara="1" lIns="68569" tIns="34275" rIns="68569" bIns="34275" anchor="ctr"/>
          <a:lstStyle/>
          <a:p>
            <a:pPr algn="ctr" defTabSz="685800" eaLnBrk="1" fontAlgn="auto" hangingPunct="1">
              <a:spcBef>
                <a:spcPts val="0"/>
              </a:spcBef>
              <a:spcAft>
                <a:spcPts val="0"/>
              </a:spcAft>
              <a:buClr>
                <a:srgbClr val="000000"/>
              </a:buClr>
              <a:buSzPts val="1800"/>
              <a:buFont typeface="Arial" panose="020B0604020202020204"/>
              <a:buNone/>
              <a:defRPr/>
            </a:pPr>
            <a:endParaRPr sz="1350">
              <a:solidFill>
                <a:prstClr val="white"/>
              </a:solidFill>
              <a:latin typeface="Calibri" panose="020F0502020204030204"/>
              <a:ea typeface="Calibri" panose="020F0502020204030204"/>
              <a:cs typeface="Calibri" panose="020F0502020204030204"/>
              <a:sym typeface="Calibri" panose="020F0502020204030204"/>
            </a:endParaRPr>
          </a:p>
        </p:txBody>
      </p:sp>
      <p:sp>
        <p:nvSpPr>
          <p:cNvPr id="5" name="Google Shape;19;p62"/>
          <p:cNvSpPr txBox="1"/>
          <p:nvPr/>
        </p:nvSpPr>
        <p:spPr>
          <a:xfrm>
            <a:off x="7304088" y="6467475"/>
            <a:ext cx="1176337" cy="207963"/>
          </a:xfrm>
          <a:prstGeom prst="rect">
            <a:avLst/>
          </a:prstGeom>
          <a:noFill/>
          <a:ln>
            <a:noFill/>
          </a:ln>
        </p:spPr>
        <p:txBody>
          <a:bodyPr spcFirstLastPara="1" lIns="68569" tIns="34275" rIns="68569" bIns="34275">
            <a:spAutoFit/>
          </a:bodyPr>
          <a:lstStyle/>
          <a:p>
            <a:pPr defTabSz="685800" eaLnBrk="1" fontAlgn="auto" hangingPunct="1">
              <a:spcBef>
                <a:spcPts val="0"/>
              </a:spcBef>
              <a:spcAft>
                <a:spcPts val="0"/>
              </a:spcAft>
              <a:buClr>
                <a:srgbClr val="000000"/>
              </a:buClr>
              <a:buSzPts val="1200"/>
              <a:buFont typeface="Arial" panose="020B0604020202020204"/>
              <a:buNone/>
              <a:defRPr/>
            </a:pPr>
            <a:r>
              <a:rPr lang="en-US" sz="900" b="1">
                <a:solidFill>
                  <a:prstClr val="white"/>
                </a:solidFill>
                <a:latin typeface="Open Sans"/>
                <a:ea typeface="Open Sans"/>
                <a:cs typeface="Open Sans"/>
                <a:sym typeface="Open Sans"/>
              </a:rPr>
              <a:t>WWW.LPU.IN</a:t>
            </a:r>
            <a:endParaRPr sz="105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311700" y="593367"/>
            <a:ext cx="8520600" cy="763600"/>
          </a:xfrm>
          <a:prstGeom prst="rect">
            <a:avLst/>
          </a:prstGeom>
          <a:noFill/>
          <a:ln>
            <a:noFill/>
          </a:ln>
        </p:spPr>
        <p:txBody>
          <a:bodyPr spcFirstLastPara="1" lIns="91425" tIns="91425" rIns="91425" bIns="91425" anchor="t">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6" name="Google Shape;86;p20"/>
          <p:cNvSpPr txBox="1">
            <a:spLocks noGrp="1"/>
          </p:cNvSpPr>
          <p:nvPr>
            <p:ph type="body" idx="1"/>
          </p:nvPr>
        </p:nvSpPr>
        <p:spPr>
          <a:xfrm>
            <a:off x="311700" y="1536633"/>
            <a:ext cx="8520600" cy="4555200"/>
          </a:xfrm>
          <a:prstGeom prst="rect">
            <a:avLst/>
          </a:prstGeom>
          <a:noFill/>
          <a:ln>
            <a:noFill/>
          </a:ln>
        </p:spPr>
        <p:txBody>
          <a:bodyPr spcFirstLastPara="1" lIns="91425" tIns="91425" rIns="91425" bIns="91425">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2" name="Google Shape;87;p20"/>
          <p:cNvSpPr txBox="1">
            <a:spLocks noGrp="1"/>
          </p:cNvSpPr>
          <p:nvPr>
            <p:ph type="sldNum" idx="10"/>
          </p:nvPr>
        </p:nvSpPr>
        <p:spPr>
          <a:xfrm>
            <a:off x="8472488" y="6218238"/>
            <a:ext cx="549275" cy="523875"/>
          </a:xfrm>
        </p:spPr>
        <p:txBody>
          <a:bodyPr spcFirstLastPara="1" lIns="91425" tIns="91425" rIns="91425" bIns="91425">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defRPr/>
            </a:pPr>
            <a:fld id="{9A00D213-8B24-4A67-AF20-C31F42E3BCBC}"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1_Title and Content">
    <p:bg>
      <p:bgPr>
        <a:solidFill>
          <a:srgbClr val="0C0C0C"/>
        </a:solidFill>
        <a:effectLst/>
      </p:bgPr>
    </p:bg>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628650" y="715252"/>
            <a:ext cx="4705500" cy="625247"/>
          </a:xfrm>
          <a:prstGeom prst="rect">
            <a:avLst/>
          </a:prstGeom>
          <a:solidFill>
            <a:srgbClr val="0B5968"/>
          </a:solidFill>
          <a:ln>
            <a:noFill/>
          </a:ln>
        </p:spPr>
        <p:txBody>
          <a:bodyPr spcFirstLastPara="1" lIns="68575" tIns="81000" rIns="68575" bIns="81000">
            <a:spAutoFit/>
          </a:bodyPr>
          <a:lstStyle>
            <a:lvl1pPr lvl="0" algn="l">
              <a:lnSpc>
                <a:spcPct val="100000"/>
              </a:lnSpc>
              <a:spcBef>
                <a:spcPts val="0"/>
              </a:spcBef>
              <a:spcAft>
                <a:spcPts val="0"/>
              </a:spcAft>
              <a:buClr>
                <a:schemeClr val="lt1"/>
              </a:buClr>
              <a:buSzPts val="3000"/>
              <a:buFont typeface="Calibri" panose="020F0502020204030204"/>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19"/>
          <p:cNvSpPr txBox="1">
            <a:spLocks noGrp="1"/>
          </p:cNvSpPr>
          <p:nvPr>
            <p:ph type="body" idx="1"/>
          </p:nvPr>
        </p:nvSpPr>
        <p:spPr>
          <a:xfrm>
            <a:off x="628650" y="1825625"/>
            <a:ext cx="4705500" cy="4351200"/>
          </a:xfrm>
          <a:prstGeom prst="rect">
            <a:avLst/>
          </a:prstGeom>
          <a:noFill/>
          <a:ln>
            <a:noFill/>
          </a:ln>
        </p:spPr>
        <p:txBody>
          <a:bodyPr spcFirstLastPara="1" lIns="68575" tIns="34275" rIns="68575" bIns="34275">
            <a:normAutofit/>
          </a:bodyPr>
          <a:lstStyle>
            <a:lvl1pPr marL="457200" lvl="0" indent="-323850" algn="l">
              <a:lnSpc>
                <a:spcPct val="90000"/>
              </a:lnSpc>
              <a:spcBef>
                <a:spcPts val="800"/>
              </a:spcBef>
              <a:spcAft>
                <a:spcPts val="0"/>
              </a:spcAft>
              <a:buSzPts val="1500"/>
              <a:buChar char="●"/>
              <a:defRPr sz="1500"/>
            </a:lvl1pPr>
            <a:lvl2pPr marL="914400" lvl="1" indent="-317500" algn="l">
              <a:lnSpc>
                <a:spcPct val="90000"/>
              </a:lnSpc>
              <a:spcBef>
                <a:spcPts val="1200"/>
              </a:spcBef>
              <a:spcAft>
                <a:spcPts val="0"/>
              </a:spcAft>
              <a:buClr>
                <a:schemeClr val="lt1"/>
              </a:buClr>
              <a:buSzPts val="1400"/>
              <a:buChar char="○"/>
              <a:defRPr sz="1400"/>
            </a:lvl2pPr>
            <a:lvl3pPr marL="1371600" lvl="2" indent="-304800" algn="l">
              <a:lnSpc>
                <a:spcPct val="90000"/>
              </a:lnSpc>
              <a:spcBef>
                <a:spcPts val="1200"/>
              </a:spcBef>
              <a:spcAft>
                <a:spcPts val="0"/>
              </a:spcAft>
              <a:buClr>
                <a:schemeClr val="lt1"/>
              </a:buClr>
              <a:buSzPts val="1200"/>
              <a:buChar char="■"/>
              <a:defRPr sz="1200"/>
            </a:lvl3pPr>
            <a:lvl4pPr marL="1828800" lvl="3" indent="-298450" algn="l">
              <a:lnSpc>
                <a:spcPct val="90000"/>
              </a:lnSpc>
              <a:spcBef>
                <a:spcPts val="1200"/>
              </a:spcBef>
              <a:spcAft>
                <a:spcPts val="0"/>
              </a:spcAft>
              <a:buClr>
                <a:schemeClr val="lt1"/>
              </a:buClr>
              <a:buSzPts val="1100"/>
              <a:buChar char="●"/>
              <a:defRPr sz="1100"/>
            </a:lvl4pPr>
            <a:lvl5pPr marL="2286000" lvl="4" indent="-298450" algn="l">
              <a:lnSpc>
                <a:spcPct val="90000"/>
              </a:lnSpc>
              <a:spcBef>
                <a:spcPts val="1200"/>
              </a:spcBef>
              <a:spcAft>
                <a:spcPts val="0"/>
              </a:spcAft>
              <a:buClr>
                <a:schemeClr val="lt1"/>
              </a:buClr>
              <a:buSzPts val="1100"/>
              <a:buChar char="○"/>
              <a:defRPr sz="1100"/>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
        <p:nvSpPr>
          <p:cNvPr id="2" name="Google Shape;83;p19"/>
          <p:cNvSpPr txBox="1">
            <a:spLocks noGrp="1"/>
          </p:cNvSpPr>
          <p:nvPr>
            <p:ph type="sldNum" idx="10"/>
          </p:nvPr>
        </p:nvSpPr>
        <p:spPr>
          <a:xfrm>
            <a:off x="8515350" y="6361113"/>
            <a:ext cx="628650" cy="360362"/>
          </a:xfrm>
          <a:solidFill>
            <a:srgbClr val="262626"/>
          </a:solidFill>
        </p:spPr>
        <p:txBody>
          <a:bodyPr spcFirstLastPara="1" lIns="68575" tIns="34275" rIns="68575" bIns="34275">
            <a:normAutofit/>
          </a:bodyPr>
          <a:lstStyle>
            <a:lvl1pPr marL="0" marR="0" lvl="0"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defRPr/>
            </a:pPr>
            <a:r>
              <a:rPr lang="en-US"/>
              <a:t>PAGE </a:t>
            </a:r>
            <a:fld id="{1F850F71-FC14-4D19-8320-0F946F7C8615}" type="slidenum">
              <a:rPr lang="en-GB" smtClean="0"/>
            </a:fld>
            <a:endParaRPr lang="en-GB"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matchingName="Title and Content">
  <p:cSld name="Title and Conten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 Content">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2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4" name="Google Shape;34;p2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5" name="Google Shape;3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 Title and Text">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1" name="Google Shape;4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matchingName="Title and Vertical Text">
  <p:cSld name="Title and Vertical Text">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2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7" name="Google Shape;4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5359BCA-A04A-412F-9E88-65527A9DA2C5}"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5EAF16E9-3B9A-4A97-BAC2-4E21E22807D3}" type="slidenum">
              <a:rPr lang="en-IN" altLang="en-US"/>
            </a:fld>
            <a:endParaRPr lang="en-I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 with Caption">
    <p:spTree>
      <p:nvGrpSpPr>
        <p:cNvPr id="1" name="Shape 50"/>
        <p:cNvGrpSpPr/>
        <p:nvPr/>
      </p:nvGrpSpPr>
      <p:grpSpPr>
        <a:xfrm>
          <a:off x="0" y="0"/>
          <a:ext cx="0" cy="0"/>
          <a:chOff x="0" y="0"/>
          <a:chExt cx="0" cy="0"/>
        </a:xfrm>
      </p:grpSpPr>
      <p:sp>
        <p:nvSpPr>
          <p:cNvPr id="51" name="Google Shape;51;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30"/>
          <p:cNvSpPr>
            <a:spLocks noGrp="1"/>
          </p:cNvSpPr>
          <p:nvPr>
            <p:ph type="pic" idx="2"/>
          </p:nvPr>
        </p:nvSpPr>
        <p:spPr>
          <a:xfrm>
            <a:off x="1792288" y="612775"/>
            <a:ext cx="5486400" cy="4114800"/>
          </a:xfrm>
          <a:prstGeom prst="rect">
            <a:avLst/>
          </a:prstGeom>
          <a:noFill/>
          <a:ln>
            <a:noFill/>
          </a:ln>
        </p:spPr>
      </p:sp>
      <p:sp>
        <p:nvSpPr>
          <p:cNvPr id="53" name="Google Shape;53;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4" name="Google Shape;54;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matchingName="Content with Caption">
  <p:cSld name="Content with Caption">
    <p:spTree>
      <p:nvGrpSpPr>
        <p:cNvPr id="1" name="Shape 57"/>
        <p:cNvGrpSpPr/>
        <p:nvPr/>
      </p:nvGrpSpPr>
      <p:grpSpPr>
        <a:xfrm>
          <a:off x="0" y="0"/>
          <a:ext cx="0" cy="0"/>
          <a:chOff x="0" y="0"/>
          <a:chExt cx="0" cy="0"/>
        </a:xfrm>
      </p:grpSpPr>
      <p:sp>
        <p:nvSpPr>
          <p:cNvPr id="58" name="Google Shape;58;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0" name="Google Shape;60;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1" name="Google Shape;6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64"/>
        <p:cNvGrpSpPr/>
        <p:nvPr/>
      </p:nvGrpSpPr>
      <p:grpSpPr>
        <a:xfrm>
          <a:off x="0" y="0"/>
          <a:ext cx="0" cy="0"/>
          <a:chOff x="0" y="0"/>
          <a:chExt cx="0" cy="0"/>
        </a:xfrm>
      </p:grpSpPr>
      <p:sp>
        <p:nvSpPr>
          <p:cNvPr id="65" name="Google Shape;65;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matchingName="Comparison">
  <p:cSld name="Comparison">
    <p:spTree>
      <p:nvGrpSpPr>
        <p:cNvPr id="1" name="Shape 69"/>
        <p:cNvGrpSpPr/>
        <p:nvPr/>
      </p:nvGrpSpPr>
      <p:grpSpPr>
        <a:xfrm>
          <a:off x="0" y="0"/>
          <a:ext cx="0" cy="0"/>
          <a:chOff x="0" y="0"/>
          <a:chExt cx="0" cy="0"/>
        </a:xfrm>
      </p:grpSpPr>
      <p:sp>
        <p:nvSpPr>
          <p:cNvPr id="70" name="Google Shape;70;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72" name="Google Shape;72;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73" name="Google Shape;73;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74" name="Google Shape;74;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75" name="Google Shape;7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81" name="Google Shape;81;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7"/>
        <p:cNvGrpSpPr/>
        <p:nvPr/>
      </p:nvGrpSpPr>
      <p:grpSpPr>
        <a:xfrm>
          <a:off x="0" y="0"/>
          <a:ext cx="0" cy="0"/>
          <a:chOff x="0" y="0"/>
          <a:chExt cx="0" cy="0"/>
        </a:xfrm>
      </p:grpSpPr>
      <p:sp>
        <p:nvSpPr>
          <p:cNvPr id="28" name="Google Shape;28;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A004536-2C70-45B0-BB00-E028AED59EEE}"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7AD9116-C193-45EF-94CD-3860BA06A96A}" type="slidenum">
              <a:rPr lang="en-IN" altLang="en-US"/>
            </a:fld>
            <a:endParaRPr lang="en-I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2529E47-CC3A-482A-83BE-0EAC87C394F9}"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2712304-EBAF-46E8-93E6-A5267EF98684}" type="slidenum">
              <a:rPr lang="en-IN" altLang="en-US"/>
            </a:fld>
            <a:endParaRPr lang="en-I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85F4144B-6161-44FA-B4BD-6C8261C8C78E}"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1CA2AC2-4EFB-4047-81BF-FA61771EEB27}" type="slidenum">
              <a:rPr lang="en-IN" altLang="en-US"/>
            </a:fld>
            <a:endParaRPr lang="en-I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DE7DED4E-0B37-4243-9432-5B4729981A51}"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4B16672A-7323-4253-BDC1-00A4C89EB5AD}" type="slidenum">
              <a:rPr lang="en-IN" altLang="en-US"/>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AF082D70-E9DF-4AA7-9B88-40CB9DB40E28}"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DD3AE99-3B59-4B17-AFDD-9A81F5BEDF54}" type="slidenum">
              <a:rPr lang="en-IN" altLang="en-US"/>
            </a:fld>
            <a:endParaRPr lang="en-I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45135E91-2AD1-4E91-AC4C-85720832E67F}" type="datetime1">
              <a:rPr lang="en-IN"/>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3611368F-AB77-419B-A2BC-5CCDDD0C8C6E}" type="slidenum">
              <a:rPr lang="en-IN" altLang="en-US"/>
            </a:fld>
            <a:endParaRPr lang="en-I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569D7DF0-9DFB-4AF9-B1D6-AB84A85A55DC}" type="datetime1">
              <a:rPr lang="en-IN"/>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CBE1A63D-67F9-4233-B193-8D59087D8B1D}" type="slidenum">
              <a:rPr lang="en-IN" altLang="en-US"/>
            </a:fld>
            <a:endParaRPr lang="en-I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1E5A12-5D74-4BB4-A712-9BC51B471AEA}" type="datetime1">
              <a:rPr lang="en-IN"/>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EBAA818C-8EA0-4C42-BBD6-030C7595D322}" type="slidenum">
              <a:rPr lang="en-IN" altLang="en-US"/>
            </a:fld>
            <a:endParaRPr lang="en-I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2DAEA37F-39B5-410E-9B3D-342014FA4F19}"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3EE9328-00DC-4669-9923-4B066E3A53F6}" type="slidenum">
              <a:rPr lang="en-IN" altLang="en-US"/>
            </a:fld>
            <a:endParaRPr lang="en-I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61628927-2B71-42F6-A10B-801036D395B7}"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7954DA5-F136-4DA7-90CC-47DC22B3A648}" type="slidenum">
              <a:rPr lang="en-IN" altLang="en-US"/>
            </a:fld>
            <a:endParaRPr lang="en-I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15A20532-6534-43B3-A58B-48DEDFC2FD9D}"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139BB5FA-89BE-49A4-ACEE-BE25F2328D86}" type="slidenum">
              <a:rPr lang="en-IN" altLang="en-US"/>
            </a:fld>
            <a:endParaRPr lang="en-I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1BA4B3B-07BD-4F3C-82C7-16528303FDC3}"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F438CDE-3A1F-4285-9825-8C37E47F0306}" type="slidenum">
              <a:rPr lang="en-IN" altLang="en-US"/>
            </a:fld>
            <a:endParaRPr lang="en-I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9960F685-9DF6-4366-BEF3-6803465F1F4C}"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015859AE-CCEE-4E25-AE61-FEFE609DAA36}" type="slidenum">
              <a:rPr lang="en-IN" altLang="en-US"/>
            </a:fld>
            <a:endParaRPr lang="en-I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818C2475-C200-45E9-84D7-352C24E3B1AD}"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AE019C4-9E4C-445E-94FF-AE7DEB291261}" type="slidenum">
              <a:rPr lang="en-IN" altLang="en-US"/>
            </a:fld>
            <a:endParaRPr lang="en-I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DDB6286E-5CB0-4376-841A-6AF805A26DC5}"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ED98BF6-28D7-438D-A3EB-87BE3C26B249}" type="slidenum">
              <a:rPr lang="en-IN" altLang="en-US"/>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1D16CC17-4D5F-4A85-86EE-D9345E8C8DEF}"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F8D46CC-213B-42F1-BCDD-DF6A9827DB48}" type="slidenum">
              <a:rPr lang="en-IN" altLang="en-US"/>
            </a:fld>
            <a:endParaRPr lang="en-I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A3ABECD7-2C34-4A08-94D8-4249EA8F166B}"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1DE099CD-CC79-4D32-BD90-C5A05E1DA377}" type="slidenum">
              <a:rPr lang="en-IN" altLang="en-US"/>
            </a:fld>
            <a:endParaRPr lang="en-I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D91212A8-9882-485B-A749-8CE0DFCDF09D}" type="datetime1">
              <a:rPr lang="en-IN"/>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6F5D8609-BAE7-43FF-AC53-4A6AD2D81C99}" type="slidenum">
              <a:rPr lang="en-IN" altLang="en-US"/>
            </a:fld>
            <a:endParaRPr lang="en-I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BAE08A06-85AC-48A5-BEB4-C88235FAE98E}" type="datetime1">
              <a:rPr lang="en-IN"/>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51FEB4B6-BDDC-49BF-8615-15477047B08C}" type="slidenum">
              <a:rPr lang="en-IN" altLang="en-US"/>
            </a:fld>
            <a:endParaRPr lang="en-I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FFB70C-CFC7-4343-ACAF-CF85D25F3393}" type="datetime1">
              <a:rPr lang="en-IN"/>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677360DC-58C1-499A-8EF6-14A2023073DE}" type="slidenum">
              <a:rPr lang="en-IN" altLang="en-US"/>
            </a:fld>
            <a:endParaRPr lang="en-I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C00F0511-4197-4191-B069-2489ADD978BE}"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93B7A27-CD3D-45C9-8531-35700C556B7D}" type="slidenum">
              <a:rPr lang="en-IN" altLang="en-US"/>
            </a:fld>
            <a:endParaRPr lang="en-I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2AA11A04-D48B-47E1-8C0D-2655099F80F5}"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416FDCF4-4150-4A2B-883D-6408A34412F4}" type="slidenum">
              <a:rPr lang="en-IN" altLang="en-US"/>
            </a:fld>
            <a:endParaRPr lang="en-I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88AFADE8-4877-4FC9-823B-DD450DE8D043}"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62D88F2-774E-48FA-9DCA-6A1079411060}" type="slidenum">
              <a:rPr lang="en-IN" altLang="en-US"/>
            </a:fld>
            <a:endParaRPr lang="en-I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5D241DA-654D-4A32-BD17-B8B81151C119}" type="datetime1">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7825C9E-68E8-4F43-9540-2168F1F69689}" type="slidenum">
              <a:rPr lang="en-IN" altLang="en-US"/>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4F552C48-30EA-420A-B569-51867FF5C03A}" type="datetime1">
              <a:rPr lang="en-IN"/>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630C2869-38FC-4913-9493-75875FA9D3E3}" type="slidenum">
              <a:rPr lang="en-IN" altLang="en-US"/>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7FE7BBBB-8880-490C-A4A5-53C16CF6D68C}" type="datetime1">
              <a:rPr lang="en-IN"/>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369D9DF0-7593-43B8-A339-21A7C4A1EA49}" type="slidenum">
              <a:rPr lang="en-IN" altLang="en-US"/>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9B922A5-4DBC-461E-BEE1-DAEBF0A9AE60}" type="datetime1">
              <a:rPr lang="en-IN"/>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07BC69A3-443F-45B4-B044-42C27F625A73}" type="slidenum">
              <a:rPr lang="en-IN" altLang="en-US"/>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4655BD60-06DD-49BD-80E3-EA7278383A36}"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D37734F-0525-44AE-AF64-650370E9E228}" type="slidenum">
              <a:rPr lang="en-IN" altLang="en-US"/>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4A78BD5D-E520-4626-BCB4-D69CF2B9F0D1}" type="datetime1">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34025078-4772-467D-9109-26E0ADE3BEFD}" type="slidenum">
              <a:rPr lang="en-IN" altLang="en-US"/>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84D1A83-351A-47C3-887E-B6062AF52657}" type="datetime1">
              <a:rPr lang="en-IN"/>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1E2FDF77-0EDF-4A18-9DAD-6212643D5B98}"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483B924-9DE8-4422-AAE6-7025881E91A5}" type="datetime1">
              <a:rPr lang="en-IN"/>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7C069891-66BA-43FE-8A8A-DF606AEE3721}"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455F658-A6D9-4158-BDC6-2C6DD7EE901F}" type="datetime1">
              <a:rPr lang="en-IN"/>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CFAF690A-71FB-41BE-A026-BC62E465CF50}"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jpeg"/><Relationship Id="rId15" Type="http://schemas.openxmlformats.org/officeDocument/2006/relationships/notesSlide" Target="../notesSlides/notesSlide6.xml"/><Relationship Id="rId14" Type="http://schemas.openxmlformats.org/officeDocument/2006/relationships/slideLayout" Target="../slideLayouts/slideLayout14.xml"/><Relationship Id="rId13" Type="http://schemas.openxmlformats.org/officeDocument/2006/relationships/image" Target="../media/image24.png"/><Relationship Id="rId12"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5.wmf"/><Relationship Id="rId2" Type="http://schemas.openxmlformats.org/officeDocument/2006/relationships/image" Target="../media/image3.png"/><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338" y="2319338"/>
            <a:ext cx="8856662" cy="1470025"/>
          </a:xfrm>
        </p:spPr>
        <p:txBody>
          <a:bodyPr rtlCol="0">
            <a:noAutofit/>
          </a:bodyPr>
          <a:lstStyle/>
          <a:p>
            <a:pPr eaLnBrk="1" fontAlgn="auto" hangingPunct="1">
              <a:spcAft>
                <a:spcPts val="0"/>
              </a:spcAft>
              <a:defRPr/>
            </a:pPr>
            <a:br>
              <a:rPr lang="en-US" sz="5400" dirty="0">
                <a:solidFill>
                  <a:schemeClr val="tx2">
                    <a:lumMod val="50000"/>
                  </a:schemeClr>
                </a:solidFill>
                <a:latin typeface="Berlin Sans FB Demi" panose="020E0802020502020306" pitchFamily="34" charset="0"/>
              </a:rPr>
            </a:br>
            <a:r>
              <a:rPr lang="en-US" sz="5400" dirty="0">
                <a:solidFill>
                  <a:schemeClr val="tx2">
                    <a:lumMod val="50000"/>
                  </a:schemeClr>
                </a:solidFill>
                <a:latin typeface="Berlin Sans FB Demi" panose="020E0802020502020306" pitchFamily="34" charset="0"/>
              </a:rPr>
              <a:t>INT234</a:t>
            </a:r>
            <a:br>
              <a:rPr lang="en-US" sz="5400" dirty="0">
                <a:solidFill>
                  <a:schemeClr val="tx2">
                    <a:lumMod val="50000"/>
                  </a:schemeClr>
                </a:solidFill>
                <a:latin typeface="Berlin Sans FB Demi" panose="020E0802020502020306" pitchFamily="34" charset="0"/>
              </a:rPr>
            </a:br>
            <a:r>
              <a:rPr lang="en-US" sz="5400" dirty="0">
                <a:solidFill>
                  <a:schemeClr val="tx2">
                    <a:lumMod val="50000"/>
                  </a:schemeClr>
                </a:solidFill>
                <a:latin typeface="Berlin Sans FB Demi" panose="020E0802020502020306" pitchFamily="34" charset="0"/>
              </a:rPr>
              <a:t>PREDICTIVE ANALYTICS</a:t>
            </a:r>
            <a:br>
              <a:rPr lang="en-US" sz="5400" dirty="0">
                <a:solidFill>
                  <a:schemeClr val="tx2">
                    <a:lumMod val="50000"/>
                  </a:schemeClr>
                </a:solidFill>
                <a:latin typeface="Berlin Sans FB Demi" panose="020E0802020502020306" pitchFamily="34" charset="0"/>
              </a:rPr>
            </a:br>
            <a:br>
              <a:rPr lang="en-US" sz="5400" dirty="0">
                <a:solidFill>
                  <a:schemeClr val="tx2">
                    <a:lumMod val="50000"/>
                  </a:schemeClr>
                </a:solidFill>
                <a:latin typeface="Berlin Sans FB Demi" panose="020E0802020502020306" pitchFamily="34" charset="0"/>
              </a:rPr>
            </a:br>
            <a:endParaRPr lang="en-IN" sz="5400" dirty="0">
              <a:solidFill>
                <a:schemeClr val="tx2">
                  <a:lumMod val="50000"/>
                </a:schemeClr>
              </a:solidFill>
              <a:latin typeface="Berlin Sans FB Demi" panose="020E0802020502020306" pitchFamily="34" charset="0"/>
            </a:endParaRPr>
          </a:p>
        </p:txBody>
      </p:sp>
      <p:graphicFrame>
        <p:nvGraphicFramePr>
          <p:cNvPr id="6147" name="Object 86"/>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3" name="" r:id="rId1" imgW="13935075" imgH="5410200" progId="">
                  <p:embed/>
                </p:oleObj>
              </mc:Choice>
              <mc:Fallback>
                <p:oleObj name="" r:id="rId1" imgW="13935075" imgH="5410200" progId="">
                  <p:embed/>
                  <p:pic>
                    <p:nvPicPr>
                      <p:cNvPr id="0" name="Object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p:nvPr/>
        </p:nvCxnSpPr>
        <p:spPr>
          <a:xfrm>
            <a:off x="1042988" y="3789363"/>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822700" y="3917950"/>
            <a:ext cx="1770063" cy="461963"/>
          </a:xfrm>
          <a:prstGeom prst="rect">
            <a:avLst/>
          </a:prstGeom>
          <a:noFill/>
        </p:spPr>
        <p:txBody>
          <a:bodyPr wrap="none">
            <a:spAutoFit/>
          </a:bodyPr>
          <a:lstStyle/>
          <a:p>
            <a:pPr eaLnBrk="1" fontAlgn="auto" hangingPunct="1">
              <a:spcBef>
                <a:spcPts val="0"/>
              </a:spcBef>
              <a:spcAft>
                <a:spcPts val="0"/>
              </a:spcAft>
              <a:defRPr/>
            </a:pPr>
            <a:r>
              <a:rPr lang="en-US" sz="2400" dirty="0">
                <a:solidFill>
                  <a:schemeClr val="accent1">
                    <a:lumMod val="75000"/>
                  </a:schemeClr>
                </a:solidFill>
                <a:latin typeface="Arial Rounded MT Bold" panose="020F0704030504030204" pitchFamily="34" charset="0"/>
                <a:cs typeface="+mn-cs"/>
              </a:rPr>
              <a:t>Lecture #0</a:t>
            </a:r>
            <a:endParaRPr lang="en-IN" sz="2400" dirty="0">
              <a:solidFill>
                <a:schemeClr val="accent1">
                  <a:lumMod val="75000"/>
                </a:schemeClr>
              </a:solidFill>
              <a:latin typeface="Arial Rounded MT Bold" panose="020F0704030504030204" pitchFamily="34" charset="0"/>
              <a:cs typeface="+mn-cs"/>
            </a:endParaRPr>
          </a:p>
        </p:txBody>
      </p:sp>
      <p:sp>
        <p:nvSpPr>
          <p:cNvPr id="7" name="Subtitle 6"/>
          <p:cNvSpPr>
            <a:spLocks noGrp="1"/>
          </p:cNvSpPr>
          <p:nvPr>
            <p:ph type="subTitle" idx="1"/>
          </p:nvPr>
        </p:nvSpPr>
        <p:spPr>
          <a:xfrm>
            <a:off x="1371600" y="4379913"/>
            <a:ext cx="6400800" cy="1752600"/>
          </a:xfrm>
        </p:spPr>
        <p:txBody>
          <a:bodyPr rtlCol="0">
            <a:normAutofit/>
          </a:bodyPr>
          <a:lstStyle/>
          <a:p>
            <a:pPr eaLnBrk="1" fontAlgn="auto" hangingPunct="1">
              <a:spcAft>
                <a:spcPts val="0"/>
              </a:spcAft>
              <a:defRPr/>
            </a:pPr>
            <a:r>
              <a:rPr lang="en-US" dirty="0"/>
              <a:t>The kick start session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Font typeface="Arial" panose="020B0604020202020204" pitchFamily="34" charset="0"/>
              <a:buNone/>
              <a:defRPr/>
            </a:pPr>
            <a:r>
              <a:rPr lang="en-US" sz="2000" dirty="0">
                <a:latin typeface="Calibri(body)"/>
                <a:cs typeface="Times New Roman" panose="02020603050405020304" pitchFamily="18" charset="0"/>
              </a:rPr>
              <a:t>Predictive analytics is considered a star course and is highly sought after by both students and employers for several reasons:</a:t>
            </a:r>
            <a:endParaRPr lang="en-US" sz="2000" dirty="0">
              <a:latin typeface="Calibri(body)"/>
              <a:cs typeface="Times New Roman" panose="02020603050405020304" pitchFamily="18" charset="0"/>
            </a:endParaRPr>
          </a:p>
          <a:p>
            <a:pPr marL="0" indent="0" algn="just">
              <a:buFont typeface="Arial" panose="020B0604020202020204" pitchFamily="34" charset="0"/>
              <a:buNone/>
              <a:defRPr/>
            </a:pPr>
            <a:endParaRPr lang="en-US" sz="2000" dirty="0">
              <a:latin typeface="Calibri(body)"/>
              <a:cs typeface="Times New Roman" panose="02020603050405020304" pitchFamily="18" charset="0"/>
            </a:endParaRPr>
          </a:p>
          <a:p>
            <a:pPr algn="just">
              <a:buFont typeface="+mj-lt"/>
              <a:buAutoNum type="arabicPeriod"/>
              <a:defRPr/>
            </a:pPr>
            <a:r>
              <a:rPr lang="en-US" sz="2000" dirty="0">
                <a:latin typeface="Calibri(body)"/>
                <a:cs typeface="Times New Roman" panose="02020603050405020304" pitchFamily="18" charset="0"/>
              </a:rPr>
              <a:t>Growing Demand: Predictive analytics has become an integral part of decision-making processes in various industries. Organizations are increasingly relying on data-driven insights to gain a competitive edge, optimize operations, and enhance customer experiences. As a result, there is a growing demand for professionals skilled in predictive analytics.</a:t>
            </a:r>
            <a:endParaRPr lang="en-US" sz="2000" dirty="0">
              <a:latin typeface="Calibri(body)"/>
              <a:cs typeface="Times New Roman" panose="02020603050405020304" pitchFamily="18" charset="0"/>
            </a:endParaRPr>
          </a:p>
          <a:p>
            <a:pPr algn="just">
              <a:buFont typeface="+mj-lt"/>
              <a:buAutoNum type="arabicPeriod"/>
              <a:defRPr/>
            </a:pPr>
            <a:r>
              <a:rPr lang="en-US" sz="2000" dirty="0">
                <a:latin typeface="Calibri(body)"/>
                <a:cs typeface="Times New Roman" panose="02020603050405020304" pitchFamily="18" charset="0"/>
              </a:rPr>
              <a:t>Valuable Skillset: Predictive analytics involves using historical data and statistical algorithms to make predictions about future outcomes. Individuals with expertise in this field can identify patterns, trends, and potential outcomes from data, enabling businesses to make informed decisions and devise effective strategies.</a:t>
            </a:r>
            <a:endParaRPr lang="en-US" sz="2000" dirty="0">
              <a:latin typeface="Calibri(body)"/>
              <a:cs typeface="Times New Roman" panose="02020603050405020304" pitchFamily="18" charset="0"/>
            </a:endParaRPr>
          </a:p>
        </p:txBody>
      </p:sp>
      <p:sp>
        <p:nvSpPr>
          <p:cNvPr id="21507"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52A529-09F6-418B-9B2F-7A3145EAE0BE}" type="slidenum">
              <a:rPr lang="en-IN" altLang="en-US" sz="1200" smtClean="0">
                <a:solidFill>
                  <a:srgbClr val="898989"/>
                </a:solidFill>
              </a:rPr>
            </a:fld>
            <a:endParaRPr lang="en-IN" altLang="en-US" sz="1200">
              <a:solidFill>
                <a:srgbClr val="898989"/>
              </a:solidFill>
            </a:endParaRPr>
          </a:p>
        </p:txBody>
      </p:sp>
      <p:sp>
        <p:nvSpPr>
          <p:cNvPr id="2" name="Title 1"/>
          <p:cNvSpPr txBox="1"/>
          <p:nvPr/>
        </p:nvSpPr>
        <p:spPr bwMode="auto">
          <a:xfrm>
            <a:off x="952500" y="463550"/>
            <a:ext cx="7239000" cy="1143000"/>
          </a:xfrm>
          <a:prstGeom prst="rect">
            <a:avLst/>
          </a:prstGeom>
          <a:no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b="1" dirty="0">
                <a:solidFill>
                  <a:schemeClr val="accent6"/>
                </a:solidFill>
              </a:rPr>
              <a:t>PRACTICAL APPLICATIONS</a:t>
            </a:r>
            <a:endParaRPr lang="en-US" b="1" dirty="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59AD2B-821C-40F2-9FB8-BCF27E4C763A}" type="slidenum">
              <a:rPr lang="en-IN" altLang="en-US" sz="1200" smtClean="0">
                <a:solidFill>
                  <a:srgbClr val="898989"/>
                </a:solidFill>
              </a:rPr>
            </a:fld>
            <a:endParaRPr lang="en-IN" altLang="en-US" sz="1200">
              <a:solidFill>
                <a:srgbClr val="898989"/>
              </a:solidFill>
            </a:endParaRPr>
          </a:p>
        </p:txBody>
      </p:sp>
      <p:sp>
        <p:nvSpPr>
          <p:cNvPr id="14339" name="Content Placeholder 5"/>
          <p:cNvSpPr>
            <a:spLocks noGrp="1"/>
          </p:cNvSpPr>
          <p:nvPr>
            <p:ph idx="1"/>
          </p:nvPr>
        </p:nvSpPr>
        <p:spPr>
          <a:xfrm>
            <a:off x="441325" y="1590675"/>
            <a:ext cx="8229600" cy="5518150"/>
          </a:xfrm>
        </p:spPr>
        <p:txBody>
          <a:bodyPr/>
          <a:lstStyle/>
          <a:p>
            <a:pPr marL="0" indent="0" algn="just">
              <a:buFont typeface="Arial" panose="020B0604020202020204" pitchFamily="34" charset="0"/>
              <a:buNone/>
            </a:pPr>
            <a:r>
              <a:rPr lang="en-US" altLang="en-US" sz="2000" b="1"/>
              <a:t>Unit I</a:t>
            </a:r>
            <a:endParaRPr lang="en-US" altLang="en-US" sz="2000" b="1"/>
          </a:p>
          <a:p>
            <a:pPr marL="0" indent="0" algn="just">
              <a:buFont typeface="Arial" panose="020B0604020202020204" pitchFamily="34" charset="0"/>
              <a:buNone/>
            </a:pPr>
            <a:r>
              <a:rPr lang="en-US" altLang="en-US" sz="2000"/>
              <a:t>DATA PREPROCESSING : Managing data with R, Exploring and understanding data, Exploring the structure of data, Exploring numeric variables, Exploring categorical variables, Exploring relationships between variables </a:t>
            </a:r>
            <a:endParaRPr lang="en-US" altLang="en-US" sz="2000"/>
          </a:p>
          <a:p>
            <a:pPr marL="0" indent="0" algn="just">
              <a:buFont typeface="Arial" panose="020B0604020202020204" pitchFamily="34" charset="0"/>
              <a:buNone/>
            </a:pPr>
            <a:endParaRPr lang="en-US" altLang="en-US" sz="2000"/>
          </a:p>
          <a:p>
            <a:pPr marL="0" indent="0" algn="just">
              <a:buFont typeface="Arial" panose="020B0604020202020204" pitchFamily="34" charset="0"/>
              <a:buNone/>
            </a:pPr>
            <a:r>
              <a:rPr lang="en-US" altLang="en-US" sz="2000" b="1"/>
              <a:t>Unit II </a:t>
            </a:r>
            <a:endParaRPr lang="en-US" altLang="en-US" sz="2000" b="1"/>
          </a:p>
          <a:p>
            <a:pPr marL="0" indent="0" algn="just">
              <a:buFont typeface="Arial" panose="020B0604020202020204" pitchFamily="34" charset="0"/>
              <a:buNone/>
            </a:pPr>
            <a:r>
              <a:rPr lang="en-US" altLang="en-US" sz="2000"/>
              <a:t>SUPERVISED LEARNING: CLASSIFICATION : Lazy learning: Nearest neighbors, Probabilistic Learning: Using Naive Bayes, Divide and Conquer: Decision Trees and Rules</a:t>
            </a:r>
            <a:endParaRPr lang="en-US" altLang="en-US" sz="2000"/>
          </a:p>
          <a:p>
            <a:pPr marL="0" indent="0" algn="just">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altLang="en-US" sz="2000" b="1"/>
              <a:t>Unit III </a:t>
            </a:r>
            <a:endParaRPr lang="en-US" altLang="en-US" sz="2000" b="1"/>
          </a:p>
          <a:p>
            <a:pPr marL="0" indent="0" algn="just">
              <a:buFont typeface="Arial" panose="020B0604020202020204" pitchFamily="34" charset="0"/>
              <a:buNone/>
            </a:pPr>
            <a:r>
              <a:rPr lang="en-US" altLang="en-US" sz="2000"/>
              <a:t>SURPERVISED LEARNING : NUMERIC PREDICTION : Forecasting Numeric Data, Simple Linear Regression, Polynomial Regression, Ordinary least squares estimation, Correlations </a:t>
            </a:r>
            <a:endParaRPr lang="en-US" altLang="en-US" sz="2000"/>
          </a:p>
          <a:p>
            <a:pPr marL="0" indent="0" algn="just">
              <a:buFont typeface="Arial" panose="020B0604020202020204" pitchFamily="34" charset="0"/>
              <a:buNone/>
            </a:pPr>
            <a:endParaRPr lang="en-US" altLang="en-US" sz="2000"/>
          </a:p>
        </p:txBody>
      </p:sp>
      <p:sp>
        <p:nvSpPr>
          <p:cNvPr id="2" name="Title 1"/>
          <p:cNvSpPr>
            <a:spLocks noGrp="1"/>
          </p:cNvSpPr>
          <p:nvPr>
            <p:ph type="title"/>
          </p:nvPr>
        </p:nvSpPr>
        <p:spPr>
          <a:xfrm>
            <a:off x="0" y="447675"/>
            <a:ext cx="8229600" cy="1143000"/>
          </a:xfrm>
        </p:spPr>
        <p:txBody>
          <a:bodyPr/>
          <a:lstStyle/>
          <a:p>
            <a:pPr>
              <a:defRPr/>
            </a:pPr>
            <a:r>
              <a:rPr lang="en-US" altLang="en-US" b="1" dirty="0">
                <a:solidFill>
                  <a:schemeClr val="accent6"/>
                </a:solidFill>
                <a:latin typeface="Times New Roman" panose="02020603050405020304" pitchFamily="18" charset="0"/>
                <a:cs typeface="Times New Roman" panose="02020603050405020304" pitchFamily="18" charset="0"/>
              </a:rPr>
              <a:t>Course Content</a:t>
            </a:r>
            <a:endParaRPr lang="en-GB" alt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4D0DC2-E98B-46C5-A28F-82BC71A85E76}" type="slidenum">
              <a:rPr lang="en-IN" altLang="en-US" sz="1200" smtClean="0">
                <a:solidFill>
                  <a:srgbClr val="898989"/>
                </a:solidFill>
              </a:rPr>
            </a:fld>
            <a:endParaRPr lang="en-IN" altLang="en-US" sz="1200">
              <a:solidFill>
                <a:srgbClr val="898989"/>
              </a:solidFill>
            </a:endParaRPr>
          </a:p>
        </p:txBody>
      </p:sp>
      <p:sp>
        <p:nvSpPr>
          <p:cNvPr id="15363" name="Content Placeholder 5"/>
          <p:cNvSpPr>
            <a:spLocks noGrp="1"/>
          </p:cNvSpPr>
          <p:nvPr>
            <p:ph idx="1"/>
          </p:nvPr>
        </p:nvSpPr>
        <p:spPr>
          <a:xfrm>
            <a:off x="457200" y="1111250"/>
            <a:ext cx="8229600" cy="5518150"/>
          </a:xfrm>
        </p:spPr>
        <p:txBody>
          <a:bodyPr/>
          <a:lstStyle/>
          <a:p>
            <a:pPr marL="0" indent="0" algn="just">
              <a:buFont typeface="Arial" panose="020B0604020202020204" pitchFamily="34" charset="0"/>
              <a:buNone/>
            </a:pPr>
            <a:r>
              <a:rPr lang="en-US" altLang="en-US" sz="2000" b="1"/>
              <a:t>Unit IV </a:t>
            </a:r>
            <a:endParaRPr lang="en-US" altLang="en-US" sz="2000" b="1"/>
          </a:p>
          <a:p>
            <a:pPr marL="0" indent="0" algn="just">
              <a:buFont typeface="Arial" panose="020B0604020202020204" pitchFamily="34" charset="0"/>
              <a:buNone/>
            </a:pPr>
            <a:r>
              <a:rPr lang="en-US" altLang="en-US" sz="2000"/>
              <a:t>SUPERVISED LEARNING:DUAL USE : Black Box Methods, Neural Networks, Support Vector Machines</a:t>
            </a:r>
            <a:endParaRPr lang="en-US" altLang="en-US" sz="2000"/>
          </a:p>
          <a:p>
            <a:pPr marL="0" indent="0" algn="just">
              <a:buFont typeface="Arial" panose="020B0604020202020204" pitchFamily="34" charset="0"/>
              <a:buNone/>
            </a:pPr>
            <a:endParaRPr lang="en-US" altLang="en-US" sz="2000"/>
          </a:p>
          <a:p>
            <a:pPr marL="0" indent="0" algn="just">
              <a:buFont typeface="Arial" panose="020B0604020202020204" pitchFamily="34" charset="0"/>
              <a:buNone/>
            </a:pPr>
            <a:r>
              <a:rPr lang="en-US" altLang="en-US" sz="2000" b="1"/>
              <a:t>Unit V </a:t>
            </a:r>
            <a:endParaRPr lang="en-US" altLang="en-US" sz="2000" b="1"/>
          </a:p>
          <a:p>
            <a:pPr marL="0" indent="0" algn="just">
              <a:buFont typeface="Arial" panose="020B0604020202020204" pitchFamily="34" charset="0"/>
              <a:buNone/>
            </a:pPr>
            <a:r>
              <a:rPr lang="en-US" altLang="en-US" sz="2000"/>
              <a:t>UNSUPERVISED LEARNING: CLUSTERING AND PATTERN DETECTION : K-Means Clustering, Kmeans clustering intuition, K-means random initialization trap, K-means selecting number of clusters, Dataset gathering, Hierarchical Clustering, Association Rules, Finding Patterns, Market Basket Analysis Using Association Rules </a:t>
            </a:r>
            <a:endParaRPr lang="en-US" altLang="en-US" sz="2000"/>
          </a:p>
          <a:p>
            <a:pPr marL="0" indent="0" algn="just">
              <a:buFont typeface="Arial" panose="020B0604020202020204" pitchFamily="34" charset="0"/>
              <a:buNone/>
            </a:pPr>
            <a:endParaRPr lang="en-US" altLang="en-US" sz="2000"/>
          </a:p>
          <a:p>
            <a:pPr marL="0" indent="0" algn="just">
              <a:buFont typeface="Arial" panose="020B0604020202020204" pitchFamily="34" charset="0"/>
              <a:buNone/>
            </a:pPr>
            <a:r>
              <a:rPr lang="en-US" altLang="en-US" sz="2000" b="1"/>
              <a:t>Unit VI </a:t>
            </a:r>
            <a:endParaRPr lang="en-US" altLang="en-US" sz="2000" b="1"/>
          </a:p>
          <a:p>
            <a:pPr marL="0" indent="0" algn="just">
              <a:buFont typeface="Arial" panose="020B0604020202020204" pitchFamily="34" charset="0"/>
              <a:buNone/>
            </a:pPr>
            <a:r>
              <a:rPr lang="en-US" altLang="en-US" sz="2000"/>
              <a:t>MODEL PERFORMANCE : Evaluation Model Performance, Improving Model Performance, Bagging, Boosting, Random forests</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86697" y="58435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panose="02020603050405020304"/>
              <a:buNone/>
            </a:pPr>
            <a:r>
              <a:rPr lang="en-US" sz="4400" b="0" i="0" u="none"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CA for this course</a:t>
            </a:r>
            <a:endParaRPr dirty="0"/>
          </a:p>
        </p:txBody>
      </p:sp>
      <p:sp>
        <p:nvSpPr>
          <p:cNvPr id="111" name="Google Shape;111;p4"/>
          <p:cNvSpPr txBox="1">
            <a:spLocks noGrp="1"/>
          </p:cNvSpPr>
          <p:nvPr>
            <p:ph type="body" idx="1"/>
          </p:nvPr>
        </p:nvSpPr>
        <p:spPr>
          <a:xfrm>
            <a:off x="501445" y="2027903"/>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panose="020B0604020202020204"/>
              <a:buChar char="•"/>
            </a:pPr>
            <a: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t>CA1 : BYOD PRACTICAL</a:t>
            </a:r>
            <a:endParaRPr dirty="0"/>
          </a:p>
          <a:p>
            <a:pPr marL="342900" marR="0" lvl="0" indent="-342900" algn="l" rtl="0">
              <a:lnSpc>
                <a:spcPct val="100000"/>
              </a:lnSpc>
              <a:spcBef>
                <a:spcPts val="640"/>
              </a:spcBef>
              <a:spcAft>
                <a:spcPts val="0"/>
              </a:spcAft>
              <a:buClr>
                <a:schemeClr val="dk1"/>
              </a:buClr>
              <a:buSzPts val="3200"/>
              <a:buFont typeface="Arial" panose="020B0604020202020204"/>
              <a:buChar char="•"/>
            </a:pPr>
            <a: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t>CA2 : BYOD PRACTICAL</a:t>
            </a:r>
            <a:endParaRPr dirty="0"/>
          </a:p>
          <a:p>
            <a:pPr marL="342900" marR="0" lvl="0" indent="-342900" algn="l" rtl="0">
              <a:lnSpc>
                <a:spcPct val="100000"/>
              </a:lnSpc>
              <a:spcBef>
                <a:spcPts val="640"/>
              </a:spcBef>
              <a:spcAft>
                <a:spcPts val="0"/>
              </a:spcAft>
              <a:buClr>
                <a:schemeClr val="dk1"/>
              </a:buClr>
              <a:buSzPts val="3200"/>
              <a:buFont typeface="Arial" panose="020B0604020202020204"/>
              <a:buChar char="•"/>
            </a:pPr>
            <a: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t>CA3 : Project </a:t>
            </a:r>
            <a:endParaRPr sz="3200" b="0" i="0" u="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640"/>
              </a:spcBef>
              <a:spcAft>
                <a:spcPts val="0"/>
              </a:spcAft>
              <a:buClr>
                <a:schemeClr val="dk1"/>
              </a:buClr>
              <a:buSzPts val="3200"/>
              <a:buFont typeface="Arial" panose="020B0604020202020204"/>
              <a:buChar char="•"/>
            </a:pPr>
            <a:r>
              <a:rPr lang="en-US" sz="3200" b="0" i="1" u="none" dirty="0">
                <a:solidFill>
                  <a:schemeClr val="dk1"/>
                </a:solidFill>
                <a:latin typeface="Calibri" panose="020F0502020204030204"/>
                <a:ea typeface="Calibri" panose="020F0502020204030204"/>
                <a:cs typeface="Calibri" panose="020F0502020204030204"/>
                <a:sym typeface="Calibri" panose="020F0502020204030204"/>
              </a:rPr>
              <a:t>Best 2 out of 3 will be counted.</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Project Detail (10 Marks Distribution)</a:t>
            </a:r>
            <a:endParaRPr lang="en-IN" altLang="en-US"/>
          </a:p>
        </p:txBody>
      </p:sp>
      <p:graphicFrame>
        <p:nvGraphicFramePr>
          <p:cNvPr id="4" name="Content Placeholder 3"/>
          <p:cNvGraphicFramePr>
            <a:graphicFrameLocks noGrp="1"/>
          </p:cNvGraphicFramePr>
          <p:nvPr>
            <p:ph idx="1"/>
          </p:nvPr>
        </p:nvGraphicFramePr>
        <p:xfrm>
          <a:off x="457200" y="1600200"/>
          <a:ext cx="8229600" cy="41148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1028700">
                <a:tc>
                  <a:txBody>
                    <a:bodyPr/>
                    <a:lstStyle/>
                    <a:p>
                      <a:r>
                        <a:rPr lang="en-US" dirty="0"/>
                        <a:t>Marks</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r>
              <a:tr h="1028700">
                <a:tc>
                  <a:txBody>
                    <a:bodyPr/>
                    <a:lstStyle/>
                    <a:p>
                      <a:r>
                        <a:rPr lang="en-US" dirty="0"/>
                        <a:t>Likes (4)</a:t>
                      </a:r>
                      <a:endParaRPr lang="en-IN" dirty="0"/>
                    </a:p>
                  </a:txBody>
                  <a:tcPr/>
                </a:tc>
                <a:tc>
                  <a:txBody>
                    <a:bodyPr/>
                    <a:lstStyle/>
                    <a:p>
                      <a:r>
                        <a:rPr lang="en-US" dirty="0"/>
                        <a:t>200</a:t>
                      </a:r>
                      <a:endParaRPr lang="en-IN" dirty="0"/>
                    </a:p>
                  </a:txBody>
                  <a:tcPr/>
                </a:tc>
                <a:tc>
                  <a:txBody>
                    <a:bodyPr/>
                    <a:lstStyle/>
                    <a:p>
                      <a:r>
                        <a:rPr lang="en-US" dirty="0"/>
                        <a:t>150</a:t>
                      </a:r>
                      <a:endParaRPr lang="en-IN" dirty="0"/>
                    </a:p>
                  </a:txBody>
                  <a:tcPr/>
                </a:tc>
                <a:tc>
                  <a:txBody>
                    <a:bodyPr/>
                    <a:lstStyle/>
                    <a:p>
                      <a:r>
                        <a:rPr lang="en-US" dirty="0"/>
                        <a:t>100</a:t>
                      </a:r>
                      <a:endParaRPr lang="en-IN" dirty="0"/>
                    </a:p>
                  </a:txBody>
                  <a:tcPr/>
                </a:tc>
                <a:tc>
                  <a:txBody>
                    <a:bodyPr/>
                    <a:lstStyle/>
                    <a:p>
                      <a:r>
                        <a:rPr lang="en-US" dirty="0"/>
                        <a:t>50</a:t>
                      </a:r>
                      <a:endParaRPr lang="en-IN" dirty="0"/>
                    </a:p>
                  </a:txBody>
                  <a:tcPr/>
                </a:tc>
              </a:tr>
              <a:tr h="1028700">
                <a:tc>
                  <a:txBody>
                    <a:bodyPr/>
                    <a:lstStyle/>
                    <a:p>
                      <a:r>
                        <a:rPr lang="en-US" dirty="0"/>
                        <a:t>Share (3)</a:t>
                      </a:r>
                      <a:endParaRPr lang="en-IN" dirty="0"/>
                    </a:p>
                  </a:txBody>
                  <a:tcPr/>
                </a:tc>
                <a:tc>
                  <a:txBody>
                    <a:bodyPr/>
                    <a:lstStyle/>
                    <a:p>
                      <a:r>
                        <a:rPr lang="en-US" dirty="0"/>
                        <a:t>NA</a:t>
                      </a:r>
                      <a:endParaRPr lang="en-IN" dirty="0"/>
                    </a:p>
                  </a:txBody>
                  <a:tcPr/>
                </a:tc>
                <a:tc>
                  <a:txBody>
                    <a:bodyPr/>
                    <a:lstStyle/>
                    <a:p>
                      <a:r>
                        <a:rPr lang="en-US" dirty="0"/>
                        <a:t>20</a:t>
                      </a:r>
                      <a:endParaRPr lang="en-IN" dirty="0"/>
                    </a:p>
                  </a:txBody>
                  <a:tcPr/>
                </a:tc>
                <a:tc>
                  <a:txBody>
                    <a:bodyPr/>
                    <a:lstStyle/>
                    <a:p>
                      <a:r>
                        <a:rPr lang="en-US" dirty="0"/>
                        <a:t>15</a:t>
                      </a:r>
                      <a:endParaRPr lang="en-IN" dirty="0"/>
                    </a:p>
                  </a:txBody>
                  <a:tcPr/>
                </a:tc>
                <a:tc>
                  <a:txBody>
                    <a:bodyPr/>
                    <a:lstStyle/>
                    <a:p>
                      <a:r>
                        <a:rPr lang="en-US" dirty="0"/>
                        <a:t>10</a:t>
                      </a:r>
                      <a:endParaRPr lang="en-IN" dirty="0"/>
                    </a:p>
                  </a:txBody>
                  <a:tcPr/>
                </a:tc>
              </a:tr>
              <a:tr h="1028700">
                <a:tc>
                  <a:txBody>
                    <a:bodyPr/>
                    <a:lstStyle/>
                    <a:p>
                      <a:r>
                        <a:rPr lang="en-US" dirty="0"/>
                        <a:t>Comment (3)</a:t>
                      </a:r>
                      <a:endParaRPr lang="en-IN" dirty="0"/>
                    </a:p>
                  </a:txBody>
                  <a:tcPr/>
                </a:tc>
                <a:tc>
                  <a:txBody>
                    <a:bodyPr/>
                    <a:lstStyle/>
                    <a:p>
                      <a:r>
                        <a:rPr lang="en-US" dirty="0"/>
                        <a:t>NA</a:t>
                      </a:r>
                      <a:endParaRPr lang="en-IN" dirty="0"/>
                    </a:p>
                  </a:txBody>
                  <a:tcPr/>
                </a:tc>
                <a:tc>
                  <a:txBody>
                    <a:bodyPr/>
                    <a:lstStyle/>
                    <a:p>
                      <a:r>
                        <a:rPr lang="en-US" dirty="0"/>
                        <a:t>20</a:t>
                      </a:r>
                      <a:endParaRPr lang="en-IN" dirty="0"/>
                    </a:p>
                  </a:txBody>
                  <a:tcPr/>
                </a:tc>
                <a:tc>
                  <a:txBody>
                    <a:bodyPr/>
                    <a:lstStyle/>
                    <a:p>
                      <a:r>
                        <a:rPr lang="en-US" dirty="0"/>
                        <a:t>15</a:t>
                      </a:r>
                      <a:endParaRPr lang="en-IN" dirty="0"/>
                    </a:p>
                  </a:txBody>
                  <a:tcPr/>
                </a:tc>
                <a:tc>
                  <a:txBody>
                    <a:bodyPr/>
                    <a:lstStyle/>
                    <a:p>
                      <a:r>
                        <a:rPr lang="en-US" dirty="0"/>
                        <a:t>10</a:t>
                      </a:r>
                      <a:endParaRPr lang="en-IN"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IN" altLang="en-US" sz="4000">
                <a:solidFill>
                  <a:srgbClr val="FF0000"/>
                </a:solidFill>
                <a:latin typeface="Times New Roman" panose="02020603050405020304" pitchFamily="18" charset="0"/>
                <a:cs typeface="Times New Roman" panose="02020603050405020304" pitchFamily="18" charset="0"/>
              </a:rPr>
              <a:t>Marks Breakup</a:t>
            </a:r>
            <a:endParaRPr lang="en-IN" altLang="en-US" sz="40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781550"/>
          </a:xfrm>
        </p:spPr>
        <p:txBody>
          <a:bodyPr rtlCol="0">
            <a:normAutofit/>
          </a:bodyPr>
          <a:lstStyle/>
          <a:p>
            <a:pPr eaLnBrk="1" fontAlgn="auto" hangingPunct="1">
              <a:spcAft>
                <a:spcPts val="0"/>
              </a:spcAft>
              <a:defRPr/>
            </a:pPr>
            <a:r>
              <a:rPr lang="en-IN" dirty="0">
                <a:solidFill>
                  <a:srgbClr val="002060"/>
                </a:solidFill>
                <a:latin typeface="Times New Roman" panose="02020603050405020304" pitchFamily="18" charset="0"/>
                <a:cs typeface="Times New Roman" panose="02020603050405020304" pitchFamily="18" charset="0"/>
              </a:rPr>
              <a:t>Credits : 3</a:t>
            </a:r>
            <a:endParaRPr lang="en-IN" dirty="0">
              <a:solidFill>
                <a:srgbClr val="002060"/>
              </a:solidFill>
              <a:latin typeface="Times New Roman" panose="02020603050405020304" pitchFamily="18" charset="0"/>
              <a:cs typeface="Times New Roman" panose="02020603050405020304" pitchFamily="18" charset="0"/>
            </a:endParaRPr>
          </a:p>
          <a:p>
            <a:pPr eaLnBrk="1" fontAlgn="auto" hangingPunct="1">
              <a:spcAft>
                <a:spcPts val="0"/>
              </a:spcAft>
              <a:defRPr/>
            </a:pPr>
            <a:r>
              <a:rPr lang="en-IN" dirty="0">
                <a:solidFill>
                  <a:srgbClr val="002060"/>
                </a:solidFill>
                <a:latin typeface="Times New Roman" panose="02020603050405020304" pitchFamily="18" charset="0"/>
                <a:cs typeface="Times New Roman" panose="02020603050405020304" pitchFamily="18" charset="0"/>
              </a:rPr>
              <a:t>Marks Breakup:</a:t>
            </a:r>
            <a:endParaRPr lang="en-IN" dirty="0">
              <a:solidFill>
                <a:srgbClr val="002060"/>
              </a:solidFill>
              <a:latin typeface="Times New Roman" panose="02020603050405020304" pitchFamily="18" charset="0"/>
              <a:cs typeface="Times New Roman" panose="02020603050405020304" pitchFamily="18" charset="0"/>
            </a:endParaRPr>
          </a:p>
          <a:p>
            <a:pPr eaLnBrk="1" fontAlgn="auto" hangingPunct="1">
              <a:spcAft>
                <a:spcPts val="0"/>
              </a:spcAft>
              <a:defRPr/>
            </a:pPr>
            <a:endParaRPr lang="en-IN" dirty="0">
              <a:solidFill>
                <a:srgbClr val="002060"/>
              </a:solidFill>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dirty="0">
              <a:solidFill>
                <a:srgbClr val="002060"/>
              </a:solidFill>
              <a:latin typeface="Times New Roman" panose="02020603050405020304" pitchFamily="18" charset="0"/>
              <a:cs typeface="Times New Roman" panose="02020603050405020304" pitchFamily="18" charset="0"/>
            </a:endParaRPr>
          </a:p>
          <a:p>
            <a:pPr eaLnBrk="1" fontAlgn="auto" hangingPunct="1">
              <a:spcAft>
                <a:spcPts val="0"/>
              </a:spcAft>
              <a:defRPr/>
            </a:pPr>
            <a:endParaRPr lang="en-IN" dirty="0">
              <a:solidFill>
                <a:srgbClr val="002060"/>
              </a:solidFill>
              <a:latin typeface="Times New Roman" panose="02020603050405020304" pitchFamily="18" charset="0"/>
              <a:cs typeface="Times New Roman" panose="02020603050405020304" pitchFamily="18" charset="0"/>
            </a:endParaRPr>
          </a:p>
          <a:p>
            <a:pPr eaLnBrk="1" fontAlgn="auto" hangingPunct="1">
              <a:spcAft>
                <a:spcPts val="0"/>
              </a:spcAft>
              <a:defRPr/>
            </a:pPr>
            <a:endParaRPr lang="en-IN" dirty="0">
              <a:solidFill>
                <a:srgbClr val="002060"/>
              </a:solidFill>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sz="1800" dirty="0">
              <a:solidFill>
                <a:srgbClr val="002060"/>
              </a:solidFill>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en-IN" sz="1800" dirty="0">
                <a:solidFill>
                  <a:srgbClr val="002060"/>
                </a:solidFill>
                <a:latin typeface="Times New Roman" panose="02020603050405020304" pitchFamily="18" charset="0"/>
                <a:cs typeface="Times New Roman" panose="02020603050405020304" pitchFamily="18" charset="0"/>
              </a:rPr>
              <a:t>* 2 Best CA out of 3 CA each of 30 marks</a:t>
            </a:r>
            <a:endParaRPr lang="en-IN" sz="1800" dirty="0">
              <a:solidFill>
                <a:srgbClr val="002060"/>
              </a:solidFill>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en-IN" sz="1800" dirty="0">
                <a:solidFill>
                  <a:srgbClr val="002060"/>
                </a:solidFill>
                <a:latin typeface="Times New Roman" panose="02020603050405020304" pitchFamily="18" charset="0"/>
                <a:cs typeface="Times New Roman" panose="02020603050405020304" pitchFamily="18" charset="0"/>
              </a:rPr>
              <a:t>* No MTE</a:t>
            </a:r>
            <a:endParaRPr lang="en-IN" sz="1800" dirty="0">
              <a:solidFill>
                <a:srgbClr val="002060"/>
              </a:solidFill>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sz="18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133600" y="2759075"/>
          <a:ext cx="4321175" cy="1854200"/>
        </p:xfrm>
        <a:graphic>
          <a:graphicData uri="http://schemas.openxmlformats.org/drawingml/2006/table">
            <a:tbl>
              <a:tblPr firstRow="1" bandRow="1">
                <a:tableStyleId>{3B4B98B0-60AC-42C2-AFA5-B58CD77FA1E5}</a:tableStyleId>
              </a:tblPr>
              <a:tblGrid>
                <a:gridCol w="3505164"/>
                <a:gridCol w="816011"/>
              </a:tblGrid>
              <a:tr h="370840">
                <a:tc>
                  <a:txBody>
                    <a:bodyPr/>
                    <a:lstStyle/>
                    <a:p>
                      <a:r>
                        <a:rPr lang="en-IN" sz="1800" dirty="0"/>
                        <a:t>Activity</a:t>
                      </a:r>
                      <a:endParaRPr lang="en-IN" sz="1800" dirty="0"/>
                    </a:p>
                  </a:txBody>
                  <a:tcPr marL="91455" marR="91455"/>
                </a:tc>
                <a:tc>
                  <a:txBody>
                    <a:bodyPr/>
                    <a:lstStyle/>
                    <a:p>
                      <a:r>
                        <a:rPr lang="en-IN" sz="1800" dirty="0"/>
                        <a:t>Marks</a:t>
                      </a:r>
                      <a:endParaRPr lang="en-IN" sz="1800" dirty="0"/>
                    </a:p>
                  </a:txBody>
                  <a:tcPr marL="91455" marR="91455"/>
                </a:tc>
              </a:tr>
              <a:tr h="370840">
                <a:tc>
                  <a:txBody>
                    <a:bodyPr/>
                    <a:lstStyle/>
                    <a:p>
                      <a:r>
                        <a:rPr lang="en-IN" sz="1800" dirty="0"/>
                        <a:t>Attendance</a:t>
                      </a:r>
                      <a:endParaRPr lang="en-IN" sz="1800" dirty="0"/>
                    </a:p>
                  </a:txBody>
                  <a:tcPr marL="91455" marR="91455"/>
                </a:tc>
                <a:tc>
                  <a:txBody>
                    <a:bodyPr/>
                    <a:lstStyle/>
                    <a:p>
                      <a:r>
                        <a:rPr lang="en-IN" sz="1800" dirty="0"/>
                        <a:t>5</a:t>
                      </a:r>
                      <a:endParaRPr lang="en-IN" sz="1800" dirty="0"/>
                    </a:p>
                  </a:txBody>
                  <a:tcPr marL="91455" marR="91455"/>
                </a:tc>
              </a:tr>
              <a:tr h="370840">
                <a:tc>
                  <a:txBody>
                    <a:bodyPr/>
                    <a:lstStyle/>
                    <a:p>
                      <a:r>
                        <a:rPr lang="en-IN" sz="1800" dirty="0"/>
                        <a:t>Continuous Assessment</a:t>
                      </a:r>
                      <a:endParaRPr lang="en-IN" sz="1800" dirty="0"/>
                    </a:p>
                  </a:txBody>
                  <a:tcPr marL="91455" marR="91455"/>
                </a:tc>
                <a:tc>
                  <a:txBody>
                    <a:bodyPr/>
                    <a:lstStyle/>
                    <a:p>
                      <a:r>
                        <a:rPr lang="en-IN" sz="1800" dirty="0"/>
                        <a:t>45</a:t>
                      </a:r>
                      <a:endParaRPr lang="en-IN" sz="1800" dirty="0"/>
                    </a:p>
                  </a:txBody>
                  <a:tcPr marL="91455" marR="91455"/>
                </a:tc>
              </a:tr>
              <a:tr h="370840">
                <a:tc>
                  <a:txBody>
                    <a:bodyPr/>
                    <a:lstStyle/>
                    <a:p>
                      <a:r>
                        <a:rPr lang="en-IN" sz="1800" dirty="0"/>
                        <a:t>End-Term Practical (ETP)</a:t>
                      </a:r>
                      <a:endParaRPr lang="en-IN" sz="1800" dirty="0"/>
                    </a:p>
                  </a:txBody>
                  <a:tcPr marL="91455" marR="91455"/>
                </a:tc>
                <a:tc>
                  <a:txBody>
                    <a:bodyPr/>
                    <a:lstStyle/>
                    <a:p>
                      <a:r>
                        <a:rPr lang="en-IN" sz="1800" dirty="0"/>
                        <a:t>50</a:t>
                      </a:r>
                      <a:endParaRPr lang="en-IN" sz="1800" dirty="0"/>
                    </a:p>
                  </a:txBody>
                  <a:tcPr marL="91455" marR="91455"/>
                </a:tc>
              </a:tr>
              <a:tr h="370840">
                <a:tc>
                  <a:txBody>
                    <a:bodyPr/>
                    <a:lstStyle/>
                    <a:p>
                      <a:r>
                        <a:rPr lang="en-IN" sz="1800" b="1" dirty="0"/>
                        <a:t>Total</a:t>
                      </a:r>
                      <a:endParaRPr lang="en-IN" sz="1800" b="1" dirty="0"/>
                    </a:p>
                  </a:txBody>
                  <a:tcPr marL="91455" marR="91455"/>
                </a:tc>
                <a:tc>
                  <a:txBody>
                    <a:bodyPr/>
                    <a:lstStyle/>
                    <a:p>
                      <a:r>
                        <a:rPr lang="en-IN" sz="1800" b="1" dirty="0"/>
                        <a:t>100</a:t>
                      </a:r>
                      <a:endParaRPr lang="en-IN" sz="1800" b="1" dirty="0"/>
                    </a:p>
                  </a:txBody>
                  <a:tcPr marL="91455" marR="91455"/>
                </a:tc>
              </a:tr>
            </a:tbl>
          </a:graphicData>
        </a:graphic>
      </p:graphicFrame>
      <p:sp>
        <p:nvSpPr>
          <p:cNvPr id="821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CB4DBD-41D7-4497-A4A6-5093833AAF77}" type="slidenum">
              <a:rPr lang="en-IN" altLang="en-US" sz="1200" smtClean="0">
                <a:solidFill>
                  <a:srgbClr val="898989"/>
                </a:solidFill>
                <a:latin typeface="Times New Roman" panose="02020603050405020304" pitchFamily="18" charset="0"/>
                <a:cs typeface="Times New Roman" panose="02020603050405020304" pitchFamily="18" charset="0"/>
              </a:rPr>
            </a:fld>
            <a:endParaRPr lang="en-IN" altLang="en-US" sz="1200">
              <a:solidFill>
                <a:srgbClr val="89898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solidFill>
                  <a:srgbClr val="FF0000"/>
                </a:solidFill>
              </a:rPr>
              <a:t>Why Star Course??</a:t>
            </a:r>
            <a:endParaRPr lang="en-US" altLang="en-US">
              <a:solidFill>
                <a:srgbClr val="FF0000"/>
              </a:solidFill>
            </a:endParaRPr>
          </a:p>
        </p:txBody>
      </p:sp>
      <p:sp>
        <p:nvSpPr>
          <p:cNvPr id="3" name="Content Placeholder 2"/>
          <p:cNvSpPr>
            <a:spLocks noGrp="1"/>
          </p:cNvSpPr>
          <p:nvPr>
            <p:ph idx="1"/>
          </p:nvPr>
        </p:nvSpPr>
        <p:spPr/>
        <p:txBody>
          <a:bodyPr/>
          <a:lstStyle/>
          <a:p>
            <a:pPr marL="0" indent="0" algn="just">
              <a:buFont typeface="Arial" panose="020B0604020202020204" pitchFamily="34" charset="0"/>
              <a:buNone/>
              <a:defRPr/>
            </a:pPr>
            <a:r>
              <a:rPr lang="en-US" sz="2000" dirty="0">
                <a:latin typeface="Calibri(body)"/>
                <a:cs typeface="Times New Roman" panose="02020603050405020304" pitchFamily="18" charset="0"/>
              </a:rPr>
              <a:t>Predictive analytics is considered a star course and is highly sought after by both students and employers for several reasons:</a:t>
            </a:r>
            <a:endParaRPr lang="en-US" sz="2000" dirty="0">
              <a:latin typeface="Calibri(body)"/>
              <a:cs typeface="Times New Roman" panose="02020603050405020304" pitchFamily="18" charset="0"/>
            </a:endParaRPr>
          </a:p>
          <a:p>
            <a:pPr marL="0" indent="0" algn="just">
              <a:buFont typeface="Arial" panose="020B0604020202020204" pitchFamily="34" charset="0"/>
              <a:buNone/>
              <a:defRPr/>
            </a:pPr>
            <a:endParaRPr lang="en-US" sz="2000" dirty="0">
              <a:latin typeface="Calibri(body)"/>
              <a:cs typeface="Times New Roman" panose="02020603050405020304" pitchFamily="18" charset="0"/>
            </a:endParaRPr>
          </a:p>
          <a:p>
            <a:pPr algn="just">
              <a:buFont typeface="+mj-lt"/>
              <a:buAutoNum type="arabicPeriod"/>
              <a:defRPr/>
            </a:pPr>
            <a:r>
              <a:rPr lang="en-US" sz="2000" dirty="0">
                <a:latin typeface="Calibri(body)"/>
                <a:cs typeface="Times New Roman" panose="02020603050405020304" pitchFamily="18" charset="0"/>
              </a:rPr>
              <a:t>Growing Demand: Predictive analytics has become an integral part of decision-making processes in various industries. Organizations are increasingly relying on data-driven insights to gain a competitive edge, optimize operations, and enhance customer experiences. As a result, there is a growing demand for professionals skilled in predictive analytics.</a:t>
            </a:r>
            <a:endParaRPr lang="en-US" sz="2000" dirty="0">
              <a:latin typeface="Calibri(body)"/>
              <a:cs typeface="Times New Roman" panose="02020603050405020304" pitchFamily="18" charset="0"/>
            </a:endParaRPr>
          </a:p>
          <a:p>
            <a:pPr algn="just">
              <a:buFont typeface="+mj-lt"/>
              <a:buAutoNum type="arabicPeriod"/>
              <a:defRPr/>
            </a:pPr>
            <a:r>
              <a:rPr lang="en-US" sz="2000" dirty="0">
                <a:latin typeface="Calibri(body)"/>
                <a:cs typeface="Times New Roman" panose="02020603050405020304" pitchFamily="18" charset="0"/>
              </a:rPr>
              <a:t>Valuable Skillset: Predictive analytics involves using historical data and statistical algorithms to make predictions about future outcomes. Individuals with expertise in this field can identify patterns, trends, and potential outcomes from data, enabling businesses to make informed decisions and devise effective strategies.</a:t>
            </a:r>
            <a:endParaRPr lang="en-US" sz="2000" dirty="0">
              <a:latin typeface="Calibri(body)"/>
              <a:cs typeface="Times New Roman" panose="02020603050405020304" pitchFamily="18" charset="0"/>
            </a:endParaRPr>
          </a:p>
        </p:txBody>
      </p:sp>
      <p:sp>
        <p:nvSpPr>
          <p:cNvPr id="4100"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B8D6E96-1BD9-4DE1-AB9C-7978B2A829CB}" type="slidenum">
              <a:rPr kumimoji="0" lang="en-I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solidFill>
                  <a:srgbClr val="FF0000"/>
                </a:solidFill>
              </a:rPr>
              <a:t>Why Star Course??</a:t>
            </a:r>
            <a:endParaRPr lang="en-US" altLang="en-US">
              <a:solidFill>
                <a:srgbClr val="FF0000"/>
              </a:solidFill>
            </a:endParaRPr>
          </a:p>
        </p:txBody>
      </p:sp>
      <p:sp>
        <p:nvSpPr>
          <p:cNvPr id="3" name="Content Placeholder 2"/>
          <p:cNvSpPr>
            <a:spLocks noGrp="1"/>
          </p:cNvSpPr>
          <p:nvPr>
            <p:ph idx="1"/>
          </p:nvPr>
        </p:nvSpPr>
        <p:spPr>
          <a:xfrm>
            <a:off x="457200" y="1600200"/>
            <a:ext cx="8229600" cy="4983163"/>
          </a:xfrm>
        </p:spPr>
        <p:txBody>
          <a:bodyPr/>
          <a:lstStyle/>
          <a:p>
            <a:pPr marL="457200" indent="-457200" algn="just">
              <a:buFont typeface="+mj-lt"/>
              <a:buAutoNum type="arabicPeriod" startAt="3"/>
              <a:defRPr/>
            </a:pPr>
            <a:r>
              <a:rPr lang="en-US" sz="2000" dirty="0">
                <a:latin typeface="Calibri(body)"/>
                <a:cs typeface="Times New Roman" panose="02020603050405020304" pitchFamily="18" charset="0"/>
              </a:rPr>
              <a:t>Real-World Applications: Predictive analytics finds applications across diverse sectors, including finance, marketing, healthcare, retail, manufacturing, and more. Students who learn predictive analytics gain the ability to tackle real-world business challenges, making them valuable assets to employers.</a:t>
            </a:r>
            <a:endParaRPr lang="en-US" sz="2000" dirty="0">
              <a:latin typeface="Calibri(body)"/>
              <a:cs typeface="Times New Roman" panose="02020603050405020304" pitchFamily="18" charset="0"/>
            </a:endParaRPr>
          </a:p>
          <a:p>
            <a:pPr algn="just">
              <a:buFont typeface="+mj-lt"/>
              <a:buAutoNum type="arabicPeriod" startAt="3"/>
              <a:defRPr/>
            </a:pPr>
            <a:r>
              <a:rPr lang="en-US" sz="2000" dirty="0">
                <a:latin typeface="Calibri(body)"/>
                <a:cs typeface="Times New Roman" panose="02020603050405020304" pitchFamily="18" charset="0"/>
              </a:rPr>
              <a:t>Return on Investment: Employers see predictive analytics as an investment because it can lead to cost savings and revenue growth. By leveraging data to make better predictions, businesses can optimize inventory, reduce waste, improve marketing campaigns, and enhance customer retention, resulting in significant returns on investment.</a:t>
            </a:r>
            <a:endParaRPr lang="en-US" sz="2000" dirty="0">
              <a:latin typeface="Calibri(body)"/>
              <a:cs typeface="Times New Roman" panose="02020603050405020304" pitchFamily="18" charset="0"/>
            </a:endParaRPr>
          </a:p>
          <a:p>
            <a:pPr algn="just">
              <a:buFont typeface="+mj-lt"/>
              <a:buAutoNum type="arabicPeriod" startAt="3"/>
              <a:defRPr/>
            </a:pPr>
            <a:r>
              <a:rPr lang="en-US" sz="2000" dirty="0">
                <a:latin typeface="Calibri(body)"/>
                <a:cs typeface="Times New Roman" panose="02020603050405020304" pitchFamily="18" charset="0"/>
              </a:rPr>
              <a:t>Forward-Looking Focus: Unlike descriptive analytics, which focuses on explaining past events, predictive analytics concentrates on future possibilities. This forward-looking approach allows companies to anticipate market trends, identify potential risks, and be better prepared for upcoming challenges.</a:t>
            </a:r>
            <a:endParaRPr lang="en-US" sz="2000" dirty="0">
              <a:latin typeface="Calibri(body)"/>
              <a:cs typeface="Times New Roman" panose="02020603050405020304" pitchFamily="18" charset="0"/>
            </a:endParaRPr>
          </a:p>
        </p:txBody>
      </p:sp>
      <p:sp>
        <p:nvSpPr>
          <p:cNvPr id="2253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4A289D7-8F72-4FC0-9CBC-AB63EE5F40BE}" type="slidenum">
              <a:rPr kumimoji="0" lang="en-I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685800"/>
            <a:ext cx="8229600" cy="5137150"/>
          </a:xfrm>
        </p:spPr>
        <p:txBody>
          <a:bodyPr/>
          <a:lstStyle/>
          <a:p>
            <a:pPr marL="514350" indent="-514350" algn="just">
              <a:buFont typeface="+mj-lt"/>
              <a:buAutoNum type="arabicPeriod" startAt="6"/>
              <a:defRPr/>
            </a:pPr>
            <a:r>
              <a:rPr lang="en-US" sz="1900" dirty="0">
                <a:latin typeface="Calibri(body)"/>
                <a:cs typeface="Times New Roman" panose="02020603050405020304" pitchFamily="18" charset="0"/>
              </a:rPr>
              <a:t>Competitive Advantage: Businesses that effectively leverage predictive analytics can gain a competitive advantage over their peers. Having employees skilled in this area enables companies to stay ahead of the curve, respond quickly to changes in the market, and innovate based on data-driven insights.</a:t>
            </a:r>
            <a:endParaRPr lang="en-US" sz="1900" dirty="0">
              <a:latin typeface="Calibri(body)"/>
              <a:cs typeface="Times New Roman" panose="02020603050405020304" pitchFamily="18" charset="0"/>
            </a:endParaRPr>
          </a:p>
          <a:p>
            <a:pPr marL="457200" indent="-457200" algn="just">
              <a:buFont typeface="+mj-lt"/>
              <a:buAutoNum type="arabicPeriod" startAt="6"/>
              <a:defRPr/>
            </a:pPr>
            <a:r>
              <a:rPr lang="en-US" sz="1900" dirty="0">
                <a:latin typeface="Calibri(body)"/>
                <a:cs typeface="Times New Roman" panose="02020603050405020304" pitchFamily="18" charset="0"/>
              </a:rPr>
              <a:t>High Placement Opportunities: Given the increasing demand for professionals with predictive analytics expertise and the shortage of qualified candidates, students who have completed courses or certifications in this field have a higher likelihood of securing job placements and competitive salary packages.</a:t>
            </a:r>
            <a:endParaRPr lang="en-US" sz="1900" dirty="0">
              <a:latin typeface="Calibri(body)"/>
              <a:cs typeface="Times New Roman" panose="02020603050405020304" pitchFamily="18" charset="0"/>
            </a:endParaRPr>
          </a:p>
          <a:p>
            <a:pPr marL="457200" indent="-457200" algn="just">
              <a:buFont typeface="+mj-lt"/>
              <a:buAutoNum type="arabicPeriod" startAt="6"/>
              <a:defRPr/>
            </a:pPr>
            <a:r>
              <a:rPr lang="en-US" sz="1900" dirty="0">
                <a:latin typeface="Calibri(body)"/>
                <a:cs typeface="Times New Roman" panose="02020603050405020304" pitchFamily="18" charset="0"/>
              </a:rPr>
              <a:t>Advancements in Technology: As technology evolves, the scope and capabilities of predictive analytics continue to expand. The integration of artificial intelligence and machine learning further enhances the predictive modeling process, making it even more valuable in addressing complex business challenges.</a:t>
            </a:r>
            <a:endParaRPr lang="en-US" sz="1900" dirty="0">
              <a:latin typeface="Calibri(body)"/>
              <a:cs typeface="Times New Roman" panose="02020603050405020304" pitchFamily="18" charset="0"/>
            </a:endParaRPr>
          </a:p>
          <a:p>
            <a:pPr marL="0" indent="0" algn="just">
              <a:buFont typeface="Arial" panose="020B0604020202020204" pitchFamily="34" charset="0"/>
              <a:buNone/>
              <a:defRPr/>
            </a:pPr>
            <a:r>
              <a:rPr lang="en-US" altLang="en-US" sz="1900" dirty="0">
                <a:latin typeface="Calibri(body)"/>
                <a:cs typeface="Times New Roman" panose="02020603050405020304" pitchFamily="18" charset="0"/>
              </a:rPr>
              <a:t>In conclusion, predictive analytics is a star course due to its relevance in today's data-driven world. It equips students with valuable skills, offers numerous real-world applications, and provides a competitive advantage to businesses. As a result, professionals trained in predictive analytics are in high demand, leading to excellent placement opportunities in various industries.</a:t>
            </a:r>
            <a:endParaRPr lang="en-US" altLang="en-US" sz="1900" dirty="0">
              <a:latin typeface="Calibri(body)"/>
              <a:cs typeface="Times New Roman" panose="02020603050405020304" pitchFamily="18" charset="0"/>
            </a:endParaRPr>
          </a:p>
          <a:p>
            <a:pPr marL="457200" indent="-457200" algn="just">
              <a:buFont typeface="+mj-lt"/>
              <a:buAutoNum type="arabicPeriod" startAt="6"/>
              <a:defRPr/>
            </a:pPr>
            <a:endParaRPr lang="en-US" sz="1900" dirty="0">
              <a:latin typeface="Calibri(body)"/>
              <a:cs typeface="Times New Roman" panose="02020603050405020304" pitchFamily="18" charset="0"/>
            </a:endParaRPr>
          </a:p>
        </p:txBody>
      </p:sp>
      <p:sp>
        <p:nvSpPr>
          <p:cNvPr id="23555"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A99388D-8E41-4A37-8599-4F2BBC08223C}" type="slidenum">
              <a:rPr kumimoji="0" lang="en-I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65725"/>
          </a:xfrm>
        </p:spPr>
        <p:txBody>
          <a:bodyPr rtlCol="0">
            <a:normAutofit fontScale="70000" lnSpcReduction="20000"/>
          </a:bodyPr>
          <a:lstStyle/>
          <a:p>
            <a:pPr marL="0" indent="0" eaLnBrk="1" fontAlgn="auto" hangingPunct="1">
              <a:spcAft>
                <a:spcPts val="0"/>
              </a:spcAft>
              <a:buFont typeface="Arial" panose="020B0604020202020204" pitchFamily="34" charset="0"/>
              <a:buNone/>
              <a:defRPr/>
            </a:pPr>
            <a:r>
              <a:rPr lang="en-IN" sz="3500" b="1" dirty="0">
                <a:solidFill>
                  <a:srgbClr val="002060"/>
                </a:solidFill>
                <a:latin typeface="Times New Roman" panose="02020603050405020304" pitchFamily="18" charset="0"/>
                <a:cs typeface="Times New Roman" panose="02020603050405020304" pitchFamily="18" charset="0"/>
              </a:rPr>
              <a:t>Reference Books:</a:t>
            </a:r>
            <a:endParaRPr lang="en-IN" sz="3500" b="1" dirty="0">
              <a:solidFill>
                <a:srgbClr val="002060"/>
              </a:solidFill>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sz="3500" b="1" dirty="0">
              <a:solidFill>
                <a:srgbClr val="002060"/>
              </a:solidFill>
              <a:latin typeface="Times New Roman" panose="02020603050405020304" pitchFamily="18" charset="0"/>
              <a:cs typeface="Times New Roman" panose="02020603050405020304" pitchFamily="18" charset="0"/>
            </a:endParaRPr>
          </a:p>
          <a:p>
            <a:pPr marL="514350" indent="-514350" algn="just" eaLnBrk="1" fontAlgn="auto" hangingPunct="1">
              <a:spcAft>
                <a:spcPts val="0"/>
              </a:spcAft>
              <a:buFont typeface="Arial" panose="020B0604020202020204" pitchFamily="34" charset="0"/>
              <a:buAutoNum type="arabicPeriod"/>
              <a:defRPr/>
            </a:pPr>
            <a:r>
              <a:rPr lang="en-US" dirty="0"/>
              <a:t>APPLIED PREDICTIVE ANALYTICS: PRINCIPLES AND TECHNIQUES FOR THE PROFESSIONAL DATA ANALYST by DEAN ABBOTT, WILEY, 4th Edition, (2012) </a:t>
            </a:r>
            <a:endParaRPr lang="en-US" dirty="0"/>
          </a:p>
          <a:p>
            <a:pPr marL="514350" indent="-514350" algn="just" eaLnBrk="1" fontAlgn="auto" hangingPunct="1">
              <a:spcAft>
                <a:spcPts val="0"/>
              </a:spcAft>
              <a:buFont typeface="Arial" panose="020B0604020202020204" pitchFamily="34" charset="0"/>
              <a:buAutoNum type="arabicPeriod"/>
              <a:defRPr/>
            </a:pPr>
            <a:r>
              <a:rPr lang="en-US" dirty="0"/>
              <a:t>PREDICTIVE ANALYTICS: THE POWER TO PREDICT by ERIC SIEGEL, WILEY </a:t>
            </a:r>
            <a:endParaRPr lang="en-US" dirty="0"/>
          </a:p>
          <a:p>
            <a:pPr marL="514350" indent="-514350" algn="just" eaLnBrk="1" fontAlgn="auto" hangingPunct="1">
              <a:spcAft>
                <a:spcPts val="0"/>
              </a:spcAft>
              <a:buFont typeface="Arial" panose="020B0604020202020204" pitchFamily="34" charset="0"/>
              <a:buAutoNum type="arabicPeriod"/>
              <a:defRPr/>
            </a:pPr>
            <a:r>
              <a:rPr lang="en-US" dirty="0"/>
              <a:t>EFFICIENT R PROGRAMMING: A PRACTICAL GUIDE TO SMARTER PROGRAMMING by COLIN GILLESPIE AND ROBIN LOVELACE, SHROFF/O'REILLY </a:t>
            </a:r>
            <a:endParaRPr lang="en-US" dirty="0"/>
          </a:p>
          <a:p>
            <a:pPr marL="514350" indent="-514350" algn="just" eaLnBrk="1" fontAlgn="auto" hangingPunct="1">
              <a:spcAft>
                <a:spcPts val="0"/>
              </a:spcAft>
              <a:buFont typeface="Arial" panose="020B0604020202020204" pitchFamily="34" charset="0"/>
              <a:buAutoNum type="arabicPeriod"/>
              <a:defRPr/>
            </a:pPr>
            <a:r>
              <a:rPr lang="en-US" dirty="0"/>
              <a:t>PYTHON AND R FOR THE MODERN DATA SCIENTIST: THE BEST OF BOTH WORLDS by RICK J. SCAVETTA AND BOYAN ANGELOV, SHROFF/O'REILLY </a:t>
            </a:r>
            <a:endParaRPr lang="en-US" dirty="0"/>
          </a:p>
          <a:p>
            <a:pPr marL="514350" indent="-514350" algn="just" eaLnBrk="1" fontAlgn="auto" hangingPunct="1">
              <a:spcAft>
                <a:spcPts val="0"/>
              </a:spcAft>
              <a:buFont typeface="Arial" panose="020B0604020202020204" pitchFamily="34" charset="0"/>
              <a:buAutoNum type="arabicPeriod"/>
              <a:defRPr/>
            </a:pPr>
            <a:r>
              <a:rPr lang="en-US" dirty="0"/>
              <a:t>INTRODUCTION TO MACHINE LEARNING WITH R: RIGOROUS MATHEMATICAL ANALYSIS by SCOTT BURGER, SHROFF/O'REILLY </a:t>
            </a:r>
            <a:endParaRPr lang="en-US" dirty="0"/>
          </a:p>
          <a:p>
            <a:pPr marL="514350" indent="-514350" algn="just" eaLnBrk="1" fontAlgn="auto" hangingPunct="1">
              <a:spcAft>
                <a:spcPts val="0"/>
              </a:spcAft>
              <a:buFont typeface="Arial" panose="020B0604020202020204" pitchFamily="34" charset="0"/>
              <a:buAutoNum type="arabicPeriod"/>
              <a:defRPr/>
            </a:pPr>
            <a:r>
              <a:rPr lang="en-US" dirty="0"/>
              <a:t>R IN A NUTSHELL 2E by JOSEPH ADLER, O'REILLY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DAA158-995C-48DA-935A-C3FFAA50E93A}" type="slidenum">
              <a:rPr lang="en-IN" altLang="en-US" sz="1200" smtClean="0">
                <a:solidFill>
                  <a:srgbClr val="898989"/>
                </a:solidFill>
                <a:latin typeface="Times New Roman" panose="02020603050405020304" pitchFamily="18" charset="0"/>
                <a:cs typeface="Times New Roman" panose="02020603050405020304" pitchFamily="18" charset="0"/>
              </a:rPr>
            </a:fld>
            <a:endParaRPr lang="en-IN" altLang="en-US" sz="1200">
              <a:solidFill>
                <a:srgbClr val="89898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609600"/>
            <a:ext cx="8229600" cy="1143000"/>
          </a:xfrm>
        </p:spPr>
        <p:txBody>
          <a:bodyPr/>
          <a:lstStyle/>
          <a:p>
            <a:pPr algn="l" eaLnBrk="1" hangingPunct="1"/>
            <a:r>
              <a:rPr lang="en-US" sz="4800" b="0" i="0" u="none"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Course Overview</a:t>
            </a:r>
            <a:endParaRPr lang="en-IN" altLang="en-US" sz="4800" dirty="0">
              <a:solidFill>
                <a:srgbClr val="C00000"/>
              </a:solidFill>
            </a:endParaRPr>
          </a:p>
        </p:txBody>
      </p:sp>
      <p:sp>
        <p:nvSpPr>
          <p:cNvPr id="3" name="Content Placeholder 2"/>
          <p:cNvSpPr>
            <a:spLocks noGrp="1"/>
          </p:cNvSpPr>
          <p:nvPr>
            <p:ph idx="1"/>
          </p:nvPr>
        </p:nvSpPr>
        <p:spPr>
          <a:xfrm>
            <a:off x="849775" y="2438400"/>
            <a:ext cx="8229600" cy="5068887"/>
          </a:xfrm>
        </p:spPr>
        <p:txBody>
          <a:bodyPr rtlCol="0">
            <a:normAutofit/>
          </a:bodyPr>
          <a:lstStyle/>
          <a:p>
            <a:pPr eaLnBrk="1" fontAlgn="auto" hangingPunct="1">
              <a:spcAft>
                <a:spcPts val="0"/>
              </a:spcAft>
              <a:defRPr/>
            </a:pPr>
            <a:r>
              <a:rPr lang="en-US" sz="4000" dirty="0">
                <a:solidFill>
                  <a:srgbClr val="C00000"/>
                </a:solidFill>
                <a:sym typeface="Times New Roman" panose="02020603050405020304"/>
              </a:rPr>
              <a:t>Course Code : INT234</a:t>
            </a:r>
            <a:endParaRPr lang="en-US" sz="4000" dirty="0">
              <a:solidFill>
                <a:srgbClr val="C00000"/>
              </a:solidFill>
            </a:endParaRPr>
          </a:p>
          <a:p>
            <a:pPr eaLnBrk="1" fontAlgn="auto" hangingPunct="1">
              <a:spcAft>
                <a:spcPts val="0"/>
              </a:spcAft>
              <a:defRPr/>
            </a:pPr>
            <a:r>
              <a:rPr lang="en-US" sz="4000" dirty="0">
                <a:solidFill>
                  <a:srgbClr val="C00000"/>
                </a:solidFill>
              </a:rPr>
              <a:t>LTP – 2 0 2[Two Lectures and Two Practical's/week]</a:t>
            </a:r>
            <a:endParaRPr lang="en-US" sz="4000" dirty="0">
              <a:solidFill>
                <a:srgbClr val="C00000"/>
              </a:solidFill>
            </a:endParaRPr>
          </a:p>
          <a:p>
            <a:pPr eaLnBrk="1" fontAlgn="auto" hangingPunct="1">
              <a:spcAft>
                <a:spcPts val="0"/>
              </a:spcAft>
              <a:defRPr/>
            </a:pPr>
            <a:r>
              <a:rPr lang="en-US" sz="4000" dirty="0">
                <a:solidFill>
                  <a:srgbClr val="C00000"/>
                </a:solidFill>
              </a:rPr>
              <a:t>Credits – 3 </a:t>
            </a:r>
            <a:endParaRPr lang="en-US" sz="4000" dirty="0">
              <a:solidFill>
                <a:srgbClr val="C00000"/>
              </a:solidFill>
            </a:endParaRPr>
          </a:p>
          <a:p>
            <a:pPr>
              <a:buFont typeface="Arial" panose="020B0604020202020204" pitchFamily="34" charset="0"/>
              <a:buNone/>
              <a:defRPr/>
            </a:pPr>
            <a:endParaRPr lang="de-DE" b="1" dirty="0"/>
          </a:p>
          <a:p>
            <a:pPr eaLnBrk="1" fontAlgn="auto" hangingPunct="1">
              <a:spcAft>
                <a:spcPts val="0"/>
              </a:spcAft>
              <a:defRPr/>
            </a:pPr>
            <a:endParaRPr lang="en-IN" dirty="0">
              <a:solidFill>
                <a:schemeClr val="accent6">
                  <a:lumMod val="75000"/>
                </a:schemeClr>
              </a:solidFill>
            </a:endParaRPr>
          </a:p>
        </p:txBody>
      </p:sp>
      <p:graphicFrame>
        <p:nvGraphicFramePr>
          <p:cNvPr id="7173" name="Object 35"/>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2" name="" r:id="rId1" imgW="13935075" imgH="5410200" progId="">
                  <p:embed/>
                </p:oleObj>
              </mc:Choice>
              <mc:Fallback>
                <p:oleObj name="" r:id="rId1" imgW="13935075" imgH="5410200" progId="">
                  <p:embed/>
                  <p:pic>
                    <p:nvPicPr>
                      <p:cNvPr id="0" name="Object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93675"/>
            <a:ext cx="8229600" cy="1143000"/>
          </a:xfrm>
        </p:spPr>
        <p:txBody>
          <a:bodyPr/>
          <a:lstStyle/>
          <a:p>
            <a:pPr algn="l" eaLnBrk="1" hangingPunct="1"/>
            <a:r>
              <a:rPr lang="en-US" altLang="en-US" sz="3600" dirty="0">
                <a:solidFill>
                  <a:srgbClr val="C00000"/>
                </a:solidFill>
              </a:rPr>
              <a:t>MOOCs or Industry certification</a:t>
            </a:r>
            <a:endParaRPr lang="en-IN" altLang="en-US" sz="3600" dirty="0">
              <a:solidFill>
                <a:srgbClr val="C00000"/>
              </a:solidFill>
            </a:endParaRPr>
          </a:p>
        </p:txBody>
      </p:sp>
      <p:graphicFrame>
        <p:nvGraphicFramePr>
          <p:cNvPr id="38915" name="Object 2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2" name="" r:id="rId1" imgW="13935075" imgH="5410200" progId="">
                  <p:embed/>
                </p:oleObj>
              </mc:Choice>
              <mc:Fallback>
                <p:oleObj name="" r:id="rId1" imgW="13935075" imgH="5410200" progId="">
                  <p:embed/>
                  <p:pic>
                    <p:nvPicPr>
                      <p:cNvPr id="0" name="Object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Table 4"/>
          <p:cNvGraphicFramePr>
            <a:graphicFrameLocks noGrp="1"/>
          </p:cNvGraphicFramePr>
          <p:nvPr/>
        </p:nvGraphicFramePr>
        <p:xfrm>
          <a:off x="228600" y="1077591"/>
          <a:ext cx="8839200" cy="5794742"/>
        </p:xfrm>
        <a:graphic>
          <a:graphicData uri="http://schemas.openxmlformats.org/drawingml/2006/table">
            <a:tbl>
              <a:tblPr>
                <a:tableStyleId>{5C22544A-7EE6-4342-B048-85BDC9FD1C3A}</a:tableStyleId>
              </a:tblPr>
              <a:tblGrid>
                <a:gridCol w="852905"/>
                <a:gridCol w="1238701"/>
                <a:gridCol w="3743755"/>
                <a:gridCol w="633163"/>
                <a:gridCol w="1052549"/>
                <a:gridCol w="655516"/>
                <a:gridCol w="662611"/>
              </a:tblGrid>
              <a:tr h="1397001">
                <a:tc>
                  <a:txBody>
                    <a:bodyPr/>
                    <a:lstStyle/>
                    <a:p>
                      <a:pPr algn="ctr" fontAlgn="ctr"/>
                      <a:r>
                        <a:rPr lang="en-US" sz="1600" b="1" u="none" strike="noStrike" dirty="0">
                          <a:effectLst/>
                        </a:rPr>
                        <a:t>Course Code</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Course Title</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Name of Mapped MOOC/Certification/Hackathon</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Is Proctored</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CA Benefit Count</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MTT Benefit</a:t>
                      </a:r>
                      <a:endParaRPr lang="en-US" sz="1600" b="1"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ctr" fontAlgn="ctr"/>
                      <a:r>
                        <a:rPr lang="en-US" sz="1600" b="1" u="none" strike="noStrike" dirty="0">
                          <a:effectLst/>
                        </a:rPr>
                        <a:t>ETE Benefit</a:t>
                      </a:r>
                      <a:endParaRPr lang="en-US" sz="1600" b="1" i="0" u="none" strike="noStrike" dirty="0">
                        <a:solidFill>
                          <a:srgbClr val="000000"/>
                        </a:solidFill>
                        <a:effectLst/>
                        <a:latin typeface="Times New Roman" panose="02020603050405020304" pitchFamily="18" charset="0"/>
                      </a:endParaRPr>
                    </a:p>
                  </a:txBody>
                  <a:tcPr marL="8621" marR="8621" marT="8621" marB="0" anchor="ctr"/>
                </a:tc>
              </a:tr>
              <a:tr h="2793999">
                <a:tc>
                  <a:txBody>
                    <a:bodyPr/>
                    <a:lstStyle/>
                    <a:p>
                      <a:pPr algn="l" rtl="0" fontAlgn="ctr"/>
                      <a:r>
                        <a:rPr lang="en-US" sz="1600" u="none" strike="noStrike">
                          <a:effectLst/>
                        </a:rPr>
                        <a:t>INT234</a:t>
                      </a:r>
                      <a:endParaRPr lang="en-US" sz="1600" b="0" i="0" u="none" strike="noStrike">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dirty="0">
                          <a:effectLst/>
                        </a:rPr>
                        <a:t>PREDICTIVE ANALYTICS</a:t>
                      </a:r>
                      <a:endParaRPr lang="en-US" sz="1600" b="0"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dirty="0">
                          <a:effectLst/>
                        </a:rPr>
                        <a:t>Supervised Machine Learning: Regression and Classification   </a:t>
                      </a:r>
                      <a:endParaRPr lang="en-US" sz="1600" u="none" strike="noStrike" dirty="0">
                        <a:effectLst/>
                      </a:endParaRPr>
                    </a:p>
                    <a:p>
                      <a:pPr algn="l" rtl="0" fontAlgn="ctr"/>
                      <a:endParaRPr lang="en-US" sz="1600" u="none" strike="noStrike" dirty="0">
                        <a:effectLst/>
                      </a:endParaRPr>
                    </a:p>
                    <a:p>
                      <a:pPr algn="l" rtl="0" fontAlgn="ctr"/>
                      <a:r>
                        <a:rPr lang="en-US" sz="1600" u="none" strike="noStrike" dirty="0">
                          <a:solidFill>
                            <a:schemeClr val="tx2"/>
                          </a:solidFill>
                          <a:effectLst/>
                        </a:rPr>
                        <a:t>https://www.coursera.org/learn/machine-learning?utm_source=impact&amp;utm_medium=partners&amp;utm_campaign=27795&amp;utm_content=b2c&amp;campaignid=1776545273&amp;adgroupid=69298819109&amp;device=c&amp;keyword=machine%20learning%20for%20beginners&amp;matchtype=b&amp;network=g&amp;devicemodel=&amp;adpostion=&amp;creativeid=346568280203&amp;hide_mobile_promo&amp;gclid=CjwKCAjw0dKXBhBPEiwA2bmObRe4QEF_jG-INavuZLfQJ87EZ762Djf2pA8bee4lHTRwleWmYRUqehoCCg8QAvD_BwE&amp;irclickid=W6G3rOwnUxyKW0xyvIwhJ2LDUkC2dnzl%3ATJhwE0&amp;irgwc=1 </a:t>
                      </a:r>
                      <a:endParaRPr lang="en-US" sz="1600" u="none" strike="noStrike" dirty="0">
                        <a:solidFill>
                          <a:schemeClr val="tx2"/>
                        </a:solidFill>
                        <a:effectLst/>
                      </a:endParaRPr>
                    </a:p>
                    <a:p>
                      <a:pPr algn="l" rtl="0" fontAlgn="ctr"/>
                      <a:endParaRPr lang="en-US" sz="1600" b="0"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dirty="0">
                          <a:effectLst/>
                        </a:rPr>
                        <a:t>NO</a:t>
                      </a:r>
                      <a:endParaRPr lang="en-US" sz="1600" b="0" i="0" u="none" strike="noStrike" dirty="0">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a:effectLst/>
                        </a:rPr>
                        <a:t>One CA exempted</a:t>
                      </a:r>
                      <a:endParaRPr lang="en-US" sz="1600" b="0" i="0" u="none" strike="noStrike">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a:effectLst/>
                        </a:rPr>
                        <a:t>NO</a:t>
                      </a:r>
                      <a:endParaRPr lang="en-US" sz="1600" b="0" i="0" u="none" strike="noStrike">
                        <a:solidFill>
                          <a:srgbClr val="000000"/>
                        </a:solidFill>
                        <a:effectLst/>
                        <a:latin typeface="Times New Roman" panose="02020603050405020304" pitchFamily="18" charset="0"/>
                      </a:endParaRPr>
                    </a:p>
                  </a:txBody>
                  <a:tcPr marL="8621" marR="8621" marT="8621" marB="0" anchor="ctr"/>
                </a:tc>
                <a:tc>
                  <a:txBody>
                    <a:bodyPr/>
                    <a:lstStyle/>
                    <a:p>
                      <a:pPr algn="l" rtl="0" fontAlgn="ctr"/>
                      <a:r>
                        <a:rPr lang="en-US" sz="1600" u="none" strike="noStrike" dirty="0">
                          <a:effectLst/>
                        </a:rPr>
                        <a:t>NO</a:t>
                      </a:r>
                      <a:endParaRPr lang="en-US" sz="1600" b="0" i="0" u="none" strike="noStrike" dirty="0">
                        <a:solidFill>
                          <a:srgbClr val="000000"/>
                        </a:solidFill>
                        <a:effectLst/>
                        <a:latin typeface="Times New Roman" panose="02020603050405020304" pitchFamily="18" charset="0"/>
                      </a:endParaRPr>
                    </a:p>
                  </a:txBody>
                  <a:tcPr marL="8621" marR="8621" marT="8621"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OER</a:t>
            </a:r>
            <a:endParaRPr lang="en-IN" dirty="0"/>
          </a:p>
        </p:txBody>
      </p:sp>
      <p:graphicFrame>
        <p:nvGraphicFramePr>
          <p:cNvPr id="7" name="Content Placeholder 6"/>
          <p:cNvGraphicFramePr>
            <a:graphicFrameLocks noGrp="1"/>
          </p:cNvGraphicFramePr>
          <p:nvPr>
            <p:ph idx="1"/>
          </p:nvPr>
        </p:nvGraphicFramePr>
        <p:xfrm>
          <a:off x="762000" y="1716119"/>
          <a:ext cx="7315201" cy="4868294"/>
        </p:xfrm>
        <a:graphic>
          <a:graphicData uri="http://schemas.openxmlformats.org/drawingml/2006/table">
            <a:tbl>
              <a:tblPr firstRow="1" firstCol="1" bandRow="1"/>
              <a:tblGrid>
                <a:gridCol w="970909"/>
                <a:gridCol w="959396"/>
                <a:gridCol w="1330107"/>
                <a:gridCol w="583312"/>
                <a:gridCol w="708417"/>
                <a:gridCol w="967071"/>
                <a:gridCol w="1795989"/>
              </a:tblGrid>
              <a:tr h="958027">
                <a:tc>
                  <a:txBody>
                    <a:bodyPr/>
                    <a:lstStyle/>
                    <a:p>
                      <a:pPr algn="just">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Unit mapped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Broad topic</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Sub Topic</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Type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Title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*%age mapping (approx)</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URL</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98054">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Unit 1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DATA PREPROCESSING</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Managing data with R, Exploring and understanding data, Exploring the structure of data, exploring numeric variables, Exploring categorical variables, Exploring relationships between variables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Finding Relationships in Data with 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       100</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https://www.pluralsight.com/resources/blog/guides/finding-relationships-data-with-r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4" name="Slide Number Placeholder 3"/>
          <p:cNvSpPr>
            <a:spLocks noGrp="1"/>
          </p:cNvSpPr>
          <p:nvPr>
            <p:ph type="sldNum" sz="quarter" idx="12"/>
          </p:nvPr>
        </p:nvSpPr>
        <p:spPr/>
        <p:txBody>
          <a:bodyPr/>
          <a:lstStyle/>
          <a:p>
            <a:pPr>
              <a:defRPr/>
            </a:pPr>
            <a:fld id="{5EAF16E9-3B9A-4A97-BAC2-4E21E22807D3}" type="slidenum">
              <a:rPr lang="en-IN" altLang="en-US" smtClean="0"/>
            </a:fld>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EAF16E9-3B9A-4A97-BAC2-4E21E22807D3}" type="slidenum">
              <a:rPr lang="en-IN" altLang="en-US" smtClean="0"/>
            </a:fld>
            <a:endParaRPr lang="en-IN" altLang="en-US"/>
          </a:p>
        </p:txBody>
      </p:sp>
      <p:graphicFrame>
        <p:nvGraphicFramePr>
          <p:cNvPr id="9" name="Content Placeholder 8"/>
          <p:cNvGraphicFramePr>
            <a:graphicFrameLocks noGrp="1"/>
          </p:cNvGraphicFramePr>
          <p:nvPr>
            <p:ph idx="1"/>
          </p:nvPr>
        </p:nvGraphicFramePr>
        <p:xfrm>
          <a:off x="533400" y="990600"/>
          <a:ext cx="8000999" cy="5365750"/>
        </p:xfrm>
        <a:graphic>
          <a:graphicData uri="http://schemas.openxmlformats.org/drawingml/2006/table">
            <a:tbl>
              <a:tblPr firstRow="1" firstCol="1" bandRow="1"/>
              <a:tblGrid>
                <a:gridCol w="1061931"/>
                <a:gridCol w="1049340"/>
                <a:gridCol w="1454804"/>
                <a:gridCol w="637997"/>
                <a:gridCol w="774832"/>
                <a:gridCol w="1057734"/>
                <a:gridCol w="1964361"/>
              </a:tblGrid>
              <a:tr h="2682875">
                <a:tc>
                  <a:txBody>
                    <a:bodyPr/>
                    <a:lstStyle/>
                    <a:p>
                      <a:pPr algn="just">
                        <a:lnSpc>
                          <a:spcPct val="106000"/>
                        </a:lnSpc>
                        <a:spcAft>
                          <a:spcPts val="100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Unit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SUPERVISED LEARNING: CLASSIFICATION</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Lazy learning: Nearest neighbors, Probabilistic Learning: Using Naive Bayes, Divide and Conquer: Decision Trees and Rules.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Classification Algorithm in Machine Learning</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100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https://www.analytixlabs.co.in/blog/classification-in-machine-learning/</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682875">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Unit 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SURPERVISED LEARNING : NUMERIC PREDICTION</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Forecasting Numeric Data, Simple Linear Regression, Polynomial Regression, Ordinary least squares estimation, Correlations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Linear regression from scratch</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a:effectLst/>
                          <a:latin typeface="Times New Roman" panose="02020603050405020304" pitchFamily="18" charset="0"/>
                          <a:ea typeface="Calibri" panose="020F0502020204030204" pitchFamily="34" charset="0"/>
                          <a:cs typeface="Mangal" panose="02040503050203030202" pitchFamily="18" charset="0"/>
                        </a:rPr>
                        <a:t>100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https://developer.ibm.com/articles/linear-regression-from-scratch/</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3539" marR="63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EAF16E9-3B9A-4A97-BAC2-4E21E22807D3}" type="slidenum">
              <a:rPr lang="en-IN" altLang="en-US" smtClean="0"/>
            </a:fld>
            <a:endParaRPr lang="en-IN" altLang="en-US"/>
          </a:p>
        </p:txBody>
      </p:sp>
      <p:graphicFrame>
        <p:nvGraphicFramePr>
          <p:cNvPr id="6" name="Content Placeholder 5"/>
          <p:cNvGraphicFramePr>
            <a:graphicFrameLocks noGrp="1"/>
          </p:cNvGraphicFramePr>
          <p:nvPr>
            <p:ph idx="1"/>
          </p:nvPr>
        </p:nvGraphicFramePr>
        <p:xfrm>
          <a:off x="304800" y="990600"/>
          <a:ext cx="7924800" cy="5548312"/>
        </p:xfrm>
        <a:graphic>
          <a:graphicData uri="http://schemas.openxmlformats.org/drawingml/2006/table">
            <a:tbl>
              <a:tblPr firstRow="1" firstCol="1" bandRow="1"/>
              <a:tblGrid>
                <a:gridCol w="1051819"/>
                <a:gridCol w="1039346"/>
                <a:gridCol w="1440948"/>
                <a:gridCol w="631921"/>
                <a:gridCol w="767451"/>
                <a:gridCol w="1047661"/>
                <a:gridCol w="1945654"/>
              </a:tblGrid>
              <a:tr h="1558951">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Unit 4</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SUPERVISED LEARNING:DUAL USE </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Black Box Methods : Neural Networks, Support Vector Machines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Support Vector Machines vs Neural Networks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100</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https://www.geeksforgeeks.org/support-vector-machines-vs-neural-networks/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89361">
                <a:tc>
                  <a:txBody>
                    <a:bodyPr/>
                    <a:lstStyle/>
                    <a:p>
                      <a:pPr algn="just">
                        <a:lnSpc>
                          <a:spcPct val="106000"/>
                        </a:lnSpc>
                        <a:spcAft>
                          <a:spcPts val="1000"/>
                        </a:spcAft>
                      </a:pPr>
                      <a:r>
                        <a:rPr lang="en-US" sz="1200" dirty="0">
                          <a:effectLst/>
                          <a:latin typeface="Times New Roman" panose="02020603050405020304" pitchFamily="18" charset="0"/>
                          <a:ea typeface="Calibri" panose="020F0502020204030204" pitchFamily="34" charset="0"/>
                          <a:cs typeface="Mangal" panose="02040503050203030202" pitchFamily="18" charset="0"/>
                        </a:rPr>
                        <a:t>Unit 5</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UNSUPERVISED LEARNING: CLUSTERING AND PATTERN DETECTION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K-Means Clustering, Kmeans clustering intuition, K-means random initialization trap, K-means selecting number of clusters, Dataset gathering, Hierarchical Clustering, Association Rules, Finding Patterns, Market Basket Analysis Using Association Rules</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Introduction to K-Means Clustering Algorithm</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100</a:t>
                      </a:r>
                      <a:endParaRPr lang="en-IN" sz="120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1200" dirty="0">
                          <a:effectLst/>
                          <a:latin typeface="Times New Roman" panose="02020603050405020304" pitchFamily="18" charset="0"/>
                          <a:ea typeface="Calibri" panose="020F0502020204030204" pitchFamily="34" charset="0"/>
                          <a:cs typeface="Mangal" panose="02040503050203030202" pitchFamily="18" charset="0"/>
                        </a:rPr>
                        <a:t>https://www.analyticsvidhya.com/blog/2019/08/comprehensive-guide-k-means-clustering/</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45465" marR="454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EAF16E9-3B9A-4A97-BAC2-4E21E22807D3}" type="slidenum">
              <a:rPr lang="en-IN" altLang="en-US" smtClean="0"/>
            </a:fld>
            <a:endParaRPr lang="en-IN" altLang="en-US"/>
          </a:p>
        </p:txBody>
      </p:sp>
      <p:graphicFrame>
        <p:nvGraphicFramePr>
          <p:cNvPr id="5" name="Content Placeholder 4"/>
          <p:cNvGraphicFramePr>
            <a:graphicFrameLocks noGrp="1"/>
          </p:cNvGraphicFramePr>
          <p:nvPr>
            <p:ph idx="1"/>
          </p:nvPr>
        </p:nvGraphicFramePr>
        <p:xfrm>
          <a:off x="914400" y="1600200"/>
          <a:ext cx="7467600" cy="4572000"/>
        </p:xfrm>
        <a:graphic>
          <a:graphicData uri="http://schemas.openxmlformats.org/drawingml/2006/table">
            <a:tbl>
              <a:tblPr firstRow="1" firstCol="1" bandRow="1"/>
              <a:tblGrid>
                <a:gridCol w="991137"/>
                <a:gridCol w="979383"/>
                <a:gridCol w="1357817"/>
                <a:gridCol w="595464"/>
                <a:gridCol w="723176"/>
                <a:gridCol w="987218"/>
                <a:gridCol w="1833405"/>
              </a:tblGrid>
              <a:tr h="4572000">
                <a:tc>
                  <a:txBody>
                    <a:bodyPr/>
                    <a:lstStyle/>
                    <a:p>
                      <a:pPr algn="just">
                        <a:lnSpc>
                          <a:spcPct val="106000"/>
                        </a:lnSpc>
                        <a:spcAft>
                          <a:spcPts val="1000"/>
                        </a:spcAft>
                      </a:pPr>
                      <a:r>
                        <a:rPr lang="en-US" sz="2000">
                          <a:effectLst/>
                          <a:latin typeface="Times New Roman" panose="02020603050405020304" pitchFamily="18" charset="0"/>
                          <a:ea typeface="Calibri" panose="020F0502020204030204" pitchFamily="34" charset="0"/>
                          <a:cs typeface="Mangal" panose="02040503050203030202" pitchFamily="18" charset="0"/>
                        </a:rPr>
                        <a:t>Unit 6</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6000"/>
                        </a:lnSpc>
                        <a:spcAft>
                          <a:spcPts val="1000"/>
                        </a:spcAft>
                      </a:pPr>
                      <a:r>
                        <a:rPr lang="en-US" sz="2000">
                          <a:effectLst/>
                          <a:latin typeface="Times New Roman" panose="02020603050405020304" pitchFamily="18" charset="0"/>
                          <a:ea typeface="Times New Roman" panose="02020603050405020304" pitchFamily="18" charset="0"/>
                          <a:cs typeface="Mangal" panose="02040503050203030202" pitchFamily="18" charset="0"/>
                        </a:rPr>
                        <a:t>MODEL PERFORMANCE</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2000">
                          <a:effectLst/>
                          <a:latin typeface="Times New Roman" panose="02020603050405020304" pitchFamily="18" charset="0"/>
                          <a:ea typeface="Times New Roman" panose="02020603050405020304" pitchFamily="18" charset="0"/>
                          <a:cs typeface="Mangal" panose="02040503050203030202" pitchFamily="18" charset="0"/>
                        </a:rPr>
                        <a:t>Evaluation Model Performance, Improving Model Performance, Bagging, Boosting, Random forests</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2000">
                          <a:effectLst/>
                          <a:latin typeface="Times New Roman" panose="02020603050405020304" pitchFamily="18" charset="0"/>
                          <a:ea typeface="Calibri" panose="020F0502020204030204" pitchFamily="34" charset="0"/>
                          <a:cs typeface="Mangal" panose="02040503050203030202" pitchFamily="18" charset="0"/>
                        </a:rPr>
                        <a:t>Reading (Website)</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2000">
                          <a:effectLst/>
                          <a:latin typeface="Times New Roman" panose="02020603050405020304" pitchFamily="18" charset="0"/>
                          <a:ea typeface="Calibri" panose="020F0502020204030204" pitchFamily="34" charset="0"/>
                          <a:cs typeface="Mangal" panose="02040503050203030202" pitchFamily="18" charset="0"/>
                        </a:rPr>
                        <a:t>Bagging, Boosting, and Stacking in Machine Learning</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2000">
                          <a:effectLst/>
                          <a:latin typeface="Times New Roman" panose="02020603050405020304" pitchFamily="18" charset="0"/>
                          <a:ea typeface="Calibri" panose="020F0502020204030204" pitchFamily="34" charset="0"/>
                          <a:cs typeface="Mangal" panose="02040503050203030202" pitchFamily="18" charset="0"/>
                        </a:rPr>
                        <a:t>100</a:t>
                      </a:r>
                      <a:endParaRPr lang="en-IN" sz="2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6000"/>
                        </a:lnSpc>
                        <a:spcAft>
                          <a:spcPts val="10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https://www.baeldung.com/cs/bagging-boosting-stacking-ml-ensemble-models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628650" y="1331913"/>
            <a:ext cx="7886700" cy="993775"/>
          </a:xfrm>
        </p:spPr>
        <p:txBody>
          <a:bodyPr/>
          <a:lstStyle/>
          <a:p>
            <a:r>
              <a:rPr lang="en-US" altLang="en-US" b="1"/>
              <a:t>What are Cohorts</a:t>
            </a:r>
            <a:endParaRPr lang="en-IN" altLang="en-US" b="1"/>
          </a:p>
        </p:txBody>
      </p:sp>
      <p:sp>
        <p:nvSpPr>
          <p:cNvPr id="6" name="TextBox 5"/>
          <p:cNvSpPr txBox="1"/>
          <p:nvPr/>
        </p:nvSpPr>
        <p:spPr>
          <a:xfrm>
            <a:off x="1433513" y="2571750"/>
            <a:ext cx="6151562" cy="2030413"/>
          </a:xfrm>
          <a:custGeom>
            <a:avLst/>
            <a:gdLst>
              <a:gd name="connsiteX0" fmla="*/ 0 w 8202304"/>
              <a:gd name="connsiteY0" fmla="*/ 0 h 2677656"/>
              <a:gd name="connsiteX1" fmla="*/ 421833 w 8202304"/>
              <a:gd name="connsiteY1" fmla="*/ 0 h 2677656"/>
              <a:gd name="connsiteX2" fmla="*/ 925689 w 8202304"/>
              <a:gd name="connsiteY2" fmla="*/ 0 h 2677656"/>
              <a:gd name="connsiteX3" fmla="*/ 1511567 w 8202304"/>
              <a:gd name="connsiteY3" fmla="*/ 0 h 2677656"/>
              <a:gd name="connsiteX4" fmla="*/ 2179469 w 8202304"/>
              <a:gd name="connsiteY4" fmla="*/ 0 h 2677656"/>
              <a:gd name="connsiteX5" fmla="*/ 2601302 w 8202304"/>
              <a:gd name="connsiteY5" fmla="*/ 0 h 2677656"/>
              <a:gd name="connsiteX6" fmla="*/ 2941112 w 8202304"/>
              <a:gd name="connsiteY6" fmla="*/ 0 h 2677656"/>
              <a:gd name="connsiteX7" fmla="*/ 3280922 w 8202304"/>
              <a:gd name="connsiteY7" fmla="*/ 0 h 2677656"/>
              <a:gd name="connsiteX8" fmla="*/ 3948823 w 8202304"/>
              <a:gd name="connsiteY8" fmla="*/ 0 h 2677656"/>
              <a:gd name="connsiteX9" fmla="*/ 4370656 w 8202304"/>
              <a:gd name="connsiteY9" fmla="*/ 0 h 2677656"/>
              <a:gd name="connsiteX10" fmla="*/ 4874512 w 8202304"/>
              <a:gd name="connsiteY10" fmla="*/ 0 h 2677656"/>
              <a:gd name="connsiteX11" fmla="*/ 5378368 w 8202304"/>
              <a:gd name="connsiteY11" fmla="*/ 0 h 2677656"/>
              <a:gd name="connsiteX12" fmla="*/ 5718178 w 8202304"/>
              <a:gd name="connsiteY12" fmla="*/ 0 h 2677656"/>
              <a:gd name="connsiteX13" fmla="*/ 6057987 w 8202304"/>
              <a:gd name="connsiteY13" fmla="*/ 0 h 2677656"/>
              <a:gd name="connsiteX14" fmla="*/ 6725889 w 8202304"/>
              <a:gd name="connsiteY14" fmla="*/ 0 h 2677656"/>
              <a:gd name="connsiteX15" fmla="*/ 7065699 w 8202304"/>
              <a:gd name="connsiteY15" fmla="*/ 0 h 2677656"/>
              <a:gd name="connsiteX16" fmla="*/ 8202304 w 8202304"/>
              <a:gd name="connsiteY16" fmla="*/ 0 h 2677656"/>
              <a:gd name="connsiteX17" fmla="*/ 8202304 w 8202304"/>
              <a:gd name="connsiteY17" fmla="*/ 562308 h 2677656"/>
              <a:gd name="connsiteX18" fmla="*/ 8202304 w 8202304"/>
              <a:gd name="connsiteY18" fmla="*/ 1124616 h 2677656"/>
              <a:gd name="connsiteX19" fmla="*/ 8202304 w 8202304"/>
              <a:gd name="connsiteY19" fmla="*/ 1633370 h 2677656"/>
              <a:gd name="connsiteX20" fmla="*/ 8202304 w 8202304"/>
              <a:gd name="connsiteY20" fmla="*/ 2168901 h 2677656"/>
              <a:gd name="connsiteX21" fmla="*/ 8202304 w 8202304"/>
              <a:gd name="connsiteY21" fmla="*/ 2677656 h 2677656"/>
              <a:gd name="connsiteX22" fmla="*/ 7534402 w 8202304"/>
              <a:gd name="connsiteY22" fmla="*/ 2677656 h 2677656"/>
              <a:gd name="connsiteX23" fmla="*/ 7030546 w 8202304"/>
              <a:gd name="connsiteY23" fmla="*/ 2677656 h 2677656"/>
              <a:gd name="connsiteX24" fmla="*/ 6608714 w 8202304"/>
              <a:gd name="connsiteY24" fmla="*/ 2677656 h 2677656"/>
              <a:gd name="connsiteX25" fmla="*/ 5858789 w 8202304"/>
              <a:gd name="connsiteY25" fmla="*/ 2677656 h 2677656"/>
              <a:gd name="connsiteX26" fmla="*/ 5272910 w 8202304"/>
              <a:gd name="connsiteY26" fmla="*/ 2677656 h 2677656"/>
              <a:gd name="connsiteX27" fmla="*/ 4522985 w 8202304"/>
              <a:gd name="connsiteY27" fmla="*/ 2677656 h 2677656"/>
              <a:gd name="connsiteX28" fmla="*/ 4019129 w 8202304"/>
              <a:gd name="connsiteY28" fmla="*/ 2677656 h 2677656"/>
              <a:gd name="connsiteX29" fmla="*/ 3351227 w 8202304"/>
              <a:gd name="connsiteY29" fmla="*/ 2677656 h 2677656"/>
              <a:gd name="connsiteX30" fmla="*/ 2683325 w 8202304"/>
              <a:gd name="connsiteY30" fmla="*/ 2677656 h 2677656"/>
              <a:gd name="connsiteX31" fmla="*/ 2015423 w 8202304"/>
              <a:gd name="connsiteY31" fmla="*/ 2677656 h 2677656"/>
              <a:gd name="connsiteX32" fmla="*/ 1429544 w 8202304"/>
              <a:gd name="connsiteY32" fmla="*/ 2677656 h 2677656"/>
              <a:gd name="connsiteX33" fmla="*/ 925689 w 8202304"/>
              <a:gd name="connsiteY33" fmla="*/ 2677656 h 2677656"/>
              <a:gd name="connsiteX34" fmla="*/ 0 w 8202304"/>
              <a:gd name="connsiteY34" fmla="*/ 2677656 h 2677656"/>
              <a:gd name="connsiteX35" fmla="*/ 0 w 8202304"/>
              <a:gd name="connsiteY35" fmla="*/ 2168901 h 2677656"/>
              <a:gd name="connsiteX36" fmla="*/ 0 w 8202304"/>
              <a:gd name="connsiteY36" fmla="*/ 1633370 h 2677656"/>
              <a:gd name="connsiteX37" fmla="*/ 0 w 8202304"/>
              <a:gd name="connsiteY37" fmla="*/ 1124616 h 2677656"/>
              <a:gd name="connsiteX38" fmla="*/ 0 w 8202304"/>
              <a:gd name="connsiteY38" fmla="*/ 562308 h 2677656"/>
              <a:gd name="connsiteX39" fmla="*/ 0 w 8202304"/>
              <a:gd name="connsiteY39"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02304" h="2677656" extrusionOk="0">
                <a:moveTo>
                  <a:pt x="0" y="0"/>
                </a:moveTo>
                <a:cubicBezTo>
                  <a:pt x="177773" y="-9683"/>
                  <a:pt x="262676" y="26058"/>
                  <a:pt x="421833" y="0"/>
                </a:cubicBezTo>
                <a:cubicBezTo>
                  <a:pt x="580990" y="-26058"/>
                  <a:pt x="727068" y="19946"/>
                  <a:pt x="925689" y="0"/>
                </a:cubicBezTo>
                <a:cubicBezTo>
                  <a:pt x="1124310" y="-19946"/>
                  <a:pt x="1280347" y="5370"/>
                  <a:pt x="1511567" y="0"/>
                </a:cubicBezTo>
                <a:cubicBezTo>
                  <a:pt x="1742787" y="-5370"/>
                  <a:pt x="1863854" y="35331"/>
                  <a:pt x="2179469" y="0"/>
                </a:cubicBezTo>
                <a:cubicBezTo>
                  <a:pt x="2495084" y="-35331"/>
                  <a:pt x="2489650" y="4731"/>
                  <a:pt x="2601302" y="0"/>
                </a:cubicBezTo>
                <a:cubicBezTo>
                  <a:pt x="2712954" y="-4731"/>
                  <a:pt x="2784764" y="421"/>
                  <a:pt x="2941112" y="0"/>
                </a:cubicBezTo>
                <a:cubicBezTo>
                  <a:pt x="3097460" y="-421"/>
                  <a:pt x="3172395" y="18890"/>
                  <a:pt x="3280922" y="0"/>
                </a:cubicBezTo>
                <a:cubicBezTo>
                  <a:pt x="3389449" y="-18890"/>
                  <a:pt x="3788585" y="63694"/>
                  <a:pt x="3948823" y="0"/>
                </a:cubicBezTo>
                <a:cubicBezTo>
                  <a:pt x="4109061" y="-63694"/>
                  <a:pt x="4184258" y="45877"/>
                  <a:pt x="4370656" y="0"/>
                </a:cubicBezTo>
                <a:cubicBezTo>
                  <a:pt x="4557054" y="-45877"/>
                  <a:pt x="4696917" y="46811"/>
                  <a:pt x="4874512" y="0"/>
                </a:cubicBezTo>
                <a:cubicBezTo>
                  <a:pt x="5052107" y="-46811"/>
                  <a:pt x="5127331" y="6978"/>
                  <a:pt x="5378368" y="0"/>
                </a:cubicBezTo>
                <a:cubicBezTo>
                  <a:pt x="5629405" y="-6978"/>
                  <a:pt x="5565321" y="18393"/>
                  <a:pt x="5718178" y="0"/>
                </a:cubicBezTo>
                <a:cubicBezTo>
                  <a:pt x="5871035" y="-18393"/>
                  <a:pt x="5941712" y="12610"/>
                  <a:pt x="6057987" y="0"/>
                </a:cubicBezTo>
                <a:cubicBezTo>
                  <a:pt x="6174262" y="-12610"/>
                  <a:pt x="6478118" y="12950"/>
                  <a:pt x="6725889" y="0"/>
                </a:cubicBezTo>
                <a:cubicBezTo>
                  <a:pt x="6973660" y="-12950"/>
                  <a:pt x="6925696" y="28118"/>
                  <a:pt x="7065699" y="0"/>
                </a:cubicBezTo>
                <a:cubicBezTo>
                  <a:pt x="7205702" y="-28118"/>
                  <a:pt x="7795557" y="132256"/>
                  <a:pt x="8202304" y="0"/>
                </a:cubicBezTo>
                <a:cubicBezTo>
                  <a:pt x="8266321" y="119893"/>
                  <a:pt x="8151334" y="341578"/>
                  <a:pt x="8202304" y="562308"/>
                </a:cubicBezTo>
                <a:cubicBezTo>
                  <a:pt x="8253274" y="783038"/>
                  <a:pt x="8167385" y="925051"/>
                  <a:pt x="8202304" y="1124616"/>
                </a:cubicBezTo>
                <a:cubicBezTo>
                  <a:pt x="8237223" y="1324181"/>
                  <a:pt x="8174447" y="1385734"/>
                  <a:pt x="8202304" y="1633370"/>
                </a:cubicBezTo>
                <a:cubicBezTo>
                  <a:pt x="8230161" y="1881006"/>
                  <a:pt x="8168368" y="1904347"/>
                  <a:pt x="8202304" y="2168901"/>
                </a:cubicBezTo>
                <a:cubicBezTo>
                  <a:pt x="8236240" y="2433455"/>
                  <a:pt x="8200595" y="2513475"/>
                  <a:pt x="8202304" y="2677656"/>
                </a:cubicBezTo>
                <a:cubicBezTo>
                  <a:pt x="7971462" y="2731000"/>
                  <a:pt x="7726348" y="2652827"/>
                  <a:pt x="7534402" y="2677656"/>
                </a:cubicBezTo>
                <a:cubicBezTo>
                  <a:pt x="7342456" y="2702485"/>
                  <a:pt x="7190788" y="2652292"/>
                  <a:pt x="7030546" y="2677656"/>
                </a:cubicBezTo>
                <a:cubicBezTo>
                  <a:pt x="6870304" y="2703020"/>
                  <a:pt x="6744504" y="2632115"/>
                  <a:pt x="6608714" y="2677656"/>
                </a:cubicBezTo>
                <a:cubicBezTo>
                  <a:pt x="6472924" y="2723197"/>
                  <a:pt x="6177211" y="2653068"/>
                  <a:pt x="5858789" y="2677656"/>
                </a:cubicBezTo>
                <a:cubicBezTo>
                  <a:pt x="5540368" y="2702244"/>
                  <a:pt x="5440683" y="2663163"/>
                  <a:pt x="5272910" y="2677656"/>
                </a:cubicBezTo>
                <a:cubicBezTo>
                  <a:pt x="5105137" y="2692149"/>
                  <a:pt x="4831123" y="2651944"/>
                  <a:pt x="4522985" y="2677656"/>
                </a:cubicBezTo>
                <a:cubicBezTo>
                  <a:pt x="4214848" y="2703368"/>
                  <a:pt x="4155702" y="2654220"/>
                  <a:pt x="4019129" y="2677656"/>
                </a:cubicBezTo>
                <a:cubicBezTo>
                  <a:pt x="3882556" y="2701092"/>
                  <a:pt x="3660695" y="2668190"/>
                  <a:pt x="3351227" y="2677656"/>
                </a:cubicBezTo>
                <a:cubicBezTo>
                  <a:pt x="3041759" y="2687122"/>
                  <a:pt x="2948393" y="2649965"/>
                  <a:pt x="2683325" y="2677656"/>
                </a:cubicBezTo>
                <a:cubicBezTo>
                  <a:pt x="2418257" y="2705347"/>
                  <a:pt x="2342630" y="2633318"/>
                  <a:pt x="2015423" y="2677656"/>
                </a:cubicBezTo>
                <a:cubicBezTo>
                  <a:pt x="1688216" y="2721994"/>
                  <a:pt x="1585538" y="2635071"/>
                  <a:pt x="1429544" y="2677656"/>
                </a:cubicBezTo>
                <a:cubicBezTo>
                  <a:pt x="1273550" y="2720241"/>
                  <a:pt x="1167164" y="2646683"/>
                  <a:pt x="925689" y="2677656"/>
                </a:cubicBezTo>
                <a:cubicBezTo>
                  <a:pt x="684215" y="2708629"/>
                  <a:pt x="289243" y="2606097"/>
                  <a:pt x="0" y="2677656"/>
                </a:cubicBezTo>
                <a:cubicBezTo>
                  <a:pt x="-24617" y="2552108"/>
                  <a:pt x="32015" y="2285974"/>
                  <a:pt x="0" y="2168901"/>
                </a:cubicBezTo>
                <a:cubicBezTo>
                  <a:pt x="-32015" y="2051829"/>
                  <a:pt x="5809" y="1816446"/>
                  <a:pt x="0" y="1633370"/>
                </a:cubicBezTo>
                <a:cubicBezTo>
                  <a:pt x="-5809" y="1450294"/>
                  <a:pt x="2080" y="1241141"/>
                  <a:pt x="0" y="1124616"/>
                </a:cubicBezTo>
                <a:cubicBezTo>
                  <a:pt x="-2080" y="1008091"/>
                  <a:pt x="18755" y="813639"/>
                  <a:pt x="0" y="562308"/>
                </a:cubicBezTo>
                <a:cubicBezTo>
                  <a:pt x="-18755" y="310977"/>
                  <a:pt x="23996" y="230115"/>
                  <a:pt x="0" y="0"/>
                </a:cubicBezTo>
                <a:close/>
              </a:path>
            </a:pathLst>
          </a:custGeom>
          <a:noFill/>
          <a:ln>
            <a:solidFill>
              <a:schemeClr val="tx1"/>
            </a:solidFill>
          </a:ln>
        </p:spPr>
        <p:txBody>
          <a:bodyPr>
            <a:spAutoFit/>
          </a:bodyPr>
          <a:lstStyle/>
          <a:p>
            <a:pPr algn="ctr" defTabSz="685800" eaLnBrk="1" fontAlgn="auto" hangingPunct="1">
              <a:lnSpc>
                <a:spcPct val="150000"/>
              </a:lnSpc>
              <a:spcBef>
                <a:spcPts val="0"/>
              </a:spcBef>
              <a:spcAft>
                <a:spcPts val="0"/>
              </a:spcAft>
              <a:defRPr/>
            </a:pPr>
            <a:r>
              <a:rPr lang="en-IN" sz="2100" kern="0" dirty="0">
                <a:solidFill>
                  <a:sysClr val="windowText" lastClr="000000"/>
                </a:solidFill>
                <a:latin typeface="Tw Cen MT" panose="020B0602020104020603" pitchFamily="34" charset="0"/>
                <a:cs typeface="Arial" panose="020B0604020202020204"/>
                <a:sym typeface="Arial" panose="020B0604020202020204"/>
              </a:rPr>
              <a:t>A group of students of a common programme who intend to attain </a:t>
            </a:r>
            <a:r>
              <a:rPr lang="en-IN" sz="2100" b="1" kern="0" dirty="0">
                <a:solidFill>
                  <a:sysClr val="windowText" lastClr="000000"/>
                </a:solidFill>
                <a:latin typeface="Tw Cen MT" panose="020B0602020104020603" pitchFamily="34" charset="0"/>
                <a:cs typeface="Arial" panose="020B0604020202020204"/>
                <a:sym typeface="Arial" panose="020B0604020202020204"/>
              </a:rPr>
              <a:t>similar characteristics</a:t>
            </a:r>
            <a:r>
              <a:rPr lang="en-IN" sz="2100" kern="0" dirty="0">
                <a:solidFill>
                  <a:sysClr val="windowText" lastClr="000000"/>
                </a:solidFill>
                <a:latin typeface="Tw Cen MT" panose="020B0602020104020603" pitchFamily="34" charset="0"/>
                <a:cs typeface="Arial" panose="020B0604020202020204"/>
                <a:sym typeface="Arial" panose="020B0604020202020204"/>
              </a:rPr>
              <a:t> by means of learning </a:t>
            </a:r>
            <a:r>
              <a:rPr lang="en-IN" sz="2100" b="1" kern="0" dirty="0">
                <a:solidFill>
                  <a:sysClr val="windowText" lastClr="000000"/>
                </a:solidFill>
                <a:latin typeface="Tw Cen MT" panose="020B0602020104020603" pitchFamily="34" charset="0"/>
                <a:cs typeface="Arial" panose="020B0604020202020204"/>
                <a:sym typeface="Arial" panose="020B0604020202020204"/>
              </a:rPr>
              <a:t>similar skills</a:t>
            </a:r>
            <a:r>
              <a:rPr lang="en-IN" sz="2100" kern="0" dirty="0">
                <a:solidFill>
                  <a:sysClr val="windowText" lastClr="000000"/>
                </a:solidFill>
                <a:latin typeface="Tw Cen MT" panose="020B0602020104020603" pitchFamily="34" charset="0"/>
                <a:cs typeface="Arial" panose="020B0604020202020204"/>
                <a:sym typeface="Arial" panose="020B0604020202020204"/>
              </a:rPr>
              <a:t> in order to target a particular career opportunity.</a:t>
            </a:r>
            <a:endParaRPr lang="en-US" sz="2100" kern="0" dirty="0">
              <a:solidFill>
                <a:sysClr val="windowText" lastClr="000000"/>
              </a:solidFill>
              <a:latin typeface="Tw Cen MT" panose="020B0602020104020603" pitchFamily="34" charset="0"/>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628650" y="1331913"/>
            <a:ext cx="7886700" cy="993775"/>
          </a:xfrm>
        </p:spPr>
        <p:txBody>
          <a:bodyPr/>
          <a:lstStyle/>
          <a:p>
            <a:r>
              <a:rPr lang="en-US" altLang="en-US" b="1"/>
              <a:t>Purpose of Cohorts</a:t>
            </a:r>
            <a:endParaRPr lang="en-IN" altLang="en-US" b="1"/>
          </a:p>
        </p:txBody>
      </p:sp>
      <p:sp>
        <p:nvSpPr>
          <p:cNvPr id="2" name="TextBox 1"/>
          <p:cNvSpPr txBox="1"/>
          <p:nvPr/>
        </p:nvSpPr>
        <p:spPr>
          <a:xfrm>
            <a:off x="1246188" y="2486025"/>
            <a:ext cx="7178675" cy="3000375"/>
          </a:xfrm>
          <a:custGeom>
            <a:avLst/>
            <a:gdLst>
              <a:gd name="connsiteX0" fmla="*/ 0 w 9570027"/>
              <a:gd name="connsiteY0" fmla="*/ 0 h 3900876"/>
              <a:gd name="connsiteX1" fmla="*/ 640456 w 9570027"/>
              <a:gd name="connsiteY1" fmla="*/ 0 h 3900876"/>
              <a:gd name="connsiteX2" fmla="*/ 1472311 w 9570027"/>
              <a:gd name="connsiteY2" fmla="*/ 0 h 3900876"/>
              <a:gd name="connsiteX3" fmla="*/ 2208467 w 9570027"/>
              <a:gd name="connsiteY3" fmla="*/ 0 h 3900876"/>
              <a:gd name="connsiteX4" fmla="*/ 3040323 w 9570027"/>
              <a:gd name="connsiteY4" fmla="*/ 0 h 3900876"/>
              <a:gd name="connsiteX5" fmla="*/ 3489378 w 9570027"/>
              <a:gd name="connsiteY5" fmla="*/ 0 h 3900876"/>
              <a:gd name="connsiteX6" fmla="*/ 4034134 w 9570027"/>
              <a:gd name="connsiteY6" fmla="*/ 0 h 3900876"/>
              <a:gd name="connsiteX7" fmla="*/ 4674589 w 9570027"/>
              <a:gd name="connsiteY7" fmla="*/ 0 h 3900876"/>
              <a:gd name="connsiteX8" fmla="*/ 5410746 w 9570027"/>
              <a:gd name="connsiteY8" fmla="*/ 0 h 3900876"/>
              <a:gd name="connsiteX9" fmla="*/ 5859801 w 9570027"/>
              <a:gd name="connsiteY9" fmla="*/ 0 h 3900876"/>
              <a:gd name="connsiteX10" fmla="*/ 6595956 w 9570027"/>
              <a:gd name="connsiteY10" fmla="*/ 0 h 3900876"/>
              <a:gd name="connsiteX11" fmla="*/ 7045012 w 9570027"/>
              <a:gd name="connsiteY11" fmla="*/ 0 h 3900876"/>
              <a:gd name="connsiteX12" fmla="*/ 7589767 w 9570027"/>
              <a:gd name="connsiteY12" fmla="*/ 0 h 3900876"/>
              <a:gd name="connsiteX13" fmla="*/ 8421623 w 9570027"/>
              <a:gd name="connsiteY13" fmla="*/ 0 h 3900876"/>
              <a:gd name="connsiteX14" fmla="*/ 9570027 w 9570027"/>
              <a:gd name="connsiteY14" fmla="*/ 0 h 3900876"/>
              <a:gd name="connsiteX15" fmla="*/ 9570027 w 9570027"/>
              <a:gd name="connsiteY15" fmla="*/ 1014226 h 3900876"/>
              <a:gd name="connsiteX16" fmla="*/ 9570027 w 9570027"/>
              <a:gd name="connsiteY16" fmla="*/ 1950437 h 3900876"/>
              <a:gd name="connsiteX17" fmla="*/ 9570027 w 9570027"/>
              <a:gd name="connsiteY17" fmla="*/ 2808629 h 3900876"/>
              <a:gd name="connsiteX18" fmla="*/ 9570027 w 9570027"/>
              <a:gd name="connsiteY18" fmla="*/ 3900876 h 3900876"/>
              <a:gd name="connsiteX19" fmla="*/ 8738170 w 9570027"/>
              <a:gd name="connsiteY19" fmla="*/ 3900876 h 3900876"/>
              <a:gd name="connsiteX20" fmla="*/ 8193415 w 9570027"/>
              <a:gd name="connsiteY20" fmla="*/ 3900876 h 3900876"/>
              <a:gd name="connsiteX21" fmla="*/ 7361559 w 9570027"/>
              <a:gd name="connsiteY21" fmla="*/ 3900876 h 3900876"/>
              <a:gd name="connsiteX22" fmla="*/ 6721104 w 9570027"/>
              <a:gd name="connsiteY22" fmla="*/ 3900876 h 3900876"/>
              <a:gd name="connsiteX23" fmla="*/ 6272048 w 9570027"/>
              <a:gd name="connsiteY23" fmla="*/ 3900876 h 3900876"/>
              <a:gd name="connsiteX24" fmla="*/ 5440191 w 9570027"/>
              <a:gd name="connsiteY24" fmla="*/ 3900876 h 3900876"/>
              <a:gd name="connsiteX25" fmla="*/ 4704036 w 9570027"/>
              <a:gd name="connsiteY25" fmla="*/ 3900876 h 3900876"/>
              <a:gd name="connsiteX26" fmla="*/ 3872180 w 9570027"/>
              <a:gd name="connsiteY26" fmla="*/ 3900876 h 3900876"/>
              <a:gd name="connsiteX27" fmla="*/ 3040323 w 9570027"/>
              <a:gd name="connsiteY27" fmla="*/ 3900876 h 3900876"/>
              <a:gd name="connsiteX28" fmla="*/ 2208467 w 9570027"/>
              <a:gd name="connsiteY28" fmla="*/ 3900876 h 3900876"/>
              <a:gd name="connsiteX29" fmla="*/ 1472311 w 9570027"/>
              <a:gd name="connsiteY29" fmla="*/ 3900876 h 3900876"/>
              <a:gd name="connsiteX30" fmla="*/ 831856 w 9570027"/>
              <a:gd name="connsiteY30" fmla="*/ 3900876 h 3900876"/>
              <a:gd name="connsiteX31" fmla="*/ 0 w 9570027"/>
              <a:gd name="connsiteY31" fmla="*/ 3900876 h 3900876"/>
              <a:gd name="connsiteX32" fmla="*/ 0 w 9570027"/>
              <a:gd name="connsiteY32" fmla="*/ 3003674 h 3900876"/>
              <a:gd name="connsiteX33" fmla="*/ 0 w 9570027"/>
              <a:gd name="connsiteY33" fmla="*/ 2028455 h 3900876"/>
              <a:gd name="connsiteX34" fmla="*/ 0 w 9570027"/>
              <a:gd name="connsiteY34" fmla="*/ 1053236 h 3900876"/>
              <a:gd name="connsiteX35" fmla="*/ 0 w 9570027"/>
              <a:gd name="connsiteY35" fmla="*/ 0 h 39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70027" h="3900876" extrusionOk="0">
                <a:moveTo>
                  <a:pt x="0" y="0"/>
                </a:moveTo>
                <a:cubicBezTo>
                  <a:pt x="159810" y="-72767"/>
                  <a:pt x="393992" y="263516"/>
                  <a:pt x="640456" y="0"/>
                </a:cubicBezTo>
                <a:cubicBezTo>
                  <a:pt x="935028" y="-104034"/>
                  <a:pt x="1223082" y="90630"/>
                  <a:pt x="1472311" y="0"/>
                </a:cubicBezTo>
                <a:cubicBezTo>
                  <a:pt x="1873113" y="-25268"/>
                  <a:pt x="1935874" y="109478"/>
                  <a:pt x="2208467" y="0"/>
                </a:cubicBezTo>
                <a:cubicBezTo>
                  <a:pt x="2316451" y="-29723"/>
                  <a:pt x="2825733" y="83637"/>
                  <a:pt x="3040323" y="0"/>
                </a:cubicBezTo>
                <a:cubicBezTo>
                  <a:pt x="3304019" y="-20952"/>
                  <a:pt x="3344221" y="9795"/>
                  <a:pt x="3489378" y="0"/>
                </a:cubicBezTo>
                <a:cubicBezTo>
                  <a:pt x="3668068" y="-86645"/>
                  <a:pt x="3919278" y="55632"/>
                  <a:pt x="4034134" y="0"/>
                </a:cubicBezTo>
                <a:cubicBezTo>
                  <a:pt x="4158917" y="36258"/>
                  <a:pt x="4556046" y="92230"/>
                  <a:pt x="4674589" y="0"/>
                </a:cubicBezTo>
                <a:cubicBezTo>
                  <a:pt x="4776908" y="-76337"/>
                  <a:pt x="5029460" y="65607"/>
                  <a:pt x="5410746" y="0"/>
                </a:cubicBezTo>
                <a:cubicBezTo>
                  <a:pt x="5764059" y="-81143"/>
                  <a:pt x="5637665" y="22272"/>
                  <a:pt x="5859801" y="0"/>
                </a:cubicBezTo>
                <a:cubicBezTo>
                  <a:pt x="5958059" y="38193"/>
                  <a:pt x="6258713" y="37757"/>
                  <a:pt x="6595956" y="0"/>
                </a:cubicBezTo>
                <a:cubicBezTo>
                  <a:pt x="6810642" y="-28662"/>
                  <a:pt x="6962902" y="59139"/>
                  <a:pt x="7045012" y="0"/>
                </a:cubicBezTo>
                <a:cubicBezTo>
                  <a:pt x="7203815" y="-72532"/>
                  <a:pt x="7441269" y="28721"/>
                  <a:pt x="7589767" y="0"/>
                </a:cubicBezTo>
                <a:cubicBezTo>
                  <a:pt x="7867374" y="-62596"/>
                  <a:pt x="8188574" y="131596"/>
                  <a:pt x="8421623" y="0"/>
                </a:cubicBezTo>
                <a:cubicBezTo>
                  <a:pt x="8637618" y="-53295"/>
                  <a:pt x="9259919" y="1780"/>
                  <a:pt x="9570027" y="0"/>
                </a:cubicBezTo>
                <a:cubicBezTo>
                  <a:pt x="9625388" y="476800"/>
                  <a:pt x="9540033" y="633093"/>
                  <a:pt x="9570027" y="1014226"/>
                </a:cubicBezTo>
                <a:cubicBezTo>
                  <a:pt x="9753718" y="1406773"/>
                  <a:pt x="9535349" y="1732560"/>
                  <a:pt x="9570027" y="1950437"/>
                </a:cubicBezTo>
                <a:cubicBezTo>
                  <a:pt x="9606910" y="2191042"/>
                  <a:pt x="9574378" y="2612024"/>
                  <a:pt x="9570027" y="2808629"/>
                </a:cubicBezTo>
                <a:cubicBezTo>
                  <a:pt x="9762461" y="2990956"/>
                  <a:pt x="9305460" y="3462854"/>
                  <a:pt x="9570027" y="3900876"/>
                </a:cubicBezTo>
                <a:cubicBezTo>
                  <a:pt x="9229580" y="3872425"/>
                  <a:pt x="9064102" y="3843291"/>
                  <a:pt x="8738170" y="3900876"/>
                </a:cubicBezTo>
                <a:cubicBezTo>
                  <a:pt x="8470255" y="3934508"/>
                  <a:pt x="8353066" y="3856810"/>
                  <a:pt x="8193415" y="3900876"/>
                </a:cubicBezTo>
                <a:cubicBezTo>
                  <a:pt x="7890908" y="3920026"/>
                  <a:pt x="7791587" y="3812428"/>
                  <a:pt x="7361559" y="3900876"/>
                </a:cubicBezTo>
                <a:cubicBezTo>
                  <a:pt x="7031282" y="4106141"/>
                  <a:pt x="6932556" y="3842210"/>
                  <a:pt x="6721104" y="3900876"/>
                </a:cubicBezTo>
                <a:cubicBezTo>
                  <a:pt x="6425140" y="3931063"/>
                  <a:pt x="6467897" y="3872999"/>
                  <a:pt x="6272048" y="3900876"/>
                </a:cubicBezTo>
                <a:cubicBezTo>
                  <a:pt x="6106011" y="3883851"/>
                  <a:pt x="5800599" y="4044280"/>
                  <a:pt x="5440191" y="3900876"/>
                </a:cubicBezTo>
                <a:cubicBezTo>
                  <a:pt x="5061654" y="3939046"/>
                  <a:pt x="4989226" y="3872421"/>
                  <a:pt x="4704036" y="3900876"/>
                </a:cubicBezTo>
                <a:cubicBezTo>
                  <a:pt x="4415093" y="4010906"/>
                  <a:pt x="4078960" y="3924533"/>
                  <a:pt x="3872180" y="3900876"/>
                </a:cubicBezTo>
                <a:cubicBezTo>
                  <a:pt x="3680725" y="3949687"/>
                  <a:pt x="3160665" y="3783296"/>
                  <a:pt x="3040323" y="3900876"/>
                </a:cubicBezTo>
                <a:cubicBezTo>
                  <a:pt x="2790678" y="4086279"/>
                  <a:pt x="2564869" y="3762974"/>
                  <a:pt x="2208467" y="3900876"/>
                </a:cubicBezTo>
                <a:cubicBezTo>
                  <a:pt x="1882069" y="3940392"/>
                  <a:pt x="1569837" y="3862440"/>
                  <a:pt x="1472311" y="3900876"/>
                </a:cubicBezTo>
                <a:cubicBezTo>
                  <a:pt x="1290945" y="3863484"/>
                  <a:pt x="981897" y="3944506"/>
                  <a:pt x="831856" y="3900876"/>
                </a:cubicBezTo>
                <a:cubicBezTo>
                  <a:pt x="602526" y="4048160"/>
                  <a:pt x="310935" y="3897786"/>
                  <a:pt x="0" y="3900876"/>
                </a:cubicBezTo>
                <a:cubicBezTo>
                  <a:pt x="-12339" y="3659819"/>
                  <a:pt x="71675" y="3138093"/>
                  <a:pt x="0" y="3003674"/>
                </a:cubicBezTo>
                <a:cubicBezTo>
                  <a:pt x="-135854" y="2769618"/>
                  <a:pt x="116407" y="2406503"/>
                  <a:pt x="0" y="2028455"/>
                </a:cubicBezTo>
                <a:cubicBezTo>
                  <a:pt x="-44119" y="1733086"/>
                  <a:pt x="-16171" y="1240129"/>
                  <a:pt x="0" y="1053236"/>
                </a:cubicBezTo>
                <a:cubicBezTo>
                  <a:pt x="-106536" y="712480"/>
                  <a:pt x="92412" y="424106"/>
                  <a:pt x="0" y="0"/>
                </a:cubicBezTo>
                <a:close/>
              </a:path>
            </a:pathLst>
          </a:custGeom>
          <a:noFill/>
          <a:ln>
            <a:solidFill>
              <a:schemeClr val="tx1"/>
            </a:solidFill>
          </a:ln>
        </p:spPr>
        <p:txBody>
          <a:bodyPr>
            <a:spAutoFit/>
          </a:bodyPr>
          <a:lstStyle/>
          <a:p>
            <a:pPr marL="342900" indent="-342900" algn="just" defTabSz="685800" eaLnBrk="1" fontAlgn="auto" hangingPunct="1">
              <a:lnSpc>
                <a:spcPct val="150000"/>
              </a:lnSpc>
              <a:spcBef>
                <a:spcPts val="0"/>
              </a:spcBef>
              <a:spcAft>
                <a:spcPts val="0"/>
              </a:spcAft>
              <a:buFont typeface="Arial" panose="020B0604020202020204" pitchFamily="34" charset="0"/>
              <a:buChar char="•"/>
              <a:defRPr/>
            </a:pPr>
            <a:r>
              <a:rPr lang="en-US" sz="2100" kern="0" dirty="0">
                <a:solidFill>
                  <a:sysClr val="windowText" lastClr="000000"/>
                </a:solidFill>
                <a:latin typeface="Tw Cen MT" panose="020B0602020104020603" pitchFamily="34" charset="0"/>
                <a:cs typeface="Arial" panose="020B0604020202020204"/>
                <a:sym typeface="Arial" panose="020B0604020202020204"/>
              </a:rPr>
              <a:t>Student shall be able to have a goal oriented approach for his/her career</a:t>
            </a:r>
            <a:endParaRPr lang="en-US" sz="2100" kern="0" dirty="0">
              <a:solidFill>
                <a:sysClr val="windowText" lastClr="000000"/>
              </a:solidFill>
              <a:latin typeface="Tw Cen MT" panose="020B0602020104020603" pitchFamily="34" charset="0"/>
              <a:cs typeface="Arial" panose="020B0604020202020204"/>
              <a:sym typeface="Arial" panose="020B0604020202020204"/>
            </a:endParaRPr>
          </a:p>
          <a:p>
            <a:pPr marL="342900" indent="-342900" algn="just" defTabSz="685800" eaLnBrk="1" fontAlgn="auto" hangingPunct="1">
              <a:lnSpc>
                <a:spcPct val="150000"/>
              </a:lnSpc>
              <a:spcBef>
                <a:spcPts val="0"/>
              </a:spcBef>
              <a:spcAft>
                <a:spcPts val="0"/>
              </a:spcAft>
              <a:buFont typeface="Arial" panose="020B0604020202020204" pitchFamily="34" charset="0"/>
              <a:buChar char="•"/>
              <a:defRPr/>
            </a:pPr>
            <a:r>
              <a:rPr lang="en-US" sz="2100" kern="0" dirty="0">
                <a:solidFill>
                  <a:sysClr val="windowText" lastClr="000000"/>
                </a:solidFill>
                <a:latin typeface="Tw Cen MT" panose="020B0602020104020603" pitchFamily="34" charset="0"/>
                <a:cs typeface="Arial" panose="020B0604020202020204"/>
                <a:sym typeface="Arial" panose="020B0604020202020204"/>
              </a:rPr>
              <a:t>Student identifies the goal in the very first year</a:t>
            </a:r>
            <a:endParaRPr lang="en-US" sz="2100" kern="0" dirty="0">
              <a:solidFill>
                <a:sysClr val="windowText" lastClr="000000"/>
              </a:solidFill>
              <a:latin typeface="Tw Cen MT" panose="020B0602020104020603" pitchFamily="34" charset="0"/>
              <a:cs typeface="Arial" panose="020B0604020202020204"/>
              <a:sym typeface="Arial" panose="020B0604020202020204"/>
            </a:endParaRPr>
          </a:p>
          <a:p>
            <a:pPr marL="342900" indent="-342900" algn="just" defTabSz="685800" eaLnBrk="1" fontAlgn="auto" hangingPunct="1">
              <a:lnSpc>
                <a:spcPct val="150000"/>
              </a:lnSpc>
              <a:spcBef>
                <a:spcPts val="0"/>
              </a:spcBef>
              <a:spcAft>
                <a:spcPts val="0"/>
              </a:spcAft>
              <a:buFont typeface="Arial" panose="020B0604020202020204" pitchFamily="34" charset="0"/>
              <a:buChar char="•"/>
              <a:defRPr/>
            </a:pPr>
            <a:r>
              <a:rPr lang="en-US" sz="2100" kern="0" dirty="0">
                <a:solidFill>
                  <a:sysClr val="windowText" lastClr="000000"/>
                </a:solidFill>
                <a:latin typeface="Tw Cen MT" panose="020B0602020104020603" pitchFamily="34" charset="0"/>
                <a:cs typeface="Arial" panose="020B0604020202020204"/>
                <a:sym typeface="Arial" panose="020B0604020202020204"/>
              </a:rPr>
              <a:t>Student shall be able to follow the stage wise career progression.</a:t>
            </a:r>
            <a:endParaRPr lang="en-US" sz="2100" kern="0" dirty="0">
              <a:solidFill>
                <a:sysClr val="windowText" lastClr="000000"/>
              </a:solidFill>
              <a:latin typeface="Tw Cen MT" panose="020B0602020104020603" pitchFamily="34" charset="0"/>
              <a:cs typeface="Arial" panose="020B0604020202020204"/>
              <a:sym typeface="Arial" panose="020B0604020202020204"/>
            </a:endParaRPr>
          </a:p>
          <a:p>
            <a:pPr marL="342900" indent="-342900" algn="just" defTabSz="685800" eaLnBrk="1" fontAlgn="auto" hangingPunct="1">
              <a:lnSpc>
                <a:spcPct val="150000"/>
              </a:lnSpc>
              <a:spcBef>
                <a:spcPts val="0"/>
              </a:spcBef>
              <a:spcAft>
                <a:spcPts val="0"/>
              </a:spcAft>
              <a:buFont typeface="Arial" panose="020B0604020202020204" pitchFamily="34" charset="0"/>
              <a:buChar char="•"/>
              <a:defRPr/>
            </a:pPr>
            <a:r>
              <a:rPr lang="en-US" sz="2100" kern="0" dirty="0">
                <a:solidFill>
                  <a:sysClr val="windowText" lastClr="000000"/>
                </a:solidFill>
                <a:latin typeface="Tw Cen MT" panose="020B0602020104020603" pitchFamily="34" charset="0"/>
                <a:cs typeface="Arial" panose="020B0604020202020204"/>
                <a:sym typeface="Arial" panose="020B0604020202020204"/>
              </a:rPr>
              <a:t>Early identification of skill set required for selected goal.</a:t>
            </a:r>
            <a:endParaRPr lang="en-US" sz="2100" kern="0" dirty="0">
              <a:solidFill>
                <a:sysClr val="windowText" lastClr="000000"/>
              </a:solidFill>
              <a:latin typeface="Tw Cen MT" panose="020B0602020104020603" pitchFamily="34" charset="0"/>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Google Shape;137;p32"/>
          <p:cNvSpPr>
            <a:spLocks noGrp="1"/>
          </p:cNvSpPr>
          <p:nvPr>
            <p:ph type="title" idx="4294967295"/>
          </p:nvPr>
        </p:nvSpPr>
        <p:spPr>
          <a:xfrm>
            <a:off x="0" y="838200"/>
            <a:ext cx="3228975" cy="5040313"/>
          </a:xfrm>
          <a:gradFill rotWithShape="0">
            <a:gsLst>
              <a:gs pos="0">
                <a:srgbClr val="262626"/>
              </a:gs>
              <a:gs pos="999">
                <a:srgbClr val="262626"/>
              </a:gs>
              <a:gs pos="100000">
                <a:srgbClr val="0B5968"/>
              </a:gs>
            </a:gsLst>
            <a:lin ang="0"/>
          </a:gradFill>
        </p:spPr>
        <p:txBody>
          <a:bodyPr lIns="297000" tIns="0" rIns="297000" bIns="0"/>
          <a:lstStyle/>
          <a:p>
            <a:pPr>
              <a:lnSpc>
                <a:spcPct val="70000"/>
              </a:lnSpc>
              <a:buClr>
                <a:srgbClr val="FFFFFF"/>
              </a:buClr>
              <a:buSzPts val="3900"/>
            </a:pPr>
            <a:r>
              <a:rPr lang="en-US" altLang="en-US" b="1"/>
              <a:t>Outline    </a:t>
            </a:r>
            <a:br>
              <a:rPr lang="en-US" altLang="en-US" b="1"/>
            </a:br>
            <a:r>
              <a:rPr lang="en-US" altLang="en-US" b="1"/>
              <a:t>  Cohort’s: </a:t>
            </a:r>
            <a:br>
              <a:rPr lang="en-US" altLang="en-US" b="1"/>
            </a:br>
            <a:endParaRPr lang="en-US" altLang="en-US" b="1">
              <a:solidFill>
                <a:srgbClr val="FFFFFF"/>
              </a:solidFill>
            </a:endParaRPr>
          </a:p>
        </p:txBody>
      </p:sp>
      <p:grpSp>
        <p:nvGrpSpPr>
          <p:cNvPr id="26627" name="Google Shape;139;p32"/>
          <p:cNvGrpSpPr/>
          <p:nvPr/>
        </p:nvGrpSpPr>
        <p:grpSpPr bwMode="auto">
          <a:xfrm>
            <a:off x="3421063" y="1012825"/>
            <a:ext cx="5268912" cy="3095625"/>
            <a:chOff x="0" y="1497"/>
            <a:chExt cx="6791405" cy="4150775"/>
          </a:xfrm>
        </p:grpSpPr>
        <p:sp>
          <p:nvSpPr>
            <p:cNvPr id="26642" name="Google Shape;140;p32"/>
            <p:cNvSpPr>
              <a:spLocks noChangeArrowheads="1"/>
            </p:cNvSpPr>
            <p:nvPr/>
          </p:nvSpPr>
          <p:spPr bwMode="auto">
            <a:xfrm>
              <a:off x="0" y="1497"/>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3" name="Google Shape;141;p32"/>
            <p:cNvSpPr>
              <a:spLocks noChangeArrowheads="1"/>
            </p:cNvSpPr>
            <p:nvPr/>
          </p:nvSpPr>
          <p:spPr bwMode="auto">
            <a:xfrm>
              <a:off x="147715" y="111368"/>
              <a:ext cx="268500" cy="26850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4" name="Google Shape;142;p32"/>
            <p:cNvSpPr>
              <a:spLocks noChangeArrowheads="1"/>
            </p:cNvSpPr>
            <p:nvPr/>
          </p:nvSpPr>
          <p:spPr bwMode="auto">
            <a:xfrm>
              <a:off x="564005" y="1497"/>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5" name="Google Shape;143;p32"/>
            <p:cNvSpPr txBox="1">
              <a:spLocks noChangeArrowheads="1"/>
            </p:cNvSpPr>
            <p:nvPr/>
          </p:nvSpPr>
          <p:spPr bwMode="auto">
            <a:xfrm>
              <a:off x="564005" y="1497"/>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1: Software Development (Product Based)</a:t>
              </a:r>
              <a:endParaRPr lang="en-US" altLang="en-US" sz="1700" b="1">
                <a:solidFill>
                  <a:srgbClr val="FFFFFF"/>
                </a:solidFill>
                <a:sym typeface="Calibri" panose="020F0502020204030204" pitchFamily="34" charset="0"/>
              </a:endParaRPr>
            </a:p>
          </p:txBody>
        </p:sp>
        <p:sp>
          <p:nvSpPr>
            <p:cNvPr id="26646" name="Google Shape;144;p32"/>
            <p:cNvSpPr>
              <a:spLocks noChangeArrowheads="1"/>
            </p:cNvSpPr>
            <p:nvPr/>
          </p:nvSpPr>
          <p:spPr bwMode="auto">
            <a:xfrm>
              <a:off x="0" y="611893"/>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7" name="Google Shape;145;p32"/>
            <p:cNvSpPr>
              <a:spLocks noChangeArrowheads="1"/>
            </p:cNvSpPr>
            <p:nvPr/>
          </p:nvSpPr>
          <p:spPr bwMode="auto">
            <a:xfrm>
              <a:off x="147715" y="721764"/>
              <a:ext cx="268500" cy="268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8" name="Google Shape;146;p32"/>
            <p:cNvSpPr>
              <a:spLocks noChangeArrowheads="1"/>
            </p:cNvSpPr>
            <p:nvPr/>
          </p:nvSpPr>
          <p:spPr bwMode="auto">
            <a:xfrm>
              <a:off x="564005" y="611893"/>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9" name="Google Shape;147;p32"/>
            <p:cNvSpPr txBox="1">
              <a:spLocks noChangeArrowheads="1"/>
            </p:cNvSpPr>
            <p:nvPr/>
          </p:nvSpPr>
          <p:spPr bwMode="auto">
            <a:xfrm>
              <a:off x="564005" y="611893"/>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2: Data Science</a:t>
              </a:r>
              <a:endParaRPr lang="en-US" altLang="en-US" sz="1700" b="1">
                <a:solidFill>
                  <a:srgbClr val="FFFFFF"/>
                </a:solidFill>
                <a:sym typeface="Calibri" panose="020F0502020204030204" pitchFamily="34" charset="0"/>
              </a:endParaRPr>
            </a:p>
          </p:txBody>
        </p:sp>
        <p:sp>
          <p:nvSpPr>
            <p:cNvPr id="26650" name="Google Shape;148;p32"/>
            <p:cNvSpPr>
              <a:spLocks noChangeArrowheads="1"/>
            </p:cNvSpPr>
            <p:nvPr/>
          </p:nvSpPr>
          <p:spPr bwMode="auto">
            <a:xfrm>
              <a:off x="0" y="1222289"/>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1" name="Google Shape;149;p32"/>
            <p:cNvSpPr>
              <a:spLocks noChangeArrowheads="1"/>
            </p:cNvSpPr>
            <p:nvPr/>
          </p:nvSpPr>
          <p:spPr bwMode="auto">
            <a:xfrm>
              <a:off x="147715" y="1333718"/>
              <a:ext cx="268500" cy="26850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2" name="Google Shape;150;p32"/>
            <p:cNvSpPr>
              <a:spLocks noChangeArrowheads="1"/>
            </p:cNvSpPr>
            <p:nvPr/>
          </p:nvSpPr>
          <p:spPr bwMode="auto">
            <a:xfrm>
              <a:off x="564005" y="1222289"/>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3" name="Google Shape;151;p32"/>
            <p:cNvSpPr txBox="1">
              <a:spLocks noChangeArrowheads="1"/>
            </p:cNvSpPr>
            <p:nvPr/>
          </p:nvSpPr>
          <p:spPr bwMode="auto">
            <a:xfrm>
              <a:off x="564005" y="1222289"/>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3: Cyber Security</a:t>
              </a:r>
              <a:endParaRPr lang="en-US" altLang="en-US" sz="1700" b="1">
                <a:solidFill>
                  <a:srgbClr val="FFFFFF"/>
                </a:solidFill>
                <a:sym typeface="Calibri" panose="020F0502020204030204" pitchFamily="34" charset="0"/>
              </a:endParaRPr>
            </a:p>
          </p:txBody>
        </p:sp>
        <p:sp>
          <p:nvSpPr>
            <p:cNvPr id="26654" name="Google Shape;152;p32"/>
            <p:cNvSpPr>
              <a:spLocks noChangeArrowheads="1"/>
            </p:cNvSpPr>
            <p:nvPr/>
          </p:nvSpPr>
          <p:spPr bwMode="auto">
            <a:xfrm>
              <a:off x="0" y="1832685"/>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5" name="Google Shape;153;p32"/>
            <p:cNvSpPr>
              <a:spLocks noChangeArrowheads="1"/>
            </p:cNvSpPr>
            <p:nvPr/>
          </p:nvSpPr>
          <p:spPr bwMode="auto">
            <a:xfrm>
              <a:off x="147715" y="1942556"/>
              <a:ext cx="268500" cy="26850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6" name="Google Shape;154;p32"/>
            <p:cNvSpPr>
              <a:spLocks noChangeArrowheads="1"/>
            </p:cNvSpPr>
            <p:nvPr/>
          </p:nvSpPr>
          <p:spPr bwMode="auto">
            <a:xfrm>
              <a:off x="564005" y="1832685"/>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7" name="Google Shape;155;p32"/>
            <p:cNvSpPr txBox="1">
              <a:spLocks noChangeArrowheads="1"/>
            </p:cNvSpPr>
            <p:nvPr/>
          </p:nvSpPr>
          <p:spPr bwMode="auto">
            <a:xfrm>
              <a:off x="564005" y="1832685"/>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4: Full Stack Web Development</a:t>
              </a:r>
              <a:endParaRPr lang="en-US" altLang="en-US" sz="1700" b="1">
                <a:solidFill>
                  <a:srgbClr val="FFFFFF"/>
                </a:solidFill>
                <a:sym typeface="Calibri" panose="020F0502020204030204" pitchFamily="34" charset="0"/>
              </a:endParaRPr>
            </a:p>
          </p:txBody>
        </p:sp>
        <p:sp>
          <p:nvSpPr>
            <p:cNvPr id="26658" name="Google Shape;156;p32"/>
            <p:cNvSpPr>
              <a:spLocks noChangeArrowheads="1"/>
            </p:cNvSpPr>
            <p:nvPr/>
          </p:nvSpPr>
          <p:spPr bwMode="auto">
            <a:xfrm>
              <a:off x="0" y="2451001"/>
              <a:ext cx="6791400" cy="488400"/>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59" name="Google Shape;157;p32"/>
            <p:cNvSpPr>
              <a:spLocks noChangeArrowheads="1"/>
            </p:cNvSpPr>
            <p:nvPr/>
          </p:nvSpPr>
          <p:spPr bwMode="auto">
            <a:xfrm>
              <a:off x="147715" y="2552952"/>
              <a:ext cx="268500" cy="2685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0" name="Google Shape;158;p32"/>
            <p:cNvSpPr>
              <a:spLocks noChangeArrowheads="1"/>
            </p:cNvSpPr>
            <p:nvPr/>
          </p:nvSpPr>
          <p:spPr bwMode="auto">
            <a:xfrm>
              <a:off x="564005" y="2443081"/>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1" name="Google Shape;159;p32"/>
            <p:cNvSpPr txBox="1">
              <a:spLocks noChangeArrowheads="1"/>
            </p:cNvSpPr>
            <p:nvPr/>
          </p:nvSpPr>
          <p:spPr bwMode="auto">
            <a:xfrm>
              <a:off x="564005" y="2443081"/>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5: Machine Learning </a:t>
              </a:r>
              <a:endParaRPr lang="en-US" altLang="en-US" sz="1700" b="1">
                <a:solidFill>
                  <a:srgbClr val="FFFFFF"/>
                </a:solidFill>
                <a:sym typeface="Calibri" panose="020F0502020204030204" pitchFamily="34" charset="0"/>
              </a:endParaRPr>
            </a:p>
          </p:txBody>
        </p:sp>
        <p:sp>
          <p:nvSpPr>
            <p:cNvPr id="26662" name="Google Shape;160;p32"/>
            <p:cNvSpPr>
              <a:spLocks noChangeArrowheads="1"/>
            </p:cNvSpPr>
            <p:nvPr/>
          </p:nvSpPr>
          <p:spPr bwMode="auto">
            <a:xfrm>
              <a:off x="0" y="3061417"/>
              <a:ext cx="6791400" cy="488400"/>
            </a:xfrm>
            <a:prstGeom prst="roundRect">
              <a:avLst>
                <a:gd name="adj" fmla="val 10000"/>
              </a:avLst>
            </a:pr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3" name="Google Shape;161;p32"/>
            <p:cNvSpPr>
              <a:spLocks noChangeArrowheads="1"/>
            </p:cNvSpPr>
            <p:nvPr/>
          </p:nvSpPr>
          <p:spPr bwMode="auto">
            <a:xfrm>
              <a:off x="147715" y="3163348"/>
              <a:ext cx="268500" cy="268500"/>
            </a:xfrm>
            <a:prstGeom prst="rect">
              <a:avLst/>
            </a:prstGeom>
            <a:blipFill dpi="0" rotWithShape="1">
              <a:blip r:embed="rId3"/>
              <a:srcRect/>
              <a:stretch>
                <a:fillRect/>
              </a:stretch>
            </a:blipFill>
            <a:ln w="12700">
              <a:solidFill>
                <a:schemeClr val="bg1">
                  <a:alpha val="0"/>
                </a:schemeClr>
              </a:solidFill>
              <a:miter lim="800000"/>
              <a:headEnd type="none" w="sm" len="sm"/>
              <a:tailEnd type="none" w="sm" len="sm"/>
            </a:ln>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4" name="Google Shape;162;p32"/>
            <p:cNvSpPr>
              <a:spLocks noChangeArrowheads="1"/>
            </p:cNvSpPr>
            <p:nvPr/>
          </p:nvSpPr>
          <p:spPr bwMode="auto">
            <a:xfrm>
              <a:off x="564005" y="3053477"/>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5" name="Google Shape;163;p32"/>
            <p:cNvSpPr txBox="1">
              <a:spLocks noChangeArrowheads="1"/>
            </p:cNvSpPr>
            <p:nvPr/>
          </p:nvSpPr>
          <p:spPr bwMode="auto">
            <a:xfrm>
              <a:off x="564005" y="3053477"/>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6: Cloud Computing</a:t>
              </a:r>
              <a:endParaRPr lang="en-US" altLang="en-US" sz="1700" b="1">
                <a:solidFill>
                  <a:srgbClr val="FFFFFF"/>
                </a:solidFill>
                <a:sym typeface="Calibri" panose="020F0502020204030204" pitchFamily="34" charset="0"/>
              </a:endParaRPr>
            </a:p>
          </p:txBody>
        </p:sp>
        <p:sp>
          <p:nvSpPr>
            <p:cNvPr id="26666" name="Google Shape;164;p32"/>
            <p:cNvSpPr>
              <a:spLocks noChangeArrowheads="1"/>
            </p:cNvSpPr>
            <p:nvPr/>
          </p:nvSpPr>
          <p:spPr bwMode="auto">
            <a:xfrm>
              <a:off x="0" y="3663872"/>
              <a:ext cx="6791400" cy="488400"/>
            </a:xfrm>
            <a:prstGeom prst="roundRect">
              <a:avLst>
                <a:gd name="adj" fmla="val 10000"/>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7" name="Google Shape;165;p32"/>
            <p:cNvSpPr>
              <a:spLocks noChangeArrowheads="1"/>
            </p:cNvSpPr>
            <p:nvPr/>
          </p:nvSpPr>
          <p:spPr bwMode="auto">
            <a:xfrm>
              <a:off x="147715" y="3773744"/>
              <a:ext cx="268500" cy="268500"/>
            </a:xfrm>
            <a:prstGeom prst="rect">
              <a:avLst/>
            </a:prstGeom>
            <a:blipFill dpi="0" rotWithShape="1">
              <a:blip r:embed="rId4"/>
              <a:srcRect/>
              <a:stretch>
                <a:fillRect/>
              </a:stretch>
            </a:blipFill>
            <a:ln w="12700">
              <a:solidFill>
                <a:schemeClr val="bg1">
                  <a:alpha val="0"/>
                </a:schemeClr>
              </a:solidFill>
              <a:miter lim="800000"/>
              <a:headEnd type="none" w="sm" len="sm"/>
              <a:tailEnd type="none" w="sm" len="sm"/>
            </a:ln>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8" name="Google Shape;166;p32"/>
            <p:cNvSpPr>
              <a:spLocks noChangeArrowheads="1"/>
            </p:cNvSpPr>
            <p:nvPr/>
          </p:nvSpPr>
          <p:spPr bwMode="auto">
            <a:xfrm>
              <a:off x="564005" y="3663872"/>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69" name="Google Shape;167;p32"/>
            <p:cNvSpPr txBox="1">
              <a:spLocks noChangeArrowheads="1"/>
            </p:cNvSpPr>
            <p:nvPr/>
          </p:nvSpPr>
          <p:spPr bwMode="auto">
            <a:xfrm>
              <a:off x="564005" y="3663872"/>
              <a:ext cx="6227400" cy="48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7: Software Methodologies And Testing </a:t>
              </a:r>
              <a:endParaRPr lang="en-US" altLang="en-US" sz="1700" b="1">
                <a:solidFill>
                  <a:srgbClr val="FFFFFF"/>
                </a:solidFill>
                <a:sym typeface="Calibri" panose="020F0502020204030204" pitchFamily="34" charset="0"/>
              </a:endParaRPr>
            </a:p>
          </p:txBody>
        </p:sp>
      </p:grpSp>
      <p:sp>
        <p:nvSpPr>
          <p:cNvPr id="26628" name="Google Shape;165;p32"/>
          <p:cNvSpPr>
            <a:spLocks noChangeArrowheads="1"/>
          </p:cNvSpPr>
          <p:nvPr/>
        </p:nvSpPr>
        <p:spPr bwMode="auto">
          <a:xfrm>
            <a:off x="3536950" y="4700588"/>
            <a:ext cx="207963" cy="225425"/>
          </a:xfrm>
          <a:prstGeom prst="rect">
            <a:avLst/>
          </a:prstGeom>
          <a:blipFill dpi="0" rotWithShape="1">
            <a:blip r:embed="rId4"/>
            <a:srcRect/>
            <a:stretch>
              <a:fillRect/>
            </a:stretch>
          </a:blipFill>
          <a:ln w="12700">
            <a:solidFill>
              <a:schemeClr val="bg1">
                <a:alpha val="0"/>
              </a:schemeClr>
            </a:solidFill>
            <a:miter lim="800000"/>
            <a:headEnd type="none" w="sm" len="sm"/>
            <a:tailEnd type="none" w="sm" len="sm"/>
          </a:ln>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29" name="Google Shape;167;p32"/>
          <p:cNvSpPr txBox="1">
            <a:spLocks noChangeArrowheads="1"/>
          </p:cNvSpPr>
          <p:nvPr/>
        </p:nvSpPr>
        <p:spPr bwMode="auto">
          <a:xfrm>
            <a:off x="3859213" y="4608513"/>
            <a:ext cx="48307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endParaRPr lang="en-US" altLang="en-US" sz="1700" b="1">
              <a:solidFill>
                <a:srgbClr val="FFFFFF"/>
              </a:solidFill>
              <a:sym typeface="Calibri" panose="020F0502020204030204" pitchFamily="34" charset="0"/>
            </a:endParaRPr>
          </a:p>
        </p:txBody>
      </p:sp>
      <p:sp>
        <p:nvSpPr>
          <p:cNvPr id="26630" name="Google Shape;140;p32"/>
          <p:cNvSpPr>
            <a:spLocks noChangeArrowheads="1"/>
          </p:cNvSpPr>
          <p:nvPr/>
        </p:nvSpPr>
        <p:spPr bwMode="auto">
          <a:xfrm>
            <a:off x="3421063" y="4192588"/>
            <a:ext cx="5268912" cy="350837"/>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1" name="Google Shape;141;p32"/>
          <p:cNvSpPr>
            <a:spLocks noChangeArrowheads="1"/>
          </p:cNvSpPr>
          <p:nvPr/>
        </p:nvSpPr>
        <p:spPr bwMode="auto">
          <a:xfrm>
            <a:off x="3554413" y="4270375"/>
            <a:ext cx="207962" cy="236538"/>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2" name="Google Shape;143;p32"/>
          <p:cNvSpPr txBox="1">
            <a:spLocks noChangeArrowheads="1"/>
          </p:cNvSpPr>
          <p:nvPr/>
        </p:nvSpPr>
        <p:spPr bwMode="auto">
          <a:xfrm>
            <a:off x="3859213" y="4222750"/>
            <a:ext cx="48307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8: Software Development (Service Based)</a:t>
            </a:r>
            <a:endParaRPr lang="en-US" altLang="en-US" sz="1700" b="1">
              <a:solidFill>
                <a:srgbClr val="FFFFFF"/>
              </a:solidFill>
              <a:sym typeface="Calibri" panose="020F0502020204030204" pitchFamily="34" charset="0"/>
            </a:endParaRPr>
          </a:p>
        </p:txBody>
      </p:sp>
      <p:sp>
        <p:nvSpPr>
          <p:cNvPr id="26633" name="Google Shape;140;p32"/>
          <p:cNvSpPr>
            <a:spLocks noChangeArrowheads="1"/>
          </p:cNvSpPr>
          <p:nvPr/>
        </p:nvSpPr>
        <p:spPr bwMode="auto">
          <a:xfrm>
            <a:off x="3421063" y="4608513"/>
            <a:ext cx="5268912" cy="376237"/>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4" name="Google Shape;141;p32"/>
          <p:cNvSpPr>
            <a:spLocks noChangeArrowheads="1"/>
          </p:cNvSpPr>
          <p:nvPr/>
        </p:nvSpPr>
        <p:spPr bwMode="auto">
          <a:xfrm>
            <a:off x="3536950" y="4719638"/>
            <a:ext cx="207963" cy="207962"/>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5" name="Google Shape;143;p32"/>
          <p:cNvSpPr txBox="1">
            <a:spLocks noChangeArrowheads="1"/>
          </p:cNvSpPr>
          <p:nvPr/>
        </p:nvSpPr>
        <p:spPr bwMode="auto">
          <a:xfrm>
            <a:off x="3859213" y="4606925"/>
            <a:ext cx="483076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9: Entrepreneurship</a:t>
            </a:r>
            <a:endParaRPr lang="en-US" altLang="en-US" sz="1700" b="1">
              <a:solidFill>
                <a:srgbClr val="FFFFFF"/>
              </a:solidFill>
              <a:sym typeface="Calibri" panose="020F0502020204030204" pitchFamily="34" charset="0"/>
            </a:endParaRPr>
          </a:p>
        </p:txBody>
      </p:sp>
      <p:sp>
        <p:nvSpPr>
          <p:cNvPr id="26636" name="Google Shape;140;p32"/>
          <p:cNvSpPr>
            <a:spLocks noChangeArrowheads="1"/>
          </p:cNvSpPr>
          <p:nvPr/>
        </p:nvSpPr>
        <p:spPr bwMode="auto">
          <a:xfrm>
            <a:off x="3421063" y="5035550"/>
            <a:ext cx="5268912" cy="376238"/>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7" name="Google Shape;141;p32"/>
          <p:cNvSpPr>
            <a:spLocks noChangeArrowheads="1"/>
          </p:cNvSpPr>
          <p:nvPr/>
        </p:nvSpPr>
        <p:spPr bwMode="auto">
          <a:xfrm>
            <a:off x="3536950" y="5146675"/>
            <a:ext cx="207963" cy="207963"/>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38" name="Google Shape;143;p32"/>
          <p:cNvSpPr txBox="1">
            <a:spLocks noChangeArrowheads="1"/>
          </p:cNvSpPr>
          <p:nvPr/>
        </p:nvSpPr>
        <p:spPr bwMode="auto">
          <a:xfrm>
            <a:off x="3859213" y="5033963"/>
            <a:ext cx="48307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10: Mobile Application Development </a:t>
            </a:r>
            <a:endParaRPr lang="en-US" altLang="en-US" sz="1700" b="1">
              <a:solidFill>
                <a:srgbClr val="FFFFFF"/>
              </a:solidFill>
              <a:sym typeface="Calibri" panose="020F0502020204030204" pitchFamily="34" charset="0"/>
            </a:endParaRPr>
          </a:p>
        </p:txBody>
      </p:sp>
      <p:sp>
        <p:nvSpPr>
          <p:cNvPr id="26639" name="Google Shape;140;p32"/>
          <p:cNvSpPr>
            <a:spLocks noChangeArrowheads="1"/>
          </p:cNvSpPr>
          <p:nvPr/>
        </p:nvSpPr>
        <p:spPr bwMode="auto">
          <a:xfrm>
            <a:off x="3421063" y="5451475"/>
            <a:ext cx="5268912" cy="377825"/>
          </a:xfrm>
          <a:prstGeom prst="rect">
            <a:avLst/>
          </a:prstGeom>
          <a:gradFill rotWithShape="0">
            <a:gsLst>
              <a:gs pos="0">
                <a:srgbClr val="3F3F3F"/>
              </a:gs>
              <a:gs pos="15930">
                <a:srgbClr val="262626"/>
              </a:gs>
              <a:gs pos="97000">
                <a:srgbClr val="262626"/>
              </a:gs>
              <a:gs pos="100000">
                <a:srgbClr val="11859C"/>
              </a:gs>
            </a:gsLst>
            <a:lin ang="108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0" name="Google Shape;141;p32"/>
          <p:cNvSpPr>
            <a:spLocks noChangeArrowheads="1"/>
          </p:cNvSpPr>
          <p:nvPr/>
        </p:nvSpPr>
        <p:spPr bwMode="auto">
          <a:xfrm>
            <a:off x="3536950" y="5564188"/>
            <a:ext cx="207963" cy="206375"/>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68575" rIns="68575" bIns="685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900" b="1">
              <a:latin typeface="Arial" panose="020B0604020202020204" pitchFamily="34" charset="0"/>
            </a:endParaRPr>
          </a:p>
        </p:txBody>
      </p:sp>
      <p:sp>
        <p:nvSpPr>
          <p:cNvPr id="26641" name="Google Shape;143;p32"/>
          <p:cNvSpPr txBox="1">
            <a:spLocks noChangeArrowheads="1"/>
          </p:cNvSpPr>
          <p:nvPr/>
        </p:nvSpPr>
        <p:spPr bwMode="auto">
          <a:xfrm>
            <a:off x="3859213" y="5449888"/>
            <a:ext cx="48307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750" tIns="38750" rIns="38750" bIns="387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700" b="1">
                <a:solidFill>
                  <a:srgbClr val="FFFFFF"/>
                </a:solidFill>
                <a:sym typeface="Calibri" panose="020F0502020204030204" pitchFamily="34" charset="0"/>
              </a:rPr>
              <a:t>Cohort 11: Government jobs/Higher studies</a:t>
            </a:r>
            <a:endParaRPr lang="en-US" altLang="en-US" sz="1700" b="1">
              <a:solidFill>
                <a:srgbClr val="FFFFFF"/>
              </a:solidFill>
              <a:sym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223;p38"/>
          <p:cNvSpPr>
            <a:spLocks noGrp="1"/>
          </p:cNvSpPr>
          <p:nvPr>
            <p:ph type="title"/>
          </p:nvPr>
        </p:nvSpPr>
        <p:spPr>
          <a:xfrm>
            <a:off x="0" y="733425"/>
            <a:ext cx="9144000" cy="841375"/>
          </a:xfrm>
          <a:solidFill>
            <a:srgbClr val="0B5968"/>
          </a:solidFill>
        </p:spPr>
        <p:txBody>
          <a:bodyPr lIns="68575" tIns="81000" rIns="68575" bIns="81000" anchor="ctr">
            <a:spAutoFit/>
          </a:bodyPr>
          <a:lstStyle/>
          <a:p>
            <a:pPr>
              <a:spcBef>
                <a:spcPct val="0"/>
              </a:spcBef>
              <a:spcAft>
                <a:spcPct val="0"/>
              </a:spcAft>
              <a:buClr>
                <a:srgbClr val="FFFFFF"/>
              </a:buClr>
              <a:buSzPts val="3000"/>
            </a:pPr>
            <a:r>
              <a:rPr lang="en-US" altLang="en-US" b="1"/>
              <a:t>Cohort 2:   Data Science</a:t>
            </a:r>
            <a:endParaRPr lang="en-US" altLang="en-US"/>
          </a:p>
        </p:txBody>
      </p:sp>
      <p:sp>
        <p:nvSpPr>
          <p:cNvPr id="224" name="Google Shape;224;p38"/>
          <p:cNvSpPr txBox="1">
            <a:spLocks noGrp="1"/>
          </p:cNvSpPr>
          <p:nvPr>
            <p:ph type="body" idx="1"/>
          </p:nvPr>
        </p:nvSpPr>
        <p:spPr>
          <a:xfrm>
            <a:off x="311150" y="1536700"/>
            <a:ext cx="8521700" cy="4554538"/>
          </a:xfrm>
        </p:spPr>
        <p:txBody>
          <a:bodyPr lIns="68575" tIns="34275" rIns="68575" bIns="34275"/>
          <a:lstStyle/>
          <a:p>
            <a:pPr marL="431800" indent="-431800">
              <a:lnSpc>
                <a:spcPct val="90000"/>
              </a:lnSpc>
              <a:buSzPts val="2400"/>
              <a:buFont typeface="Arial" panose="020B0604020202020204"/>
              <a:buChar char="•"/>
              <a:defRPr/>
            </a:pPr>
            <a:r>
              <a:rPr lang="en-GB" sz="2400" b="1"/>
              <a:t>Companies </a:t>
            </a:r>
            <a:endParaRPr sz="2400" b="1"/>
          </a:p>
          <a:p>
            <a:pPr marL="431800" indent="-431800">
              <a:lnSpc>
                <a:spcPct val="90000"/>
              </a:lnSpc>
              <a:spcBef>
                <a:spcPts val="800"/>
              </a:spcBef>
              <a:buSzPts val="2400"/>
              <a:buFont typeface="Arial" panose="020B0604020202020204"/>
              <a:buChar char="•"/>
              <a:defRPr/>
            </a:pPr>
            <a:r>
              <a:rPr lang="en-GB" sz="2400" b="1"/>
              <a:t>Skills Required</a:t>
            </a:r>
            <a:endParaRPr sz="2400" b="1" u="sng"/>
          </a:p>
          <a:p>
            <a:pPr marL="431800" indent="-431800">
              <a:lnSpc>
                <a:spcPct val="90000"/>
              </a:lnSpc>
              <a:spcBef>
                <a:spcPts val="800"/>
              </a:spcBef>
              <a:buSzPts val="2400"/>
              <a:buFont typeface="Arial" panose="020B0604020202020204"/>
              <a:buChar char="•"/>
              <a:defRPr/>
            </a:pPr>
            <a:r>
              <a:rPr lang="en-GB" sz="2400" b="1"/>
              <a:t>Skills Sources – Internal</a:t>
            </a:r>
            <a:endParaRPr lang="en-GB" sz="2400" b="1"/>
          </a:p>
          <a:p>
            <a:pPr marL="431800" indent="-431800">
              <a:lnSpc>
                <a:spcPct val="90000"/>
              </a:lnSpc>
              <a:spcBef>
                <a:spcPts val="800"/>
              </a:spcBef>
              <a:buSzPts val="2400"/>
              <a:buFont typeface="Arial" panose="020B0604020202020204"/>
              <a:buChar char="•"/>
              <a:defRPr/>
            </a:pPr>
            <a:r>
              <a:rPr lang="en-GB" sz="2400" b="1"/>
              <a:t>Skills Sources – External </a:t>
            </a:r>
            <a:endParaRPr sz="2400" b="1" u="sng"/>
          </a:p>
          <a:p>
            <a:pPr marL="431800" indent="-330200">
              <a:lnSpc>
                <a:spcPct val="90000"/>
              </a:lnSpc>
              <a:spcBef>
                <a:spcPts val="800"/>
              </a:spcBef>
              <a:buSzPts val="1500"/>
              <a:buFont typeface="Arial" panose="020B0604020202020204" pitchFamily="34" charset="0"/>
              <a:buNone/>
              <a:defRPr/>
            </a:pPr>
            <a:endParaRPr b="1"/>
          </a:p>
        </p:txBody>
      </p:sp>
      <p:sp>
        <p:nvSpPr>
          <p:cNvPr id="28676" name="Google Shape;225;p38"/>
          <p:cNvSpPr>
            <a:spLocks noGrp="1" noChangeArrowheads="1"/>
          </p:cNvSpPr>
          <p:nvPr>
            <p:ph type="sldNum" sz="quarter" idx="10"/>
          </p:nvPr>
        </p:nvSpPr>
        <p:spPr bwMode="auto">
          <a:solidFill>
            <a:srgbClr val="262626"/>
          </a:solidFill>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ct val="0"/>
              </a:spcAft>
              <a:buFont typeface="Arial" panose="020B0604020202020204" pitchFamily="34" charset="0"/>
              <a:buNone/>
            </a:pPr>
            <a:fld id="{F7DA894D-7BC0-46C3-BDCD-B235FE016610}" type="slidenum">
              <a:rPr lang="en-US" altLang="en-US" sz="1000" smtClean="0">
                <a:solidFill>
                  <a:srgbClr val="1F497D"/>
                </a:solidFill>
                <a:latin typeface="Arial" panose="020B0604020202020204" pitchFamily="34" charset="0"/>
                <a:cs typeface="Arial" panose="020B0604020202020204" pitchFamily="34" charset="0"/>
                <a:sym typeface="Arial" panose="020B0604020202020204" pitchFamily="34" charset="0"/>
              </a:rPr>
            </a:fld>
            <a:endParaRPr lang="en-US" altLang="en-US" sz="1000">
              <a:solidFill>
                <a:srgbClr val="1F497D"/>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Google Shape;230;p39"/>
          <p:cNvSpPr>
            <a:spLocks noChangeArrowheads="1"/>
          </p:cNvSpPr>
          <p:nvPr/>
        </p:nvSpPr>
        <p:spPr bwMode="auto">
          <a:xfrm>
            <a:off x="0" y="857250"/>
            <a:ext cx="9142413" cy="5143500"/>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30723" name="Google Shape;231;p39"/>
          <p:cNvSpPr>
            <a:spLocks noChangeArrowheads="1"/>
          </p:cNvSpPr>
          <p:nvPr/>
        </p:nvSpPr>
        <p:spPr bwMode="auto">
          <a:xfrm>
            <a:off x="241300" y="1096963"/>
            <a:ext cx="8661400" cy="4664075"/>
          </a:xfrm>
          <a:prstGeom prst="rect">
            <a:avLst/>
          </a:prstGeom>
          <a:solidFill>
            <a:schemeClr val="bg1"/>
          </a:solidFill>
          <a:ln w="127000" cap="sq" cmpd="thinThick">
            <a:solidFill>
              <a:schemeClr val="bg1"/>
            </a:solidFill>
            <a:miter lim="800000"/>
            <a:headEnd type="none" w="sm" len="sm"/>
            <a:tailEnd type="none" w="sm" len="sm"/>
          </a:ln>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232" name="Google Shape;232;p39"/>
          <p:cNvSpPr txBox="1">
            <a:spLocks noGrp="1"/>
          </p:cNvSpPr>
          <p:nvPr>
            <p:ph type="title"/>
          </p:nvPr>
        </p:nvSpPr>
        <p:spPr>
          <a:xfrm>
            <a:off x="241300" y="1096963"/>
            <a:ext cx="8661400" cy="350837"/>
          </a:xfrm>
          <a:solidFill>
            <a:srgbClr val="D8D8D8"/>
          </a:solidFill>
        </p:spPr>
        <p:txBody>
          <a:bodyPr>
            <a:normAutofit fontScale="90000"/>
          </a:bodyPr>
          <a:lstStyle/>
          <a:p>
            <a:pPr>
              <a:buClr>
                <a:srgbClr val="0B5968"/>
              </a:buClr>
              <a:buSzPct val="100000"/>
              <a:defRPr/>
            </a:pPr>
            <a:r>
              <a:rPr lang="en-GB" b="1">
                <a:solidFill>
                  <a:srgbClr val="0B5968"/>
                </a:solidFill>
              </a:rPr>
              <a:t>Cohort 2: Data Science</a:t>
            </a:r>
            <a:endParaRPr b="1" u="sng"/>
          </a:p>
        </p:txBody>
      </p:sp>
      <p:sp>
        <p:nvSpPr>
          <p:cNvPr id="233" name="Google Shape;233;p39"/>
          <p:cNvSpPr txBox="1"/>
          <p:nvPr/>
        </p:nvSpPr>
        <p:spPr>
          <a:xfrm>
            <a:off x="527050" y="2273300"/>
            <a:ext cx="1906588" cy="3038475"/>
          </a:xfrm>
          <a:prstGeom prst="rect">
            <a:avLst/>
          </a:prstGeom>
          <a:noFill/>
          <a:ln>
            <a:noFill/>
          </a:ln>
        </p:spPr>
        <p:txBody>
          <a:bodyPr spcFirstLastPara="1" lIns="68575" tIns="34275" rIns="68575" bIns="34275">
            <a:spAutoFit/>
          </a:bodyPr>
          <a:lstStyle/>
          <a:p>
            <a:pPr>
              <a:spcBef>
                <a:spcPts val="0"/>
              </a:spcBef>
              <a:spcAft>
                <a:spcPts val="0"/>
              </a:spcAft>
              <a:buClr>
                <a:srgbClr val="000000"/>
              </a:buClr>
              <a:buSzPts val="1400"/>
              <a:defRPr/>
            </a:pPr>
            <a:r>
              <a:rPr lang="en-GB" sz="1400" b="1" dirty="0">
                <a:solidFill>
                  <a:srgbClr val="0B5968"/>
                </a:solidFill>
                <a:latin typeface="Calibri" panose="020F0502020204030204"/>
                <a:ea typeface="Calibri" panose="020F0502020204030204"/>
                <a:cs typeface="Calibri" panose="020F0502020204030204"/>
                <a:sym typeface="Calibri" panose="020F0502020204030204"/>
              </a:rPr>
              <a:t>10-20 LPA</a:t>
            </a:r>
            <a:endParaRPr sz="1100" dirty="0">
              <a:solidFill>
                <a:srgbClr val="000000"/>
              </a:solidFill>
              <a:latin typeface="Arial" panose="020B0604020202020204"/>
              <a:ea typeface="Arial" panose="020B0604020202020204"/>
              <a:cs typeface="Arial" panose="020B0604020202020204"/>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Accenture</a:t>
            </a:r>
            <a:endParaRPr sz="1100" dirty="0">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Quick Heal</a:t>
            </a:r>
            <a:endParaRPr sz="1100" dirty="0">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Informatica</a:t>
            </a:r>
            <a:endParaRPr sz="1100" dirty="0">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IBM</a:t>
            </a:r>
            <a:endParaRPr sz="1100" dirty="0">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AMDOCs</a:t>
            </a:r>
            <a:endParaRPr sz="1100" dirty="0">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Norton</a:t>
            </a:r>
            <a:endParaRPr lang="en-GB" sz="1400" dirty="0">
              <a:latin typeface="Calibri" panose="020F0502020204030204"/>
              <a:ea typeface="Calibri" panose="020F0502020204030204"/>
              <a:cs typeface="Calibri" panose="020F0502020204030204"/>
              <a:sym typeface="Calibri" panose="020F0502020204030204"/>
            </a:endParaRPr>
          </a:p>
          <a:p>
            <a:pPr marL="215900" indent="-215900">
              <a:spcBef>
                <a:spcPts val="0"/>
              </a:spcBef>
              <a:spcAft>
                <a:spcPts val="0"/>
              </a:spcAft>
              <a:buClr>
                <a:srgbClr val="0B5968"/>
              </a:buClr>
              <a:buSzPts val="1400"/>
              <a:buFont typeface="Arial" panose="020B0604020202020204"/>
              <a:buChar char="•"/>
              <a:defRPr/>
            </a:pPr>
            <a:endParaRPr sz="1100" dirty="0">
              <a:solidFill>
                <a:srgbClr val="000000"/>
              </a:solidFill>
              <a:latin typeface="Arial" panose="020B0604020202020204"/>
              <a:ea typeface="Arial" panose="020B0604020202020204"/>
              <a:cs typeface="Arial" panose="020B0604020202020204"/>
              <a:sym typeface="Arial" panose="020B0604020202020204"/>
            </a:endParaRPr>
          </a:p>
          <a:p>
            <a:pPr>
              <a:spcBef>
                <a:spcPts val="0"/>
              </a:spcBef>
              <a:spcAft>
                <a:spcPts val="0"/>
              </a:spcAft>
              <a:buClr>
                <a:srgbClr val="000000"/>
              </a:buClr>
              <a:buSzPts val="1400"/>
              <a:defRPr/>
            </a:pPr>
            <a:r>
              <a:rPr lang="en-GB" sz="1400" b="1" dirty="0">
                <a:solidFill>
                  <a:srgbClr val="0B5968"/>
                </a:solidFill>
                <a:latin typeface="Calibri" panose="020F0502020204030204"/>
                <a:ea typeface="Calibri" panose="020F0502020204030204"/>
                <a:cs typeface="Calibri" panose="020F0502020204030204"/>
                <a:sym typeface="Calibri" panose="020F0502020204030204"/>
              </a:rPr>
              <a:t>Up to 10 LPA</a:t>
            </a:r>
            <a:endParaRPr sz="1100" dirty="0">
              <a:solidFill>
                <a:srgbClr val="000000"/>
              </a:solidFill>
              <a:latin typeface="Arial" panose="020B0604020202020204"/>
              <a:ea typeface="Arial" panose="020B0604020202020204"/>
              <a:cs typeface="Arial" panose="020B0604020202020204"/>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TCS</a:t>
            </a:r>
            <a:endParaRPr sz="1100" dirty="0">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Deloitte</a:t>
            </a:r>
            <a:endParaRPr sz="1100" dirty="0">
              <a:sym typeface="Arial" panose="020B060402020202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Quantiphi</a:t>
            </a:r>
            <a:endParaRPr sz="1400" dirty="0">
              <a:latin typeface="Calibri" panose="020F0502020204030204"/>
              <a:ea typeface="Calibri" panose="020F0502020204030204"/>
              <a:cs typeface="Calibri" panose="020F0502020204030204"/>
              <a:sym typeface="Calibri" panose="020F0502020204030204"/>
            </a:endParaRPr>
          </a:p>
          <a:p>
            <a:pPr marL="215900" indent="-215900">
              <a:spcBef>
                <a:spcPts val="0"/>
              </a:spcBef>
              <a:spcAft>
                <a:spcPts val="0"/>
              </a:spcAft>
              <a:buClr>
                <a:srgbClr val="0B5968"/>
              </a:buClr>
              <a:buSzPts val="1400"/>
              <a:buFont typeface="Arial" panose="020B0604020202020204"/>
              <a:buChar char="•"/>
              <a:defRPr/>
            </a:pPr>
            <a:r>
              <a:rPr lang="en-GB" sz="1400" dirty="0">
                <a:latin typeface="Calibri" panose="020F0502020204030204"/>
                <a:ea typeface="Calibri" panose="020F0502020204030204"/>
                <a:cs typeface="Calibri" panose="020F0502020204030204"/>
                <a:sym typeface="Calibri" panose="020F0502020204030204"/>
              </a:rPr>
              <a:t>Capgemini</a:t>
            </a:r>
            <a:endParaRPr sz="1100" dirty="0">
              <a:sym typeface="Arial" panose="020B0604020202020204"/>
            </a:endParaRPr>
          </a:p>
          <a:p>
            <a:pPr>
              <a:spcBef>
                <a:spcPts val="0"/>
              </a:spcBef>
              <a:spcAft>
                <a:spcPts val="0"/>
              </a:spcAft>
              <a:buClr>
                <a:srgbClr val="000000"/>
              </a:buClr>
              <a:buSzPts val="1400"/>
              <a:defRPr/>
            </a:pPr>
            <a:r>
              <a:rPr lang="en-GB" sz="1400" dirty="0">
                <a:solidFill>
                  <a:srgbClr val="0B5968"/>
                </a:solidFill>
                <a:latin typeface="Calibri" panose="020F0502020204030204"/>
                <a:ea typeface="Calibri" panose="020F0502020204030204"/>
                <a:cs typeface="Calibri" panose="020F0502020204030204"/>
                <a:sym typeface="Calibri" panose="020F0502020204030204"/>
              </a:rPr>
              <a:t>	</a:t>
            </a:r>
            <a:endParaRPr sz="11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39"/>
          <p:cNvSpPr txBox="1"/>
          <p:nvPr/>
        </p:nvSpPr>
        <p:spPr>
          <a:xfrm>
            <a:off x="231775" y="1539875"/>
            <a:ext cx="7886700" cy="350838"/>
          </a:xfrm>
          <a:prstGeom prst="rect">
            <a:avLst/>
          </a:prstGeom>
          <a:noFill/>
          <a:ln>
            <a:noFill/>
          </a:ln>
        </p:spPr>
        <p:txBody>
          <a:bodyPr spcFirstLastPara="1" lIns="68575" tIns="34275" rIns="68575" bIns="34275" anchor="ctr">
            <a:normAutofit fontScale="92500" lnSpcReduction="20000"/>
          </a:bodyPr>
          <a:lstStyle/>
          <a:p>
            <a:pPr marL="431800" indent="-431800">
              <a:lnSpc>
                <a:spcPct val="90000"/>
              </a:lnSpc>
              <a:spcBef>
                <a:spcPts val="0"/>
              </a:spcBef>
              <a:spcAft>
                <a:spcPts val="0"/>
              </a:spcAft>
              <a:buClr>
                <a:schemeClr val="dk1"/>
              </a:buClr>
              <a:buSzPct val="100000"/>
              <a:buFont typeface="Arial" panose="020B0604020202020204"/>
              <a:buChar char="•"/>
              <a:defRPr/>
            </a:pPr>
            <a:r>
              <a:rPr lang="en-GB" sz="2700" b="1" dirty="0">
                <a:solidFill>
                  <a:schemeClr val="dk1"/>
                </a:solidFill>
                <a:latin typeface="Calibri" panose="020F0502020204030204"/>
                <a:ea typeface="Calibri" panose="020F0502020204030204"/>
                <a:cs typeface="Calibri" panose="020F0502020204030204"/>
                <a:sym typeface="Calibri" panose="020F0502020204030204"/>
              </a:rPr>
              <a:t>Companies</a:t>
            </a:r>
            <a:endParaRPr sz="2700" b="1" u="sng"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0727" name="Google Shape;235;p39"/>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45000" y="1544638"/>
            <a:ext cx="116522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Google Shape;236;p3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713" y="1658938"/>
            <a:ext cx="9493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Google Shape;237;p3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88" y="1644650"/>
            <a:ext cx="15271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Google Shape;238;p3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413" y="2552700"/>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Google Shape;239;p39"/>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0900" y="2628900"/>
            <a:ext cx="1222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Google Shape;240;p39"/>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463" y="2601913"/>
            <a:ext cx="15287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3" name="Google Shape;241;p39"/>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4688" y="3308350"/>
            <a:ext cx="12890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4" name="Google Shape;242;p39"/>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425" y="3176588"/>
            <a:ext cx="1292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5" name="Google Shape;243;p39"/>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3463" y="3473450"/>
            <a:ext cx="1485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6" name="Google Shape;244;p39"/>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6913" y="4003675"/>
            <a:ext cx="124142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Google Shape;245;p39"/>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3175" y="4079875"/>
            <a:ext cx="224313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Google Shape;246;p39"/>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4688" y="4635500"/>
            <a:ext cx="1590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Google Shape;247;p39"/>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77025" y="4559300"/>
            <a:ext cx="15859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238375" y="2262188"/>
            <a:ext cx="1458913" cy="1754187"/>
          </a:xfrm>
          <a:prstGeom prst="rect">
            <a:avLst/>
          </a:prstGeom>
          <a:noFill/>
        </p:spPr>
        <p:txBody>
          <a:bodyPr>
            <a:spAutoFit/>
          </a:bodyPr>
          <a:lstStyle/>
          <a:p>
            <a:pPr>
              <a:buSzPts val="1400"/>
              <a:defRPr/>
            </a:pPr>
            <a:r>
              <a:rPr lang="sv-SE" b="1" dirty="0">
                <a:solidFill>
                  <a:srgbClr val="0B5968"/>
                </a:solidFill>
                <a:latin typeface="Calibri" panose="020F0502020204030204"/>
                <a:ea typeface="Calibri" panose="020F0502020204030204"/>
                <a:cs typeface="Calibri" panose="020F0502020204030204"/>
                <a:sym typeface="Calibri" panose="020F0502020204030204"/>
              </a:rPr>
              <a:t>20-30 LPA</a:t>
            </a:r>
            <a:endParaRPr lang="sv-SE" sz="1100" dirty="0"/>
          </a:p>
          <a:p>
            <a:pPr marL="215900" indent="-215900">
              <a:buClr>
                <a:srgbClr val="0B5968"/>
              </a:buClr>
              <a:buSzPts val="1400"/>
              <a:buFont typeface="Arial" panose="020B0604020202020204"/>
              <a:buChar char="•"/>
              <a:defRPr/>
            </a:pPr>
            <a:r>
              <a:rPr lang="sv-SE" dirty="0">
                <a:latin typeface="Calibri" panose="020F0502020204030204"/>
                <a:ea typeface="Calibri" panose="020F0502020204030204"/>
                <a:cs typeface="Calibri" panose="020F0502020204030204"/>
                <a:sym typeface="Calibri" panose="020F0502020204030204"/>
              </a:rPr>
              <a:t>Amazon</a:t>
            </a:r>
            <a:endParaRPr lang="sv-SE" sz="1100" dirty="0"/>
          </a:p>
          <a:p>
            <a:pPr marL="215900" indent="-215900">
              <a:buClr>
                <a:srgbClr val="0B5968"/>
              </a:buClr>
              <a:buSzPts val="1400"/>
              <a:buFont typeface="Arial" panose="020B0604020202020204"/>
              <a:buChar char="•"/>
              <a:defRPr/>
            </a:pPr>
            <a:r>
              <a:rPr lang="sv-SE" dirty="0">
                <a:latin typeface="Calibri" panose="020F0502020204030204"/>
                <a:ea typeface="Calibri" panose="020F0502020204030204"/>
                <a:cs typeface="Calibri" panose="020F0502020204030204"/>
                <a:sym typeface="Calibri" panose="020F0502020204030204"/>
              </a:rPr>
              <a:t>Flipkart</a:t>
            </a:r>
            <a:endParaRPr lang="sv-SE" sz="1100" dirty="0"/>
          </a:p>
          <a:p>
            <a:pPr marL="215900" indent="-215900">
              <a:buClr>
                <a:srgbClr val="0B5968"/>
              </a:buClr>
              <a:buSzPts val="1400"/>
              <a:buFont typeface="Arial" panose="020B0604020202020204"/>
              <a:buChar char="•"/>
              <a:defRPr/>
            </a:pPr>
            <a:r>
              <a:rPr lang="sv-SE" dirty="0">
                <a:latin typeface="Calibri" panose="020F0502020204030204"/>
                <a:ea typeface="Calibri" panose="020F0502020204030204"/>
                <a:cs typeface="Calibri" panose="020F0502020204030204"/>
                <a:sym typeface="Calibri" panose="020F0502020204030204"/>
              </a:rPr>
              <a:t>Deloitte</a:t>
            </a:r>
            <a:endParaRPr lang="sv-SE" sz="1100" dirty="0"/>
          </a:p>
          <a:p>
            <a:pPr marL="215900" indent="-215900">
              <a:buClr>
                <a:srgbClr val="0B5968"/>
              </a:buClr>
              <a:buSzPts val="1400"/>
              <a:buFont typeface="Arial" panose="020B0604020202020204"/>
              <a:buChar char="•"/>
              <a:defRPr/>
            </a:pPr>
            <a:r>
              <a:rPr lang="sv-SE" dirty="0">
                <a:latin typeface="Calibri" panose="020F0502020204030204"/>
                <a:ea typeface="Calibri" panose="020F0502020204030204"/>
                <a:cs typeface="Calibri" panose="020F0502020204030204"/>
                <a:sym typeface="Calibri" panose="020F0502020204030204"/>
              </a:rPr>
              <a:t>HP</a:t>
            </a:r>
            <a:endParaRPr lang="sv-SE" sz="1100" dirty="0"/>
          </a:p>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304800"/>
            <a:ext cx="8229600" cy="1143000"/>
          </a:xfrm>
        </p:spPr>
        <p:txBody>
          <a:bodyPr/>
          <a:lstStyle/>
          <a:p>
            <a:r>
              <a:rPr lang="en-IN" altLang="en-US" sz="4000">
                <a:solidFill>
                  <a:srgbClr val="FF0000"/>
                </a:solidFill>
                <a:latin typeface="Times New Roman" panose="02020603050405020304" pitchFamily="18" charset="0"/>
                <a:cs typeface="Times New Roman" panose="02020603050405020304" pitchFamily="18" charset="0"/>
              </a:rPr>
              <a:t>Course Outcomes</a:t>
            </a:r>
            <a:endParaRPr lang="en-US" altLang="en-US" sz="4000">
              <a:solidFill>
                <a:srgbClr val="FF0000"/>
              </a:solidFill>
              <a:latin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a:xfrm>
            <a:off x="457200" y="1600200"/>
            <a:ext cx="8229600" cy="4953000"/>
          </a:xfrm>
        </p:spPr>
        <p:txBody>
          <a:bodyPr/>
          <a:lstStyle/>
          <a:p>
            <a:pPr algn="just"/>
            <a:r>
              <a:rPr lang="en-US" altLang="en-US" sz="2400">
                <a:latin typeface="Times New Roman" panose="02020603050405020304" pitchFamily="18" charset="0"/>
              </a:rPr>
              <a:t>CO1 :: explain the basics of data preprocessing and its implementation by using R programming Language.</a:t>
            </a:r>
            <a:endParaRPr lang="en-US" altLang="en-US" sz="2400">
              <a:latin typeface="Times New Roman" panose="02020603050405020304" pitchFamily="18" charset="0"/>
            </a:endParaRPr>
          </a:p>
          <a:p>
            <a:pPr algn="just"/>
            <a:r>
              <a:rPr lang="en-US" altLang="en-US" sz="2400">
                <a:latin typeface="Times New Roman" panose="02020603050405020304" pitchFamily="18" charset="0"/>
              </a:rPr>
              <a:t>CO2 :: define the basics of classification by using Supervised Learning Algorithms.</a:t>
            </a:r>
            <a:endParaRPr lang="en-US" altLang="en-US" sz="2400">
              <a:latin typeface="Times New Roman" panose="02020603050405020304" pitchFamily="18" charset="0"/>
            </a:endParaRPr>
          </a:p>
          <a:p>
            <a:pPr algn="just"/>
            <a:r>
              <a:rPr lang="en-US" altLang="en-US" sz="2400">
                <a:latin typeface="Times New Roman" panose="02020603050405020304" pitchFamily="18" charset="0"/>
              </a:rPr>
              <a:t>CO3 :: Make use of different Supervised learning techniques to predict numeric values.</a:t>
            </a:r>
            <a:endParaRPr lang="en-US" altLang="en-US" sz="2400">
              <a:latin typeface="Times New Roman" panose="02020603050405020304" pitchFamily="18" charset="0"/>
            </a:endParaRPr>
          </a:p>
          <a:p>
            <a:pPr algn="just"/>
            <a:r>
              <a:rPr lang="en-US" altLang="en-US" sz="2400">
                <a:latin typeface="Times New Roman" panose="02020603050405020304" pitchFamily="18" charset="0"/>
              </a:rPr>
              <a:t>CO4 :: demonstrate the predictive models by using Neural networks and Support vector machines.</a:t>
            </a:r>
            <a:endParaRPr lang="en-US" altLang="en-US" sz="2400">
              <a:latin typeface="Times New Roman" panose="02020603050405020304" pitchFamily="18" charset="0"/>
            </a:endParaRPr>
          </a:p>
          <a:p>
            <a:pPr algn="just"/>
            <a:r>
              <a:rPr lang="en-US" altLang="en-US" sz="2400">
                <a:latin typeface="Times New Roman" panose="02020603050405020304" pitchFamily="18" charset="0"/>
              </a:rPr>
              <a:t>CO5 :: classify the data by implementing unsupervised learning algorithms.</a:t>
            </a:r>
            <a:endParaRPr lang="en-US" altLang="en-US" sz="2400">
              <a:latin typeface="Times New Roman" panose="02020603050405020304" pitchFamily="18" charset="0"/>
            </a:endParaRPr>
          </a:p>
          <a:p>
            <a:pPr algn="just"/>
            <a:r>
              <a:rPr lang="en-US" altLang="en-US" sz="2400">
                <a:latin typeface="Times New Roman" panose="02020603050405020304" pitchFamily="18" charset="0"/>
              </a:rPr>
              <a:t>CO6 :: illustrate the techniques to evaluate the model performance and various methods to improve it.</a:t>
            </a:r>
            <a:endParaRPr lang="en-US" altLang="en-US" sz="2400">
              <a:latin typeface="Times New Roman" panose="02020603050405020304" pitchFamily="18" charset="0"/>
            </a:endParaRPr>
          </a:p>
        </p:txBody>
      </p:sp>
      <p:sp>
        <p:nvSpPr>
          <p:cNvPr id="102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E374C7-053D-46E7-A78C-424936EBE2A0}" type="slidenum">
              <a:rPr lang="en-IN" altLang="en-US" sz="1200" smtClean="0">
                <a:solidFill>
                  <a:srgbClr val="898989"/>
                </a:solidFill>
              </a:rPr>
            </a:fld>
            <a:endParaRPr lang="en-IN"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Google Shape;252;p40"/>
          <p:cNvSpPr>
            <a:spLocks noChangeArrowheads="1"/>
          </p:cNvSpPr>
          <p:nvPr/>
        </p:nvSpPr>
        <p:spPr bwMode="auto">
          <a:xfrm>
            <a:off x="0" y="857250"/>
            <a:ext cx="9142413" cy="5143500"/>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32771" name="Google Shape;253;p40"/>
          <p:cNvSpPr>
            <a:spLocks noChangeArrowheads="1"/>
          </p:cNvSpPr>
          <p:nvPr/>
        </p:nvSpPr>
        <p:spPr bwMode="auto">
          <a:xfrm>
            <a:off x="241300" y="1096963"/>
            <a:ext cx="8661400" cy="4664075"/>
          </a:xfrm>
          <a:prstGeom prst="rect">
            <a:avLst/>
          </a:prstGeom>
          <a:solidFill>
            <a:schemeClr val="bg1"/>
          </a:solidFill>
          <a:ln w="127000" cap="sq" cmpd="thinThick">
            <a:solidFill>
              <a:schemeClr val="bg1"/>
            </a:solidFill>
            <a:miter lim="800000"/>
            <a:headEnd type="none" w="sm" len="sm"/>
            <a:tailEnd type="none" w="sm" len="sm"/>
          </a:ln>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254" name="Google Shape;254;p40"/>
          <p:cNvSpPr txBox="1">
            <a:spLocks noGrp="1"/>
          </p:cNvSpPr>
          <p:nvPr>
            <p:ph type="title"/>
          </p:nvPr>
        </p:nvSpPr>
        <p:spPr>
          <a:xfrm>
            <a:off x="241300" y="1096963"/>
            <a:ext cx="8661400" cy="350837"/>
          </a:xfrm>
          <a:solidFill>
            <a:srgbClr val="D8D8D8"/>
          </a:solidFill>
        </p:spPr>
        <p:txBody>
          <a:bodyPr>
            <a:normAutofit fontScale="90000"/>
          </a:bodyPr>
          <a:lstStyle/>
          <a:p>
            <a:pPr>
              <a:buClr>
                <a:srgbClr val="0B5968"/>
              </a:buClr>
              <a:buSzPct val="100000"/>
              <a:defRPr/>
            </a:pPr>
            <a:r>
              <a:rPr lang="en-GB" b="1">
                <a:solidFill>
                  <a:srgbClr val="0B5968"/>
                </a:solidFill>
              </a:rPr>
              <a:t>Cohort 2: Data Science</a:t>
            </a:r>
            <a:endParaRPr b="1" u="sng"/>
          </a:p>
        </p:txBody>
      </p:sp>
      <p:sp>
        <p:nvSpPr>
          <p:cNvPr id="32773" name="Google Shape;255;p40"/>
          <p:cNvSpPr txBox="1">
            <a:spLocks noChangeArrowheads="1"/>
          </p:cNvSpPr>
          <p:nvPr/>
        </p:nvSpPr>
        <p:spPr bwMode="auto">
          <a:xfrm>
            <a:off x="863600" y="2162175"/>
            <a:ext cx="4568825"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Clr>
                <a:srgbClr val="000000"/>
              </a:buClr>
              <a:buSzPts val="1400"/>
              <a:buFontTx/>
              <a:buNone/>
            </a:pPr>
            <a:r>
              <a:rPr lang="en-US" altLang="en-US" sz="1200">
                <a:solidFill>
                  <a:srgbClr val="0B5968"/>
                </a:solidFill>
                <a:sym typeface="Calibri" panose="020F0502020204030204" pitchFamily="34" charset="0"/>
              </a:rPr>
              <a:t>S1 - DATA MANAGEMENT</a:t>
            </a:r>
            <a:endParaRPr lang="en-US" altLang="en-US" sz="120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200">
                <a:solidFill>
                  <a:srgbClr val="0B5968"/>
                </a:solidFill>
                <a:sym typeface="Calibri" panose="020F0502020204030204" pitchFamily="34" charset="0"/>
              </a:rPr>
              <a:t>S2 - DATA VISUALIZATION</a:t>
            </a:r>
            <a:endParaRPr lang="en-US" altLang="en-US" sz="120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200">
                <a:solidFill>
                  <a:srgbClr val="0B5968"/>
                </a:solidFill>
                <a:sym typeface="Calibri" panose="020F0502020204030204" pitchFamily="34" charset="0"/>
              </a:rPr>
              <a:t>S3 - DATA EXPLORATION AND ANALYSIS</a:t>
            </a:r>
            <a:endParaRPr lang="en-US" altLang="en-US" sz="120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200">
                <a:solidFill>
                  <a:srgbClr val="0B5968"/>
                </a:solidFill>
                <a:sym typeface="Calibri" panose="020F0502020204030204" pitchFamily="34" charset="0"/>
              </a:rPr>
              <a:t>S4 - R LANGUAGE</a:t>
            </a:r>
            <a:endParaRPr lang="en-US" altLang="en-US" sz="120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200">
                <a:solidFill>
                  <a:srgbClr val="0B5968"/>
                </a:solidFill>
                <a:sym typeface="Calibri" panose="020F0502020204030204" pitchFamily="34" charset="0"/>
              </a:rPr>
              <a:t>S5 - PREDICTIVE ANALYTICS</a:t>
            </a:r>
            <a:endParaRPr lang="en-US" altLang="en-US" sz="120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200">
                <a:solidFill>
                  <a:srgbClr val="0B5968"/>
                </a:solidFill>
                <a:sym typeface="Calibri" panose="020F0502020204030204" pitchFamily="34" charset="0"/>
              </a:rPr>
              <a:t>S6– DATA CLASSIFICATION</a:t>
            </a:r>
            <a:endParaRPr lang="en-US" altLang="en-US" sz="1200">
              <a:solidFill>
                <a:srgbClr val="000000"/>
              </a:solidFill>
              <a:latin typeface="Arial" panose="020B0604020202020204" pitchFamily="34" charset="0"/>
              <a:sym typeface="Arial" panose="020B0604020202020204" pitchFamily="34" charset="0"/>
            </a:endParaRPr>
          </a:p>
          <a:p>
            <a:pPr>
              <a:lnSpc>
                <a:spcPct val="150000"/>
              </a:lnSpc>
              <a:spcBef>
                <a:spcPct val="0"/>
              </a:spcBef>
              <a:buClr>
                <a:srgbClr val="000000"/>
              </a:buClr>
              <a:buSzPts val="1400"/>
              <a:buFontTx/>
              <a:buNone/>
            </a:pPr>
            <a:r>
              <a:rPr lang="en-US" altLang="en-US" sz="1200">
                <a:solidFill>
                  <a:srgbClr val="0B5968"/>
                </a:solidFill>
                <a:sym typeface="Calibri" panose="020F0502020204030204" pitchFamily="34" charset="0"/>
              </a:rPr>
              <a:t>S7 - DATA ANALYTICS</a:t>
            </a:r>
            <a:endParaRPr lang="en-US" altLang="en-US" sz="1200">
              <a:solidFill>
                <a:srgbClr val="0B5968"/>
              </a:solidFill>
              <a:sym typeface="Calibri" panose="020F0502020204030204" pitchFamily="34" charset="0"/>
            </a:endParaRPr>
          </a:p>
          <a:p>
            <a:pPr>
              <a:lnSpc>
                <a:spcPct val="150000"/>
              </a:lnSpc>
              <a:spcBef>
                <a:spcPct val="0"/>
              </a:spcBef>
              <a:buSzPts val="1400"/>
              <a:buFontTx/>
              <a:buNone/>
            </a:pPr>
            <a:r>
              <a:rPr lang="en-US" altLang="en-US" sz="1200">
                <a:solidFill>
                  <a:srgbClr val="0B5968"/>
                </a:solidFill>
                <a:sym typeface="Calibri" panose="020F0502020204030204" pitchFamily="34" charset="0"/>
              </a:rPr>
              <a:t>S8 – PYTHON LANGUAGE</a:t>
            </a:r>
            <a:endParaRPr lang="en-US" altLang="en-US" sz="1200">
              <a:solidFill>
                <a:srgbClr val="0B5968"/>
              </a:solidFill>
              <a:sym typeface="Calibri" panose="020F0502020204030204" pitchFamily="34" charset="0"/>
            </a:endParaRPr>
          </a:p>
          <a:p>
            <a:pPr>
              <a:lnSpc>
                <a:spcPct val="150000"/>
              </a:lnSpc>
              <a:spcBef>
                <a:spcPct val="0"/>
              </a:spcBef>
              <a:buSzPts val="1400"/>
              <a:buFontTx/>
              <a:buNone/>
            </a:pPr>
            <a:r>
              <a:rPr lang="en-US" altLang="en-US" sz="1200">
                <a:solidFill>
                  <a:srgbClr val="0B5968"/>
                </a:solidFill>
                <a:sym typeface="Calibri" panose="020F0502020204030204" pitchFamily="34" charset="0"/>
              </a:rPr>
              <a:t>S9 – RECOMMENDER SYSTEMS</a:t>
            </a:r>
            <a:endParaRPr lang="en-US" altLang="en-US" sz="1200">
              <a:solidFill>
                <a:srgbClr val="0B5968"/>
              </a:solidFill>
              <a:sym typeface="Calibri" panose="020F0502020204030204" pitchFamily="34" charset="0"/>
            </a:endParaRPr>
          </a:p>
          <a:p>
            <a:pPr>
              <a:lnSpc>
                <a:spcPct val="150000"/>
              </a:lnSpc>
              <a:spcBef>
                <a:spcPct val="0"/>
              </a:spcBef>
              <a:buSzPts val="1400"/>
              <a:buFontTx/>
              <a:buNone/>
            </a:pPr>
            <a:r>
              <a:rPr lang="en-US" altLang="en-US" sz="1200">
                <a:solidFill>
                  <a:srgbClr val="0B5968"/>
                </a:solidFill>
                <a:sym typeface="Calibri" panose="020F0502020204030204" pitchFamily="34" charset="0"/>
              </a:rPr>
              <a:t>S10 - DATA PREDICTION</a:t>
            </a:r>
            <a:endParaRPr lang="en-US" altLang="en-US" sz="1200">
              <a:solidFill>
                <a:srgbClr val="0B5968"/>
              </a:solidFill>
            </a:endParaRPr>
          </a:p>
          <a:p>
            <a:pPr>
              <a:spcBef>
                <a:spcPct val="0"/>
              </a:spcBef>
              <a:buClr>
                <a:srgbClr val="000000"/>
              </a:buClr>
              <a:buSzPts val="1400"/>
              <a:buFontTx/>
              <a:buNone/>
            </a:pPr>
            <a:r>
              <a:rPr lang="en-US" altLang="en-US" sz="1800" b="1">
                <a:solidFill>
                  <a:srgbClr val="0B5968"/>
                </a:solidFill>
                <a:sym typeface="Calibri" panose="020F0502020204030204" pitchFamily="34" charset="0"/>
              </a:rPr>
              <a:t>	</a:t>
            </a:r>
            <a:endParaRPr lang="en-US" altLang="en-US" sz="1800" b="1">
              <a:solidFill>
                <a:srgbClr val="0B5968"/>
              </a:solidFill>
            </a:endParaRPr>
          </a:p>
        </p:txBody>
      </p:sp>
      <p:sp>
        <p:nvSpPr>
          <p:cNvPr id="256" name="Google Shape;256;p40"/>
          <p:cNvSpPr txBox="1"/>
          <p:nvPr/>
        </p:nvSpPr>
        <p:spPr>
          <a:xfrm>
            <a:off x="241300" y="1570038"/>
            <a:ext cx="7886700" cy="352425"/>
          </a:xfrm>
          <a:prstGeom prst="rect">
            <a:avLst/>
          </a:prstGeom>
          <a:noFill/>
          <a:ln>
            <a:noFill/>
          </a:ln>
        </p:spPr>
        <p:txBody>
          <a:bodyPr spcFirstLastPara="1" lIns="68575" tIns="34275" rIns="68575" bIns="34275" anchor="ctr">
            <a:normAutofit fontScale="92500" lnSpcReduction="20000"/>
          </a:bodyPr>
          <a:lstStyle/>
          <a:p>
            <a:pPr marL="431800" indent="-431800">
              <a:lnSpc>
                <a:spcPct val="90000"/>
              </a:lnSpc>
              <a:spcBef>
                <a:spcPts val="0"/>
              </a:spcBef>
              <a:spcAft>
                <a:spcPts val="0"/>
              </a:spcAft>
              <a:buClr>
                <a:schemeClr val="dk1"/>
              </a:buClr>
              <a:buSzPct val="100000"/>
              <a:buFont typeface="Arial" panose="020B0604020202020204"/>
              <a:buChar char="•"/>
              <a:defRPr/>
            </a:pPr>
            <a:r>
              <a:rPr lang="en-GB" sz="2700" b="1" dirty="0">
                <a:solidFill>
                  <a:schemeClr val="dk1"/>
                </a:solidFill>
                <a:latin typeface="Calibri" panose="020F0502020204030204"/>
                <a:ea typeface="Calibri" panose="020F0502020204030204"/>
                <a:cs typeface="Calibri" panose="020F0502020204030204"/>
                <a:sym typeface="Calibri" panose="020F0502020204030204"/>
              </a:rPr>
              <a:t>Skills </a:t>
            </a:r>
            <a:r>
              <a:rPr lang="en-GB" sz="2600" b="1" dirty="0">
                <a:solidFill>
                  <a:schemeClr val="dk1"/>
                </a:solidFill>
                <a:latin typeface="Calibri" panose="020F0502020204030204"/>
                <a:ea typeface="Calibri" panose="020F0502020204030204"/>
                <a:cs typeface="Calibri" panose="020F0502020204030204"/>
                <a:sym typeface="Calibri" panose="020F0502020204030204"/>
              </a:rPr>
              <a:t>Required</a:t>
            </a:r>
            <a:endParaRPr sz="2600" b="1" u="sng"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Google Shape;261;p41"/>
          <p:cNvSpPr>
            <a:spLocks noChangeArrowheads="1"/>
          </p:cNvSpPr>
          <p:nvPr/>
        </p:nvSpPr>
        <p:spPr bwMode="auto">
          <a:xfrm>
            <a:off x="0" y="857250"/>
            <a:ext cx="9142413" cy="5143500"/>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34819" name="Google Shape;262;p41"/>
          <p:cNvSpPr>
            <a:spLocks noChangeArrowheads="1"/>
          </p:cNvSpPr>
          <p:nvPr/>
        </p:nvSpPr>
        <p:spPr bwMode="auto">
          <a:xfrm>
            <a:off x="241300" y="1096963"/>
            <a:ext cx="8661400" cy="4664075"/>
          </a:xfrm>
          <a:prstGeom prst="rect">
            <a:avLst/>
          </a:prstGeom>
          <a:solidFill>
            <a:schemeClr val="bg1"/>
          </a:solidFill>
          <a:ln w="127000" cap="sq" cmpd="thinThick">
            <a:solidFill>
              <a:schemeClr val="bg1"/>
            </a:solidFill>
            <a:miter lim="800000"/>
            <a:headEnd type="none" w="sm" len="sm"/>
            <a:tailEnd type="none" w="sm" len="sm"/>
          </a:ln>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263" name="Google Shape;263;p41"/>
          <p:cNvSpPr txBox="1">
            <a:spLocks noGrp="1"/>
          </p:cNvSpPr>
          <p:nvPr>
            <p:ph type="title"/>
          </p:nvPr>
        </p:nvSpPr>
        <p:spPr>
          <a:xfrm>
            <a:off x="241300" y="1096963"/>
            <a:ext cx="8661400" cy="350837"/>
          </a:xfrm>
          <a:solidFill>
            <a:srgbClr val="D8D8D8"/>
          </a:solidFill>
        </p:spPr>
        <p:txBody>
          <a:bodyPr>
            <a:normAutofit fontScale="90000"/>
          </a:bodyPr>
          <a:lstStyle/>
          <a:p>
            <a:pPr>
              <a:buClr>
                <a:srgbClr val="0B5968"/>
              </a:buClr>
              <a:buSzPct val="100000"/>
              <a:defRPr/>
            </a:pPr>
            <a:r>
              <a:rPr lang="en-GB" b="1">
                <a:solidFill>
                  <a:srgbClr val="0B5968"/>
                </a:solidFill>
              </a:rPr>
              <a:t>Cohort 2: Data Science</a:t>
            </a:r>
            <a:endParaRPr b="1" u="sng"/>
          </a:p>
        </p:txBody>
      </p:sp>
      <p:sp>
        <p:nvSpPr>
          <p:cNvPr id="34821" name="Google Shape;264;p41"/>
          <p:cNvSpPr txBox="1">
            <a:spLocks noChangeArrowheads="1"/>
          </p:cNvSpPr>
          <p:nvPr/>
        </p:nvSpPr>
        <p:spPr bwMode="auto">
          <a:xfrm>
            <a:off x="852488" y="2030413"/>
            <a:ext cx="766286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MAIN COURSE</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INT306: DATABASE MANAGEMENT SYSTEM[S1]</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INT108: PYTHON PROGRAMMING[S8]</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ELECTIVE COURSE</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INT217: INTRODUCTION TO DATA MANAGEMENT [S1]</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INT233: DATA VISUALIZATION[S2,S3]</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INT232: R PROGRAMMING [S4]</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INT234:PREDICTIVE ANALYTICS [S7,S10,S5]</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lnSpc>
                <a:spcPct val="150000"/>
              </a:lnSpc>
              <a:spcBef>
                <a:spcPct val="0"/>
              </a:spcBef>
              <a:buSzPts val="1400"/>
              <a:buFontTx/>
              <a:buNone/>
            </a:pPr>
            <a:r>
              <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rPr>
              <a:t>INT254: FUNDAMENTALS OF MACHINE LEARNING[S6]</a:t>
            </a:r>
            <a:endParaRPr lang="en-US" altLang="en-US" sz="1200">
              <a:solidFill>
                <a:srgbClr val="0B5968"/>
              </a:solidFill>
              <a:ea typeface="Times New Roman" panose="02020603050405020304" pitchFamily="18" charset="0"/>
              <a:cs typeface="Calibri" panose="020F0502020204030204" pitchFamily="34" charset="0"/>
              <a:sym typeface="Times New Roman" panose="02020603050405020304" pitchFamily="18" charset="0"/>
            </a:endParaRPr>
          </a:p>
          <a:p>
            <a:pPr>
              <a:spcBef>
                <a:spcPct val="0"/>
              </a:spcBef>
              <a:buClr>
                <a:srgbClr val="000000"/>
              </a:buClr>
              <a:buSzPts val="1400"/>
              <a:buFontTx/>
              <a:buNone/>
            </a:pPr>
            <a:r>
              <a:rPr lang="en-US" altLang="en-US" sz="1200">
                <a:solidFill>
                  <a:srgbClr val="0B5968"/>
                </a:solidFill>
                <a:ea typeface="Times New Roman" panose="02020603050405020304" pitchFamily="18" charset="0"/>
                <a:cs typeface="Calibri" panose="020F0502020204030204" pitchFamily="34" charset="0"/>
                <a:sym typeface="Calibri" panose="020F0502020204030204" pitchFamily="34" charset="0"/>
              </a:rPr>
              <a:t>	</a:t>
            </a:r>
            <a:endParaRPr lang="en-US" altLang="en-US" sz="1200">
              <a:solidFill>
                <a:srgbClr val="000000"/>
              </a:solidFill>
              <a:ea typeface="Times New Roman" panose="02020603050405020304" pitchFamily="18" charset="0"/>
              <a:cs typeface="Calibri" panose="020F0502020204030204" pitchFamily="34" charset="0"/>
              <a:sym typeface="Arial" panose="020B0604020202020204" pitchFamily="34" charset="0"/>
            </a:endParaRPr>
          </a:p>
        </p:txBody>
      </p:sp>
      <p:sp>
        <p:nvSpPr>
          <p:cNvPr id="265" name="Google Shape;265;p41"/>
          <p:cNvSpPr txBox="1"/>
          <p:nvPr/>
        </p:nvSpPr>
        <p:spPr>
          <a:xfrm>
            <a:off x="241300" y="1679575"/>
            <a:ext cx="7886700" cy="350838"/>
          </a:xfrm>
          <a:prstGeom prst="rect">
            <a:avLst/>
          </a:prstGeom>
          <a:noFill/>
          <a:ln>
            <a:noFill/>
          </a:ln>
        </p:spPr>
        <p:txBody>
          <a:bodyPr spcFirstLastPara="1" lIns="68575" tIns="34275" rIns="68575" bIns="34275" anchor="ctr">
            <a:normAutofit fontScale="92500" lnSpcReduction="20000"/>
          </a:bodyPr>
          <a:lstStyle/>
          <a:p>
            <a:pPr marL="431800" indent="-431800">
              <a:lnSpc>
                <a:spcPct val="90000"/>
              </a:lnSpc>
              <a:spcBef>
                <a:spcPts val="0"/>
              </a:spcBef>
              <a:spcAft>
                <a:spcPts val="0"/>
              </a:spcAft>
              <a:buClr>
                <a:schemeClr val="dk1"/>
              </a:buClr>
              <a:buSzPct val="100000"/>
              <a:buFont typeface="Arial" panose="020B0604020202020204"/>
              <a:buChar char="•"/>
              <a:defRPr/>
            </a:pPr>
            <a:r>
              <a:rPr lang="en-GB" sz="2700" b="1">
                <a:solidFill>
                  <a:schemeClr val="dk1"/>
                </a:solidFill>
                <a:latin typeface="Calibri" panose="020F0502020204030204"/>
                <a:ea typeface="Calibri" panose="020F0502020204030204"/>
                <a:cs typeface="Calibri" panose="020F0502020204030204"/>
                <a:sym typeface="Calibri" panose="020F0502020204030204"/>
              </a:rPr>
              <a:t>Skills Sources – Internal  </a:t>
            </a:r>
            <a:endParaRPr sz="2700" b="1" u="sng">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Google Shape;270;p42"/>
          <p:cNvSpPr>
            <a:spLocks noChangeArrowheads="1"/>
          </p:cNvSpPr>
          <p:nvPr/>
        </p:nvSpPr>
        <p:spPr bwMode="auto">
          <a:xfrm>
            <a:off x="0" y="857250"/>
            <a:ext cx="9142413" cy="5143500"/>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36867" name="Google Shape;271;p42"/>
          <p:cNvSpPr>
            <a:spLocks noChangeArrowheads="1"/>
          </p:cNvSpPr>
          <p:nvPr/>
        </p:nvSpPr>
        <p:spPr bwMode="auto">
          <a:xfrm>
            <a:off x="241300" y="1096963"/>
            <a:ext cx="8661400" cy="4664075"/>
          </a:xfrm>
          <a:prstGeom prst="rect">
            <a:avLst/>
          </a:prstGeom>
          <a:solidFill>
            <a:schemeClr val="bg1"/>
          </a:solidFill>
          <a:ln w="127000" cap="sq" cmpd="thinThick">
            <a:solidFill>
              <a:schemeClr val="bg1"/>
            </a:solidFill>
            <a:miter lim="800000"/>
            <a:headEnd type="none" w="sm" len="sm"/>
            <a:tailEnd type="none" w="sm" len="sm"/>
          </a:ln>
        </p:spPr>
        <p:txBody>
          <a:bodyPr lIns="68575" tIns="34275" rIns="68575" bIns="34275"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Tx/>
              <a:buNone/>
            </a:pPr>
            <a:endParaRPr lang="en-US" altLang="en-US" sz="1400">
              <a:solidFill>
                <a:srgbClr val="FFFFFF"/>
              </a:solidFill>
              <a:sym typeface="Calibri" panose="020F0502020204030204" pitchFamily="34" charset="0"/>
            </a:endParaRPr>
          </a:p>
        </p:txBody>
      </p:sp>
      <p:sp>
        <p:nvSpPr>
          <p:cNvPr id="272" name="Google Shape;272;p42"/>
          <p:cNvSpPr txBox="1">
            <a:spLocks noGrp="1"/>
          </p:cNvSpPr>
          <p:nvPr>
            <p:ph type="title"/>
          </p:nvPr>
        </p:nvSpPr>
        <p:spPr>
          <a:xfrm>
            <a:off x="241300" y="1096963"/>
            <a:ext cx="8661400" cy="350837"/>
          </a:xfrm>
          <a:solidFill>
            <a:srgbClr val="D8D8D8"/>
          </a:solidFill>
        </p:spPr>
        <p:txBody>
          <a:bodyPr>
            <a:normAutofit fontScale="90000"/>
          </a:bodyPr>
          <a:lstStyle/>
          <a:p>
            <a:pPr>
              <a:buClr>
                <a:srgbClr val="0B5968"/>
              </a:buClr>
              <a:buSzPct val="100000"/>
              <a:defRPr/>
            </a:pPr>
            <a:r>
              <a:rPr lang="en-GB" b="1" dirty="0">
                <a:solidFill>
                  <a:srgbClr val="0B5968"/>
                </a:solidFill>
              </a:rPr>
              <a:t>Cohort 2: Data Science</a:t>
            </a:r>
            <a:endParaRPr b="1" u="sng" dirty="0"/>
          </a:p>
        </p:txBody>
      </p:sp>
      <p:sp>
        <p:nvSpPr>
          <p:cNvPr id="273" name="Google Shape;273;p42"/>
          <p:cNvSpPr txBox="1"/>
          <p:nvPr/>
        </p:nvSpPr>
        <p:spPr>
          <a:xfrm>
            <a:off x="241300" y="1679575"/>
            <a:ext cx="7886700" cy="350838"/>
          </a:xfrm>
          <a:prstGeom prst="rect">
            <a:avLst/>
          </a:prstGeom>
          <a:noFill/>
          <a:ln>
            <a:noFill/>
          </a:ln>
        </p:spPr>
        <p:txBody>
          <a:bodyPr spcFirstLastPara="1" lIns="68575" tIns="34275" rIns="68575" bIns="34275" anchor="ctr">
            <a:normAutofit fontScale="92500" lnSpcReduction="20000"/>
          </a:bodyPr>
          <a:lstStyle/>
          <a:p>
            <a:pPr marL="431800" indent="-431800">
              <a:lnSpc>
                <a:spcPct val="90000"/>
              </a:lnSpc>
              <a:spcBef>
                <a:spcPts val="0"/>
              </a:spcBef>
              <a:spcAft>
                <a:spcPts val="0"/>
              </a:spcAft>
              <a:buClr>
                <a:schemeClr val="dk1"/>
              </a:buClr>
              <a:buSzPct val="100000"/>
              <a:buFont typeface="Arial" panose="020B0604020202020204"/>
              <a:buChar char="•"/>
              <a:defRPr/>
            </a:pPr>
            <a:r>
              <a:rPr lang="en-GB" sz="2700" b="1">
                <a:solidFill>
                  <a:schemeClr val="dk1"/>
                </a:solidFill>
                <a:latin typeface="Calibri" panose="020F0502020204030204"/>
                <a:ea typeface="Calibri" panose="020F0502020204030204"/>
                <a:cs typeface="Calibri" panose="020F0502020204030204"/>
                <a:sym typeface="Calibri" panose="020F0502020204030204"/>
              </a:rPr>
              <a:t>Skills Sources – External </a:t>
            </a:r>
            <a:endParaRPr sz="2700" b="1" u="sng">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274" name="Google Shape;274;p42"/>
          <p:cNvGraphicFramePr/>
          <p:nvPr/>
        </p:nvGraphicFramePr>
        <p:xfrm>
          <a:off x="773113" y="2270125"/>
          <a:ext cx="7577137" cy="2395538"/>
        </p:xfrm>
        <a:graphic>
          <a:graphicData uri="http://schemas.openxmlformats.org/drawingml/2006/table">
            <a:tbl>
              <a:tblPr>
                <a:noFill/>
              </a:tblPr>
              <a:tblGrid>
                <a:gridCol w="1486599"/>
                <a:gridCol w="4549039"/>
                <a:gridCol w="1541499"/>
              </a:tblGrid>
              <a:tr h="188678">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200" b="1" u="none" strike="noStrike" cap="none">
                          <a:solidFill>
                            <a:srgbClr val="0B5968"/>
                          </a:solidFill>
                          <a:latin typeface="Calibri" panose="020F0502020204030204" pitchFamily="34" charset="0"/>
                          <a:cs typeface="Calibri" panose="020F0502020204030204" pitchFamily="34" charset="0"/>
                        </a:rPr>
                        <a:t>Source</a:t>
                      </a:r>
                      <a:endParaRPr sz="1200" b="1"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200" b="1" u="none" strike="noStrike" cap="none">
                          <a:solidFill>
                            <a:srgbClr val="0B5968"/>
                          </a:solidFill>
                          <a:latin typeface="Calibri" panose="020F0502020204030204" pitchFamily="34" charset="0"/>
                          <a:cs typeface="Calibri" panose="020F0502020204030204" pitchFamily="34" charset="0"/>
                        </a:rPr>
                        <a:t>Description</a:t>
                      </a:r>
                      <a:endParaRPr sz="1200" b="1"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200" b="1" u="none" strike="noStrike" cap="none">
                          <a:solidFill>
                            <a:srgbClr val="0B5968"/>
                          </a:solidFill>
                          <a:latin typeface="Calibri" panose="020F0502020204030204" pitchFamily="34" charset="0"/>
                          <a:cs typeface="Calibri" panose="020F0502020204030204" pitchFamily="34" charset="0"/>
                        </a:rPr>
                        <a:t>Suggested Source</a:t>
                      </a:r>
                      <a:endParaRPr sz="1200" b="1"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r>
              <a:tr h="554579">
                <a:tc>
                  <a:txBody>
                    <a:bodyPr/>
                    <a:lstStyle/>
                    <a:p>
                      <a:pPr marL="0" marR="0" lvl="0" indent="0" algn="l" rtl="0">
                        <a:lnSpc>
                          <a:spcPct val="100000"/>
                        </a:lnSpc>
                        <a:spcBef>
                          <a:spcPts val="0"/>
                        </a:spcBef>
                        <a:spcAft>
                          <a:spcPts val="0"/>
                        </a:spcAft>
                        <a:buClr>
                          <a:srgbClr val="0B5968"/>
                        </a:buClr>
                        <a:buSzPts val="1100"/>
                        <a:buFont typeface="Calibri" panose="020F0502020204030204"/>
                        <a:buNone/>
                      </a:pPr>
                      <a:r>
                        <a:rPr lang="en-GB" sz="1200" b="1" u="none" strike="noStrike" cap="none" dirty="0">
                          <a:solidFill>
                            <a:srgbClr val="0B5968"/>
                          </a:solidFill>
                          <a:latin typeface="Calibri" panose="020F0502020204030204" pitchFamily="34" charset="0"/>
                          <a:cs typeface="Calibri" panose="020F0502020204030204" pitchFamily="34" charset="0"/>
                        </a:rPr>
                        <a:t>Industry Certification</a:t>
                      </a:r>
                      <a:endParaRPr sz="1200" b="1" i="0" u="none" strike="noStrike" cap="none" dirty="0">
                        <a:solidFill>
                          <a:srgbClr val="0B5968"/>
                        </a:solidFill>
                        <a:latin typeface="Calibri" panose="020F0502020204030204" pitchFamily="34" charset="0"/>
                        <a:ea typeface="&quot;Times New Roman&quot;"/>
                        <a:cs typeface="Calibri" panose="020F0502020204030204" pitchFamily="34" charset="0"/>
                        <a:sym typeface="&quot;Times New Roman&quot;"/>
                      </a:endParaRPr>
                    </a:p>
                    <a:p>
                      <a:pPr marL="0" marR="0" lvl="0" indent="0" algn="l" rtl="0">
                        <a:lnSpc>
                          <a:spcPct val="100000"/>
                        </a:lnSpc>
                        <a:spcBef>
                          <a:spcPts val="0"/>
                        </a:spcBef>
                        <a:spcAft>
                          <a:spcPts val="0"/>
                        </a:spcAft>
                        <a:buClr>
                          <a:srgbClr val="000000"/>
                        </a:buClr>
                        <a:buSzPts val="1100"/>
                        <a:buFont typeface="Arial" panose="020B0604020202020204"/>
                        <a:buNone/>
                      </a:pPr>
                      <a:endParaRPr sz="1200" b="1" i="0" u="none" strike="noStrike" cap="none" dirty="0">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c>
                  <a:txBody>
                    <a:bodyPr/>
                    <a:lstStyle/>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GB" sz="1200" u="none" strike="noStrike" cap="none" dirty="0">
                          <a:solidFill>
                            <a:srgbClr val="0B5968"/>
                          </a:solidFill>
                          <a:latin typeface="Calibri" panose="020F0502020204030204" pitchFamily="34" charset="0"/>
                          <a:cs typeface="Calibri" panose="020F0502020204030204" pitchFamily="34" charset="0"/>
                        </a:rPr>
                        <a:t>Data Visualization[S2]</a:t>
                      </a:r>
                      <a:endParaRPr sz="1200" u="none" strike="noStrike" cap="none" dirty="0">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GB" sz="1200" u="none" strike="noStrike" cap="none" dirty="0">
                          <a:solidFill>
                            <a:srgbClr val="0B5968"/>
                          </a:solidFill>
                          <a:latin typeface="Calibri" panose="020F0502020204030204" pitchFamily="34" charset="0"/>
                          <a:cs typeface="Calibri" panose="020F0502020204030204" pitchFamily="34" charset="0"/>
                        </a:rPr>
                        <a:t>Data Exploration and Analysis</a:t>
                      </a:r>
                      <a:r>
                        <a:rPr lang="en-US" sz="1200" u="none" strike="noStrike" cap="none" dirty="0">
                          <a:solidFill>
                            <a:srgbClr val="0B5968"/>
                          </a:solidFill>
                          <a:latin typeface="Calibri" panose="020F0502020204030204" pitchFamily="34" charset="0"/>
                          <a:cs typeface="Calibri" panose="020F0502020204030204" pitchFamily="34" charset="0"/>
                        </a:rPr>
                        <a:t>[S3]</a:t>
                      </a:r>
                      <a:endParaRPr sz="1200" u="none" strike="noStrike" cap="none" dirty="0">
                        <a:latin typeface="Calibri" panose="020F0502020204030204" pitchFamily="34" charset="0"/>
                        <a:cs typeface="Calibri" panose="020F0502020204030204" pitchFamily="34" charset="0"/>
                      </a:endParaRPr>
                    </a:p>
                    <a:p>
                      <a:pPr marL="0" marR="0" lvl="0" indent="63500" algn="l" rtl="0">
                        <a:lnSpc>
                          <a:spcPct val="100000"/>
                        </a:lnSpc>
                        <a:spcBef>
                          <a:spcPts val="0"/>
                        </a:spcBef>
                        <a:spcAft>
                          <a:spcPts val="0"/>
                        </a:spcAft>
                        <a:buClr>
                          <a:schemeClr val="dk1"/>
                        </a:buClr>
                        <a:buSzPts val="1100"/>
                        <a:buFont typeface="Calibri" panose="020F0502020204030204"/>
                        <a:buNone/>
                      </a:pPr>
                      <a:endParaRPr sz="1200" u="none" strike="noStrike" cap="none" dirty="0">
                        <a:solidFill>
                          <a:srgbClr val="0B5968"/>
                        </a:solidFill>
                        <a:latin typeface="Calibri" panose="020F0502020204030204" pitchFamily="34" charset="0"/>
                        <a:ea typeface="Calibri" panose="020F0502020204030204"/>
                        <a:cs typeface="Calibri" panose="020F0502020204030204" pitchFamily="34" charset="0"/>
                        <a:sym typeface="Calibri" panose="020F0502020204030204"/>
                      </a:endParaRPr>
                    </a:p>
                  </a:txBody>
                  <a:tcPr marL="5725" marR="5725" marT="5727" marB="0" anchor="ctr"/>
                </a:tc>
                <a:tc>
                  <a:txBody>
                    <a:bodyPr/>
                    <a:lstStyle/>
                    <a:p>
                      <a:pPr marL="254000" marR="0" lvl="0" indent="-254000" algn="l" rtl="0">
                        <a:lnSpc>
                          <a:spcPct val="100000"/>
                        </a:lnSpc>
                        <a:spcBef>
                          <a:spcPts val="0"/>
                        </a:spcBef>
                        <a:spcAft>
                          <a:spcPts val="0"/>
                        </a:spcAft>
                        <a:buClr>
                          <a:srgbClr val="0B5968"/>
                        </a:buClr>
                        <a:buSzPts val="1100"/>
                        <a:buFont typeface="&quot;Times New Roman&quot;"/>
                        <a:buAutoNum type="arabicPeriod"/>
                      </a:pPr>
                      <a:r>
                        <a:rPr lang="en-GB" sz="1200" b="0"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rPr>
                        <a:t>Tableau</a:t>
                      </a:r>
                      <a:endParaRPr sz="1200" u="none" strike="noStrike" cap="none">
                        <a:latin typeface="Calibri" panose="020F0502020204030204" pitchFamily="34" charset="0"/>
                        <a:cs typeface="Calibri" panose="020F0502020204030204" pitchFamily="34" charset="0"/>
                      </a:endParaRPr>
                    </a:p>
                    <a:p>
                      <a:pPr marL="254000" marR="0" lvl="0" indent="-254000" algn="l" rtl="0">
                        <a:lnSpc>
                          <a:spcPct val="100000"/>
                        </a:lnSpc>
                        <a:spcBef>
                          <a:spcPts val="0"/>
                        </a:spcBef>
                        <a:spcAft>
                          <a:spcPts val="0"/>
                        </a:spcAft>
                        <a:buClr>
                          <a:srgbClr val="0B5968"/>
                        </a:buClr>
                        <a:buSzPts val="1100"/>
                        <a:buFont typeface="&quot;Times New Roman&quot;"/>
                        <a:buAutoNum type="arabicPeriod"/>
                      </a:pPr>
                      <a:r>
                        <a:rPr lang="en-GB" sz="1200" b="0" i="0" u="none" strike="noStrike" cap="none">
                          <a:solidFill>
                            <a:srgbClr val="0B5968"/>
                          </a:solidFill>
                          <a:latin typeface="Calibri" panose="020F0502020204030204" pitchFamily="34" charset="0"/>
                          <a:ea typeface="&quot;Times New Roman&quot;"/>
                          <a:cs typeface="Calibri" panose="020F0502020204030204" pitchFamily="34" charset="0"/>
                          <a:sym typeface="&quot;Times New Roman&quot;"/>
                        </a:rPr>
                        <a:t>Tableau</a:t>
                      </a:r>
                      <a:endParaRPr sz="1200" u="none" strike="noStrike" cap="none">
                        <a:latin typeface="Calibri" panose="020F0502020204030204" pitchFamily="34" charset="0"/>
                        <a:cs typeface="Calibri" panose="020F0502020204030204" pitchFamily="34" charset="0"/>
                      </a:endParaRPr>
                    </a:p>
                  </a:txBody>
                  <a:tcPr marL="5725" marR="5725" marT="5727" marB="0" anchor="ctr"/>
                </a:tc>
              </a:tr>
              <a:tr h="1652281">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200" b="1" u="none" strike="noStrike" cap="none" dirty="0">
                          <a:solidFill>
                            <a:srgbClr val="0B5968"/>
                          </a:solidFill>
                          <a:latin typeface="Calibri" panose="020F0502020204030204" pitchFamily="34" charset="0"/>
                          <a:cs typeface="Calibri" panose="020F0502020204030204" pitchFamily="34" charset="0"/>
                        </a:rPr>
                        <a:t>MOOCs</a:t>
                      </a:r>
                      <a:endParaRPr sz="1200" b="1" i="0" u="none" strike="noStrike" cap="none" dirty="0">
                        <a:solidFill>
                          <a:srgbClr val="0B5968"/>
                        </a:solidFill>
                        <a:latin typeface="Calibri" panose="020F0502020204030204" pitchFamily="34" charset="0"/>
                        <a:ea typeface="&quot;Times New Roman&quot;"/>
                        <a:cs typeface="Calibri" panose="020F0502020204030204" pitchFamily="34" charset="0"/>
                        <a:sym typeface="&quot;Times New Roman&quot;"/>
                      </a:endParaRPr>
                    </a:p>
                  </a:txBody>
                  <a:tcPr marL="5725" marR="5725" marT="5727" marB="0" anchor="ctr"/>
                </a:tc>
                <a:tc>
                  <a:txBody>
                    <a:bodyPr/>
                    <a:lstStyle/>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Data Visualization in Excel</a:t>
                      </a:r>
                      <a:r>
                        <a:rPr lang="en-GB" sz="1200" u="none" strike="noStrike" cap="none" dirty="0">
                          <a:solidFill>
                            <a:srgbClr val="0B5968"/>
                          </a:solidFill>
                          <a:latin typeface="Calibri" panose="020F0502020204030204" pitchFamily="34" charset="0"/>
                          <a:cs typeface="Calibri" panose="020F0502020204030204" pitchFamily="34" charset="0"/>
                        </a:rPr>
                        <a:t>[S1]</a:t>
                      </a:r>
                      <a:endParaRPr lang="en-US" sz="12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Create Charts and Dashboards Using Microsoft Excel </a:t>
                      </a:r>
                      <a:r>
                        <a:rPr lang="en-GB" sz="1200" u="none" strike="noStrike" cap="none" dirty="0">
                          <a:solidFill>
                            <a:srgbClr val="0B5968"/>
                          </a:solidFill>
                          <a:latin typeface="Calibri" panose="020F0502020204030204" pitchFamily="34" charset="0"/>
                          <a:cs typeface="Calibri" panose="020F0502020204030204" pitchFamily="34" charset="0"/>
                        </a:rPr>
                        <a:t>[S1]</a:t>
                      </a:r>
                      <a:endParaRPr lang="en-US" sz="12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Excel Basics for Data Analysis"</a:t>
                      </a:r>
                      <a:r>
                        <a:rPr lang="en-GB" sz="1200" u="none" strike="noStrike" cap="none" dirty="0">
                          <a:solidFill>
                            <a:srgbClr val="0B5968"/>
                          </a:solidFill>
                          <a:latin typeface="Calibri" panose="020F0502020204030204" pitchFamily="34" charset="0"/>
                          <a:cs typeface="Calibri" panose="020F0502020204030204" pitchFamily="34" charset="0"/>
                        </a:rPr>
                        <a:t>[S1]</a:t>
                      </a:r>
                      <a:endParaRPr lang="en-GB" sz="12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Data Visualization with Tableau Specialization</a:t>
                      </a:r>
                      <a:r>
                        <a:rPr lang="en-GB" sz="1200" u="none" strike="noStrike" cap="none" dirty="0">
                          <a:solidFill>
                            <a:srgbClr val="0B5968"/>
                          </a:solidFill>
                          <a:latin typeface="Calibri" panose="020F0502020204030204" pitchFamily="34" charset="0"/>
                          <a:cs typeface="Calibri" panose="020F0502020204030204" pitchFamily="34" charset="0"/>
                        </a:rPr>
                        <a:t>[S2]</a:t>
                      </a:r>
                      <a:endParaRPr lang="en-GB" sz="12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Tableau Certified Data Analyst"</a:t>
                      </a:r>
                      <a:r>
                        <a:rPr lang="en-GB" sz="1200" u="none" strike="noStrike" cap="none" dirty="0">
                          <a:solidFill>
                            <a:srgbClr val="0B5968"/>
                          </a:solidFill>
                          <a:latin typeface="Calibri" panose="020F0502020204030204" pitchFamily="34" charset="0"/>
                          <a:cs typeface="Calibri" panose="020F0502020204030204" pitchFamily="34" charset="0"/>
                        </a:rPr>
                        <a:t>[S2]</a:t>
                      </a:r>
                      <a:endParaRPr lang="en-GB" sz="12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R Programming</a:t>
                      </a:r>
                      <a:r>
                        <a:rPr lang="en-GB" sz="1200" u="none" strike="noStrike" cap="none" dirty="0">
                          <a:solidFill>
                            <a:srgbClr val="0B5968"/>
                          </a:solidFill>
                          <a:latin typeface="Calibri" panose="020F0502020204030204" pitchFamily="34" charset="0"/>
                          <a:cs typeface="Calibri" panose="020F0502020204030204" pitchFamily="34" charset="0"/>
                        </a:rPr>
                        <a:t>[S4]</a:t>
                      </a:r>
                      <a:endParaRPr lang="en-US" sz="12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 Supervised Machine Learning: Regression and Classification </a:t>
                      </a:r>
                      <a:r>
                        <a:rPr lang="en-GB" sz="1200" u="none" strike="noStrike" cap="none" dirty="0">
                          <a:solidFill>
                            <a:srgbClr val="0B5968"/>
                          </a:solidFill>
                          <a:latin typeface="Calibri" panose="020F0502020204030204" pitchFamily="34" charset="0"/>
                          <a:cs typeface="Calibri" panose="020F0502020204030204" pitchFamily="34" charset="0"/>
                        </a:rPr>
                        <a:t>[S5,S8]</a:t>
                      </a:r>
                      <a:r>
                        <a:rPr lang="en-US" sz="1200" u="none" strike="noStrike" cap="none" dirty="0">
                          <a:solidFill>
                            <a:srgbClr val="0B5968"/>
                          </a:solidFill>
                          <a:latin typeface="Calibri" panose="020F0502020204030204" pitchFamily="34" charset="0"/>
                          <a:cs typeface="Calibri" panose="020F0502020204030204" pitchFamily="34" charset="0"/>
                        </a:rPr>
                        <a:t> </a:t>
                      </a:r>
                      <a:endParaRPr lang="en-US" sz="12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Machine Learning Specialization"</a:t>
                      </a:r>
                      <a:r>
                        <a:rPr lang="en-GB" sz="1200" u="none" strike="noStrike" cap="none" dirty="0">
                          <a:solidFill>
                            <a:srgbClr val="0B5968"/>
                          </a:solidFill>
                          <a:latin typeface="Calibri" panose="020F0502020204030204" pitchFamily="34" charset="0"/>
                          <a:cs typeface="Calibri" panose="020F0502020204030204" pitchFamily="34" charset="0"/>
                        </a:rPr>
                        <a:t>[S5,S10]</a:t>
                      </a:r>
                      <a:r>
                        <a:rPr lang="en-US" sz="1200" u="none" strike="noStrike" cap="none" dirty="0">
                          <a:solidFill>
                            <a:srgbClr val="0B5968"/>
                          </a:solidFill>
                          <a:latin typeface="Calibri" panose="020F0502020204030204" pitchFamily="34" charset="0"/>
                          <a:cs typeface="Calibri" panose="020F0502020204030204" pitchFamily="34" charset="0"/>
                        </a:rPr>
                        <a:t> </a:t>
                      </a:r>
                      <a:endParaRPr lang="en-US" sz="1200" u="none" strike="noStrike" cap="none" dirty="0">
                        <a:solidFill>
                          <a:srgbClr val="0B5968"/>
                        </a:solidFill>
                        <a:latin typeface="Calibri" panose="020F0502020204030204" pitchFamily="34" charset="0"/>
                        <a:cs typeface="Calibri" panose="020F0502020204030204" pitchFamily="34" charset="0"/>
                      </a:endParaRPr>
                    </a:p>
                    <a:p>
                      <a:pPr marL="0" marR="0" lvl="0" indent="-69850" algn="l" rtl="0">
                        <a:lnSpc>
                          <a:spcPct val="100000"/>
                        </a:lnSpc>
                        <a:spcBef>
                          <a:spcPts val="0"/>
                        </a:spcBef>
                        <a:spcAft>
                          <a:spcPts val="0"/>
                        </a:spcAft>
                        <a:buClr>
                          <a:srgbClr val="0B5968"/>
                        </a:buClr>
                        <a:buSzPts val="1100"/>
                        <a:buFont typeface="Calibri" panose="020F0502020204030204"/>
                        <a:buAutoNum type="arabicPeriod"/>
                      </a:pPr>
                      <a:r>
                        <a:rPr lang="en-US" sz="1200" u="none" strike="noStrike" cap="none" dirty="0">
                          <a:solidFill>
                            <a:srgbClr val="0B5968"/>
                          </a:solidFill>
                          <a:latin typeface="Calibri" panose="020F0502020204030204" pitchFamily="34" charset="0"/>
                          <a:cs typeface="Calibri" panose="020F0502020204030204" pitchFamily="34" charset="0"/>
                        </a:rPr>
                        <a:t>Recommender </a:t>
                      </a:r>
                      <a:r>
                        <a:rPr lang="en-US" sz="1200" u="none" strike="noStrike" cap="none">
                          <a:solidFill>
                            <a:srgbClr val="0B5968"/>
                          </a:solidFill>
                          <a:latin typeface="Calibri" panose="020F0502020204030204" pitchFamily="34" charset="0"/>
                          <a:cs typeface="Calibri" panose="020F0502020204030204" pitchFamily="34" charset="0"/>
                        </a:rPr>
                        <a:t>Systems Specialization[S9]</a:t>
                      </a:r>
                      <a:endParaRPr lang="en-US" sz="1200" u="none" strike="noStrike" cap="none" dirty="0">
                        <a:solidFill>
                          <a:srgbClr val="0B5968"/>
                        </a:solidFill>
                        <a:latin typeface="Calibri" panose="020F0502020204030204" pitchFamily="34" charset="0"/>
                        <a:cs typeface="Calibri" panose="020F0502020204030204" pitchFamily="34" charset="0"/>
                      </a:endParaRPr>
                    </a:p>
                  </a:txBody>
                  <a:tcPr marL="5725" marR="5725" marT="5727" marB="0" anchor="ctr"/>
                </a:tc>
                <a:tc>
                  <a:txBody>
                    <a:bodyPr/>
                    <a:lstStyle/>
                    <a:p>
                      <a:pPr marL="0" marR="0" lvl="0" indent="0" algn="l" rtl="0">
                        <a:lnSpc>
                          <a:spcPct val="100000"/>
                        </a:lnSpc>
                        <a:spcBef>
                          <a:spcPts val="0"/>
                        </a:spcBef>
                        <a:spcAft>
                          <a:spcPts val="0"/>
                        </a:spcAft>
                        <a:buClr>
                          <a:srgbClr val="0B5968"/>
                        </a:buClr>
                        <a:buSzPts val="1100"/>
                        <a:buFont typeface="Calibri" panose="020F0502020204030204"/>
                        <a:buNone/>
                      </a:pPr>
                      <a:r>
                        <a:rPr lang="en-GB" sz="1200" u="none" strike="noStrike" cap="none" dirty="0">
                          <a:solidFill>
                            <a:srgbClr val="0B5968"/>
                          </a:solidFill>
                          <a:latin typeface="Calibri" panose="020F0502020204030204" pitchFamily="34" charset="0"/>
                          <a:cs typeface="Calibri" panose="020F0502020204030204" pitchFamily="34" charset="0"/>
                        </a:rPr>
                        <a:t>1. Coursera</a:t>
                      </a:r>
                      <a:endParaRPr sz="12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panose="020F0502020204030204"/>
                        <a:buNone/>
                      </a:pPr>
                      <a:r>
                        <a:rPr lang="en-GB" sz="1200" u="none" strike="noStrike" cap="none" dirty="0">
                          <a:solidFill>
                            <a:srgbClr val="0B5968"/>
                          </a:solidFill>
                          <a:latin typeface="Calibri" panose="020F0502020204030204" pitchFamily="34" charset="0"/>
                          <a:cs typeface="Calibri" panose="020F0502020204030204" pitchFamily="34" charset="0"/>
                        </a:rPr>
                        <a:t>2. Coursera</a:t>
                      </a:r>
                      <a:endParaRPr sz="12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panose="020F0502020204030204"/>
                        <a:buNone/>
                      </a:pPr>
                      <a:r>
                        <a:rPr lang="en-GB" sz="1200" u="none" strike="noStrike" cap="none" dirty="0">
                          <a:solidFill>
                            <a:srgbClr val="0B5968"/>
                          </a:solidFill>
                          <a:latin typeface="Calibri" panose="020F0502020204030204" pitchFamily="34" charset="0"/>
                          <a:cs typeface="Calibri" panose="020F0502020204030204" pitchFamily="34" charset="0"/>
                        </a:rPr>
                        <a:t>3. Coursera</a:t>
                      </a:r>
                      <a:endParaRPr sz="12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panose="020F0502020204030204"/>
                        <a:buNone/>
                      </a:pPr>
                      <a:r>
                        <a:rPr lang="en-GB" sz="1200" u="none" strike="noStrike" cap="none" dirty="0">
                          <a:solidFill>
                            <a:srgbClr val="0B5968"/>
                          </a:solidFill>
                          <a:latin typeface="Calibri" panose="020F0502020204030204" pitchFamily="34" charset="0"/>
                          <a:cs typeface="Calibri" panose="020F0502020204030204" pitchFamily="34" charset="0"/>
                        </a:rPr>
                        <a:t>4. Coursera</a:t>
                      </a:r>
                      <a:endParaRPr sz="12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panose="020F0502020204030204"/>
                        <a:buNone/>
                      </a:pPr>
                      <a:r>
                        <a:rPr lang="en-GB" sz="1200" u="none" strike="noStrike" cap="none" dirty="0">
                          <a:solidFill>
                            <a:srgbClr val="0B5968"/>
                          </a:solidFill>
                          <a:latin typeface="Calibri" panose="020F0502020204030204" pitchFamily="34" charset="0"/>
                          <a:cs typeface="Calibri" panose="020F0502020204030204" pitchFamily="34" charset="0"/>
                        </a:rPr>
                        <a:t>5. Coursera</a:t>
                      </a:r>
                      <a:endParaRPr sz="12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panose="020F0502020204030204"/>
                        <a:buNone/>
                      </a:pPr>
                      <a:r>
                        <a:rPr lang="en-GB" sz="1200" u="none" strike="noStrike" cap="none" dirty="0">
                          <a:solidFill>
                            <a:srgbClr val="0B5968"/>
                          </a:solidFill>
                          <a:latin typeface="Calibri" panose="020F0502020204030204" pitchFamily="34" charset="0"/>
                          <a:cs typeface="Calibri" panose="020F0502020204030204" pitchFamily="34" charset="0"/>
                        </a:rPr>
                        <a:t>6. Coursera</a:t>
                      </a:r>
                      <a:endParaRPr sz="12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B5968"/>
                        </a:buClr>
                        <a:buSzPts val="1100"/>
                        <a:buFont typeface="Calibri" panose="020F0502020204030204"/>
                        <a:buNone/>
                      </a:pPr>
                      <a:r>
                        <a:rPr lang="en-GB" sz="1200" u="none" strike="noStrike" cap="none" dirty="0">
                          <a:solidFill>
                            <a:srgbClr val="0B5968"/>
                          </a:solidFill>
                          <a:latin typeface="Calibri" panose="020F0502020204030204" pitchFamily="34" charset="0"/>
                          <a:cs typeface="Calibri" panose="020F0502020204030204" pitchFamily="34" charset="0"/>
                        </a:rPr>
                        <a:t>7. Coursera</a:t>
                      </a:r>
                      <a:endParaRPr lang="en-US" sz="120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chemeClr val="dk1"/>
                        </a:buClr>
                        <a:buSzPts val="1100"/>
                        <a:buFont typeface="Calibri" panose="020F0502020204030204"/>
                        <a:buNone/>
                      </a:pPr>
                      <a:r>
                        <a:rPr lang="en-US" sz="1200" u="none" strike="noStrike" cap="none" dirty="0">
                          <a:solidFill>
                            <a:srgbClr val="0B5968"/>
                          </a:solidFill>
                          <a:latin typeface="Calibri" panose="020F0502020204030204" pitchFamily="34" charset="0"/>
                          <a:cs typeface="Calibri" panose="020F0502020204030204" pitchFamily="34" charset="0"/>
                        </a:rPr>
                        <a:t>8.</a:t>
                      </a:r>
                      <a:r>
                        <a:rPr lang="en-US" sz="1200" u="none" strike="noStrike" cap="none" baseline="0" dirty="0">
                          <a:solidFill>
                            <a:srgbClr val="0B5968"/>
                          </a:solidFill>
                          <a:latin typeface="Calibri" panose="020F0502020204030204" pitchFamily="34" charset="0"/>
                          <a:cs typeface="Calibri" panose="020F0502020204030204" pitchFamily="34" charset="0"/>
                        </a:rPr>
                        <a:t> Coursera</a:t>
                      </a:r>
                      <a:endParaRPr lang="en-US" sz="1200" u="none" strike="noStrike" cap="none" baseline="0" dirty="0">
                        <a:solidFill>
                          <a:srgbClr val="0B5968"/>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chemeClr val="dk1"/>
                        </a:buClr>
                        <a:buSzPts val="1100"/>
                        <a:buFont typeface="Calibri" panose="020F0502020204030204"/>
                        <a:buNone/>
                        <a:defRPr/>
                      </a:pPr>
                      <a:r>
                        <a:rPr lang="en-US" sz="1200" u="none" strike="noStrike" cap="none" dirty="0">
                          <a:solidFill>
                            <a:srgbClr val="0B5968"/>
                          </a:solidFill>
                          <a:latin typeface="Calibri" panose="020F0502020204030204" pitchFamily="34" charset="0"/>
                          <a:cs typeface="Calibri" panose="020F0502020204030204" pitchFamily="34" charset="0"/>
                        </a:rPr>
                        <a:t>9.</a:t>
                      </a:r>
                      <a:r>
                        <a:rPr lang="en-US" sz="1200" u="none" strike="noStrike" cap="none" baseline="0" dirty="0">
                          <a:solidFill>
                            <a:srgbClr val="0B5968"/>
                          </a:solidFill>
                          <a:latin typeface="Calibri" panose="020F0502020204030204" pitchFamily="34" charset="0"/>
                          <a:cs typeface="Calibri" panose="020F0502020204030204" pitchFamily="34" charset="0"/>
                        </a:rPr>
                        <a:t> Coursera</a:t>
                      </a:r>
                      <a:endParaRPr lang="en-US" sz="1200" u="none" strike="noStrike" cap="none" dirty="0">
                        <a:solidFill>
                          <a:srgbClr val="0B5968"/>
                        </a:solidFill>
                        <a:latin typeface="Calibri" panose="020F0502020204030204" pitchFamily="34" charset="0"/>
                        <a:cs typeface="Calibri" panose="020F0502020204030204" pitchFamily="34" charset="0"/>
                      </a:endParaRPr>
                    </a:p>
                  </a:txBody>
                  <a:tcPr marL="5725" marR="5725" marT="5727" marB="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789363"/>
            <a:ext cx="7704137" cy="1143000"/>
          </a:xfrm>
        </p:spPr>
        <p:txBody>
          <a:bodyPr rtlCol="0">
            <a:noAutofit/>
          </a:bodyPr>
          <a:lstStyle/>
          <a:p>
            <a:pPr algn="r" eaLnBrk="1" fontAlgn="auto" hangingPunct="1">
              <a:spcAft>
                <a:spcPts val="0"/>
              </a:spcAft>
              <a:defRPr/>
            </a:pPr>
            <a:r>
              <a:rPr lang="en-US" sz="3600" dirty="0">
                <a:solidFill>
                  <a:srgbClr val="C00000"/>
                </a:solidFill>
              </a:rPr>
              <a:t>Next Class: Installation of Software</a:t>
            </a:r>
            <a:endParaRPr lang="en-IN" sz="1400" dirty="0">
              <a:solidFill>
                <a:schemeClr val="tx1">
                  <a:lumMod val="95000"/>
                  <a:lumOff val="5000"/>
                </a:schemeClr>
              </a:solidFill>
            </a:endParaRPr>
          </a:p>
        </p:txBody>
      </p:sp>
      <p:cxnSp>
        <p:nvCxnSpPr>
          <p:cNvPr id="4" name="Straight Connector 3"/>
          <p:cNvCxnSpPr/>
          <p:nvPr/>
        </p:nvCxnSpPr>
        <p:spPr>
          <a:xfrm>
            <a:off x="1325563" y="4076700"/>
            <a:ext cx="7056437"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40964" name="Object 102"/>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3" name="" r:id="rId1" imgW="13935075" imgH="5410200" progId="">
                  <p:embed/>
                </p:oleObj>
              </mc:Choice>
              <mc:Fallback>
                <p:oleObj name="" r:id="rId1" imgW="13935075" imgH="5410200" progId="">
                  <p:embed/>
                  <p:pic>
                    <p:nvPicPr>
                      <p:cNvPr id="0" name="Object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sed Bloom's Taxonomy"/>
          <p:cNvPicPr>
            <a:picLocks noChangeAspect="1" noChangeArrowheads="1"/>
          </p:cNvPicPr>
          <p:nvPr/>
        </p:nvPicPr>
        <p:blipFill rotWithShape="1">
          <a:blip r:embed="rId1"/>
          <a:srcRect t="12808"/>
          <a:stretch>
            <a:fillRect/>
          </a:stretch>
        </p:blipFill>
        <p:spPr bwMode="auto">
          <a:xfrm>
            <a:off x="879475" y="2286000"/>
            <a:ext cx="6602413" cy="3541713"/>
          </a:xfrm>
          <a:prstGeom prst="rect">
            <a:avLst/>
          </a:prstGeom>
          <a:noFill/>
          <a:effectLst>
            <a:outerShdw blurRad="63500" sx="102000" sy="102000" algn="ctr" rotWithShape="0">
              <a:prstClr val="black">
                <a:alpha val="40000"/>
              </a:prstClr>
            </a:outerShdw>
          </a:effectLst>
        </p:spPr>
      </p:pic>
      <p:sp>
        <p:nvSpPr>
          <p:cNvPr id="7" name="Rectangle 6"/>
          <p:cNvSpPr/>
          <p:nvPr/>
        </p:nvSpPr>
        <p:spPr>
          <a:xfrm>
            <a:off x="0" y="857250"/>
            <a:ext cx="9144000" cy="9937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en-IN" sz="1350">
              <a:solidFill>
                <a:prstClr val="white"/>
              </a:solidFill>
            </a:endParaRPr>
          </a:p>
        </p:txBody>
      </p:sp>
      <p:sp>
        <p:nvSpPr>
          <p:cNvPr id="9220" name="Title 1"/>
          <p:cNvSpPr txBox="1">
            <a:spLocks noChangeArrowheads="1"/>
          </p:cNvSpPr>
          <p:nvPr/>
        </p:nvSpPr>
        <p:spPr bwMode="auto">
          <a:xfrm>
            <a:off x="0" y="857250"/>
            <a:ext cx="9144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defTabSz="685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5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5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5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5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0"/>
              </a:spcBef>
              <a:buFontTx/>
              <a:buNone/>
            </a:pPr>
            <a:r>
              <a:rPr lang="en-IN" altLang="en-US" sz="3600">
                <a:solidFill>
                  <a:srgbClr val="FFFFFF"/>
                </a:solidFill>
                <a:latin typeface="Tw Cen MT Condensed Extra Bold" panose="020B0803020202020204" pitchFamily="34" charset="0"/>
              </a:rPr>
              <a:t>Revised Bloom’s Taxonomy</a:t>
            </a:r>
            <a:endParaRPr lang="en-IN" altLang="en-US" sz="3600">
              <a:solidFill>
                <a:srgbClr val="FFFFFF"/>
              </a:solidFill>
              <a:latin typeface="Tw Cen MT Condensed Extra Bold" panose="020B0803020202020204" pitchFamily="34" charset="0"/>
            </a:endParaRPr>
          </a:p>
        </p:txBody>
      </p:sp>
      <p:sp>
        <p:nvSpPr>
          <p:cNvPr id="9" name="Rectangle 8"/>
          <p:cNvSpPr/>
          <p:nvPr/>
        </p:nvSpPr>
        <p:spPr>
          <a:xfrm>
            <a:off x="0" y="1889125"/>
            <a:ext cx="9144000" cy="47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defTabSz="685800" eaLnBrk="1" fontAlgn="auto" hangingPunct="1">
              <a:spcBef>
                <a:spcPts val="0"/>
              </a:spcBef>
              <a:spcAft>
                <a:spcPts val="0"/>
              </a:spcAft>
              <a:defRPr/>
            </a:pPr>
            <a:endParaRPr lang="en-IN" sz="1350">
              <a:solidFill>
                <a:prstClr val="white"/>
              </a:solidFill>
              <a:latin typeface="Tw Cen MT" panose="020B06020201040206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57250"/>
            <a:ext cx="9144000" cy="9941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57251"/>
            <a:ext cx="9144000" cy="994172"/>
          </a:xfrm>
        </p:spPr>
        <p:txBody>
          <a:bodyPr>
            <a:normAutofit/>
          </a:bodyPr>
          <a:lstStyle/>
          <a:p>
            <a:pPr algn="ctr"/>
            <a:r>
              <a:rPr lang="en-IN" sz="3600" dirty="0">
                <a:solidFill>
                  <a:schemeClr val="bg1"/>
                </a:solidFill>
                <a:latin typeface="Tw Cen MT Condensed Extra Bold" panose="020B0803020202020204" pitchFamily="34" charset="0"/>
              </a:rPr>
              <a:t>Program Outcomes (POs)</a:t>
            </a:r>
            <a:endParaRPr lang="en-IN" sz="3600" dirty="0">
              <a:solidFill>
                <a:schemeClr val="bg1"/>
              </a:solidFill>
              <a:latin typeface="Tw Cen MT Condensed Extra Bold" panose="020B0803020202020204" pitchFamily="34" charset="0"/>
            </a:endParaRPr>
          </a:p>
        </p:txBody>
      </p:sp>
      <p:sp>
        <p:nvSpPr>
          <p:cNvPr id="19" name="Rectangle 18"/>
          <p:cNvSpPr/>
          <p:nvPr/>
        </p:nvSpPr>
        <p:spPr>
          <a:xfrm>
            <a:off x="0" y="1888915"/>
            <a:ext cx="9144000" cy="4708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1"/>
          <a:srcRect b="35423"/>
          <a:stretch>
            <a:fillRect/>
          </a:stretch>
        </p:blipFill>
        <p:spPr>
          <a:xfrm>
            <a:off x="762001" y="2020582"/>
            <a:ext cx="7820332" cy="39469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57250"/>
            <a:ext cx="9144000" cy="9941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57251"/>
            <a:ext cx="9144000" cy="994172"/>
          </a:xfrm>
        </p:spPr>
        <p:txBody>
          <a:bodyPr>
            <a:normAutofit/>
          </a:bodyPr>
          <a:lstStyle/>
          <a:p>
            <a:pPr algn="ctr"/>
            <a:r>
              <a:rPr lang="en-IN" sz="3600" dirty="0">
                <a:solidFill>
                  <a:schemeClr val="bg1"/>
                </a:solidFill>
                <a:latin typeface="Tw Cen MT Condensed Extra Bold" panose="020B0803020202020204" pitchFamily="34" charset="0"/>
              </a:rPr>
              <a:t>Program Outcomes (POs)</a:t>
            </a:r>
            <a:endParaRPr lang="en-IN" sz="3600" dirty="0">
              <a:solidFill>
                <a:schemeClr val="bg1"/>
              </a:solidFill>
              <a:latin typeface="Tw Cen MT Condensed Extra Bold" panose="020B0803020202020204" pitchFamily="34" charset="0"/>
            </a:endParaRPr>
          </a:p>
        </p:txBody>
      </p:sp>
      <p:sp>
        <p:nvSpPr>
          <p:cNvPr id="19" name="Rectangle 18"/>
          <p:cNvSpPr/>
          <p:nvPr/>
        </p:nvSpPr>
        <p:spPr>
          <a:xfrm>
            <a:off x="0" y="1888915"/>
            <a:ext cx="9144000" cy="4708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1"/>
          <a:stretch>
            <a:fillRect/>
          </a:stretch>
        </p:blipFill>
        <p:spPr>
          <a:xfrm>
            <a:off x="295195" y="2318246"/>
            <a:ext cx="8616630" cy="2329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IN" altLang="en-US"/>
              <a:t> </a:t>
            </a:r>
            <a:endParaRPr lang="en-IN" altLang="en-US"/>
          </a:p>
        </p:txBody>
      </p:sp>
      <p:sp>
        <p:nvSpPr>
          <p:cNvPr id="18435" name="Content Placeholder 2"/>
          <p:cNvSpPr>
            <a:spLocks noGrp="1"/>
          </p:cNvSpPr>
          <p:nvPr>
            <p:ph idx="1"/>
          </p:nvPr>
        </p:nvSpPr>
        <p:spPr/>
        <p:txBody>
          <a:bodyPr/>
          <a:lstStyle/>
          <a:p>
            <a:pPr marL="0" indent="0" eaLnBrk="1" hangingPunct="1">
              <a:buFont typeface="Arial" panose="020B0604020202020204" pitchFamily="34" charset="0"/>
              <a:buNone/>
            </a:pPr>
            <a:r>
              <a:rPr lang="en-IN" altLang="en-US"/>
              <a:t> </a:t>
            </a:r>
            <a:endParaRPr lang="en-IN" altLang="en-US"/>
          </a:p>
        </p:txBody>
      </p:sp>
      <p:pic>
        <p:nvPicPr>
          <p:cNvPr id="1843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1268413"/>
            <a:ext cx="30099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21235" y="2033866"/>
            <a:ext cx="4655014" cy="2585323"/>
          </a:xfrm>
          <a:prstGeom prst="rect">
            <a:avLst/>
          </a:prstGeom>
          <a:noFill/>
        </p:spPr>
        <p:txBody>
          <a:bodyPr>
            <a:spAutoFit/>
          </a:bodyPr>
          <a:lstStyle/>
          <a:p>
            <a:pPr algn="ctr" eaLnBrk="1" fontAlgn="auto" hangingPunct="1">
              <a:spcBef>
                <a:spcPts val="0"/>
              </a:spcBef>
              <a:spcAft>
                <a:spcPts val="0"/>
              </a:spcAft>
              <a:defRPr/>
            </a:pP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rPr>
              <a:t>What is Predictive Analytics?</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endParaRPr>
          </a:p>
        </p:txBody>
      </p:sp>
      <p:sp>
        <p:nvSpPr>
          <p:cNvPr id="184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D12C36-54D2-4311-AEF9-201A9072256A}" type="slidenum">
              <a:rPr lang="en-IN" altLang="en-US" sz="1200" smtClean="0">
                <a:solidFill>
                  <a:srgbClr val="898989"/>
                </a:solidFill>
              </a:rPr>
            </a:fld>
            <a:endParaRPr lang="en-IN" altLang="en-US"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57200" y="609600"/>
            <a:ext cx="8229600" cy="1143000"/>
          </a:xfrm>
        </p:spPr>
        <p:txBody>
          <a:bodyPr/>
          <a:lstStyle/>
          <a:p>
            <a:r>
              <a:rPr lang="en-US" altLang="en-US"/>
              <a:t>Predictive Analytics</a:t>
            </a:r>
            <a:endParaRPr lang="en-US" altLang="en-US"/>
          </a:p>
        </p:txBody>
      </p:sp>
      <p:sp>
        <p:nvSpPr>
          <p:cNvPr id="19459" name="Rectangle 3"/>
          <p:cNvSpPr>
            <a:spLocks noGrp="1"/>
          </p:cNvSpPr>
          <p:nvPr>
            <p:ph idx="1"/>
          </p:nvPr>
        </p:nvSpPr>
        <p:spPr>
          <a:xfrm>
            <a:off x="457200" y="2362200"/>
            <a:ext cx="8229600" cy="3581400"/>
          </a:xfrm>
        </p:spPr>
        <p:txBody>
          <a:bodyPr/>
          <a:lstStyle/>
          <a:p>
            <a:pPr marL="0" indent="0" algn="just">
              <a:buFont typeface="Arial" panose="020B0604020202020204" pitchFamily="34" charset="0"/>
              <a:buNone/>
            </a:pPr>
            <a:r>
              <a:rPr lang="en-US" altLang="en-US" sz="2800"/>
              <a:t>Predictive Analytics is the domain that deals with the various aspects of statistical techniques including predictive modeling, data mining, machine learning, analyzing current and historical data to make the predictions for the future.</a:t>
            </a:r>
            <a:endParaRPr lang="en-US" altLang="en-US" sz="2800"/>
          </a:p>
        </p:txBody>
      </p:sp>
      <p:sp>
        <p:nvSpPr>
          <p:cNvPr id="19460" name="Slide Number Placeholder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4C572C-8D44-41DD-9A46-C5DB949FEB19}" type="slidenum">
              <a:rPr lang="en-IN" altLang="en-US" sz="1200" smtClean="0">
                <a:solidFill>
                  <a:srgbClr val="898989"/>
                </a:solidFill>
              </a:rPr>
            </a:fld>
            <a:endParaRPr lang="en-IN"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a:r>
              <a:rPr lang="en-US" altLang="en-US"/>
              <a:t>..ctd</a:t>
            </a:r>
            <a:endParaRPr lang="en-US" altLang="en-US"/>
          </a:p>
        </p:txBody>
      </p:sp>
      <p:sp>
        <p:nvSpPr>
          <p:cNvPr id="20483" name="Content Placeholder 2"/>
          <p:cNvSpPr>
            <a:spLocks noGrp="1"/>
          </p:cNvSpPr>
          <p:nvPr>
            <p:ph idx="1"/>
          </p:nvPr>
        </p:nvSpPr>
        <p:spPr/>
        <p:txBody>
          <a:bodyPr/>
          <a:lstStyle/>
          <a:p>
            <a:pPr marL="0" indent="0" algn="just">
              <a:buFont typeface="Arial" panose="020B0604020202020204" pitchFamily="34" charset="0"/>
              <a:buNone/>
            </a:pPr>
            <a:r>
              <a:rPr lang="en-US" altLang="en-US" sz="2800"/>
              <a:t>Predictive analytics is a branch of data science and statistics understanding the patterns from the historical data and applying these patterns to current data to understand the future possible outcomes. Today organizations are sitting on tons of data.  For organizations, it makes perfect sense to analyze this existing historical data for trends, build a model based on these patterns and apply the model to the current data to predict the future events.  Tools required for predictive analytics can include data mining techniques, artificial intelligence, statistics, machine learning.</a:t>
            </a:r>
            <a:endParaRPr lang="en-US" altLang="en-US" sz="2800"/>
          </a:p>
        </p:txBody>
      </p:sp>
      <p:sp>
        <p:nvSpPr>
          <p:cNvPr id="2048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A220CE-B2EB-4155-8385-24CD0BB34D89}" type="slidenum">
              <a:rPr lang="en-IN" altLang="en-US" sz="1200" smtClean="0">
                <a:solidFill>
                  <a:srgbClr val="898989"/>
                </a:solidFill>
              </a:rPr>
            </a:fld>
            <a:endParaRPr lang="en-IN"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12776</Words>
  <Application>WPS Presentation</Application>
  <PresentationFormat>On-screen Show (4:3)</PresentationFormat>
  <Paragraphs>493</Paragraphs>
  <Slides>33</Slides>
  <Notes>9</Notes>
  <HiddenSlides>0</HiddenSlides>
  <MMClips>0</MMClips>
  <ScaleCrop>false</ScaleCrop>
  <HeadingPairs>
    <vt:vector size="8" baseType="variant">
      <vt:variant>
        <vt:lpstr>已用的字体</vt:lpstr>
      </vt:variant>
      <vt:variant>
        <vt:i4>25</vt:i4>
      </vt:variant>
      <vt:variant>
        <vt:lpstr>主题</vt:lpstr>
      </vt:variant>
      <vt:variant>
        <vt:i4>4</vt:i4>
      </vt:variant>
      <vt:variant>
        <vt:lpstr>嵌入 OLE 服务器</vt:lpstr>
      </vt:variant>
      <vt:variant>
        <vt:i4>0</vt:i4>
      </vt:variant>
      <vt:variant>
        <vt:lpstr>幻灯片标题</vt:lpstr>
      </vt:variant>
      <vt:variant>
        <vt:i4>33</vt:i4>
      </vt:variant>
    </vt:vector>
  </HeadingPairs>
  <TitlesOfParts>
    <vt:vector size="62" baseType="lpstr">
      <vt:lpstr>Arial</vt:lpstr>
      <vt:lpstr>SimSun</vt:lpstr>
      <vt:lpstr>Wingdings</vt:lpstr>
      <vt:lpstr>Calibri</vt:lpstr>
      <vt:lpstr>Arial</vt:lpstr>
      <vt:lpstr>Calibri</vt:lpstr>
      <vt:lpstr>Open Sans</vt:lpstr>
      <vt:lpstr>Segoe Print</vt:lpstr>
      <vt:lpstr>Berlin Sans FB Demi</vt:lpstr>
      <vt:lpstr>Arial Rounded MT Bold</vt:lpstr>
      <vt:lpstr>Times New Roman</vt:lpstr>
      <vt:lpstr>Times New Roman</vt:lpstr>
      <vt:lpstr>Tw Cen MT Condensed Extra Bold</vt:lpstr>
      <vt:lpstr>Tw Cen MT</vt:lpstr>
      <vt:lpstr>Calibri(body)</vt:lpstr>
      <vt:lpstr>Microsoft YaHei</vt:lpstr>
      <vt:lpstr>Arial Unicode MS</vt:lpstr>
      <vt:lpstr>Mangal</vt:lpstr>
      <vt:lpstr>Oswald</vt:lpstr>
      <vt:lpstr>"Times New Roman"</vt:lpstr>
      <vt:lpstr>Montserrat</vt:lpstr>
      <vt:lpstr>Open Sans</vt:lpstr>
      <vt:lpstr>Montserrat</vt:lpstr>
      <vt:lpstr>Aptos Display</vt:lpstr>
      <vt:lpstr>Aptos</vt:lpstr>
      <vt:lpstr>Office Theme</vt:lpstr>
      <vt:lpstr>1_Office Theme</vt:lpstr>
      <vt:lpstr>2_Office Theme</vt:lpstr>
      <vt:lpstr>4_Office Theme</vt:lpstr>
      <vt:lpstr> INT234 PREDICTIVE ANALYTICS  </vt:lpstr>
      <vt:lpstr>Course Overview</vt:lpstr>
      <vt:lpstr>Course Outcomes</vt:lpstr>
      <vt:lpstr>PowerPoint 演示文稿</vt:lpstr>
      <vt:lpstr>Program Outcomes (POs)</vt:lpstr>
      <vt:lpstr>Program Outcomes (POs)</vt:lpstr>
      <vt:lpstr> </vt:lpstr>
      <vt:lpstr>Predictive Analytics</vt:lpstr>
      <vt:lpstr>..ctd</vt:lpstr>
      <vt:lpstr>PowerPoint 演示文稿</vt:lpstr>
      <vt:lpstr>Course Content</vt:lpstr>
      <vt:lpstr>PowerPoint 演示文稿</vt:lpstr>
      <vt:lpstr>CA for this course</vt:lpstr>
      <vt:lpstr>Project Detail (10 Marks Distribution)</vt:lpstr>
      <vt:lpstr>Marks Breakup</vt:lpstr>
      <vt:lpstr>Why Star Course??</vt:lpstr>
      <vt:lpstr>Why Star Course??</vt:lpstr>
      <vt:lpstr>PowerPoint 演示文稿</vt:lpstr>
      <vt:lpstr>PowerPoint 演示文稿</vt:lpstr>
      <vt:lpstr>MOOCs or Industry certification</vt:lpstr>
      <vt:lpstr>OER</vt:lpstr>
      <vt:lpstr>PowerPoint 演示文稿</vt:lpstr>
      <vt:lpstr>PowerPoint 演示文稿</vt:lpstr>
      <vt:lpstr>PowerPoint 演示文稿</vt:lpstr>
      <vt:lpstr>What are Cohorts</vt:lpstr>
      <vt:lpstr>Purpose of Cohorts</vt:lpstr>
      <vt:lpstr>Outline       Cohort’s:  </vt:lpstr>
      <vt:lpstr>Cohort 2:   Data Science</vt:lpstr>
      <vt:lpstr>Cohort 2: Data Science</vt:lpstr>
      <vt:lpstr>Cohort 2: Data Science</vt:lpstr>
      <vt:lpstr>Cohort 2: Data Science</vt:lpstr>
      <vt:lpstr>Cohort 2: Data Science</vt:lpstr>
      <vt:lpstr>Next Class: Installation of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sanjay</dc:creator>
  <cp:lastModifiedBy>91977</cp:lastModifiedBy>
  <cp:revision>154</cp:revision>
  <dcterms:created xsi:type="dcterms:W3CDTF">2014-12-09T17:52:00Z</dcterms:created>
  <dcterms:modified xsi:type="dcterms:W3CDTF">2024-08-12T04:33:06Z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89B133C7D0414C96807844065C9AE337_13</vt:lpwstr>
  </property>
  <property fmtid="{D5CDD505-2E9C-101B-9397-08002B2CF9AE}" pid="3" name="KSOProductBuildVer">
    <vt:lpwstr>1033-12.2.0.17119</vt:lpwstr>
  </property>
</Properties>
</file>