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5" r:id="rId23"/>
    <p:sldId id="266" r:id="rId24"/>
    <p:sldId id="262" r:id="rId25"/>
    <p:sldId id="267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8FDC-05FA-48E1-A127-E052A7DF8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1E21-B3AF-4651-BC0F-DAFEBE44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A741-580F-4119-9232-82EC084E8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4209-249F-42D8-88BD-B5FA408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1066800"/>
            <a:ext cx="2616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66800"/>
            <a:ext cx="7645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1CDB-BBE2-48CB-8C78-A4DF90365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694-3A0B-4C96-84D1-F322AC0D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D01B-3F05-4CBE-8205-B5DF5CDF2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58E-4B30-4B08-B908-B8B94228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F2A3-75A6-4B13-A866-48989BBFB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DFD1-B19A-44FF-930C-4838851F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FFE8-C7A3-4527-9D66-BEA0BF948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E522-5DC6-4F9E-AF29-A348EDA9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6A8C-305E-4011-944F-A11BDC56B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E4C68-AD8E-49E5-9151-09CA65A9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78907-B72A-4DAE-A095-87D6B9880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625D7-67E0-42C7-8067-225BB0B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07E6-04CA-40A9-8397-AE0F6DB0C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4374B-950C-4720-B169-7559B5B8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61A8-BFC1-489E-A106-A07855AF1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6D67-A5F9-4030-B382-BD5E76E1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4614-B7EF-4E21-9CDE-A2E5D2380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9E66-CF69-4A84-BCB5-DE727578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02FBB516-2517-4EA5-A8AD-A51982A43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10668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4C43200-34FB-405C-9714-9254F3F69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37061E24-0BE7-462A-A4AE-5289C0A7D5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72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97001C72-54E0-4289-A144-C4E8A3CDBF62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DD36908C-CB26-40B8-BE46-DD64463E4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6517" y="152400"/>
          <a:ext cx="253788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3180952" imgH="1019048" progId="">
                  <p:embed/>
                </p:oleObj>
              </mc:Choice>
              <mc:Fallback>
                <p:oleObj name="Clip" r:id="rId14" imgW="3180952" imgH="1019048" progId="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DD36908C-CB26-40B8-BE46-DD64463E4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517" y="152400"/>
                        <a:ext cx="253788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>
            <a:extLst>
              <a:ext uri="{FF2B5EF4-FFF2-40B4-BE49-F238E27FC236}">
                <a16:creationId xmlns:a16="http://schemas.microsoft.com/office/drawing/2014/main" id="{B6EED4D6-862D-43ED-AB4B-4215F6EB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304800"/>
            <a:ext cx="4575225" cy="33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Arial" charset="0"/>
                <a:cs typeface="+mn-cs"/>
              </a:rPr>
              <a:t> Engineering H192  - Computer Programming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FB848251-8494-4744-951F-BF52F78850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b="1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4152" name="Rectangle 8">
            <a:extLst>
              <a:ext uri="{FF2B5EF4-FFF2-40B4-BE49-F238E27FC236}">
                <a16:creationId xmlns:a16="http://schemas.microsoft.com/office/drawing/2014/main" id="{ED53C4FF-5ABE-47DB-9FF9-BC904408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6169025"/>
            <a:ext cx="3243129" cy="27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latin typeface="Arial" charset="0"/>
                <a:cs typeface="+mn-cs"/>
              </a:rPr>
              <a:t>Gateway Engineering Education Coalition</a:t>
            </a:r>
          </a:p>
        </p:txBody>
      </p:sp>
    </p:spTree>
    <p:extLst>
      <p:ext uri="{BB962C8B-B14F-4D97-AF65-F5344CB8AC3E}">
        <p14:creationId xmlns:p14="http://schemas.microsoft.com/office/powerpoint/2010/main" val="36690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207-3F42-484F-8057-393170801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A0D8B-1604-4B84-B588-E7B3BE80B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5B0A-985D-48C4-A9D1-D0C9C8D8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numeric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4DD2-DF4F-489F-9603-D9C7E899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usedcars$year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usedcars</a:t>
            </a:r>
            <a:r>
              <a:rPr lang="en-US" dirty="0"/>
              <a:t>[c("price", "mileage")])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7C52-B3DB-4049-8C5C-D34CC8D5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the central tendency – mean and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A793-618C-4FBB-9A18-B68E025F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mean(c(36000, 44000, 56000))</a:t>
            </a:r>
          </a:p>
          <a:p>
            <a:r>
              <a:rPr lang="en-US" dirty="0"/>
              <a:t>median(c(36000, 44000, 56000)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23BC-446D-4BC8-BC51-DE4532DE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spread – quartiles and the five-number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C152-F41B-4B46-84D3-45550228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/>
              <a:t>The five-number summary is a set of five statistics that roughly depict the spread of a feature's values. All five of the statistics are included in the output of the summary() function. </a:t>
            </a:r>
          </a:p>
          <a:p>
            <a:pPr algn="just"/>
            <a:r>
              <a:rPr lang="en-US" b="0" dirty="0"/>
              <a:t>Written in order, they are:</a:t>
            </a:r>
          </a:p>
          <a:p>
            <a:pPr marL="857250" lvl="2" indent="0" algn="just">
              <a:buNone/>
            </a:pPr>
            <a:r>
              <a:rPr lang="en-US" b="0" dirty="0"/>
              <a:t>1. Minimum (Min.)</a:t>
            </a:r>
          </a:p>
          <a:p>
            <a:pPr marL="857250" lvl="2" indent="0" algn="just">
              <a:buNone/>
            </a:pPr>
            <a:r>
              <a:rPr lang="en-US" b="0" dirty="0"/>
              <a:t>2. First quartile, or Q1 (1st Qu.)</a:t>
            </a:r>
          </a:p>
          <a:p>
            <a:pPr marL="857250" lvl="2" indent="0" algn="just">
              <a:buNone/>
            </a:pPr>
            <a:r>
              <a:rPr lang="en-US" b="0" dirty="0"/>
              <a:t>3. Median, or Q2 (Median)</a:t>
            </a:r>
          </a:p>
          <a:p>
            <a:pPr marL="857250" lvl="2" indent="0" algn="just">
              <a:buNone/>
            </a:pPr>
            <a:r>
              <a:rPr lang="en-US" b="0" dirty="0"/>
              <a:t>4. Third quartile, or Q3 (3rd Qu.)</a:t>
            </a:r>
          </a:p>
          <a:p>
            <a:pPr marL="857250" lvl="2" indent="0" algn="just">
              <a:buNone/>
            </a:pPr>
            <a:r>
              <a:rPr lang="en-US" b="0" dirty="0"/>
              <a:t>5. Maximum (Max.)</a:t>
            </a:r>
          </a:p>
          <a:p>
            <a:pPr algn="just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8625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B1C3-CA1A-4A1C-8DA5-5DB8A132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3EA9-3C11-44D3-9F71-5C9E3BB6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/>
              <a:t>&gt; range(</a:t>
            </a:r>
            <a:r>
              <a:rPr lang="en-US" b="0" dirty="0" err="1"/>
              <a:t>usedcars$price</a:t>
            </a:r>
            <a:r>
              <a:rPr lang="en-US" b="0" dirty="0"/>
              <a:t>)</a:t>
            </a:r>
          </a:p>
          <a:p>
            <a:pPr algn="just"/>
            <a:r>
              <a:rPr lang="en-US" b="0" dirty="0"/>
              <a:t>&gt; diff(range(</a:t>
            </a:r>
            <a:r>
              <a:rPr lang="en-US" b="0" dirty="0" err="1"/>
              <a:t>usedcars$price</a:t>
            </a:r>
            <a:r>
              <a:rPr lang="en-US" b="0" dirty="0"/>
              <a:t>))</a:t>
            </a:r>
          </a:p>
          <a:p>
            <a:pPr algn="just"/>
            <a:r>
              <a:rPr lang="en-US" b="0" dirty="0"/>
              <a:t>IQR(</a:t>
            </a:r>
            <a:r>
              <a:rPr lang="en-US" b="0" dirty="0" err="1"/>
              <a:t>usedcars$price</a:t>
            </a:r>
            <a:r>
              <a:rPr lang="en-US" b="0" dirty="0"/>
              <a:t>) : The difference between Q1 and Q3 is known as the Interquartile Range (IQR)</a:t>
            </a:r>
          </a:p>
          <a:p>
            <a:pPr algn="just"/>
            <a:r>
              <a:rPr lang="en-US" b="0" dirty="0"/>
              <a:t>quantile(</a:t>
            </a:r>
            <a:r>
              <a:rPr lang="en-US" b="0" dirty="0" err="1"/>
              <a:t>usedcars$price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870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7760-7BA9-43EB-B81D-BFBBE9E3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6A23-430C-44AE-AA18-B64B5916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table(</a:t>
            </a:r>
            <a:r>
              <a:rPr lang="en-US" b="0" dirty="0" err="1"/>
              <a:t>usedcars$year</a:t>
            </a:r>
            <a:r>
              <a:rPr lang="en-US" b="0" dirty="0"/>
              <a:t>)</a:t>
            </a:r>
          </a:p>
          <a:p>
            <a:r>
              <a:rPr lang="en-US" b="0" dirty="0"/>
              <a:t>round(</a:t>
            </a:r>
            <a:r>
              <a:rPr lang="en-US" b="0" dirty="0" err="1"/>
              <a:t>color_pct</a:t>
            </a:r>
            <a:r>
              <a:rPr lang="en-US" b="0" dirty="0"/>
              <a:t>, digits = 1)</a:t>
            </a:r>
          </a:p>
        </p:txBody>
      </p:sp>
    </p:spTree>
    <p:extLst>
      <p:ext uri="{BB962C8B-B14F-4D97-AF65-F5344CB8AC3E}">
        <p14:creationId xmlns:p14="http://schemas.microsoft.com/office/powerpoint/2010/main" val="42639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0A69-4EAE-4616-86E1-BED3EE2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610B38"/>
                </a:solidFill>
                <a:effectLst/>
                <a:latin typeface="erdana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618E-A27A-4CC8-BE7E-37E8AC15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preprocessing is a process of preparing the raw data and making it suitable for a model.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 creating a project, it is not always a case that user come across the clean and formatted data.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And while doing any operation with data, it is mandatory to clean it and put in a formatted way. So for this, user use data preprocessing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5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328-1BD1-4752-970B-F92EE881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610B38"/>
                </a:solidFill>
                <a:effectLst/>
                <a:latin typeface="erdana"/>
              </a:rPr>
              <a:t>Why do we need Data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D1D3-1E29-4942-9797-DEFD60DB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real-world data generally contains noises, missing values, and maybe in an unusable format which cannot be directly used for machine learning models.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preprocessing is required tasks for cleaning the data and making it suitable for a machine learning model which also increases the accuracy and efficiency of a machine learning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5CEC-8994-4486-9E90-0D536047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6BD8-44D1-4387-B667-E40E3B20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Getting the dataset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Importing libraries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Importing datasets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Finding Missing Data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Encoding Categorical Data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Splitting dataset into training and test set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Feature scaling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84B-DD1F-4D29-9343-13D2C7B8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Getting the dataset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CC94-8B70-42D8-8B4B-CD1E629C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create a machine learning model, the first thing we required is a dataset as a machine learning model completely works on data. The collected data for a particular problem in a proper format is known as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dataset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16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FB9C-2183-4537-B97F-6FCBFC0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mporting Libraries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4AD5-A791-487F-A0D4-48E24529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These libraries are used to perform some specific jobs. There are specific libraries that user will use for data preprocessing, which are: corpus,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tm etc.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84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4746-02EE-4477-B256-68F1E98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algorithm can be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6823-986E-4D31-9BC4-3928A1AC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dirty="0"/>
              <a:t>1. </a:t>
            </a:r>
            <a:r>
              <a:rPr lang="en-US" dirty="0"/>
              <a:t>Data collection: </a:t>
            </a:r>
            <a:r>
              <a:rPr lang="en-US" b="0" dirty="0"/>
              <a:t>The data collection step involves gathering the learning material an algorithm will use to generate actionable knowledge. </a:t>
            </a:r>
            <a:r>
              <a:rPr lang="en-US" b="0" dirty="0">
                <a:solidFill>
                  <a:srgbClr val="FF0000"/>
                </a:solidFill>
              </a:rPr>
              <a:t>In most cases, the data will need to be combined into a single source like a text file, spreadsheet, or database.</a:t>
            </a:r>
          </a:p>
          <a:p>
            <a:pPr marL="0" indent="0" algn="just">
              <a:buNone/>
            </a:pPr>
            <a:r>
              <a:rPr lang="en-US" b="0" dirty="0"/>
              <a:t>2. </a:t>
            </a:r>
            <a:r>
              <a:rPr lang="en-US" dirty="0"/>
              <a:t>Data exploration and preparation</a:t>
            </a:r>
            <a:r>
              <a:rPr lang="en-US" b="0" dirty="0"/>
              <a:t>: The quality of any machine learning project is based largely on the </a:t>
            </a:r>
            <a:r>
              <a:rPr lang="en-US" b="0" dirty="0">
                <a:solidFill>
                  <a:srgbClr val="FF0000"/>
                </a:solidFill>
              </a:rPr>
              <a:t>quality of its input data</a:t>
            </a:r>
            <a:r>
              <a:rPr lang="en-US" b="0" dirty="0"/>
              <a:t>. Thus, it is important to learn more about the data and its nuances during a practice called data exploration. Additional work is required to prepare the data for the learning process. </a:t>
            </a:r>
            <a:r>
              <a:rPr lang="en-US" b="0" dirty="0">
                <a:solidFill>
                  <a:srgbClr val="00B050"/>
                </a:solidFill>
              </a:rPr>
              <a:t>This involves fixing or cleaning so-called "messy" data, eliminating unnecessary data, and recoding the data to conform to the learner's expected inputs.</a:t>
            </a:r>
          </a:p>
        </p:txBody>
      </p:sp>
    </p:spTree>
    <p:extLst>
      <p:ext uri="{BB962C8B-B14F-4D97-AF65-F5344CB8AC3E}">
        <p14:creationId xmlns:p14="http://schemas.microsoft.com/office/powerpoint/2010/main" val="415108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4643-E6F6-4AAA-BB6D-75923BB6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Importing the Datasets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9ED1-EB12-4841-94AB-FB9478C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 user need to import the datasets which we have collected for our machine learning project. But before importing a dataset, we need to set the current directory as a working directory.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93A6-BF08-4898-B126-92D389BB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Handling Missing data: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5890-EB4F-4174-9214-31172AFF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next step of data preprocessing is to handle missing data in the datasets. 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If our dataset contains some missing data, then it may create a huge problem for our machine learning model.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Hence it is necessary to handle missing values present in the dataset.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Ways to handle missing data: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mainly two ways to handle missing data, which are:</a:t>
            </a:r>
          </a:p>
          <a:p>
            <a:pPr lvl="2"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By deleting the particular row: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In this way, we just delete the specific row or column which consists of null values.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But this way is not so efficient and removing data may lead to loss of information which will not give the accurate output.</a:t>
            </a:r>
          </a:p>
          <a:p>
            <a:pPr lvl="2"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By calculating the mean: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In this way, we will calculate the mean of that column or row which contains any missing value and will put it on the place of missing value.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This strategy is useful for the features which have numeric data such as age, salary, year, etc. Here, we will use this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5A2-2BE0-402A-9C72-05FCFC5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Encoding Categorical data: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6B53-A044-4BF2-8921-98870033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Categorical data is data which has some categories such as,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Country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Purchased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machine learning model completely works on mathematics and numbers, but if our dataset would have a categorical variable, then it may create trouble while building the model. So it is necessary to encode these categorical variables into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776-4184-46A2-B0B4-8E6C1FC6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Splitting the Dataset into the Training set and Test set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FF3-DF79-4668-BA49-3CB770B5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machine learning data preprocessing, we divide our dataset into a training set and test set. This is one of the crucial steps of data preprocessing as by doing this, we can enhance the performance of our machine learning model.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Suppose, if we have given training to our machine learning model by a dataset and we test it by a completely different dataset. Then, it will create difficulties for our model to understand the correlations between the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48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CA26-AEEE-4293-BCDF-46128C44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625502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we train our model very well and its training accuracy is also very high, but we provide a new dataset to it, then it will decrease the performance.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So we always try to make a machine learning model which performs well with the training set and also with the test dataset. Here, we can define these datasets as: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endParaRPr lang="en-US" b="1" dirty="0">
              <a:solidFill>
                <a:srgbClr val="333333"/>
              </a:solidFill>
              <a:latin typeface="inter-bold"/>
            </a:endParaRP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Training Set: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subset of dataset to train the machine learning model, and we already know the output.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Test set: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subset of dataset to test the machine learning model, and by using the test set, model predicts the output.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20EA2-AE0A-4DA0-9865-359A858A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80" y="3045515"/>
            <a:ext cx="8196263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C52-2970-4978-9000-D05FDD2E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Feature Scaling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BC83-D23B-44DA-BA2F-27430402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Feature scaling is the final step of data preprocessing in machine learning.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technique to standardize the independent variables of the dataset in a specific range.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feature scaling, we put our variables in the same range and in the same scale so that no any variable dominate the other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9902-B173-45AF-9797-C0B9BF44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689113"/>
            <a:ext cx="10363200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dirty="0"/>
              <a:t>3. </a:t>
            </a:r>
            <a:r>
              <a:rPr lang="en-US" dirty="0"/>
              <a:t>Model training</a:t>
            </a:r>
            <a:r>
              <a:rPr lang="en-US" b="0" dirty="0"/>
              <a:t>: </a:t>
            </a:r>
            <a:r>
              <a:rPr lang="en-US" b="0" dirty="0">
                <a:solidFill>
                  <a:srgbClr val="7030A0"/>
                </a:solidFill>
              </a:rPr>
              <a:t>By the time the data has been prepared for analysis, you are likely to have a sense of what you are capable of learning from the data. </a:t>
            </a:r>
            <a:r>
              <a:rPr lang="en-US" b="0" dirty="0"/>
              <a:t>The specific machine learning task chosen will inform the selection of an appropriate algorithm, and the algorithm will represent the data in the form of a model.</a:t>
            </a:r>
          </a:p>
          <a:p>
            <a:pPr marL="0" indent="0" algn="just">
              <a:buNone/>
            </a:pPr>
            <a:r>
              <a:rPr lang="en-US" b="0" dirty="0"/>
              <a:t>4. </a:t>
            </a:r>
            <a:r>
              <a:rPr lang="en-US" dirty="0"/>
              <a:t>Model evaluation</a:t>
            </a:r>
            <a:r>
              <a:rPr lang="en-US" b="0" dirty="0"/>
              <a:t>: Because each machine learning model results in a biased solution to the learning problem, it is important to evaluate how well the algorithm learns from its experience. </a:t>
            </a:r>
            <a:r>
              <a:rPr lang="en-US" b="0" dirty="0">
                <a:solidFill>
                  <a:srgbClr val="C00000"/>
                </a:solidFill>
              </a:rPr>
              <a:t>Depending on the type of model used, you might be able to evaluate the accuracy of the model using a test dataset or you may need to develop measures of performance specific to the intended application.</a:t>
            </a:r>
          </a:p>
          <a:p>
            <a:pPr marL="0" indent="0" algn="just">
              <a:buNone/>
            </a:pPr>
            <a:r>
              <a:rPr lang="en-US" b="0" dirty="0"/>
              <a:t>5. </a:t>
            </a:r>
            <a:r>
              <a:rPr lang="en-US" dirty="0"/>
              <a:t>Model improvement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If better performance is needed, it becomes necessary to utilize more advanced strategies to augment the performance of the model. </a:t>
            </a:r>
            <a:r>
              <a:rPr lang="en-US" b="0" dirty="0"/>
              <a:t>Sometimes, it may be necessary to switch to a different type of model altogether. You may need to supplement your data with additional data or perform additional preparatory work as in step two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29190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5D1A-3E83-4ED1-86D9-610D029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8EE8-1174-4884-A6B9-3D3591E1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data structure: </a:t>
            </a:r>
          </a:p>
          <a:p>
            <a:pPr marL="800100" lvl="2" indent="0">
              <a:buNone/>
            </a:pPr>
            <a:r>
              <a:rPr lang="en-US" dirty="0"/>
              <a:t>1)Vector</a:t>
            </a:r>
          </a:p>
          <a:p>
            <a:pPr marL="800100" lvl="2" indent="0">
              <a:buNone/>
            </a:pPr>
            <a:r>
              <a:rPr lang="en-US" dirty="0"/>
              <a:t>2) Factor</a:t>
            </a:r>
          </a:p>
          <a:p>
            <a:pPr marL="800100" lvl="2" indent="0">
              <a:buNone/>
            </a:pPr>
            <a:r>
              <a:rPr lang="en-US" dirty="0"/>
              <a:t>3) Matrix</a:t>
            </a:r>
          </a:p>
          <a:p>
            <a:pPr marL="800100" lvl="2" indent="0">
              <a:buNone/>
            </a:pPr>
            <a:r>
              <a:rPr lang="en-US" dirty="0"/>
              <a:t>4) Array</a:t>
            </a:r>
          </a:p>
          <a:p>
            <a:pPr marL="800100" lvl="2" indent="0">
              <a:buNone/>
            </a:pPr>
            <a:r>
              <a:rPr lang="en-US" dirty="0"/>
              <a:t>5) List</a:t>
            </a:r>
          </a:p>
          <a:p>
            <a:pPr marL="800100" lvl="2" indent="0">
              <a:buNone/>
            </a:pPr>
            <a:r>
              <a:rPr lang="en-US" dirty="0"/>
              <a:t>6) Data Frame</a:t>
            </a:r>
          </a:p>
        </p:txBody>
      </p:sp>
    </p:spTree>
    <p:extLst>
      <p:ext uri="{BB962C8B-B14F-4D97-AF65-F5344CB8AC3E}">
        <p14:creationId xmlns:p14="http://schemas.microsoft.com/office/powerpoint/2010/main" val="19969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F689-60D8-4551-BCBC-EA533871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61" y="3200400"/>
            <a:ext cx="10363200" cy="457200"/>
          </a:xfrm>
        </p:spPr>
        <p:txBody>
          <a:bodyPr/>
          <a:lstStyle/>
          <a:p>
            <a:r>
              <a:rPr lang="en-US" dirty="0"/>
              <a:t>Managing data with R</a:t>
            </a:r>
          </a:p>
        </p:txBody>
      </p:sp>
    </p:spTree>
    <p:extLst>
      <p:ext uri="{BB962C8B-B14F-4D97-AF65-F5344CB8AC3E}">
        <p14:creationId xmlns:p14="http://schemas.microsoft.com/office/powerpoint/2010/main" val="27935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7DA1-3606-4F64-88E4-A0531A7D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Saving, loading, and removing 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FB30-4F8C-4BFC-87CA-1D582E8B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1) </a:t>
            </a:r>
            <a:r>
              <a:rPr lang="pl-PL" b="0" dirty="0"/>
              <a:t>save(x, y, z, file = "mydata.RData") </a:t>
            </a:r>
            <a:endParaRPr lang="en-US" b="0" dirty="0"/>
          </a:p>
          <a:p>
            <a:r>
              <a:rPr lang="en-US" b="0" dirty="0"/>
              <a:t>2) load("</a:t>
            </a:r>
            <a:r>
              <a:rPr lang="en-US" b="0" dirty="0" err="1"/>
              <a:t>mydata.RData</a:t>
            </a:r>
            <a:r>
              <a:rPr lang="en-US" b="0" dirty="0"/>
              <a:t>")</a:t>
            </a:r>
          </a:p>
          <a:p>
            <a:r>
              <a:rPr lang="en-US" b="0" dirty="0"/>
              <a:t>3) ls() : list all the vector</a:t>
            </a:r>
          </a:p>
          <a:p>
            <a:r>
              <a:rPr lang="en-US" b="0" dirty="0"/>
              <a:t>4) rm(m, subject1) : The rm() remove function can be used for this purpose.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2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C548-AEC3-46B1-B4CF-4CA42CCD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and saving data from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EB7F-54BA-4C43-9806-C7AF2894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/>
              <a:t>1) </a:t>
            </a:r>
            <a:r>
              <a:rPr lang="en-US" b="0" dirty="0" err="1"/>
              <a:t>pt_data</a:t>
            </a:r>
            <a:r>
              <a:rPr lang="en-US" b="0" dirty="0"/>
              <a:t> &lt;- read.csv("pt_data.csv", </a:t>
            </a:r>
            <a:r>
              <a:rPr lang="en-US" b="0" dirty="0" err="1"/>
              <a:t>stringsAsFactors</a:t>
            </a:r>
            <a:r>
              <a:rPr lang="en-US" b="0" dirty="0"/>
              <a:t> = FALSE)</a:t>
            </a:r>
          </a:p>
          <a:p>
            <a:pPr algn="just"/>
            <a:r>
              <a:rPr lang="en-US" b="0" dirty="0"/>
              <a:t>2) </a:t>
            </a:r>
            <a:r>
              <a:rPr lang="en-US" b="0" dirty="0" err="1"/>
              <a:t>mydata</a:t>
            </a:r>
            <a:r>
              <a:rPr lang="en-US" b="0" dirty="0"/>
              <a:t> &lt;- read.csv("mydata.csv", </a:t>
            </a:r>
            <a:r>
              <a:rPr lang="en-US" b="0" dirty="0" err="1"/>
              <a:t>stringsAsFactors</a:t>
            </a:r>
            <a:r>
              <a:rPr lang="en-US" b="0" dirty="0"/>
              <a:t> = FALSE, header = FALSE) </a:t>
            </a:r>
          </a:p>
          <a:p>
            <a:pPr algn="just"/>
            <a:r>
              <a:rPr lang="en-US" b="0" dirty="0"/>
              <a:t>3) write.csv(</a:t>
            </a:r>
            <a:r>
              <a:rPr lang="en-US" b="0" dirty="0" err="1"/>
              <a:t>pt_data</a:t>
            </a:r>
            <a:r>
              <a:rPr lang="en-US" b="0" dirty="0"/>
              <a:t>, file = "pt_data.csv", </a:t>
            </a:r>
            <a:r>
              <a:rPr lang="en-US" b="0" dirty="0" err="1"/>
              <a:t>row.names</a:t>
            </a:r>
            <a:r>
              <a:rPr lang="en-US" b="0" dirty="0"/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10251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86F0-5040-410E-86B1-6278A0A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0270-A40D-43AD-958E-8A553198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usedcars</a:t>
            </a:r>
            <a:r>
              <a:rPr lang="en-US" dirty="0"/>
              <a:t> &lt;- read.csv("usedcars.csv", </a:t>
            </a:r>
            <a:r>
              <a:rPr lang="en-US" dirty="0" err="1"/>
              <a:t>stringsAsFactors</a:t>
            </a:r>
            <a:r>
              <a:rPr lang="en-US" dirty="0"/>
              <a:t> = FALSE)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217C-FEDB-4AD0-A5A1-D5829E6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structure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B757-4765-405E-9658-EAF0F705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str(</a:t>
            </a:r>
            <a:r>
              <a:rPr lang="en-US" dirty="0" err="1"/>
              <a:t>usedcars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2624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17A1BBD-01D6-403D-99CF-4F45A0449315}" vid="{8AB51583-9D86-4FAE-88D8-93EF1181A9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175</TotalTime>
  <Words>1539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erdana</vt:lpstr>
      <vt:lpstr>inter-bold</vt:lpstr>
      <vt:lpstr>inter-regular</vt:lpstr>
      <vt:lpstr>Theme1</vt:lpstr>
      <vt:lpstr>Clip</vt:lpstr>
      <vt:lpstr>Data Preprocessing</vt:lpstr>
      <vt:lpstr>machine learning algorithm can be deployed</vt:lpstr>
      <vt:lpstr>PowerPoint Presentation</vt:lpstr>
      <vt:lpstr>Managing and Understanding Data</vt:lpstr>
      <vt:lpstr>Managing data with R</vt:lpstr>
      <vt:lpstr>Saving, loading, and removing R data structures</vt:lpstr>
      <vt:lpstr>Importing and saving data from CSV files</vt:lpstr>
      <vt:lpstr>Exploring and understanding data</vt:lpstr>
      <vt:lpstr>Exploring the structure of data</vt:lpstr>
      <vt:lpstr>Exploring numeric variables</vt:lpstr>
      <vt:lpstr>Measuring the central tendency – mean and median</vt:lpstr>
      <vt:lpstr>Measuring spread – quartiles and the five-number summary</vt:lpstr>
      <vt:lpstr>PowerPoint Presentation</vt:lpstr>
      <vt:lpstr>Exploring categorical variables</vt:lpstr>
      <vt:lpstr>Data Preprocessing</vt:lpstr>
      <vt:lpstr>Why do we need Data Preprocessing?</vt:lpstr>
      <vt:lpstr>Steps</vt:lpstr>
      <vt:lpstr>Getting the dataset </vt:lpstr>
      <vt:lpstr>Importing Libraries </vt:lpstr>
      <vt:lpstr>Importing the Datasets </vt:lpstr>
      <vt:lpstr>Handling Missing data: </vt:lpstr>
      <vt:lpstr>Encoding Categorical data: </vt:lpstr>
      <vt:lpstr>Splitting the Dataset into the Training set and Test set </vt:lpstr>
      <vt:lpstr>PowerPoint Presentation</vt:lpstr>
      <vt:lpstr>Feature Scaling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2021-08-23T09:03:44Z</dcterms:created>
  <dcterms:modified xsi:type="dcterms:W3CDTF">2021-08-30T09:07:53Z</dcterms:modified>
</cp:coreProperties>
</file>