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256" r:id="rId2"/>
    <p:sldId id="295" r:id="rId3"/>
    <p:sldId id="403" r:id="rId4"/>
    <p:sldId id="404" r:id="rId5"/>
    <p:sldId id="274" r:id="rId6"/>
    <p:sldId id="276" r:id="rId7"/>
    <p:sldId id="277" r:id="rId8"/>
    <p:sldId id="345" r:id="rId9"/>
    <p:sldId id="280" r:id="rId10"/>
    <p:sldId id="313" r:id="rId11"/>
    <p:sldId id="281" r:id="rId12"/>
    <p:sldId id="389" r:id="rId13"/>
    <p:sldId id="371" r:id="rId14"/>
    <p:sldId id="369" r:id="rId15"/>
    <p:sldId id="368" r:id="rId16"/>
    <p:sldId id="278" r:id="rId17"/>
    <p:sldId id="279" r:id="rId18"/>
    <p:sldId id="275" r:id="rId19"/>
    <p:sldId id="297" r:id="rId20"/>
    <p:sldId id="298" r:id="rId21"/>
    <p:sldId id="299" r:id="rId22"/>
    <p:sldId id="300" r:id="rId23"/>
    <p:sldId id="391" r:id="rId24"/>
    <p:sldId id="390" r:id="rId25"/>
    <p:sldId id="366" r:id="rId26"/>
    <p:sldId id="392" r:id="rId27"/>
    <p:sldId id="396" r:id="rId28"/>
    <p:sldId id="394" r:id="rId29"/>
    <p:sldId id="395" r:id="rId30"/>
    <p:sldId id="301" r:id="rId31"/>
    <p:sldId id="285" r:id="rId32"/>
    <p:sldId id="296" r:id="rId33"/>
    <p:sldId id="286" r:id="rId34"/>
    <p:sldId id="287" r:id="rId35"/>
    <p:sldId id="304" r:id="rId36"/>
    <p:sldId id="305" r:id="rId37"/>
    <p:sldId id="397" r:id="rId38"/>
    <p:sldId id="306" r:id="rId39"/>
    <p:sldId id="290" r:id="rId40"/>
    <p:sldId id="329" r:id="rId41"/>
    <p:sldId id="289" r:id="rId42"/>
    <p:sldId id="302" r:id="rId43"/>
    <p:sldId id="257" r:id="rId44"/>
    <p:sldId id="406" r:id="rId45"/>
    <p:sldId id="291" r:id="rId46"/>
    <p:sldId id="360" r:id="rId47"/>
    <p:sldId id="361" r:id="rId48"/>
    <p:sldId id="362" r:id="rId49"/>
    <p:sldId id="363" r:id="rId50"/>
    <p:sldId id="364" r:id="rId51"/>
    <p:sldId id="365" r:id="rId52"/>
    <p:sldId id="303" r:id="rId53"/>
    <p:sldId id="308" r:id="rId54"/>
    <p:sldId id="292" r:id="rId55"/>
    <p:sldId id="314" r:id="rId56"/>
    <p:sldId id="307" r:id="rId57"/>
    <p:sldId id="309" r:id="rId58"/>
    <p:sldId id="294" r:id="rId59"/>
    <p:sldId id="370" r:id="rId60"/>
    <p:sldId id="315" r:id="rId61"/>
    <p:sldId id="316" r:id="rId62"/>
    <p:sldId id="317" r:id="rId63"/>
    <p:sldId id="346" r:id="rId64"/>
    <p:sldId id="349" r:id="rId65"/>
    <p:sldId id="348" r:id="rId66"/>
    <p:sldId id="372" r:id="rId67"/>
    <p:sldId id="350" r:id="rId68"/>
    <p:sldId id="398" r:id="rId69"/>
    <p:sldId id="310" r:id="rId70"/>
    <p:sldId id="320" r:id="rId71"/>
    <p:sldId id="373" r:id="rId72"/>
    <p:sldId id="374" r:id="rId73"/>
    <p:sldId id="335" r:id="rId74"/>
    <p:sldId id="351" r:id="rId75"/>
    <p:sldId id="356" r:id="rId76"/>
    <p:sldId id="357" r:id="rId77"/>
    <p:sldId id="358" r:id="rId78"/>
    <p:sldId id="375" r:id="rId79"/>
    <p:sldId id="384" r:id="rId80"/>
    <p:sldId id="377" r:id="rId81"/>
    <p:sldId id="378" r:id="rId82"/>
    <p:sldId id="399" r:id="rId83"/>
    <p:sldId id="401" r:id="rId84"/>
    <p:sldId id="359" r:id="rId85"/>
    <p:sldId id="330" r:id="rId86"/>
    <p:sldId id="332" r:id="rId87"/>
    <p:sldId id="334" r:id="rId88"/>
    <p:sldId id="333" r:id="rId89"/>
    <p:sldId id="331" r:id="rId90"/>
    <p:sldId id="337" r:id="rId91"/>
    <p:sldId id="338" r:id="rId92"/>
    <p:sldId id="411" r:id="rId93"/>
    <p:sldId id="402" r:id="rId94"/>
    <p:sldId id="409" r:id="rId95"/>
    <p:sldId id="407" r:id="rId96"/>
    <p:sldId id="408" r:id="rId97"/>
    <p:sldId id="339" r:id="rId98"/>
    <p:sldId id="352" r:id="rId99"/>
    <p:sldId id="353" r:id="rId100"/>
    <p:sldId id="383" r:id="rId101"/>
    <p:sldId id="343" r:id="rId102"/>
    <p:sldId id="344" r:id="rId103"/>
    <p:sldId id="354" r:id="rId104"/>
    <p:sldId id="376" r:id="rId105"/>
    <p:sldId id="405" r:id="rId106"/>
    <p:sldId id="311" r:id="rId107"/>
    <p:sldId id="380" r:id="rId108"/>
    <p:sldId id="387" r:id="rId109"/>
    <p:sldId id="385" r:id="rId110"/>
    <p:sldId id="386" r:id="rId111"/>
    <p:sldId id="382" r:id="rId112"/>
    <p:sldId id="355" r:id="rId113"/>
    <p:sldId id="318" r:id="rId114"/>
    <p:sldId id="312" r:id="rId115"/>
    <p:sldId id="319" r:id="rId116"/>
    <p:sldId id="410" r:id="rId117"/>
    <p:sldId id="293" r:id="rId118"/>
    <p:sldId id="259" r:id="rId119"/>
    <p:sldId id="321" r:id="rId120"/>
    <p:sldId id="322" r:id="rId121"/>
    <p:sldId id="323" r:id="rId122"/>
    <p:sldId id="258" r:id="rId123"/>
    <p:sldId id="324" r:id="rId124"/>
    <p:sldId id="282" r:id="rId125"/>
    <p:sldId id="262" r:id="rId126"/>
    <p:sldId id="325" r:id="rId127"/>
    <p:sldId id="326" r:id="rId128"/>
    <p:sldId id="327" r:id="rId1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は り" initials="はり" lastIdx="1" clrIdx="0">
    <p:extLst>
      <p:ext uri="{19B8F6BF-5375-455C-9EA6-DF929625EA0E}">
        <p15:presenceInfo xmlns:p15="http://schemas.microsoft.com/office/powerpoint/2012/main" userId="2739bb7d73796c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0" autoAdjust="0"/>
    <p:restoredTop sz="94660"/>
  </p:normalViewPr>
  <p:slideViewPr>
    <p:cSldViewPr>
      <p:cViewPr varScale="1">
        <p:scale>
          <a:sx n="67" d="100"/>
          <a:sy n="67" d="100"/>
        </p:scale>
        <p:origin x="1111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D60FC-8F39-4592-A89C-1E2E9B42B086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22388-B380-4695-A428-AF284111D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31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22388-B380-4695-A428-AF284111DBB4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8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F5A50-D3BC-4B38-9134-D9FB90532083}" type="datetimeFigureOut">
              <a:rPr kumimoji="1" lang="ja-JP" altLang="en-US" smtClean="0"/>
              <a:pPr/>
              <a:t>2020/12/5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68FE1-84F8-44D6-8EBE-217A0174807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Python DB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C7BD2-ADB2-454A-9F4D-D92612A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EXCEL</a:t>
            </a:r>
            <a:r>
              <a:rPr kumimoji="1" lang="ja-JP" altLang="en-US"/>
              <a:t>から</a:t>
            </a:r>
            <a:r>
              <a:rPr kumimoji="1" lang="en-US" altLang="ja-JP"/>
              <a:t>CSV</a:t>
            </a:r>
            <a:r>
              <a:rPr lang="ja-JP" altLang="en-US"/>
              <a:t>へ変換できる</a:t>
            </a:r>
            <a:br>
              <a:rPr lang="en-US" altLang="ja-JP"/>
            </a:br>
            <a:r>
              <a:rPr lang="ja-JP" altLang="en-US"/>
              <a:t>（逆もできる。</a:t>
            </a:r>
            <a:r>
              <a:rPr lang="en-US" altLang="ja-JP"/>
              <a:t>CSV</a:t>
            </a:r>
            <a:r>
              <a:rPr lang="ja-JP" altLang="en-US"/>
              <a:t>から</a:t>
            </a:r>
            <a:r>
              <a:rPr lang="en-US" altLang="ja-JP"/>
              <a:t>EXEL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3074" name="Picture 2" descr="「excel ロゴ」の画像検索結果">
            <a:extLst>
              <a:ext uri="{FF2B5EF4-FFF2-40B4-BE49-F238E27FC236}">
                <a16:creationId xmlns:a16="http://schemas.microsoft.com/office/drawing/2014/main" id="{F0A10055-02B1-48FE-93CC-70EEE4CB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SVファイルのシルエット | 無料のAi・PNG白黒シルエットイラスト">
            <a:extLst>
              <a:ext uri="{FF2B5EF4-FFF2-40B4-BE49-F238E27FC236}">
                <a16:creationId xmlns:a16="http://schemas.microsoft.com/office/drawing/2014/main" id="{42EFDF55-7A45-4CA2-B669-0672DC993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36912"/>
            <a:ext cx="1791642" cy="179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左右 3">
            <a:extLst>
              <a:ext uri="{FF2B5EF4-FFF2-40B4-BE49-F238E27FC236}">
                <a16:creationId xmlns:a16="http://schemas.microsoft.com/office/drawing/2014/main" id="{CD32D424-F7B3-434D-A737-40473B28C8A2}"/>
              </a:ext>
            </a:extLst>
          </p:cNvPr>
          <p:cNvSpPr/>
          <p:nvPr/>
        </p:nvSpPr>
        <p:spPr>
          <a:xfrm>
            <a:off x="3347864" y="3212976"/>
            <a:ext cx="1190625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751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3C83A-BF1E-4A58-B724-2C3285A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E300AC-3C07-449D-9390-F626DB23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データを１００万ぐらい作りインデックス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がある場合とない場合の時間を確かめてください。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3893112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D340F-B41E-4DAF-AB59-44DE361E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副問い合わせ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1FB85-2802-4838-A6B4-9A24AF4C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/>
              <a:t>insert into </a:t>
            </a:r>
            <a:r>
              <a:rPr kumimoji="1" lang="ja-JP" altLang="en-US"/>
              <a:t>テーブル名</a:t>
            </a:r>
            <a:r>
              <a:rPr kumimoji="1" lang="en-US" altLang="ja-JP"/>
              <a:t>(</a:t>
            </a:r>
            <a:r>
              <a:rPr kumimoji="1" lang="ja-JP" altLang="en-US"/>
              <a:t>フィールド</a:t>
            </a:r>
            <a:r>
              <a:rPr lang="ja-JP" altLang="en-US"/>
              <a:t>・・・）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en-US" altLang="ja-JP"/>
              <a:t>values</a:t>
            </a:r>
            <a:r>
              <a:rPr lang="en-US" altLang="ja-JP"/>
              <a:t> (</a:t>
            </a:r>
            <a:r>
              <a:rPr lang="ja-JP" altLang="en-US"/>
              <a:t>フィールド・・・） 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↓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insert into </a:t>
            </a:r>
            <a:r>
              <a:rPr lang="ja-JP" altLang="en-US"/>
              <a:t>テーブル名</a:t>
            </a:r>
            <a:r>
              <a:rPr lang="en-US" altLang="ja-JP"/>
              <a:t>(</a:t>
            </a:r>
            <a:r>
              <a:rPr lang="ja-JP" altLang="en-US"/>
              <a:t>フィールド・・・）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select  </a:t>
            </a:r>
            <a:r>
              <a:rPr lang="ja-JP" altLang="en-US"/>
              <a:t>フィールド・・・ </a:t>
            </a:r>
            <a:r>
              <a:rPr lang="en-US" altLang="ja-JP"/>
              <a:t>from</a:t>
            </a:r>
            <a:r>
              <a:rPr lang="ja-JP" altLang="en-US"/>
              <a:t>テーブル名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select</a:t>
            </a:r>
            <a:r>
              <a:rPr lang="ja-JP" altLang="en-US"/>
              <a:t>で表示されるデータ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がテーブルに追加される　</a:t>
            </a:r>
          </a:p>
        </p:txBody>
      </p:sp>
    </p:spTree>
    <p:extLst>
      <p:ext uri="{BB962C8B-B14F-4D97-AF65-F5344CB8AC3E}">
        <p14:creationId xmlns:p14="http://schemas.microsoft.com/office/powerpoint/2010/main" val="38188871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B5C09-7BCA-4E63-99B9-3232870A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副問い合わせ例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769AA-7B21-4BB9-8EE6-268EDEF8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44" y="1484784"/>
            <a:ext cx="8723312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800"/>
              <a:t>create test1(f1 text,f2 text);</a:t>
            </a:r>
          </a:p>
          <a:p>
            <a:pPr marL="0" indent="0">
              <a:buNone/>
            </a:pPr>
            <a:r>
              <a:rPr kumimoji="1" lang="en-US" altLang="ja-JP" sz="2800"/>
              <a:t>insert into </a:t>
            </a:r>
            <a:r>
              <a:rPr lang="en-US" altLang="ja-JP" sz="2800"/>
              <a:t>test1(f1,f2)values(‘testdata1,’testdata1’);</a:t>
            </a:r>
            <a:endParaRPr kumimoji="1" lang="en-US" altLang="ja-JP" sz="2800"/>
          </a:p>
          <a:p>
            <a:pPr marL="0" indent="0">
              <a:buNone/>
            </a:pPr>
            <a:r>
              <a:rPr lang="en-US" altLang="ja-JP" sz="2800"/>
              <a:t>insert into test1(f1,f2)values(‘testdata,2’testdata2’);</a:t>
            </a:r>
          </a:p>
          <a:p>
            <a:pPr marL="0" indent="0">
              <a:buNone/>
            </a:pPr>
            <a:r>
              <a:rPr lang="en-US" altLang="ja-JP" sz="2800"/>
              <a:t>create test2(f1,f2);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insert into test2(f1,f2)</a:t>
            </a:r>
          </a:p>
          <a:p>
            <a:pPr marL="0" indent="0">
              <a:buNone/>
            </a:pPr>
            <a:r>
              <a:rPr lang="en-US" altLang="ja-JP"/>
              <a:t>select f1,f2 from test1;</a:t>
            </a:r>
          </a:p>
          <a:p>
            <a:pPr marL="0" indent="0">
              <a:buNone/>
            </a:pP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3085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0F55AC86-D71B-4906-B984-251CEE60E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84115"/>
              </p:ext>
            </p:extLst>
          </p:nvPr>
        </p:nvGraphicFramePr>
        <p:xfrm>
          <a:off x="1475656" y="1628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88904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05733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7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69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69018"/>
                  </a:ext>
                </a:extLst>
              </a:tr>
            </a:tbl>
          </a:graphicData>
        </a:graphic>
      </p:graphicFrame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4FC19219-410D-4A03-98CD-845AB4ABD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1471"/>
              </p:ext>
            </p:extLst>
          </p:nvPr>
        </p:nvGraphicFramePr>
        <p:xfrm>
          <a:off x="1524000" y="411668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872615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7173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3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8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06407"/>
                  </a:ext>
                </a:extLst>
              </a:tr>
            </a:tbl>
          </a:graphicData>
        </a:graphic>
      </p:graphicFrame>
      <p:sp>
        <p:nvSpPr>
          <p:cNvPr id="10" name="矢印: 上 9">
            <a:extLst>
              <a:ext uri="{FF2B5EF4-FFF2-40B4-BE49-F238E27FC236}">
                <a16:creationId xmlns:a16="http://schemas.microsoft.com/office/drawing/2014/main" id="{9869495D-0CAD-42E1-9634-5E898A9F82E6}"/>
              </a:ext>
            </a:extLst>
          </p:cNvPr>
          <p:cNvSpPr/>
          <p:nvPr/>
        </p:nvSpPr>
        <p:spPr>
          <a:xfrm>
            <a:off x="3851920" y="3068960"/>
            <a:ext cx="504056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F80A35-C612-457B-9C3D-0D437C83BABF}"/>
              </a:ext>
            </a:extLst>
          </p:cNvPr>
          <p:cNvSpPr/>
          <p:nvPr/>
        </p:nvSpPr>
        <p:spPr>
          <a:xfrm>
            <a:off x="1401255" y="3680507"/>
            <a:ext cx="224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select f1,f2 from test1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D121A0-116E-4AA0-91D9-999152293E07}"/>
              </a:ext>
            </a:extLst>
          </p:cNvPr>
          <p:cNvSpPr/>
          <p:nvPr/>
        </p:nvSpPr>
        <p:spPr>
          <a:xfrm>
            <a:off x="1401255" y="1116494"/>
            <a:ext cx="224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insert into test2(f1,f2)</a:t>
            </a:r>
            <a:endParaRPr lang="ja-JP" altLang="en-US"/>
          </a:p>
        </p:txBody>
      </p:sp>
      <p:sp>
        <p:nvSpPr>
          <p:cNvPr id="13" name="矢印: 右カーブ 12">
            <a:extLst>
              <a:ext uri="{FF2B5EF4-FFF2-40B4-BE49-F238E27FC236}">
                <a16:creationId xmlns:a16="http://schemas.microsoft.com/office/drawing/2014/main" id="{8DF86554-9A80-4A07-BC59-C72F9C723799}"/>
              </a:ext>
            </a:extLst>
          </p:cNvPr>
          <p:cNvSpPr/>
          <p:nvPr/>
        </p:nvSpPr>
        <p:spPr>
          <a:xfrm rot="9612297">
            <a:off x="5729936" y="2567466"/>
            <a:ext cx="648072" cy="1224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CF00E29-91A4-466A-9D29-2FC4A11E8632}"/>
              </a:ext>
            </a:extLst>
          </p:cNvPr>
          <p:cNvSpPr/>
          <p:nvPr/>
        </p:nvSpPr>
        <p:spPr>
          <a:xfrm>
            <a:off x="1199154" y="4437112"/>
            <a:ext cx="6973246" cy="988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DE6ECA7-346D-40F8-9A71-69F7CE6C84E7}"/>
              </a:ext>
            </a:extLst>
          </p:cNvPr>
          <p:cNvSpPr/>
          <p:nvPr/>
        </p:nvSpPr>
        <p:spPr>
          <a:xfrm>
            <a:off x="1037033" y="1926844"/>
            <a:ext cx="6973246" cy="988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B7DD11-BBC6-4A9E-A31A-6677422E6602}"/>
              </a:ext>
            </a:extLst>
          </p:cNvPr>
          <p:cNvSpPr txBox="1"/>
          <p:nvPr/>
        </p:nvSpPr>
        <p:spPr>
          <a:xfrm>
            <a:off x="6566142" y="317128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コピー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91B13FB-E927-4370-B6DD-6A0F05A9F6F9}"/>
              </a:ext>
            </a:extLst>
          </p:cNvPr>
          <p:cNvSpPr/>
          <p:nvPr/>
        </p:nvSpPr>
        <p:spPr>
          <a:xfrm>
            <a:off x="1691680" y="6498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b="1"/>
              <a:t>insert into test2(f1,f2)</a:t>
            </a:r>
          </a:p>
          <a:p>
            <a:r>
              <a:rPr lang="en-US" altLang="ja-JP" sz="2400" b="1"/>
              <a:t>select f1,f2 from test1</a:t>
            </a:r>
            <a:endParaRPr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29151974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D1268-FE91-44BE-A503-9AFB54A9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BC57A1-2FFA-422D-8242-4F2162EB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テーブル</a:t>
            </a:r>
            <a:r>
              <a:rPr lang="en-US" altLang="ja-JP"/>
              <a:t>giants</a:t>
            </a:r>
            <a:r>
              <a:rPr lang="ja-JP" altLang="en-US"/>
              <a:t>から身長</a:t>
            </a:r>
            <a:r>
              <a:rPr lang="en-US" altLang="ja-JP"/>
              <a:t>170cm</a:t>
            </a:r>
            <a:r>
              <a:rPr lang="ja-JP" altLang="en-US"/>
              <a:t>以上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体重</a:t>
            </a:r>
            <a:r>
              <a:rPr lang="en-US" altLang="ja-JP"/>
              <a:t>7</a:t>
            </a:r>
            <a:r>
              <a:rPr kumimoji="1" lang="en-US" altLang="ja-JP"/>
              <a:t>0kg</a:t>
            </a:r>
            <a:r>
              <a:rPr kumimoji="1" lang="ja-JP" altLang="en-US"/>
              <a:t>の選手を新たにテーブルを作成して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副問い合わせを利用してデータを入れて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ください。スキーマは各自任せます。</a:t>
            </a:r>
          </a:p>
        </p:txBody>
      </p:sp>
    </p:spTree>
    <p:extLst>
      <p:ext uri="{BB962C8B-B14F-4D97-AF65-F5344CB8AC3E}">
        <p14:creationId xmlns:p14="http://schemas.microsoft.com/office/powerpoint/2010/main" val="22558891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40CA3-9779-4903-BE08-DB2428A7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手順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D3617F-15CA-4ABC-B074-4A1872FD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コピーするテーブルを作る（フィールドは名前</a:t>
            </a:r>
            <a:r>
              <a:rPr kumimoji="1" lang="en-US" altLang="ja-JP"/>
              <a:t>,</a:t>
            </a:r>
            <a:r>
              <a:rPr kumimoji="1" lang="ja-JP" altLang="en-US"/>
              <a:t>身長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検索する</a:t>
            </a:r>
            <a:r>
              <a:rPr kumimoji="1" lang="en-US" altLang="ja-JP"/>
              <a:t>SELECT</a:t>
            </a:r>
            <a:r>
              <a:rPr kumimoji="1" lang="ja-JP" altLang="en-US"/>
              <a:t>文をコーディングする</a:t>
            </a:r>
            <a:endParaRPr kumimoji="1" lang="en-US" altLang="ja-JP"/>
          </a:p>
          <a:p>
            <a:r>
              <a:rPr kumimoji="1" lang="ja-JP" altLang="en-US"/>
              <a:t>副問合せをコーディングする</a:t>
            </a:r>
          </a:p>
        </p:txBody>
      </p:sp>
    </p:spTree>
    <p:extLst>
      <p:ext uri="{BB962C8B-B14F-4D97-AF65-F5344CB8AC3E}">
        <p14:creationId xmlns:p14="http://schemas.microsoft.com/office/powerpoint/2010/main" val="40729702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6322E-9602-4AD6-B6B3-E3078ED9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データ削除</a:t>
            </a:r>
            <a:r>
              <a:rPr lang="en-US" altLang="ja-JP"/>
              <a:t>(delete</a:t>
            </a:r>
            <a:r>
              <a:rPr lang="ja-JP" altLang="en-US"/>
              <a:t>文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7F0E3-B38E-4E1E-B9DF-3E572245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/>
              <a:t>delete from </a:t>
            </a:r>
            <a:r>
              <a:rPr kumimoji="1" lang="en-US" altLang="ja-JP"/>
              <a:t> </a:t>
            </a:r>
            <a:r>
              <a:rPr kumimoji="1" lang="ja-JP" altLang="en-US"/>
              <a:t>テーブル名 </a:t>
            </a:r>
            <a:r>
              <a:rPr kumimoji="1" lang="en-US" altLang="ja-JP"/>
              <a:t>where </a:t>
            </a:r>
            <a:r>
              <a:rPr kumimoji="1" lang="ja-JP" altLang="en-US"/>
              <a:t>フィールド＝値</a:t>
            </a:r>
            <a:r>
              <a:rPr kumimoji="1" lang="en-US" altLang="ja-JP"/>
              <a:t>;</a:t>
            </a:r>
          </a:p>
          <a:p>
            <a:pPr marL="0" indent="0">
              <a:buNone/>
            </a:pPr>
            <a:r>
              <a:rPr lang="ja-JP" altLang="en-US"/>
              <a:t>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insert into giants(</a:t>
            </a:r>
            <a:r>
              <a:rPr lang="ja-JP" altLang="en-US"/>
              <a:t>選手名</a:t>
            </a:r>
            <a:r>
              <a:rPr lang="en-US" altLang="ja-JP"/>
              <a:t>) values('Test’)</a:t>
            </a:r>
          </a:p>
          <a:p>
            <a:pPr marL="0" indent="0">
              <a:buNone/>
            </a:pPr>
            <a:r>
              <a:rPr lang="ja-JP" altLang="en-US"/>
              <a:t>でデータを入れて確かめてください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select * from giants where </a:t>
            </a:r>
            <a:r>
              <a:rPr lang="ja-JP" altLang="en-US"/>
              <a:t>選手名</a:t>
            </a:r>
            <a:r>
              <a:rPr lang="en-US" altLang="ja-JP"/>
              <a:t>=‘Test’</a:t>
            </a:r>
            <a:r>
              <a:rPr lang="ja-JP" altLang="en-US"/>
              <a:t>で確かめて</a:t>
            </a:r>
            <a:r>
              <a:rPr lang="en-US" altLang="ja-JP"/>
              <a:t>delete </a:t>
            </a:r>
            <a:r>
              <a:rPr lang="ja-JP" altLang="en-US"/>
              <a:t>文を実行する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もし　</a:t>
            </a:r>
            <a:r>
              <a:rPr lang="en-US" altLang="ja-JP"/>
              <a:t>where</a:t>
            </a:r>
            <a:r>
              <a:rPr lang="ja-JP" altLang="en-US"/>
              <a:t>文を書かず　</a:t>
            </a:r>
            <a:r>
              <a:rPr lang="en-US" altLang="ja-JP"/>
              <a:t>delete from giants</a:t>
            </a:r>
            <a:r>
              <a:rPr lang="ja-JP" altLang="en-US"/>
              <a:t>を実行すればすべてのデータが消える。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32285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F9E9D-4078-447B-BF05-F44E3237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トリガー</a:t>
            </a:r>
            <a:endParaRPr kumimoji="1" lang="ja-JP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948D97-6C16-4735-B517-DCA5CCB9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628800"/>
            <a:ext cx="537166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CREATE TRIGGER トリガー名 </a:t>
            </a:r>
            <a:endParaRPr kumimoji="0" lang="en-US" altLang="ja-JP" sz="3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INSERT ON テーブル名 </a:t>
            </a:r>
            <a:endParaRPr kumimoji="0" lang="en-US" altLang="ja-JP" sz="3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BEGIN </a:t>
            </a:r>
            <a:endParaRPr kumimoji="0" lang="en-US" altLang="ja-JP" sz="3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>
                <a:solidFill>
                  <a:srgbClr val="222222"/>
                </a:solidFill>
                <a:latin typeface="Consolas" panose="020B0609020204030204" pitchFamily="49" charset="0"/>
              </a:rPr>
              <a:t>　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SQL文1;</a:t>
            </a:r>
            <a:endParaRPr kumimoji="0" lang="en-US" altLang="ja-JP" sz="3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SQL文2;</a:t>
            </a:r>
            <a:endParaRPr kumimoji="0" lang="en-US" altLang="ja-JP" sz="3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END;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00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ACE14-B5F3-4A6C-B04F-7B39C0C0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トリガー確認および削除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A775A5-2D82-4D4D-8B6A-DFB468A17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065" y="1855523"/>
            <a:ext cx="7702430" cy="15734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1" i="0" u="none" strike="noStrike" cap="none" normalizeH="0" baseline="0">
                <a:ln>
                  <a:noFill/>
                </a:ln>
                <a:solidFill>
                  <a:srgbClr val="3E3F3A"/>
                </a:solidFill>
                <a:effectLst/>
                <a:latin typeface="Arial" panose="020B0604020202020204" pitchFamily="34" charset="0"/>
                <a:ea typeface="Roboto"/>
              </a:rPr>
              <a:t>作成したトリガーの確認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8"/>
                <a:ea typeface="Menlo"/>
              </a:rPr>
              <a:t>SELECT * FROM sqlite_master WHERE type = 'trigger'; </a:t>
            </a:r>
            <a:endParaRPr kumimoji="0" lang="ja-JP" altLang="ja-JP" sz="2400" b="1" i="0" u="none" strike="noStrike" cap="none" normalizeH="0" baseline="0">
              <a:ln>
                <a:noFill/>
              </a:ln>
              <a:solidFill>
                <a:srgbClr val="3E3F3A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1" i="0" u="none" strike="noStrike" cap="none" normalizeH="0" baseline="0">
                <a:ln>
                  <a:noFill/>
                </a:ln>
                <a:solidFill>
                  <a:srgbClr val="3E3F3A"/>
                </a:solidFill>
                <a:effectLst/>
                <a:ea typeface="Roboto"/>
              </a:rPr>
              <a:t>トリガーの削除</a:t>
            </a:r>
            <a:endParaRPr kumimoji="0" lang="ja-JP" altLang="ja-JP" sz="2400" b="1" i="0" u="none" strike="noStrike" cap="none" normalizeH="0" baseline="0">
              <a:ln>
                <a:noFill/>
              </a:ln>
              <a:solidFill>
                <a:srgbClr val="3E3F3A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8"/>
                <a:ea typeface="Menlo"/>
              </a:rPr>
              <a:t>DROP trigger my_trigger;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691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2F90F-3B96-4349-9596-E279621A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トリガー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D5A655-7F5D-44DF-84E3-6BCE4611B1C6}"/>
              </a:ext>
            </a:extLst>
          </p:cNvPr>
          <p:cNvSpPr/>
          <p:nvPr/>
        </p:nvSpPr>
        <p:spPr>
          <a:xfrm>
            <a:off x="1115616" y="1888511"/>
            <a:ext cx="38164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テーブル</a:t>
            </a:r>
            <a:r>
              <a:rPr kumimoji="1" lang="en-US" altLang="ja-JP"/>
              <a:t>(</a:t>
            </a:r>
            <a:r>
              <a:rPr kumimoji="1" lang="ja-JP" altLang="en-US"/>
              <a:t>トリガー設定）</a:t>
            </a: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9A404D87-BFD0-4CDD-8B5A-F5A858270A9B}"/>
              </a:ext>
            </a:extLst>
          </p:cNvPr>
          <p:cNvSpPr/>
          <p:nvPr/>
        </p:nvSpPr>
        <p:spPr>
          <a:xfrm>
            <a:off x="2123728" y="3831299"/>
            <a:ext cx="648072" cy="11474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5FC42-0CE7-4C89-9086-23FA71C153EB}"/>
              </a:ext>
            </a:extLst>
          </p:cNvPr>
          <p:cNvSpPr txBox="1"/>
          <p:nvPr/>
        </p:nvSpPr>
        <p:spPr>
          <a:xfrm>
            <a:off x="2645786" y="4509120"/>
            <a:ext cx="630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（１）テーブルに</a:t>
            </a:r>
            <a:r>
              <a:rPr lang="en-US" altLang="ja-JP"/>
              <a:t>insert delet upate</a:t>
            </a:r>
            <a:r>
              <a:rPr lang="ja-JP" altLang="en-US"/>
              <a:t>後または前に</a:t>
            </a:r>
            <a:r>
              <a:rPr lang="en-US" altLang="ja-JP"/>
              <a:t>SQL</a:t>
            </a:r>
            <a:r>
              <a:rPr lang="ja-JP" altLang="en-US"/>
              <a:t>が実行できる</a:t>
            </a:r>
            <a:endParaRPr kumimoji="1" lang="ja-JP" altLang="en-US"/>
          </a:p>
        </p:txBody>
      </p:sp>
      <p:sp>
        <p:nvSpPr>
          <p:cNvPr id="7" name="爆発: 8 pt 6">
            <a:extLst>
              <a:ext uri="{FF2B5EF4-FFF2-40B4-BE49-F238E27FC236}">
                <a16:creationId xmlns:a16="http://schemas.microsoft.com/office/drawing/2014/main" id="{27A8A842-7EE9-4807-BC15-9628C001E4AA}"/>
              </a:ext>
            </a:extLst>
          </p:cNvPr>
          <p:cNvSpPr/>
          <p:nvPr/>
        </p:nvSpPr>
        <p:spPr>
          <a:xfrm>
            <a:off x="5796136" y="2060848"/>
            <a:ext cx="2304256" cy="22322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（２）</a:t>
            </a:r>
            <a:r>
              <a:rPr kumimoji="1" lang="en-US" altLang="ja-JP"/>
              <a:t>SQL</a:t>
            </a:r>
            <a:r>
              <a:rPr kumimoji="1" lang="ja-JP" altLang="en-US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410218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DA22C-76C9-4AC2-93E2-30642240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Access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3F9B9-39D9-4765-8624-74F65ECF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ja-JP" altLang="en-US" dirty="0"/>
              <a:t>マイクロソフト社のデータベース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372794-2EB5-4073-B8CA-5EA936E0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772816"/>
            <a:ext cx="843695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174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DCB47-F314-4DBB-A926-BBA7CD7C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具体例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D92B16-D445-46E9-A959-00A2F08E0557}"/>
              </a:ext>
            </a:extLst>
          </p:cNvPr>
          <p:cNvSpPr/>
          <p:nvPr/>
        </p:nvSpPr>
        <p:spPr>
          <a:xfrm>
            <a:off x="6156176" y="1969269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履歴テーブル</a:t>
            </a:r>
            <a:endParaRPr kumimoji="1" lang="ja-JP" altLang="en-US"/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01380C7E-9D40-4042-8A7D-1D21586FE15B}"/>
              </a:ext>
            </a:extLst>
          </p:cNvPr>
          <p:cNvSpPr/>
          <p:nvPr/>
        </p:nvSpPr>
        <p:spPr>
          <a:xfrm>
            <a:off x="1547664" y="3861048"/>
            <a:ext cx="648072" cy="11474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682392-EFEE-45DF-BF7C-A5082FA6DAF5}"/>
              </a:ext>
            </a:extLst>
          </p:cNvPr>
          <p:cNvSpPr/>
          <p:nvPr/>
        </p:nvSpPr>
        <p:spPr>
          <a:xfrm>
            <a:off x="457200" y="1825253"/>
            <a:ext cx="38164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テーブル</a:t>
            </a:r>
            <a:r>
              <a:rPr kumimoji="1" lang="en-US" altLang="ja-JP"/>
              <a:t>(</a:t>
            </a:r>
            <a:r>
              <a:rPr kumimoji="1" lang="ja-JP" altLang="en-US"/>
              <a:t>トリガー設定）</a:t>
            </a:r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DBADA644-C31B-49D3-90C3-396CAD10458D}"/>
              </a:ext>
            </a:extLst>
          </p:cNvPr>
          <p:cNvSpPr/>
          <p:nvPr/>
        </p:nvSpPr>
        <p:spPr>
          <a:xfrm>
            <a:off x="6660232" y="3861048"/>
            <a:ext cx="576064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D54626-A80A-44AC-A53F-D445039EBF5E}"/>
              </a:ext>
            </a:extLst>
          </p:cNvPr>
          <p:cNvSpPr txBox="1"/>
          <p:nvPr/>
        </p:nvSpPr>
        <p:spPr>
          <a:xfrm>
            <a:off x="2123728" y="463471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(1)</a:t>
            </a:r>
            <a:r>
              <a:rPr kumimoji="1" lang="ja-JP" altLang="en-US"/>
              <a:t>テーブルを追加した後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739D69-9BF1-4767-9BDA-47888F426B18}"/>
              </a:ext>
            </a:extLst>
          </p:cNvPr>
          <p:cNvSpPr txBox="1"/>
          <p:nvPr/>
        </p:nvSpPr>
        <p:spPr>
          <a:xfrm>
            <a:off x="6156176" y="514734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（３）履歴を残す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454A4AE-C3DD-4100-8A21-22F9BC91A060}"/>
              </a:ext>
            </a:extLst>
          </p:cNvPr>
          <p:cNvSpPr/>
          <p:nvPr/>
        </p:nvSpPr>
        <p:spPr>
          <a:xfrm>
            <a:off x="5364088" y="1417638"/>
            <a:ext cx="3240360" cy="5107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7119D785-1BB0-41F2-B508-9E8C4C043123}"/>
              </a:ext>
            </a:extLst>
          </p:cNvPr>
          <p:cNvSpPr/>
          <p:nvPr/>
        </p:nvSpPr>
        <p:spPr>
          <a:xfrm>
            <a:off x="5796136" y="274638"/>
            <a:ext cx="2448272" cy="128215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この処理はトリガーで書かれているのでコーディングしなくてもいい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F744B9-51CA-491D-8C9F-40D38A1143BC}"/>
              </a:ext>
            </a:extLst>
          </p:cNvPr>
          <p:cNvSpPr txBox="1"/>
          <p:nvPr/>
        </p:nvSpPr>
        <p:spPr>
          <a:xfrm>
            <a:off x="6372200" y="5949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トリガー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5DFFCF15-E115-4FED-8C8D-4F37D113555A}"/>
              </a:ext>
            </a:extLst>
          </p:cNvPr>
          <p:cNvSpPr/>
          <p:nvPr/>
        </p:nvSpPr>
        <p:spPr>
          <a:xfrm>
            <a:off x="4499992" y="2564904"/>
            <a:ext cx="5657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爆発: 8 pt 16">
            <a:extLst>
              <a:ext uri="{FF2B5EF4-FFF2-40B4-BE49-F238E27FC236}">
                <a16:creationId xmlns:a16="http://schemas.microsoft.com/office/drawing/2014/main" id="{2C87418C-493A-4F8A-A2B9-FCA695D8D22C}"/>
              </a:ext>
            </a:extLst>
          </p:cNvPr>
          <p:cNvSpPr/>
          <p:nvPr/>
        </p:nvSpPr>
        <p:spPr>
          <a:xfrm>
            <a:off x="424803" y="44624"/>
            <a:ext cx="2995069" cy="176483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テーブルにアクションがあっった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D16EA5-ABBA-485D-8570-E9B1D371758E}"/>
              </a:ext>
            </a:extLst>
          </p:cNvPr>
          <p:cNvSpPr txBox="1"/>
          <p:nvPr/>
        </p:nvSpPr>
        <p:spPr>
          <a:xfrm>
            <a:off x="3785694" y="378904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(2)</a:t>
            </a:r>
            <a:r>
              <a:rPr kumimoji="1" lang="ja-JP" altLang="en-US"/>
              <a:t>トリガーが</a:t>
            </a:r>
            <a:endParaRPr kumimoji="1" lang="en-US" altLang="ja-JP"/>
          </a:p>
          <a:p>
            <a:r>
              <a:rPr kumimoji="1" lang="ja-JP" altLang="en-US"/>
              <a:t>引かれる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76B06F6-236E-43CC-AD15-E47B85FFCAF1}"/>
              </a:ext>
            </a:extLst>
          </p:cNvPr>
          <p:cNvCxnSpPr/>
          <p:nvPr/>
        </p:nvCxnSpPr>
        <p:spPr>
          <a:xfrm>
            <a:off x="4782852" y="4432548"/>
            <a:ext cx="1517340" cy="9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633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63F7A4-1A47-40D4-A6C8-303212909716}"/>
              </a:ext>
            </a:extLst>
          </p:cNvPr>
          <p:cNvSpPr txBox="1"/>
          <p:nvPr/>
        </p:nvSpPr>
        <p:spPr>
          <a:xfrm>
            <a:off x="611560" y="764704"/>
            <a:ext cx="70385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create table product(id integer, name text, price integer);</a:t>
            </a:r>
          </a:p>
          <a:p>
            <a:r>
              <a:rPr lang="ja-JP" altLang="en-US"/>
              <a:t>create table log(id integer primary key, act text);</a:t>
            </a:r>
          </a:p>
          <a:p>
            <a:endParaRPr lang="ja-JP" altLang="en-US"/>
          </a:p>
          <a:p>
            <a:r>
              <a:rPr lang="ja-JP" altLang="en-US">
                <a:solidFill>
                  <a:srgbClr val="00B0F0"/>
                </a:solidFill>
              </a:rPr>
              <a:t>create trigger itrigger insert on product</a:t>
            </a:r>
          </a:p>
          <a:p>
            <a:r>
              <a:rPr lang="ja-JP" altLang="en-US">
                <a:solidFill>
                  <a:srgbClr val="00B0F0"/>
                </a:solidFill>
              </a:rPr>
              <a:t>begin</a:t>
            </a:r>
          </a:p>
          <a:p>
            <a:r>
              <a:rPr lang="ja-JP" altLang="en-US">
                <a:solidFill>
                  <a:srgbClr val="00B0F0"/>
                </a:solidFill>
              </a:rPr>
              <a:t>insert into log(act) values('INSERT Action');</a:t>
            </a:r>
          </a:p>
          <a:p>
            <a:r>
              <a:rPr lang="ja-JP" altLang="en-US">
                <a:solidFill>
                  <a:srgbClr val="00B0F0"/>
                </a:solidFill>
              </a:rPr>
              <a:t>end;</a:t>
            </a:r>
          </a:p>
          <a:p>
            <a:endParaRPr lang="ja-JP" altLang="en-US"/>
          </a:p>
          <a:p>
            <a:r>
              <a:rPr lang="ja-JP" altLang="en-US">
                <a:solidFill>
                  <a:srgbClr val="00B0F0"/>
                </a:solidFill>
              </a:rPr>
              <a:t>create trigger dtrigger delete on product</a:t>
            </a:r>
          </a:p>
          <a:p>
            <a:r>
              <a:rPr lang="ja-JP" altLang="en-US">
                <a:solidFill>
                  <a:srgbClr val="00B0F0"/>
                </a:solidFill>
              </a:rPr>
              <a:t>begin</a:t>
            </a:r>
          </a:p>
          <a:p>
            <a:r>
              <a:rPr lang="ja-JP" altLang="en-US">
                <a:solidFill>
                  <a:srgbClr val="00B0F0"/>
                </a:solidFill>
              </a:rPr>
              <a:t>insert into log(act) values('DELETE Action');</a:t>
            </a:r>
          </a:p>
          <a:p>
            <a:r>
              <a:rPr lang="ja-JP" altLang="en-US">
                <a:solidFill>
                  <a:srgbClr val="00B0F0"/>
                </a:solidFill>
              </a:rPr>
              <a:t>end;</a:t>
            </a:r>
          </a:p>
          <a:p>
            <a:endParaRPr lang="ja-JP" altLang="en-US"/>
          </a:p>
          <a:p>
            <a:r>
              <a:rPr lang="ja-JP" altLang="en-US">
                <a:solidFill>
                  <a:srgbClr val="00B0F0"/>
                </a:solidFill>
              </a:rPr>
              <a:t>create trigger utrigger update on product</a:t>
            </a:r>
          </a:p>
          <a:p>
            <a:r>
              <a:rPr lang="ja-JP" altLang="en-US">
                <a:solidFill>
                  <a:srgbClr val="00B0F0"/>
                </a:solidFill>
              </a:rPr>
              <a:t>begin</a:t>
            </a:r>
          </a:p>
          <a:p>
            <a:r>
              <a:rPr lang="ja-JP" altLang="en-US">
                <a:solidFill>
                  <a:srgbClr val="00B0F0"/>
                </a:solidFill>
              </a:rPr>
              <a:t>insert into log(act) values('UPDATE Action');</a:t>
            </a:r>
          </a:p>
          <a:p>
            <a:r>
              <a:rPr lang="ja-JP" altLang="en-US">
                <a:solidFill>
                  <a:srgbClr val="00B0F0"/>
                </a:solidFill>
              </a:rPr>
              <a:t>end;</a:t>
            </a:r>
          </a:p>
          <a:p>
            <a:endParaRPr lang="ja-JP" altLang="en-US"/>
          </a:p>
          <a:p>
            <a:r>
              <a:rPr lang="ja-JP" altLang="en-US"/>
              <a:t>insert into product(id , name, price) values(12,'test',12);</a:t>
            </a:r>
          </a:p>
          <a:p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88BE55-E072-40D0-9B0F-64A75A9EF3E3}"/>
              </a:ext>
            </a:extLst>
          </p:cNvPr>
          <p:cNvSpPr txBox="1"/>
          <p:nvPr/>
        </p:nvSpPr>
        <p:spPr>
          <a:xfrm>
            <a:off x="467544" y="18864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　以下　試してみる</a:t>
            </a:r>
          </a:p>
        </p:txBody>
      </p:sp>
    </p:spTree>
    <p:extLst>
      <p:ext uri="{BB962C8B-B14F-4D97-AF65-F5344CB8AC3E}">
        <p14:creationId xmlns:p14="http://schemas.microsoft.com/office/powerpoint/2010/main" val="35398293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D57C1-69B6-4BCA-A17A-8D507FF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60848"/>
            <a:ext cx="8229600" cy="1143000"/>
          </a:xfrm>
        </p:spPr>
        <p:txBody>
          <a:bodyPr/>
          <a:lstStyle/>
          <a:p>
            <a:r>
              <a:rPr kumimoji="1" lang="en-US" altLang="ja-JP"/>
              <a:t>test.db</a:t>
            </a:r>
            <a:r>
              <a:rPr kumimoji="1" lang="ja-JP" altLang="en-US"/>
              <a:t>を開ける</a:t>
            </a:r>
          </a:p>
        </p:txBody>
      </p:sp>
    </p:spTree>
    <p:extLst>
      <p:ext uri="{BB962C8B-B14F-4D97-AF65-F5344CB8AC3E}">
        <p14:creationId xmlns:p14="http://schemas.microsoft.com/office/powerpoint/2010/main" val="24733363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458AE-A911-4622-947E-289A1B48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50BC589-F631-4035-A08D-EEFAA58F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844824"/>
            <a:ext cx="7956376" cy="30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30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AD887-EBE9-4DFA-9F0D-07F025C7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データ更新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B5EE40-5996-4B61-B3A8-A6A48C13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/>
          <a:lstStyle/>
          <a:p>
            <a:r>
              <a:rPr kumimoji="1" lang="en-US" altLang="ja-JP"/>
              <a:t>Update</a:t>
            </a:r>
            <a:r>
              <a:rPr kumimoji="1" lang="ja-JP" altLang="en-US"/>
              <a:t>　テーブル名</a:t>
            </a:r>
            <a:r>
              <a:rPr lang="en-US" altLang="ja-JP"/>
              <a:t> set </a:t>
            </a: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r>
              <a:rPr lang="en-US" altLang="ja-JP"/>
              <a:t>,</a:t>
            </a:r>
          </a:p>
          <a:p>
            <a:pPr marL="0" indent="0">
              <a:buNone/>
            </a:pP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r>
              <a:rPr lang="en-US" altLang="ja-JP"/>
              <a:t>,</a:t>
            </a:r>
          </a:p>
          <a:p>
            <a:pPr marL="0" indent="0">
              <a:buNone/>
            </a:pPr>
            <a:r>
              <a:rPr lang="ja-JP" altLang="en-US"/>
              <a:t>・・・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where</a:t>
            </a: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525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5E8C6-6EAC-4CFE-8C6D-0FCD68B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74AF1-6532-4BF3-A7F3-1CC010F1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solidFill>
                  <a:srgbClr val="FF0000"/>
                </a:solidFill>
              </a:rPr>
              <a:t>004</a:t>
            </a:r>
            <a:r>
              <a:rPr lang="en-US" altLang="ja-JP"/>
              <a:t>|</a:t>
            </a:r>
            <a:r>
              <a:rPr lang="ja-JP" altLang="en-US"/>
              <a:t>笠井　駿</a:t>
            </a:r>
            <a:r>
              <a:rPr lang="en-US" altLang="ja-JP"/>
              <a:t>|180|80</a:t>
            </a:r>
            <a:r>
              <a:rPr lang="ja-JP" altLang="en-US"/>
              <a:t>の</a:t>
            </a:r>
            <a:r>
              <a:rPr lang="en-US" altLang="ja-JP"/>
              <a:t>No</a:t>
            </a:r>
            <a:r>
              <a:rPr lang="ja-JP" altLang="en-US"/>
              <a:t>の</a:t>
            </a:r>
            <a:r>
              <a:rPr lang="en-US" altLang="ja-JP"/>
              <a:t>004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４</a:t>
            </a:r>
            <a:r>
              <a:rPr lang="ja-JP" altLang="en-US"/>
              <a:t>に更新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en-US" altLang="ja-JP"/>
              <a:t>SQL</a:t>
            </a:r>
          </a:p>
          <a:p>
            <a:pPr marL="0" indent="0">
              <a:buNone/>
            </a:pPr>
            <a:r>
              <a:rPr lang="en-US" altLang="ja-JP"/>
              <a:t>Update</a:t>
            </a:r>
            <a:r>
              <a:rPr lang="ja-JP" altLang="en-US"/>
              <a:t> </a:t>
            </a:r>
            <a:r>
              <a:rPr lang="en-US" altLang="ja-JP"/>
              <a:t>giants set No=‘4’ where No=‘004’;</a:t>
            </a:r>
          </a:p>
          <a:p>
            <a:pPr marL="0" indent="0">
              <a:buNone/>
            </a:pPr>
            <a:r>
              <a:rPr lang="en-US" altLang="ja-JP"/>
              <a:t>(※</a:t>
            </a:r>
            <a:r>
              <a:rPr lang="ja-JP" altLang="en-US"/>
              <a:t>もし、</a:t>
            </a:r>
            <a:r>
              <a:rPr lang="en-US" altLang="ja-JP"/>
              <a:t>where</a:t>
            </a:r>
            <a:r>
              <a:rPr lang="ja-JP" altLang="en-US"/>
              <a:t>文がない場合どうなるか？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確かめてみてください）</a:t>
            </a:r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2262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56D4B-F7C4-497A-8940-58F1F6A5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132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ここで終わり以下のパワーポイントは二回目以降</a:t>
            </a:r>
          </a:p>
        </p:txBody>
      </p:sp>
    </p:spTree>
    <p:extLst>
      <p:ext uri="{BB962C8B-B14F-4D97-AF65-F5344CB8AC3E}">
        <p14:creationId xmlns:p14="http://schemas.microsoft.com/office/powerpoint/2010/main" val="25869984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CB5C0-A901-4EF7-9CA9-31FD043F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による</a:t>
            </a:r>
            <a:r>
              <a:rPr kumimoji="1" lang="ja-JP" altLang="en-US"/>
              <a:t>データベース操作</a:t>
            </a:r>
            <a:br>
              <a:rPr kumimoji="1" lang="en-US" altLang="ja-JP"/>
            </a:br>
            <a:r>
              <a:rPr kumimoji="1" lang="en-US" altLang="ja-JP"/>
              <a:t>(python_sql.jpynb)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70204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データ参照</a:t>
            </a:r>
            <a:r>
              <a:rPr kumimoji="1" lang="en-US" altLang="ja-JP"/>
              <a:t>(selectdb.py)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908335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800"/>
              <a:t>import sqlite3</a:t>
            </a:r>
          </a:p>
          <a:p>
            <a:pPr>
              <a:buNone/>
            </a:pPr>
            <a:r>
              <a:rPr lang="en-US" altLang="ja-JP" sz="2800"/>
              <a:t>dbname='test.db'</a:t>
            </a:r>
          </a:p>
          <a:p>
            <a:pPr>
              <a:buNone/>
            </a:pPr>
            <a:r>
              <a:rPr lang="en-US" altLang="ja-JP" sz="2800"/>
              <a:t>conn=sqlite3.connect(dbname)</a:t>
            </a:r>
          </a:p>
          <a:p>
            <a:pPr>
              <a:buNone/>
            </a:pPr>
            <a:r>
              <a:rPr lang="en-US" altLang="ja-JP" sz="2800"/>
              <a:t>c = conn.cursor()</a:t>
            </a:r>
          </a:p>
          <a:p>
            <a:pPr>
              <a:buNone/>
            </a:pPr>
            <a:r>
              <a:rPr lang="en-US" altLang="ja-JP" sz="2800"/>
              <a:t>select_sql = "select No,name,height,weight from giants “</a:t>
            </a:r>
          </a:p>
          <a:p>
            <a:pPr>
              <a:buNone/>
            </a:pPr>
            <a:r>
              <a:rPr lang="en-US" altLang="ja-JP" sz="2800"/>
              <a:t>for row in c.execute(select_sql):</a:t>
            </a:r>
          </a:p>
          <a:p>
            <a:pPr>
              <a:buNone/>
            </a:pPr>
            <a:r>
              <a:rPr lang="en-US" altLang="ja-JP" sz="2800"/>
              <a:t>	print(row)</a:t>
            </a:r>
          </a:p>
          <a:p>
            <a:pPr>
              <a:buNone/>
            </a:pPr>
            <a:r>
              <a:rPr lang="en-US" altLang="ja-JP" sz="2800"/>
              <a:t>conn.close()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83FEC-0984-43E1-A6D9-AC826524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解説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9E66F-76BF-486C-9FB3-77481100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2400"/>
              <a:t>import sqlite3</a:t>
            </a:r>
            <a:r>
              <a:rPr lang="ja-JP" altLang="en-US" sz="2400"/>
              <a:t>←</a:t>
            </a:r>
            <a:r>
              <a:rPr lang="en-US" altLang="ja-JP" sz="2400"/>
              <a:t>sqlite</a:t>
            </a:r>
            <a:r>
              <a:rPr lang="ja-JP" altLang="en-US" sz="2400"/>
              <a:t>にアクセスできるライブラリをインポート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dbname=‘test.db‘</a:t>
            </a:r>
            <a:r>
              <a:rPr lang="ja-JP" altLang="en-US" sz="2400"/>
              <a:t>←データベースの名前（この場合はプログラムと同じ位置にあるとしている）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conn=sqlite3.connect(dbname)</a:t>
            </a:r>
            <a:r>
              <a:rPr lang="ja-JP" altLang="en-US" sz="2400"/>
              <a:t>←データベースに接続</a:t>
            </a:r>
            <a:endParaRPr lang="en-US" altLang="ja-JP" sz="240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1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F0794A1-BF3F-4190-A4C1-62F5E0F6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7" y="1988840"/>
            <a:ext cx="8181923" cy="246469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FBEDCEC-2658-44D4-B4C3-AA61B99074D7}"/>
              </a:ext>
            </a:extLst>
          </p:cNvPr>
          <p:cNvSpPr/>
          <p:nvPr/>
        </p:nvSpPr>
        <p:spPr>
          <a:xfrm>
            <a:off x="1050378" y="1766429"/>
            <a:ext cx="1296144" cy="12241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085980B-7E5C-428D-8A77-0E79B4C78A1E}"/>
              </a:ext>
            </a:extLst>
          </p:cNvPr>
          <p:cNvSpPr/>
          <p:nvPr/>
        </p:nvSpPr>
        <p:spPr>
          <a:xfrm>
            <a:off x="3507040" y="1757306"/>
            <a:ext cx="1468449" cy="11521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EDADB2-63A7-4A9F-91E6-36CCD97F4F5C}"/>
              </a:ext>
            </a:extLst>
          </p:cNvPr>
          <p:cNvSpPr/>
          <p:nvPr/>
        </p:nvSpPr>
        <p:spPr>
          <a:xfrm>
            <a:off x="5357015" y="1774451"/>
            <a:ext cx="1468449" cy="11521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EB78E8-A907-4EDC-90EE-268A8A6739CD}"/>
              </a:ext>
            </a:extLst>
          </p:cNvPr>
          <p:cNvSpPr/>
          <p:nvPr/>
        </p:nvSpPr>
        <p:spPr>
          <a:xfrm>
            <a:off x="2497752" y="1757306"/>
            <a:ext cx="811261" cy="11521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0E0EC9-1F6C-47E1-A057-5EF9573839DB}"/>
              </a:ext>
            </a:extLst>
          </p:cNvPr>
          <p:cNvSpPr txBox="1"/>
          <p:nvPr/>
        </p:nvSpPr>
        <p:spPr>
          <a:xfrm>
            <a:off x="1152128" y="692696"/>
            <a:ext cx="6228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テーブル、クエリー、フォーム、レポート</a:t>
            </a:r>
          </a:p>
        </p:txBody>
      </p:sp>
    </p:spTree>
    <p:extLst>
      <p:ext uri="{BB962C8B-B14F-4D97-AF65-F5344CB8AC3E}">
        <p14:creationId xmlns:p14="http://schemas.microsoft.com/office/powerpoint/2010/main" val="4311855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B5DB31-10F9-40BC-A70F-B032EAA65D9D}"/>
              </a:ext>
            </a:extLst>
          </p:cNvPr>
          <p:cNvSpPr/>
          <p:nvPr/>
        </p:nvSpPr>
        <p:spPr>
          <a:xfrm>
            <a:off x="251520" y="836712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 b="1">
                <a:solidFill>
                  <a:srgbClr val="FF0000"/>
                </a:solidFill>
              </a:rPr>
              <a:t>c</a:t>
            </a:r>
            <a:r>
              <a:rPr lang="en-US" altLang="ja-JP" sz="2400"/>
              <a:t> = conn.cursor()</a:t>
            </a:r>
            <a:r>
              <a:rPr lang="ja-JP" altLang="en-US" sz="2400"/>
              <a:t>←カーソルの設定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select_sql = “select No,name,hight,weight from giants ”</a:t>
            </a:r>
            <a:r>
              <a:rPr lang="ja-JP" altLang="en-US" sz="2400"/>
              <a:t>←実行する　　　</a:t>
            </a:r>
            <a:r>
              <a:rPr lang="en-US" altLang="ja-JP" sz="2400"/>
              <a:t>SQL</a:t>
            </a:r>
            <a:r>
              <a:rPr lang="ja-JP" altLang="en-US" sz="2400"/>
              <a:t>を書く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for row in </a:t>
            </a:r>
            <a:r>
              <a:rPr lang="en-US" altLang="ja-JP" sz="2400" b="1">
                <a:solidFill>
                  <a:srgbClr val="FF0000"/>
                </a:solidFill>
              </a:rPr>
              <a:t>c</a:t>
            </a:r>
            <a:r>
              <a:rPr lang="en-US" altLang="ja-JP" sz="2400"/>
              <a:t>.execute(select_sql):</a:t>
            </a:r>
            <a:r>
              <a:rPr lang="ja-JP" altLang="en-US" sz="2400"/>
              <a:t>←カーソルを実行（ループ）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	print(row)</a:t>
            </a:r>
            <a:r>
              <a:rPr lang="ja-JP" altLang="en-US" sz="2400"/>
              <a:t>←カーソルの位置のデータを出力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conn.close()</a:t>
            </a:r>
            <a:r>
              <a:rPr lang="ja-JP" altLang="en-US" sz="2400"/>
              <a:t>←接続を切断</a:t>
            </a:r>
          </a:p>
        </p:txBody>
      </p:sp>
    </p:spTree>
    <p:extLst>
      <p:ext uri="{BB962C8B-B14F-4D97-AF65-F5344CB8AC3E}">
        <p14:creationId xmlns:p14="http://schemas.microsoft.com/office/powerpoint/2010/main" val="25925489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CCC09E-7FAC-4E55-91D7-2430A93A6B20}"/>
              </a:ext>
            </a:extLst>
          </p:cNvPr>
          <p:cNvSpPr/>
          <p:nvPr/>
        </p:nvSpPr>
        <p:spPr>
          <a:xfrm>
            <a:off x="744014" y="2175981"/>
            <a:ext cx="5484169" cy="417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8236ED5-54C1-4D2D-A3A9-F9478078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043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図でまとめる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82B816D-BA5E-414C-A128-4D19A521D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56889"/>
              </p:ext>
            </p:extLst>
          </p:nvPr>
        </p:nvGraphicFramePr>
        <p:xfrm>
          <a:off x="1259631" y="2872740"/>
          <a:ext cx="4680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799242764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4255268723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571797175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18960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8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5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19530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3F3B25-F154-4CBE-9C2F-5B5ABA334DC1}"/>
              </a:ext>
            </a:extLst>
          </p:cNvPr>
          <p:cNvSpPr/>
          <p:nvPr/>
        </p:nvSpPr>
        <p:spPr>
          <a:xfrm>
            <a:off x="6428124" y="3232087"/>
            <a:ext cx="1751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c = conn.cursor()</a:t>
            </a:r>
            <a:endParaRPr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E2DB58C5-045B-41F9-9812-EE21C4B3840E}"/>
              </a:ext>
            </a:extLst>
          </p:cNvPr>
          <p:cNvSpPr/>
          <p:nvPr/>
        </p:nvSpPr>
        <p:spPr>
          <a:xfrm>
            <a:off x="5917729" y="3256581"/>
            <a:ext cx="408927" cy="34483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AAFE9AE9-D840-4039-987C-BD82DB5F3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93530"/>
              </p:ext>
            </p:extLst>
          </p:nvPr>
        </p:nvGraphicFramePr>
        <p:xfrm>
          <a:off x="1259631" y="4581128"/>
          <a:ext cx="4680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799242764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4255268723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571797175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18960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8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5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1953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7B27F8-FFF3-457E-A6FB-F76DF3EEFD11}"/>
              </a:ext>
            </a:extLst>
          </p:cNvPr>
          <p:cNvSpPr txBox="1"/>
          <p:nvPr/>
        </p:nvSpPr>
        <p:spPr>
          <a:xfrm>
            <a:off x="3321873" y="238427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テーブル２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097BEF-047C-4548-9269-6F3CC2CD8A00}"/>
              </a:ext>
            </a:extLst>
          </p:cNvPr>
          <p:cNvSpPr txBox="1"/>
          <p:nvPr/>
        </p:nvSpPr>
        <p:spPr>
          <a:xfrm>
            <a:off x="3146572" y="419768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テーブル１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6C1BB8B-8840-4ED0-8CCE-AFA789399247}"/>
              </a:ext>
            </a:extLst>
          </p:cNvPr>
          <p:cNvSpPr/>
          <p:nvPr/>
        </p:nvSpPr>
        <p:spPr>
          <a:xfrm>
            <a:off x="3203848" y="1788410"/>
            <a:ext cx="2290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test.db</a:t>
            </a:r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1F57A5F-482A-4248-ADC0-E94974608D86}"/>
              </a:ext>
            </a:extLst>
          </p:cNvPr>
          <p:cNvSpPr/>
          <p:nvPr/>
        </p:nvSpPr>
        <p:spPr>
          <a:xfrm>
            <a:off x="5189716" y="1786573"/>
            <a:ext cx="3111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conn=sqlite3.connect(dbname)</a:t>
            </a:r>
            <a:endParaRPr lang="ja-JP" altLang="en-US"/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866DB451-F4E8-476E-B895-BCFBD9B303FB}"/>
              </a:ext>
            </a:extLst>
          </p:cNvPr>
          <p:cNvSpPr/>
          <p:nvPr/>
        </p:nvSpPr>
        <p:spPr>
          <a:xfrm>
            <a:off x="4283968" y="1791639"/>
            <a:ext cx="768967" cy="3693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カーブ 14">
            <a:extLst>
              <a:ext uri="{FF2B5EF4-FFF2-40B4-BE49-F238E27FC236}">
                <a16:creationId xmlns:a16="http://schemas.microsoft.com/office/drawing/2014/main" id="{A9881D20-371F-46D7-BC8E-3C1865A673B9}"/>
              </a:ext>
            </a:extLst>
          </p:cNvPr>
          <p:cNvSpPr/>
          <p:nvPr/>
        </p:nvSpPr>
        <p:spPr>
          <a:xfrm>
            <a:off x="312228" y="3356991"/>
            <a:ext cx="734286" cy="720081"/>
          </a:xfrm>
          <a:prstGeom prst="curvedRightArrow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03860B5-5651-4D57-BA6A-6458E9BBA057}"/>
              </a:ext>
            </a:extLst>
          </p:cNvPr>
          <p:cNvSpPr/>
          <p:nvPr/>
        </p:nvSpPr>
        <p:spPr>
          <a:xfrm>
            <a:off x="-9154" y="2567683"/>
            <a:ext cx="32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rgbClr val="00B050"/>
                </a:solidFill>
                <a:highlight>
                  <a:srgbClr val="FFFF00"/>
                </a:highlight>
              </a:rPr>
              <a:t>for row in c.execute(select_sql):</a:t>
            </a:r>
            <a:endParaRPr lang="ja-JP" altLang="en-US" b="1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32803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</a:t>
            </a:r>
            <a:r>
              <a:rPr kumimoji="1" lang="ja-JP" altLang="en-US"/>
              <a:t>追加</a:t>
            </a:r>
            <a:r>
              <a:rPr kumimoji="1" lang="en-US" altLang="ja-JP"/>
              <a:t>(insertdb.py)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ja-JP"/>
              <a:t>import sqlite3 </a:t>
            </a:r>
          </a:p>
          <a:p>
            <a:pPr>
              <a:buNone/>
            </a:pPr>
            <a:r>
              <a:rPr lang="en-US" altLang="ja-JP"/>
              <a:t>dbname='test.db'</a:t>
            </a:r>
          </a:p>
          <a:p>
            <a:pPr>
              <a:buNone/>
            </a:pPr>
            <a:r>
              <a:rPr lang="en-US" altLang="ja-JP"/>
              <a:t>conn=sqlite3.connect(dbname)</a:t>
            </a:r>
          </a:p>
          <a:p>
            <a:pPr>
              <a:buNone/>
            </a:pPr>
            <a:r>
              <a:rPr lang="en-US" altLang="ja-JP"/>
              <a:t>c = conn.cursor()</a:t>
            </a:r>
          </a:p>
          <a:p>
            <a:pPr>
              <a:buNone/>
            </a:pPr>
            <a:r>
              <a:rPr lang="en-US" altLang="ja-JP"/>
              <a:t>No='5' </a:t>
            </a:r>
          </a:p>
          <a:p>
            <a:pPr>
              <a:buNone/>
            </a:pPr>
            <a:r>
              <a:rPr lang="en-US" altLang="ja-JP"/>
              <a:t>name='Tset Name' </a:t>
            </a:r>
          </a:p>
          <a:p>
            <a:pPr>
              <a:buNone/>
            </a:pPr>
            <a:r>
              <a:rPr lang="en-US" altLang="ja-JP"/>
              <a:t>hight=170</a:t>
            </a:r>
          </a:p>
          <a:p>
            <a:pPr>
              <a:buNone/>
            </a:pPr>
            <a:r>
              <a:rPr lang="en-US" altLang="ja-JP"/>
              <a:t>weight=80</a:t>
            </a:r>
          </a:p>
          <a:p>
            <a:pPr>
              <a:buNone/>
            </a:pPr>
            <a:r>
              <a:rPr lang="en-US" altLang="ja-JP"/>
              <a:t>sql = 'INSERT INTO giants(No,name,hight,weight) VALUES(?,?,?,?)'</a:t>
            </a:r>
          </a:p>
          <a:p>
            <a:pPr>
              <a:buNone/>
            </a:pPr>
            <a:r>
              <a:rPr lang="en-US" altLang="ja-JP"/>
              <a:t>data = (No,name,hight,weight)</a:t>
            </a:r>
          </a:p>
          <a:p>
            <a:pPr>
              <a:buNone/>
            </a:pPr>
            <a:r>
              <a:rPr lang="en-US" altLang="ja-JP"/>
              <a:t>c.execute(sql, data)</a:t>
            </a:r>
          </a:p>
          <a:p>
            <a:pPr>
              <a:buNone/>
            </a:pPr>
            <a:r>
              <a:rPr lang="en-US" altLang="ja-JP"/>
              <a:t>conn.commit()</a:t>
            </a:r>
          </a:p>
          <a:p>
            <a:pPr>
              <a:buNone/>
            </a:pPr>
            <a:r>
              <a:rPr lang="en-US" altLang="ja-JP"/>
              <a:t>conn.close()</a:t>
            </a:r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85EFF4D-1613-41BC-800A-A652B0F8B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40126"/>
              </p:ext>
            </p:extLst>
          </p:nvPr>
        </p:nvGraphicFramePr>
        <p:xfrm>
          <a:off x="1524000" y="1988840"/>
          <a:ext cx="6096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632781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83846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159941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8653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0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33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7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17537"/>
                  </a:ext>
                </a:extLst>
              </a:tr>
            </a:tbl>
          </a:graphicData>
        </a:graphic>
      </p:graphicFrame>
      <p:sp>
        <p:nvSpPr>
          <p:cNvPr id="5" name="矢印: 右 4">
            <a:extLst>
              <a:ext uri="{FF2B5EF4-FFF2-40B4-BE49-F238E27FC236}">
                <a16:creationId xmlns:a16="http://schemas.microsoft.com/office/drawing/2014/main" id="{58963899-31BD-47F5-807F-6EC484C3A5E9}"/>
              </a:ext>
            </a:extLst>
          </p:cNvPr>
          <p:cNvSpPr/>
          <p:nvPr/>
        </p:nvSpPr>
        <p:spPr>
          <a:xfrm>
            <a:off x="575556" y="2448685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カーブ 5">
            <a:extLst>
              <a:ext uri="{FF2B5EF4-FFF2-40B4-BE49-F238E27FC236}">
                <a16:creationId xmlns:a16="http://schemas.microsoft.com/office/drawing/2014/main" id="{7D2F7563-1A17-4628-BD70-B2B7125A1D7E}"/>
              </a:ext>
            </a:extLst>
          </p:cNvPr>
          <p:cNvSpPr/>
          <p:nvPr/>
        </p:nvSpPr>
        <p:spPr>
          <a:xfrm>
            <a:off x="1259632" y="1667235"/>
            <a:ext cx="792088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矢印: 下カーブ 6">
            <a:extLst>
              <a:ext uri="{FF2B5EF4-FFF2-40B4-BE49-F238E27FC236}">
                <a16:creationId xmlns:a16="http://schemas.microsoft.com/office/drawing/2014/main" id="{4AB99ADA-2319-469F-9A4C-72BE4D162C03}"/>
              </a:ext>
            </a:extLst>
          </p:cNvPr>
          <p:cNvSpPr/>
          <p:nvPr/>
        </p:nvSpPr>
        <p:spPr>
          <a:xfrm>
            <a:off x="935596" y="1535880"/>
            <a:ext cx="2412268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下カーブ 7">
            <a:extLst>
              <a:ext uri="{FF2B5EF4-FFF2-40B4-BE49-F238E27FC236}">
                <a16:creationId xmlns:a16="http://schemas.microsoft.com/office/drawing/2014/main" id="{E1EA2240-412A-4B13-9FEF-6C251FECC6F5}"/>
              </a:ext>
            </a:extLst>
          </p:cNvPr>
          <p:cNvSpPr/>
          <p:nvPr/>
        </p:nvSpPr>
        <p:spPr>
          <a:xfrm>
            <a:off x="755576" y="1484784"/>
            <a:ext cx="5004556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下カーブ 8">
            <a:extLst>
              <a:ext uri="{FF2B5EF4-FFF2-40B4-BE49-F238E27FC236}">
                <a16:creationId xmlns:a16="http://schemas.microsoft.com/office/drawing/2014/main" id="{042B9577-B99B-4582-B4BF-2C078D1B107A}"/>
              </a:ext>
            </a:extLst>
          </p:cNvPr>
          <p:cNvSpPr/>
          <p:nvPr/>
        </p:nvSpPr>
        <p:spPr>
          <a:xfrm>
            <a:off x="457200" y="1497427"/>
            <a:ext cx="6509066" cy="673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0FBAB7-212B-419A-A438-2EEBD5849D1B}"/>
              </a:ext>
            </a:extLst>
          </p:cNvPr>
          <p:cNvSpPr txBox="1"/>
          <p:nvPr/>
        </p:nvSpPr>
        <p:spPr>
          <a:xfrm>
            <a:off x="1775124" y="1653924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row[0]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E7236A-A57C-4DDE-9478-8CE4AFD0712E}"/>
              </a:ext>
            </a:extLst>
          </p:cNvPr>
          <p:cNvSpPr txBox="1"/>
          <p:nvPr/>
        </p:nvSpPr>
        <p:spPr>
          <a:xfrm>
            <a:off x="3145711" y="1549931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row[1]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4684CB-A513-4C55-852C-576958AD5DEF}"/>
              </a:ext>
            </a:extLst>
          </p:cNvPr>
          <p:cNvSpPr txBox="1"/>
          <p:nvPr/>
        </p:nvSpPr>
        <p:spPr>
          <a:xfrm>
            <a:off x="5031112" y="1189136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row[3]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D9D56B-AB56-41CF-A3C7-ED322A059C56}"/>
              </a:ext>
            </a:extLst>
          </p:cNvPr>
          <p:cNvSpPr txBox="1"/>
          <p:nvPr/>
        </p:nvSpPr>
        <p:spPr>
          <a:xfrm>
            <a:off x="3500264" y="1306747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row[2]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48CBC6-CEE7-41D3-A29C-B8A07BB29D81}"/>
              </a:ext>
            </a:extLst>
          </p:cNvPr>
          <p:cNvSpPr/>
          <p:nvPr/>
        </p:nvSpPr>
        <p:spPr>
          <a:xfrm>
            <a:off x="61475" y="2762759"/>
            <a:ext cx="316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ja-JP"/>
              <a:t>for row in c.execute(select_sql):</a:t>
            </a:r>
          </a:p>
        </p:txBody>
      </p:sp>
    </p:spTree>
    <p:extLst>
      <p:ext uri="{BB962C8B-B14F-4D97-AF65-F5344CB8AC3E}">
        <p14:creationId xmlns:p14="http://schemas.microsoft.com/office/powerpoint/2010/main" val="33949492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752A5-7EDE-4523-AF4C-AFFBF0B2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データの削除</a:t>
            </a:r>
            <a:r>
              <a:rPr kumimoji="1" lang="en-US" altLang="ja-JP"/>
              <a:t>(deleted.py)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5799C0-D6A4-44E7-B170-DF66433F2274}"/>
              </a:ext>
            </a:extLst>
          </p:cNvPr>
          <p:cNvSpPr/>
          <p:nvPr/>
        </p:nvSpPr>
        <p:spPr>
          <a:xfrm>
            <a:off x="1331640" y="1700808"/>
            <a:ext cx="68407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/>
              <a:t>import sqlite3 </a:t>
            </a:r>
          </a:p>
          <a:p>
            <a:pPr>
              <a:buNone/>
            </a:pPr>
            <a:r>
              <a:rPr lang="en-US" altLang="ja-JP" sz="2400"/>
              <a:t>dbname='test.db'</a:t>
            </a:r>
          </a:p>
          <a:p>
            <a:pPr>
              <a:buNone/>
            </a:pPr>
            <a:r>
              <a:rPr lang="en-US" altLang="ja-JP" sz="2400"/>
              <a:t>conn=sqlite3.connect(dbname)</a:t>
            </a:r>
          </a:p>
          <a:p>
            <a:pPr>
              <a:buNone/>
            </a:pPr>
            <a:r>
              <a:rPr lang="en-US" altLang="ja-JP" sz="2400"/>
              <a:t>c = conn.cursor()</a:t>
            </a:r>
          </a:p>
          <a:p>
            <a:pPr>
              <a:buNone/>
            </a:pPr>
            <a:r>
              <a:rPr lang="en-US" altLang="ja-JP" sz="2400"/>
              <a:t>No="5"</a:t>
            </a:r>
          </a:p>
          <a:p>
            <a:pPr>
              <a:buNone/>
            </a:pPr>
            <a:r>
              <a:rPr lang="en-US" altLang="ja-JP" sz="2400"/>
              <a:t>sql ="delete from giants where No=?"</a:t>
            </a:r>
          </a:p>
          <a:p>
            <a:pPr>
              <a:buNone/>
            </a:pPr>
            <a:r>
              <a:rPr lang="en-US" altLang="ja-JP" sz="2400"/>
              <a:t>data=(No)</a:t>
            </a:r>
          </a:p>
          <a:p>
            <a:pPr>
              <a:buNone/>
            </a:pPr>
            <a:endParaRPr lang="en-US" altLang="ja-JP" sz="2400"/>
          </a:p>
          <a:p>
            <a:pPr>
              <a:buNone/>
            </a:pPr>
            <a:r>
              <a:rPr lang="en-US" altLang="ja-JP" sz="2400"/>
              <a:t>c.execute(sql,data)</a:t>
            </a:r>
          </a:p>
          <a:p>
            <a:pPr>
              <a:buNone/>
            </a:pPr>
            <a:r>
              <a:rPr lang="en-US" altLang="ja-JP" sz="2400"/>
              <a:t>conn.commit()</a:t>
            </a:r>
          </a:p>
          <a:p>
            <a:pPr>
              <a:buNone/>
            </a:pPr>
            <a:r>
              <a:rPr lang="en-US" altLang="ja-JP" sz="2400"/>
              <a:t>conn.close()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575676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データの削除</a:t>
            </a:r>
            <a:r>
              <a:rPr lang="en-US" altLang="ja-JP"/>
              <a:t>(deleted2.py)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606461E-8AD2-494B-9D68-361EEA434B1C}"/>
              </a:ext>
            </a:extLst>
          </p:cNvPr>
          <p:cNvSpPr/>
          <p:nvPr/>
        </p:nvSpPr>
        <p:spPr>
          <a:xfrm>
            <a:off x="1331640" y="1859340"/>
            <a:ext cx="6624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800"/>
              <a:t>import sqlite3 </a:t>
            </a:r>
          </a:p>
          <a:p>
            <a:pPr>
              <a:buNone/>
            </a:pPr>
            <a:r>
              <a:rPr lang="en-US" altLang="ja-JP" sz="2800"/>
              <a:t>dbname='test.db'</a:t>
            </a:r>
          </a:p>
          <a:p>
            <a:pPr>
              <a:buNone/>
            </a:pPr>
            <a:r>
              <a:rPr lang="en-US" altLang="ja-JP" sz="2800"/>
              <a:t>conn=sqlite3.connect(dbname)</a:t>
            </a:r>
          </a:p>
          <a:p>
            <a:pPr>
              <a:buNone/>
            </a:pPr>
            <a:r>
              <a:rPr lang="en-US" altLang="ja-JP" sz="2800"/>
              <a:t>c = conn.cursor()</a:t>
            </a:r>
          </a:p>
          <a:p>
            <a:pPr>
              <a:buNone/>
            </a:pPr>
            <a:r>
              <a:rPr lang="en-US" altLang="ja-JP" sz="2800"/>
              <a:t>sql ="delete from giants where </a:t>
            </a:r>
            <a:r>
              <a:rPr lang="en-US" altLang="ja-JP" sz="2800">
                <a:solidFill>
                  <a:srgbClr val="FF0000"/>
                </a:solidFill>
              </a:rPr>
              <a:t>No=‘4’</a:t>
            </a:r>
            <a:r>
              <a:rPr lang="en-US" altLang="ja-JP" sz="2800"/>
              <a:t>"</a:t>
            </a:r>
          </a:p>
          <a:p>
            <a:pPr>
              <a:buNone/>
            </a:pPr>
            <a:r>
              <a:rPr lang="en-US" altLang="ja-JP" sz="2800"/>
              <a:t>c.execute(sql)</a:t>
            </a:r>
          </a:p>
          <a:p>
            <a:pPr>
              <a:buNone/>
            </a:pPr>
            <a:r>
              <a:rPr lang="en-US" altLang="ja-JP" sz="2800"/>
              <a:t>conn.commit()</a:t>
            </a:r>
          </a:p>
          <a:p>
            <a:pPr>
              <a:buNone/>
            </a:pPr>
            <a:r>
              <a:rPr lang="en-US" altLang="ja-JP" sz="2800"/>
              <a:t>conn.close()</a:t>
            </a:r>
            <a:endParaRPr lang="ja-JP" altLang="en-US" sz="28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329AA8-0C58-4714-B98F-F289771DBE4C}"/>
              </a:ext>
            </a:extLst>
          </p:cNvPr>
          <p:cNvSpPr/>
          <p:nvPr/>
        </p:nvSpPr>
        <p:spPr>
          <a:xfrm>
            <a:off x="5292080" y="836712"/>
            <a:ext cx="1998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/>
              <a:t>No="5"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7CBC8A-C916-44EA-BFED-B88B926A4B2B}"/>
              </a:ext>
            </a:extLst>
          </p:cNvPr>
          <p:cNvSpPr/>
          <p:nvPr/>
        </p:nvSpPr>
        <p:spPr>
          <a:xfrm>
            <a:off x="1475656" y="2109924"/>
            <a:ext cx="4872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ja-JP" sz="2400"/>
              <a:t>sql ="delete from giants where No=?"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5C6BF2-9CAA-499A-918E-7C801F6ED1EF}"/>
              </a:ext>
            </a:extLst>
          </p:cNvPr>
          <p:cNvSpPr/>
          <p:nvPr/>
        </p:nvSpPr>
        <p:spPr>
          <a:xfrm>
            <a:off x="3275856" y="3152303"/>
            <a:ext cx="294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/>
              <a:t>data=(No)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533057F1-8CFB-4EBD-9D02-36916C26EEC2}"/>
              </a:ext>
            </a:extLst>
          </p:cNvPr>
          <p:cNvSpPr/>
          <p:nvPr/>
        </p:nvSpPr>
        <p:spPr>
          <a:xfrm>
            <a:off x="5580112" y="1412776"/>
            <a:ext cx="432048" cy="697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C8039D-4A44-4135-88AC-57B883E93D4F}"/>
              </a:ext>
            </a:extLst>
          </p:cNvPr>
          <p:cNvSpPr/>
          <p:nvPr/>
        </p:nvSpPr>
        <p:spPr>
          <a:xfrm>
            <a:off x="1475656" y="3932007"/>
            <a:ext cx="2532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ja-JP" sz="2400"/>
              <a:t>c.execute(sql,data)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B95472D1-F36D-4A07-A6D3-D831FD220933}"/>
              </a:ext>
            </a:extLst>
          </p:cNvPr>
          <p:cNvSpPr/>
          <p:nvPr/>
        </p:nvSpPr>
        <p:spPr>
          <a:xfrm>
            <a:off x="3419872" y="3501008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FB103C0B-4BC0-4720-BBB1-E6130B910BA9}"/>
              </a:ext>
            </a:extLst>
          </p:cNvPr>
          <p:cNvSpPr/>
          <p:nvPr/>
        </p:nvSpPr>
        <p:spPr>
          <a:xfrm rot="20112691">
            <a:off x="2248576" y="2646180"/>
            <a:ext cx="398375" cy="141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1F2E574C-7C3C-4D8F-8DD8-707C302C60A0}"/>
              </a:ext>
            </a:extLst>
          </p:cNvPr>
          <p:cNvSpPr/>
          <p:nvPr/>
        </p:nvSpPr>
        <p:spPr>
          <a:xfrm>
            <a:off x="5652120" y="2996952"/>
            <a:ext cx="1728192" cy="1289460"/>
          </a:xfrm>
          <a:prstGeom prst="wedgeRectCallout">
            <a:avLst>
              <a:gd name="adj1" fmla="val -109565"/>
              <a:gd name="adj2" fmla="val -16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パラメータ（？の部分）はフィールドの</a:t>
            </a:r>
            <a:r>
              <a:rPr lang="en-US" altLang="ja-JP"/>
              <a:t>No</a:t>
            </a:r>
            <a:r>
              <a:rPr lang="ja-JP" altLang="en-US"/>
              <a:t>であること教える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32471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6E01-FBD1-42FD-B855-B99D9D56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lang="ja-JP" altLang="en-US"/>
              <a:t>から</a:t>
            </a:r>
            <a:r>
              <a:rPr lang="en-US" altLang="ja-JP"/>
              <a:t>CSV</a:t>
            </a:r>
            <a:r>
              <a:rPr lang="ja-JP" altLang="en-US"/>
              <a:t>へのアクセス</a:t>
            </a:r>
            <a:endParaRPr kumimoji="1" lang="ja-JP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15F93-2FC5-4A36-9DE2-B72044E2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24" y="1484784"/>
            <a:ext cx="7956376" cy="265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import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D01040"/>
                </a:solidFill>
                <a:effectLst/>
                <a:latin typeface="Consolas" panose="020B0609020204030204" pitchFamily="49" charset="0"/>
              </a:rPr>
              <a:t>‘sample.csv’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reader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ja-JP" altLang="ja-JP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reader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ja-JP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header = next(reader)  # </a:t>
            </a:r>
            <a:r>
              <a:rPr kumimoji="0" lang="ja-JP" altLang="en-US" sz="2400">
                <a:solidFill>
                  <a:srgbClr val="333333"/>
                </a:solidFill>
                <a:latin typeface="Consolas" panose="020B0609020204030204" pitchFamily="49" charset="0"/>
              </a:rPr>
              <a:t>ヘッダーを読み飛ばしたい時</a:t>
            </a:r>
            <a:endParaRPr kumimoji="0" lang="en-US" altLang="ja-JP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reader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ja-JP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ja-JP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785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956D4-DA18-4966-A056-45AEB359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から</a:t>
            </a:r>
            <a:r>
              <a:rPr kumimoji="1" lang="en-US" altLang="ja-JP"/>
              <a:t>EXCEL</a:t>
            </a:r>
            <a:r>
              <a:rPr kumimoji="1" lang="ja-JP" altLang="en-US"/>
              <a:t>を読み出す</a:t>
            </a:r>
          </a:p>
        </p:txBody>
      </p:sp>
    </p:spTree>
    <p:extLst>
      <p:ext uri="{BB962C8B-B14F-4D97-AF65-F5344CB8AC3E}">
        <p14:creationId xmlns:p14="http://schemas.microsoft.com/office/powerpoint/2010/main" val="279644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2AE69-3F41-400C-B83A-15C05531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36912"/>
            <a:ext cx="8229600" cy="1143000"/>
          </a:xfrm>
        </p:spPr>
        <p:txBody>
          <a:bodyPr/>
          <a:lstStyle/>
          <a:p>
            <a:r>
              <a:rPr kumimoji="1" lang="en-US" altLang="ja-JP"/>
              <a:t>Access</a:t>
            </a:r>
            <a:r>
              <a:rPr lang="ja-JP" altLang="en-US"/>
              <a:t>デモ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9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9EF08-DC3B-4D3B-B420-5EDFC15A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Access</a:t>
            </a:r>
            <a:r>
              <a:rPr kumimoji="1" lang="ja-JP" altLang="en-US"/>
              <a:t>の場合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E9B7B0-EB8E-49FA-A834-54039E53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テーブル・・・データの格納</a:t>
            </a:r>
            <a:endParaRPr kumimoji="1" lang="en-US" altLang="ja-JP"/>
          </a:p>
          <a:p>
            <a:r>
              <a:rPr lang="ja-JP" altLang="en-US"/>
              <a:t>フォーム・・・</a:t>
            </a:r>
            <a:r>
              <a:rPr lang="en-US" altLang="ja-JP"/>
              <a:t>VBA</a:t>
            </a:r>
            <a:r>
              <a:rPr lang="ja-JP" altLang="en-US"/>
              <a:t>でアプリを作成</a:t>
            </a:r>
            <a:endParaRPr lang="en-US" altLang="ja-JP"/>
          </a:p>
          <a:p>
            <a:r>
              <a:rPr kumimoji="1" lang="ja-JP" altLang="en-US"/>
              <a:t>レポート・・・印刷機能</a:t>
            </a:r>
            <a:endParaRPr kumimoji="1" lang="en-US" altLang="ja-JP"/>
          </a:p>
          <a:p>
            <a:r>
              <a:rPr lang="ja-JP" altLang="en-US"/>
              <a:t>クエリ・・・</a:t>
            </a:r>
            <a:r>
              <a:rPr lang="en-US" altLang="ja-JP"/>
              <a:t>SQL</a:t>
            </a:r>
            <a:r>
              <a:rPr lang="ja-JP" altLang="en-US"/>
              <a:t>でデータの操作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49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C4F97-6289-45F9-AD7D-2BBCAB30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XML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86B7C-BC17-4C1A-A3AD-596768BF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文章の構造を記述するための</a:t>
            </a:r>
            <a:r>
              <a:rPr lang="ja-JP" altLang="en-US">
                <a:solidFill>
                  <a:srgbClr val="FF0000"/>
                </a:solidFill>
              </a:rPr>
              <a:t>マークアップ言語の一種</a:t>
            </a:r>
            <a:r>
              <a:rPr lang="ja-JP" altLang="en-US"/>
              <a:t>。主にデータのやりとりや管理を簡単にする目的で使われ、</a:t>
            </a:r>
            <a:r>
              <a:rPr lang="en-US" altLang="ja-JP"/>
              <a:t>CSV</a:t>
            </a:r>
            <a:r>
              <a:rPr lang="ja-JP" altLang="en-US"/>
              <a:t>に比べて記述形式がわかりやすいという特徴がある。</a:t>
            </a:r>
            <a:endParaRPr lang="en-US" altLang="ja-JP"/>
          </a:p>
          <a:p>
            <a:r>
              <a:rPr lang="en-US" altLang="ja-JP"/>
              <a:t>HTML</a:t>
            </a:r>
            <a:r>
              <a:rPr lang="ja-JP" altLang="en-US"/>
              <a:t>も </a:t>
            </a:r>
            <a:r>
              <a:rPr lang="en-US" altLang="ja-JP" b="1"/>
              <a:t>XML</a:t>
            </a:r>
            <a:r>
              <a:rPr lang="ja-JP" altLang="en-US"/>
              <a:t> と同じマークアップ言語のひとつである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68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3B32E-C736-4DCE-A42D-2172C580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XML(csv</a:t>
            </a:r>
            <a:r>
              <a:rPr kumimoji="1" lang="ja-JP" altLang="en-US"/>
              <a:t>より可読性が優れている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31ED2-90F1-4BAA-8E8C-173E48FE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2400" dirty="0"/>
              <a:t>&lt;</a:t>
            </a:r>
            <a:r>
              <a:rPr lang="ja-JP" altLang="en-US" sz="2400" dirty="0"/>
              <a:t>巨人軍</a:t>
            </a:r>
            <a:r>
              <a:rPr lang="en-US" altLang="ja-JP" sz="24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 &lt;</a:t>
            </a:r>
            <a:r>
              <a:rPr lang="ja-JP" altLang="en-US" sz="2400" dirty="0"/>
              <a:t>選手</a:t>
            </a:r>
            <a:r>
              <a:rPr lang="en-US" altLang="ja-JP" sz="24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 	&lt;No.&gt;1&lt;/No.&gt;              </a:t>
            </a:r>
          </a:p>
          <a:p>
            <a:pPr marL="0" indent="0">
              <a:buNone/>
            </a:pPr>
            <a:r>
              <a:rPr lang="en-US" altLang="ja-JP" sz="2400" dirty="0"/>
              <a:t>    	&lt;</a:t>
            </a:r>
            <a:r>
              <a:rPr lang="ja-JP" altLang="en-US" sz="2400" dirty="0"/>
              <a:t>選手名</a:t>
            </a:r>
            <a:r>
              <a:rPr lang="en-US" altLang="ja-JP" sz="2400" dirty="0"/>
              <a:t>&gt;</a:t>
            </a:r>
            <a:r>
              <a:rPr lang="ja-JP" altLang="en-US" sz="2400" dirty="0"/>
              <a:t>吉川大幾</a:t>
            </a:r>
            <a:r>
              <a:rPr lang="en-US" altLang="ja-JP" sz="2400" dirty="0"/>
              <a:t>&lt;/</a:t>
            </a:r>
            <a:r>
              <a:rPr lang="ja-JP" altLang="en-US" sz="2400" dirty="0"/>
              <a:t>選手名</a:t>
            </a:r>
            <a:r>
              <a:rPr lang="en-US" altLang="ja-JP" sz="24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    	&lt;</a:t>
            </a:r>
            <a:r>
              <a:rPr lang="ja-JP" altLang="en-US" sz="2400" dirty="0"/>
              <a:t>守備</a:t>
            </a:r>
            <a:r>
              <a:rPr lang="en-US" altLang="ja-JP" sz="2400" dirty="0"/>
              <a:t>&gt;</a:t>
            </a:r>
            <a:r>
              <a:rPr lang="ja-JP" altLang="en-US" sz="2400" dirty="0"/>
              <a:t>内野手</a:t>
            </a:r>
            <a:r>
              <a:rPr lang="en-US" altLang="ja-JP" sz="2400" dirty="0"/>
              <a:t>&lt;/</a:t>
            </a:r>
            <a:r>
              <a:rPr lang="ja-JP" altLang="en-US" sz="2400" dirty="0"/>
              <a:t>守備</a:t>
            </a:r>
            <a:r>
              <a:rPr lang="en-US" altLang="ja-JP" sz="24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&lt;/</a:t>
            </a:r>
            <a:r>
              <a:rPr lang="ja-JP" altLang="en-US" sz="2400" dirty="0"/>
              <a:t>選手</a:t>
            </a:r>
            <a:r>
              <a:rPr lang="en-US" altLang="ja-JP" sz="2400" dirty="0"/>
              <a:t>&gt;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&lt;</a:t>
            </a:r>
            <a:r>
              <a:rPr lang="ja-JP" altLang="en-US" sz="2400" dirty="0"/>
              <a:t>選手</a:t>
            </a:r>
            <a:r>
              <a:rPr lang="en-US" altLang="ja-JP" sz="24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 	&lt;No.&gt;2&lt;/No.&gt;              </a:t>
            </a:r>
          </a:p>
          <a:p>
            <a:pPr marL="0" indent="0">
              <a:buNone/>
            </a:pPr>
            <a:r>
              <a:rPr lang="en-US" altLang="ja-JP" sz="2400" dirty="0"/>
              <a:t>    	&lt;</a:t>
            </a:r>
            <a:r>
              <a:rPr lang="ja-JP" altLang="en-US" sz="2400" dirty="0"/>
              <a:t>選手名</a:t>
            </a:r>
            <a:r>
              <a:rPr lang="en-US" altLang="ja-JP" sz="2400" dirty="0"/>
              <a:t>&gt;</a:t>
            </a:r>
            <a:r>
              <a:rPr lang="ja-JP" altLang="en-US" sz="2400" dirty="0"/>
              <a:t>増田大輝</a:t>
            </a:r>
            <a:r>
              <a:rPr lang="en-US" altLang="ja-JP" sz="2400" dirty="0"/>
              <a:t>&lt;/</a:t>
            </a:r>
            <a:r>
              <a:rPr lang="ja-JP" altLang="en-US" sz="2400" dirty="0"/>
              <a:t>選手名</a:t>
            </a:r>
            <a:r>
              <a:rPr lang="en-US" altLang="ja-JP" sz="24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    	&lt;</a:t>
            </a:r>
            <a:r>
              <a:rPr lang="ja-JP" altLang="en-US" sz="2400" dirty="0"/>
              <a:t>守備</a:t>
            </a:r>
            <a:r>
              <a:rPr lang="en-US" altLang="ja-JP" sz="2400" dirty="0"/>
              <a:t>&gt;</a:t>
            </a:r>
            <a:r>
              <a:rPr lang="ja-JP" altLang="en-US" sz="2400" dirty="0"/>
              <a:t>内野手</a:t>
            </a:r>
            <a:r>
              <a:rPr lang="en-US" altLang="ja-JP" sz="2400" dirty="0"/>
              <a:t>&lt;/</a:t>
            </a:r>
            <a:r>
              <a:rPr lang="ja-JP" altLang="en-US" sz="2400" dirty="0"/>
              <a:t>守備</a:t>
            </a:r>
            <a:r>
              <a:rPr lang="en-US" altLang="ja-JP" sz="24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&lt;/</a:t>
            </a:r>
            <a:r>
              <a:rPr lang="ja-JP" altLang="en-US" sz="2400" dirty="0"/>
              <a:t>選手</a:t>
            </a:r>
            <a:r>
              <a:rPr lang="en-US" altLang="ja-JP" sz="24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&lt;/</a:t>
            </a:r>
            <a:r>
              <a:rPr lang="ja-JP" altLang="en-US" sz="2400" dirty="0"/>
              <a:t>巨人軍</a:t>
            </a:r>
            <a:r>
              <a:rPr lang="en-US" altLang="ja-JP" sz="2400" dirty="0"/>
              <a:t>&gt;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5D37C4-0477-471A-8C49-AE2A2F564D5D}"/>
              </a:ext>
            </a:extLst>
          </p:cNvPr>
          <p:cNvSpPr/>
          <p:nvPr/>
        </p:nvSpPr>
        <p:spPr>
          <a:xfrm>
            <a:off x="323528" y="1916832"/>
            <a:ext cx="5616624" cy="2016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7315C9-BA68-4F21-A46F-BD0926442F09}"/>
              </a:ext>
            </a:extLst>
          </p:cNvPr>
          <p:cNvSpPr/>
          <p:nvPr/>
        </p:nvSpPr>
        <p:spPr>
          <a:xfrm>
            <a:off x="323528" y="4021497"/>
            <a:ext cx="5616624" cy="1639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14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20E5D-AB97-48B4-BF64-F171E97B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JSON</a:t>
            </a:r>
            <a:br>
              <a:rPr kumimoji="1" lang="en-US" altLang="ja-JP" dirty="0"/>
            </a:br>
            <a:r>
              <a:rPr lang="en-US" altLang="ja-JP" sz="3100" dirty="0"/>
              <a:t>JavaScript</a:t>
            </a:r>
            <a:r>
              <a:rPr lang="en-US" altLang="ja-JP" dirty="0"/>
              <a:t> </a:t>
            </a:r>
            <a:r>
              <a:rPr lang="ja-JP" altLang="en-US" sz="2200" dirty="0"/>
              <a:t>オブジェクトの構文に従った</a:t>
            </a:r>
            <a:br>
              <a:rPr lang="en-US" altLang="ja-JP" sz="2200" dirty="0"/>
            </a:br>
            <a:r>
              <a:rPr lang="ja-JP" altLang="en-US" sz="2200" dirty="0"/>
              <a:t>テキストベースのフォーマット</a:t>
            </a:r>
            <a:endParaRPr kumimoji="1" lang="ja-JP" altLang="en-US" sz="2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A58D2-EE41-4CE1-B313-B8A9B133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 “</a:t>
            </a:r>
            <a:r>
              <a:rPr lang="ja-JP" altLang="en-US" dirty="0"/>
              <a:t>巨人軍選手</a:t>
            </a:r>
            <a:r>
              <a:rPr lang="en-US" altLang="ja-JP" dirty="0"/>
              <a:t>": 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"No.": "1",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"</a:t>
            </a:r>
            <a:r>
              <a:rPr lang="ja-JP" altLang="en-US" dirty="0">
                <a:solidFill>
                  <a:srgbClr val="FF0000"/>
                </a:solidFill>
              </a:rPr>
              <a:t>選手名</a:t>
            </a:r>
            <a:r>
              <a:rPr lang="en-US" altLang="ja-JP" dirty="0">
                <a:solidFill>
                  <a:srgbClr val="FF0000"/>
                </a:solidFill>
              </a:rPr>
              <a:t>": "</a:t>
            </a:r>
            <a:r>
              <a:rPr lang="ja-JP" altLang="en-US" dirty="0">
                <a:solidFill>
                  <a:srgbClr val="FF0000"/>
                </a:solidFill>
              </a:rPr>
              <a:t>吉川大幾</a:t>
            </a:r>
            <a:r>
              <a:rPr lang="en-US" altLang="ja-JP" dirty="0">
                <a:solidFill>
                  <a:srgbClr val="FF0000"/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"</a:t>
            </a:r>
            <a:r>
              <a:rPr lang="ja-JP" altLang="en-US" dirty="0">
                <a:solidFill>
                  <a:srgbClr val="FF0000"/>
                </a:solidFill>
              </a:rPr>
              <a:t>守備</a:t>
            </a:r>
            <a:r>
              <a:rPr lang="en-US" altLang="ja-JP" dirty="0">
                <a:solidFill>
                  <a:srgbClr val="FF0000"/>
                </a:solidFill>
              </a:rPr>
              <a:t>": "</a:t>
            </a:r>
            <a:r>
              <a:rPr lang="ja-JP" altLang="en-US" dirty="0">
                <a:solidFill>
                  <a:srgbClr val="FF0000"/>
                </a:solidFill>
              </a:rPr>
              <a:t>内野手</a:t>
            </a:r>
            <a:r>
              <a:rPr lang="en-US" altLang="ja-JP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},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          "No.": "2",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      "</a:t>
            </a:r>
            <a:r>
              <a:rPr lang="ja-JP" altLang="en-US" dirty="0">
                <a:solidFill>
                  <a:srgbClr val="00B050"/>
                </a:solidFill>
              </a:rPr>
              <a:t>選手名</a:t>
            </a:r>
            <a:r>
              <a:rPr lang="en-US" altLang="ja-JP" dirty="0">
                <a:solidFill>
                  <a:srgbClr val="00B050"/>
                </a:solidFill>
              </a:rPr>
              <a:t>": "</a:t>
            </a:r>
            <a:r>
              <a:rPr lang="ja-JP" altLang="en-US" dirty="0">
                <a:solidFill>
                  <a:srgbClr val="00B050"/>
                </a:solidFill>
              </a:rPr>
              <a:t>増田大輝</a:t>
            </a:r>
            <a:r>
              <a:rPr lang="en-US" altLang="ja-JP" dirty="0">
                <a:solidFill>
                  <a:srgbClr val="00B050"/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      "</a:t>
            </a:r>
            <a:r>
              <a:rPr lang="ja-JP" altLang="en-US" dirty="0">
                <a:solidFill>
                  <a:srgbClr val="00B050"/>
                </a:solidFill>
              </a:rPr>
              <a:t>守備</a:t>
            </a:r>
            <a:r>
              <a:rPr lang="en-US" altLang="ja-JP" dirty="0">
                <a:solidFill>
                  <a:srgbClr val="00B050"/>
                </a:solidFill>
              </a:rPr>
              <a:t>": "</a:t>
            </a:r>
            <a:r>
              <a:rPr lang="ja-JP" altLang="en-US" dirty="0">
                <a:solidFill>
                  <a:srgbClr val="00B050"/>
                </a:solidFill>
              </a:rPr>
              <a:t>内野手</a:t>
            </a:r>
            <a:r>
              <a:rPr lang="en-US" altLang="ja-JP" dirty="0">
                <a:solidFill>
                  <a:srgbClr val="00B05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    ]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3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318EB-FCA8-40A7-AEE3-7A6D50A2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VS</a:t>
            </a:r>
            <a:r>
              <a:rPr kumimoji="1" lang="ja-JP" altLang="en-US" dirty="0"/>
              <a:t> </a:t>
            </a:r>
            <a:r>
              <a:rPr kumimoji="1" lang="en-US" altLang="ja-JP" dirty="0"/>
              <a:t>ACCESS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D20A2E-E0C1-449B-A4EA-A17BC810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EXCEL</a:t>
            </a:r>
            <a:r>
              <a:rPr kumimoji="1" lang="ja-JP" altLang="en-US" sz="2000" dirty="0"/>
              <a:t>は表計算としてのイメージが強いですがデータベースの側面</a:t>
            </a:r>
            <a:r>
              <a:rPr lang="ja-JP" altLang="en-US" sz="2000" dirty="0"/>
              <a:t>も</a:t>
            </a:r>
            <a:r>
              <a:rPr lang="ja-JP" altLang="en-US" sz="2000"/>
              <a:t>持っています（いわゆる</a:t>
            </a:r>
            <a:r>
              <a:rPr lang="ja-JP" altLang="en-US" sz="2000">
                <a:solidFill>
                  <a:srgbClr val="FF0000"/>
                </a:solidFill>
              </a:rPr>
              <a:t>フィルターなどで検索する</a:t>
            </a:r>
            <a:r>
              <a:rPr lang="ja-JP" altLang="en-US" sz="2000"/>
              <a:t>）</a:t>
            </a:r>
            <a:endParaRPr lang="en-US" altLang="ja-JP" sz="2000" dirty="0"/>
          </a:p>
          <a:p>
            <a:r>
              <a:rPr kumimoji="1" lang="en-US" altLang="ja-JP" sz="2000" dirty="0"/>
              <a:t>EXCEL</a:t>
            </a:r>
            <a:r>
              <a:rPr kumimoji="1" lang="ja-JP" altLang="en-US" sz="2000" dirty="0"/>
              <a:t>のメリットは入力しやすい、なじみやすくデメリットはデータが多くなると</a:t>
            </a:r>
            <a:r>
              <a:rPr kumimoji="1" lang="ja-JP" altLang="en-US" sz="2000" dirty="0">
                <a:solidFill>
                  <a:srgbClr val="FF0000"/>
                </a:solidFill>
              </a:rPr>
              <a:t>処理が</a:t>
            </a:r>
            <a:r>
              <a:rPr kumimoji="1" lang="ja-JP" altLang="en-US" sz="2000">
                <a:solidFill>
                  <a:srgbClr val="FF0000"/>
                </a:solidFill>
              </a:rPr>
              <a:t>重たくなる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kumimoji="1" lang="ja-JP" altLang="en-US" sz="2000" dirty="0"/>
              <a:t>アクセスのメリットとして大きなサイズのデータを扱えること（</a:t>
            </a:r>
            <a:r>
              <a:rPr kumimoji="1" lang="ja-JP" altLang="en-US" sz="2000" dirty="0">
                <a:solidFill>
                  <a:srgbClr val="FF0000"/>
                </a:solidFill>
              </a:rPr>
              <a:t>２</a:t>
            </a:r>
            <a:r>
              <a:rPr kumimoji="1" lang="en-US" altLang="ja-JP" sz="2000" dirty="0">
                <a:solidFill>
                  <a:srgbClr val="FF0000"/>
                </a:solidFill>
              </a:rPr>
              <a:t>G</a:t>
            </a:r>
            <a:r>
              <a:rPr kumimoji="1" lang="ja-JP" altLang="en-US" sz="2000" dirty="0"/>
              <a:t>までですがそれ</a:t>
            </a:r>
            <a:r>
              <a:rPr kumimoji="1" lang="ja-JP" altLang="en-US" sz="2000"/>
              <a:t>以上は</a:t>
            </a:r>
            <a:r>
              <a:rPr lang="en-US" altLang="ja-JP" sz="2000"/>
              <a:t>SQLServer</a:t>
            </a:r>
            <a:r>
              <a:rPr lang="ja-JP" altLang="en-US" sz="2000"/>
              <a:t>）</a:t>
            </a:r>
            <a:endParaRPr lang="en-US" altLang="ja-JP" sz="2000"/>
          </a:p>
          <a:p>
            <a:r>
              <a:rPr lang="ja-JP" altLang="en-US" sz="2000"/>
              <a:t>リレーショナルデータベース</a:t>
            </a:r>
            <a:r>
              <a:rPr lang="ja-JP" altLang="en-US" sz="2000" dirty="0"/>
              <a:t>は非常にデータを操作するとき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柔軟に扱えます。エクセルの</a:t>
            </a:r>
            <a:r>
              <a:rPr lang="ja-JP" altLang="en-US" sz="2000" dirty="0">
                <a:solidFill>
                  <a:srgbClr val="FF0000"/>
                </a:solidFill>
              </a:rPr>
              <a:t>属人化</a:t>
            </a:r>
            <a:r>
              <a:rPr lang="ja-JP" altLang="en-US" sz="2000" dirty="0"/>
              <a:t>を自動化できます。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デメリットは習得するのに時間</a:t>
            </a:r>
            <a:r>
              <a:rPr lang="ja-JP" altLang="en-US" sz="2000"/>
              <a:t>がかかる</a:t>
            </a:r>
            <a:endParaRPr lang="en-US" altLang="ja-JP" sz="200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40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2A8F5C-1785-4A70-96AB-22E5A624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データベースの構造</a:t>
            </a: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4C75E82B-67FD-40FA-A4F0-F915FE9175AA}"/>
              </a:ext>
            </a:extLst>
          </p:cNvPr>
          <p:cNvSpPr/>
          <p:nvPr/>
        </p:nvSpPr>
        <p:spPr>
          <a:xfrm>
            <a:off x="457200" y="1844824"/>
            <a:ext cx="2232248" cy="27363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7D005BF2-74DB-4BD1-8B48-2C3ADA462DA7}"/>
              </a:ext>
            </a:extLst>
          </p:cNvPr>
          <p:cNvSpPr/>
          <p:nvPr/>
        </p:nvSpPr>
        <p:spPr>
          <a:xfrm>
            <a:off x="2915816" y="2843808"/>
            <a:ext cx="1224136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11B0C6-139B-4FEF-8E8F-FDD30B66D553}"/>
              </a:ext>
            </a:extLst>
          </p:cNvPr>
          <p:cNvSpPr txBox="1"/>
          <p:nvPr/>
        </p:nvSpPr>
        <p:spPr>
          <a:xfrm>
            <a:off x="3527884" y="3717032"/>
            <a:ext cx="406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データを追加・削除・更新</a:t>
            </a:r>
            <a:r>
              <a:rPr kumimoji="1" lang="ja-JP" altLang="en-US"/>
              <a:t>・検索</a:t>
            </a:r>
            <a:endParaRPr kumimoji="1" lang="en-US" altLang="ja-JP"/>
          </a:p>
          <a:p>
            <a:r>
              <a:rPr kumimoji="1" lang="en-US" altLang="ja-JP">
                <a:solidFill>
                  <a:srgbClr val="FF0000"/>
                </a:solidFill>
              </a:rPr>
              <a:t>excel</a:t>
            </a:r>
            <a:r>
              <a:rPr kumimoji="1" lang="ja-JP" altLang="en-US">
                <a:solidFill>
                  <a:srgbClr val="FF0000"/>
                </a:solidFill>
              </a:rPr>
              <a:t>のシートがデータベースのテーブル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2E6379-923E-45CB-8615-48DA3A98D652}"/>
              </a:ext>
            </a:extLst>
          </p:cNvPr>
          <p:cNvSpPr txBox="1"/>
          <p:nvPr/>
        </p:nvSpPr>
        <p:spPr>
          <a:xfrm>
            <a:off x="827584" y="4869160"/>
            <a:ext cx="195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A50F48-B0C4-4E9D-8D80-4947A852BE3A}"/>
              </a:ext>
            </a:extLst>
          </p:cNvPr>
          <p:cNvSpPr/>
          <p:nvPr/>
        </p:nvSpPr>
        <p:spPr>
          <a:xfrm>
            <a:off x="881555" y="2636912"/>
            <a:ext cx="1368152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テーブル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204F6DF-1F43-4186-8426-31FBABA6CCC2}"/>
              </a:ext>
            </a:extLst>
          </p:cNvPr>
          <p:cNvSpPr/>
          <p:nvPr/>
        </p:nvSpPr>
        <p:spPr>
          <a:xfrm>
            <a:off x="889248" y="3547107"/>
            <a:ext cx="1368152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テーブル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F833A4A-4897-458B-A1FB-BDD659F6487D}"/>
              </a:ext>
            </a:extLst>
          </p:cNvPr>
          <p:cNvSpPr/>
          <p:nvPr/>
        </p:nvSpPr>
        <p:spPr>
          <a:xfrm>
            <a:off x="3347864" y="4793506"/>
            <a:ext cx="1368152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テーブル</a:t>
            </a:r>
          </a:p>
        </p:txBody>
      </p:sp>
      <p:pic>
        <p:nvPicPr>
          <p:cNvPr id="6146" name="Picture 2" descr="シートの増やし方・削除の仕方【Excel・エクセル】">
            <a:extLst>
              <a:ext uri="{FF2B5EF4-FFF2-40B4-BE49-F238E27FC236}">
                <a16:creationId xmlns:a16="http://schemas.microsoft.com/office/drawing/2014/main" id="{A83AF06E-6379-4349-86AF-7DE85D82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22" y="458112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73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6B8C1-2E3E-4806-AB19-7D7B899C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題目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46EA13-CAE4-4E54-8A08-EBF71D29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CRUD(</a:t>
            </a:r>
            <a:r>
              <a:rPr kumimoji="1" lang="ja-JP" altLang="en-US"/>
              <a:t>クラッド</a:t>
            </a:r>
            <a:r>
              <a:rPr kumimoji="1" lang="en-US" altLang="ja-JP"/>
              <a:t>)</a:t>
            </a:r>
            <a:endParaRPr kumimoji="1" lang="en-US" altLang="ja-JP" dirty="0"/>
          </a:p>
          <a:p>
            <a:r>
              <a:rPr lang="en-US" altLang="ja-JP" dirty="0"/>
              <a:t>DB</a:t>
            </a:r>
            <a:r>
              <a:rPr lang="ja-JP" altLang="en-US" dirty="0"/>
              <a:t>概要・設計</a:t>
            </a:r>
            <a:endParaRPr kumimoji="1" lang="en-US" altLang="ja-JP" dirty="0"/>
          </a:p>
          <a:p>
            <a:r>
              <a:rPr kumimoji="1" lang="en-US" altLang="ja-JP" dirty="0"/>
              <a:t>SQL</a:t>
            </a:r>
            <a:r>
              <a:rPr kumimoji="1" lang="ja-JP" altLang="en-US" dirty="0"/>
              <a:t>初級</a:t>
            </a:r>
            <a:endParaRPr kumimoji="1" lang="en-US" altLang="ja-JP" dirty="0"/>
          </a:p>
          <a:p>
            <a:r>
              <a:rPr kumimoji="1" lang="en-US" altLang="ja-JP"/>
              <a:t>sqlite</a:t>
            </a:r>
            <a:r>
              <a:rPr kumimoji="1" lang="ja-JP" altLang="en-US" dirty="0"/>
              <a:t>の使い方</a:t>
            </a:r>
            <a:endParaRPr kumimoji="1"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からの</a:t>
            </a:r>
            <a:r>
              <a:rPr lang="en-US" altLang="ja-JP" err="1"/>
              <a:t>sqlite</a:t>
            </a:r>
            <a:r>
              <a:rPr lang="ja-JP" altLang="en-US"/>
              <a:t>・</a:t>
            </a:r>
            <a:r>
              <a:rPr lang="en-US" altLang="ja-JP"/>
              <a:t>CSV</a:t>
            </a:r>
            <a:r>
              <a:rPr lang="ja-JP" altLang="en-US" dirty="0"/>
              <a:t>の使い方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434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8CF3E-0C06-47E4-86AF-C9355C92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データベースの構造</a:t>
            </a: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41C609E3-5351-416D-ABC9-4C2CBF2D3304}"/>
              </a:ext>
            </a:extLst>
          </p:cNvPr>
          <p:cNvSpPr/>
          <p:nvPr/>
        </p:nvSpPr>
        <p:spPr>
          <a:xfrm>
            <a:off x="827584" y="1700808"/>
            <a:ext cx="7402016" cy="3024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9D469B-F2A3-4CB9-86E3-CA54FB587EE6}"/>
              </a:ext>
            </a:extLst>
          </p:cNvPr>
          <p:cNvSpPr/>
          <p:nvPr/>
        </p:nvSpPr>
        <p:spPr>
          <a:xfrm>
            <a:off x="1028673" y="3014461"/>
            <a:ext cx="2072086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巨人軍選手データ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3044E3D-883B-4056-BA68-A84D1AEB3775}"/>
              </a:ext>
            </a:extLst>
          </p:cNvPr>
          <p:cNvSpPr/>
          <p:nvPr/>
        </p:nvSpPr>
        <p:spPr>
          <a:xfrm>
            <a:off x="3352233" y="3043936"/>
            <a:ext cx="2048413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阪神選手データ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0F556D-A510-47C6-BBA8-46B403357927}"/>
              </a:ext>
            </a:extLst>
          </p:cNvPr>
          <p:cNvSpPr/>
          <p:nvPr/>
        </p:nvSpPr>
        <p:spPr>
          <a:xfrm>
            <a:off x="5652120" y="3043936"/>
            <a:ext cx="2160240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ソフトバンクデータ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2D88B9-2C22-41C5-A46D-5B0746A13FC1}"/>
              </a:ext>
            </a:extLst>
          </p:cNvPr>
          <p:cNvSpPr txBox="1"/>
          <p:nvPr/>
        </p:nvSpPr>
        <p:spPr>
          <a:xfrm>
            <a:off x="3203848" y="492061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プロ野球野球名簿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B77CCF8-54ED-4688-8298-5E1D16101EA7}"/>
              </a:ext>
            </a:extLst>
          </p:cNvPr>
          <p:cNvSpPr/>
          <p:nvPr/>
        </p:nvSpPr>
        <p:spPr>
          <a:xfrm>
            <a:off x="899592" y="5485408"/>
            <a:ext cx="2072086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テーブル</a:t>
            </a:r>
            <a:endParaRPr kumimoji="1" lang="ja-JP" altLang="en-US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88670712-A90C-4008-B29C-54E0536FE707}"/>
              </a:ext>
            </a:extLst>
          </p:cNvPr>
          <p:cNvSpPr/>
          <p:nvPr/>
        </p:nvSpPr>
        <p:spPr>
          <a:xfrm>
            <a:off x="5292080" y="1124744"/>
            <a:ext cx="2736304" cy="9580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あくまでも例です。</a:t>
            </a:r>
            <a:r>
              <a:rPr lang="en-US" altLang="ja-JP"/>
              <a:t>1</a:t>
            </a:r>
            <a:r>
              <a:rPr lang="ja-JP" altLang="en-US"/>
              <a:t>つのテーブルにもできます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55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EB8C4-46F4-4272-A85F-299A0C9F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テーブルの構造</a:t>
            </a:r>
            <a:r>
              <a:rPr kumimoji="1" lang="en-US" altLang="ja-JP" dirty="0"/>
              <a:t>(Excel)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2A6A606-31D7-42EA-88B3-2BB86D79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1576475"/>
            <a:ext cx="7380312" cy="458591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698E19-06AF-43FE-B861-21EAAB1FB48D}"/>
              </a:ext>
            </a:extLst>
          </p:cNvPr>
          <p:cNvSpPr/>
          <p:nvPr/>
        </p:nvSpPr>
        <p:spPr>
          <a:xfrm>
            <a:off x="971600" y="3565606"/>
            <a:ext cx="44644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5D242D-84D9-434D-8FA0-45009AF5B1AE}"/>
              </a:ext>
            </a:extLst>
          </p:cNvPr>
          <p:cNvSpPr/>
          <p:nvPr/>
        </p:nvSpPr>
        <p:spPr>
          <a:xfrm>
            <a:off x="907976" y="4077072"/>
            <a:ext cx="4464496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94596C4-5DCD-4120-A2B1-285155DAB66E}"/>
              </a:ext>
            </a:extLst>
          </p:cNvPr>
          <p:cNvSpPr/>
          <p:nvPr/>
        </p:nvSpPr>
        <p:spPr>
          <a:xfrm>
            <a:off x="4932040" y="2708919"/>
            <a:ext cx="2376264" cy="697849"/>
          </a:xfrm>
          <a:prstGeom prst="wedgeRectCallout">
            <a:avLst>
              <a:gd name="adj1" fmla="val -30522"/>
              <a:gd name="adj2" fmla="val 76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フィールド部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1E468FD-B453-4281-874F-02116C99E2BA}"/>
              </a:ext>
            </a:extLst>
          </p:cNvPr>
          <p:cNvSpPr/>
          <p:nvPr/>
        </p:nvSpPr>
        <p:spPr>
          <a:xfrm>
            <a:off x="5859760" y="5013176"/>
            <a:ext cx="2376264" cy="697849"/>
          </a:xfrm>
          <a:prstGeom prst="wedgeRectCallout">
            <a:avLst>
              <a:gd name="adj1" fmla="val -69279"/>
              <a:gd name="adj2" fmla="val 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データ部</a:t>
            </a:r>
          </a:p>
        </p:txBody>
      </p:sp>
    </p:spTree>
    <p:extLst>
      <p:ext uri="{BB962C8B-B14F-4D97-AF65-F5344CB8AC3E}">
        <p14:creationId xmlns:p14="http://schemas.microsoft.com/office/powerpoint/2010/main" val="2435339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21778-C5B7-46B8-B6CB-37C192BA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EXCEL</a:t>
            </a:r>
            <a:r>
              <a:rPr lang="ja-JP" altLang="en-US" dirty="0"/>
              <a:t>でデータベースに対応させると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1890E-3088-4B3D-9911-1E805344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フィールド部分</a:t>
            </a:r>
            <a:r>
              <a:rPr kumimoji="1" lang="ja-JP" altLang="en-US" dirty="0"/>
              <a:t>と</a:t>
            </a:r>
            <a:r>
              <a:rPr kumimoji="1" lang="ja-JP" altLang="en-US" dirty="0">
                <a:solidFill>
                  <a:srgbClr val="FF0000"/>
                </a:solidFill>
              </a:rPr>
              <a:t>データ部分</a:t>
            </a:r>
            <a:r>
              <a:rPr kumimoji="1" lang="ja-JP" altLang="en-US" dirty="0"/>
              <a:t>に分かれる</a:t>
            </a:r>
            <a:endParaRPr kumimoji="1" lang="en-US" altLang="ja-JP" dirty="0"/>
          </a:p>
          <a:p>
            <a:r>
              <a:rPr lang="ja-JP" altLang="en-US" dirty="0"/>
              <a:t>フィールドには</a:t>
            </a:r>
            <a:r>
              <a:rPr lang="ja-JP" altLang="en-US" dirty="0">
                <a:solidFill>
                  <a:srgbClr val="FF0000"/>
                </a:solidFill>
              </a:rPr>
              <a:t>データの型</a:t>
            </a:r>
            <a:r>
              <a:rPr lang="ja-JP" altLang="en-US" dirty="0"/>
              <a:t>を定義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ja-JP" altLang="en-US" dirty="0">
                <a:solidFill>
                  <a:srgbClr val="FF0000"/>
                </a:solidFill>
              </a:rPr>
              <a:t>数値型</a:t>
            </a:r>
            <a:r>
              <a:rPr kumimoji="1" lang="ja-JP" altLang="en-US" dirty="0"/>
              <a:t>または</a:t>
            </a:r>
            <a:r>
              <a:rPr kumimoji="1" lang="ja-JP" altLang="en-US" dirty="0">
                <a:solidFill>
                  <a:srgbClr val="FF0000"/>
                </a:solidFill>
              </a:rPr>
              <a:t>文字型</a:t>
            </a:r>
            <a:r>
              <a:rPr kumimoji="1" lang="ja-JP" altLang="en-US" dirty="0"/>
              <a:t>または</a:t>
            </a:r>
            <a:r>
              <a:rPr kumimoji="1" lang="ja-JP" altLang="en-US" dirty="0">
                <a:solidFill>
                  <a:srgbClr val="FF0000"/>
                </a:solidFill>
              </a:rPr>
              <a:t>日付型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4F2AB97-491D-4754-94F2-362CE019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429000"/>
            <a:ext cx="4157268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0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4BAA-541D-4FFB-9237-86F18425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11893-2085-42DC-882F-082F89BA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/>
              <a:t>CSV</a:t>
            </a:r>
            <a:r>
              <a:rPr kumimoji="1" lang="ja-JP" altLang="en-US"/>
              <a:t>を</a:t>
            </a:r>
            <a:r>
              <a:rPr kumimoji="1" lang="en-US" altLang="ja-JP"/>
              <a:t>ACCESS</a:t>
            </a:r>
            <a:r>
              <a:rPr kumimoji="1" lang="ja-JP" altLang="en-US"/>
              <a:t>にインポートしてみる。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(g.csv</a:t>
            </a:r>
            <a:r>
              <a:rPr lang="ja-JP" altLang="en-US"/>
              <a:t>を</a:t>
            </a:r>
            <a:r>
              <a:rPr lang="en-US" altLang="ja-JP"/>
              <a:t>ACCESS</a:t>
            </a:r>
            <a:r>
              <a:rPr lang="ja-JP" altLang="en-US"/>
              <a:t>に変換してみる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50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19FA1-2D1A-41DD-933E-D0E55884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8000"/>
              <a:t>SQL</a:t>
            </a:r>
            <a:endParaRPr kumimoji="1" lang="ja-JP" altLang="en-US" sz="8000"/>
          </a:p>
        </p:txBody>
      </p:sp>
    </p:spTree>
    <p:extLst>
      <p:ext uri="{BB962C8B-B14F-4D97-AF65-F5344CB8AC3E}">
        <p14:creationId xmlns:p14="http://schemas.microsoft.com/office/powerpoint/2010/main" val="1440312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4A953-18AD-4C47-9D2B-EEDCBD1F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kumimoji="1" lang="en-US" altLang="ja-JP"/>
              <a:t>SQL(</a:t>
            </a:r>
            <a:r>
              <a:rPr lang="en-US" altLang="ja-JP"/>
              <a:t>Structured Query Language)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2D10C-1CBD-42EA-8053-95B231B5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30" y="2276872"/>
            <a:ext cx="8229600" cy="1545035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/>
              <a:t>データベースを操作するための言語</a:t>
            </a:r>
            <a:endParaRPr kumimoji="1" lang="en-US" altLang="ja-JP"/>
          </a:p>
          <a:p>
            <a:r>
              <a:rPr kumimoji="1" lang="ja-JP" altLang="en-US"/>
              <a:t>プログラミング言語ではない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（オラクル社</a:t>
            </a:r>
            <a:r>
              <a:rPr lang="en-US" altLang="ja-JP">
                <a:solidFill>
                  <a:srgbClr val="FF0000"/>
                </a:solidFill>
              </a:rPr>
              <a:t>PL/SQL</a:t>
            </a:r>
            <a:r>
              <a:rPr lang="ja-JP" altLang="en-US"/>
              <a:t>・マイクロソフト社</a:t>
            </a:r>
            <a:r>
              <a:rPr lang="en-US" altLang="ja-JP">
                <a:solidFill>
                  <a:srgbClr val="FF0000"/>
                </a:solidFill>
              </a:rPr>
              <a:t>T-SQL</a:t>
            </a:r>
            <a:r>
              <a:rPr lang="ja-JP" altLang="en-US"/>
              <a:t>がプログラミング言語</a:t>
            </a:r>
            <a:r>
              <a:rPr lang="en-US" altLang="ja-JP"/>
              <a:t>)</a:t>
            </a: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019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64BACB-577D-4F4B-A1D3-64DE1B7B6E15}"/>
              </a:ext>
            </a:extLst>
          </p:cNvPr>
          <p:cNvSpPr txBox="1"/>
          <p:nvPr/>
        </p:nvSpPr>
        <p:spPr>
          <a:xfrm>
            <a:off x="467544" y="1196752"/>
            <a:ext cx="770485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データベース言語</a:t>
            </a:r>
            <a:r>
              <a:rPr lang="en-US" altLang="ja-JP" sz="2800"/>
              <a:t>SQL</a:t>
            </a:r>
            <a:r>
              <a:rPr lang="ja-JP" altLang="en-US" sz="2800"/>
              <a:t>の文法の種別は、以下の</a:t>
            </a:r>
            <a:endParaRPr lang="en-US" altLang="ja-JP" sz="2800"/>
          </a:p>
          <a:p>
            <a:r>
              <a:rPr lang="en-US" altLang="ja-JP" sz="2800"/>
              <a:t>3</a:t>
            </a:r>
            <a:r>
              <a:rPr lang="ja-JP" altLang="en-US" sz="2800"/>
              <a:t>種類に分かれる。</a:t>
            </a:r>
          </a:p>
          <a:p>
            <a:endParaRPr lang="ja-JP" altLang="en-US"/>
          </a:p>
          <a:p>
            <a:r>
              <a:rPr lang="en-US" altLang="ja-JP" sz="2400"/>
              <a:t>(1)</a:t>
            </a:r>
            <a:r>
              <a:rPr lang="ja-JP" altLang="en-US" sz="2400"/>
              <a:t>データ定義言語 </a:t>
            </a:r>
            <a:r>
              <a:rPr lang="en-US" altLang="ja-JP" sz="2400"/>
              <a:t>(DDL: data definition language)</a:t>
            </a:r>
          </a:p>
          <a:p>
            <a:r>
              <a:rPr lang="en-US" altLang="ja-JP" sz="2400"/>
              <a:t>(2)</a:t>
            </a:r>
            <a:r>
              <a:rPr lang="ja-JP" altLang="en-US" sz="2400"/>
              <a:t>データ操作言語 </a:t>
            </a:r>
            <a:r>
              <a:rPr lang="en-US" altLang="ja-JP" sz="2400"/>
              <a:t>(DML: data manipulation language)</a:t>
            </a:r>
          </a:p>
          <a:p>
            <a:r>
              <a:rPr lang="en-US" altLang="ja-JP" sz="2400"/>
              <a:t>(3)</a:t>
            </a:r>
            <a:r>
              <a:rPr lang="ja-JP" altLang="en-US" sz="2400"/>
              <a:t>データ制御言語 </a:t>
            </a:r>
            <a:r>
              <a:rPr lang="en-US" altLang="ja-JP" sz="2400"/>
              <a:t>(DCL: data control language)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07826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94C07-1B09-477F-99F1-AB359B19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400"/>
              <a:t>(1)</a:t>
            </a:r>
            <a:r>
              <a:rPr lang="ja-JP" altLang="en-US" sz="4400"/>
              <a:t>データ定義言語</a:t>
            </a:r>
            <a:br>
              <a:rPr lang="ja-JP" altLang="en-US" sz="440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F505A-9C7E-4682-BEF6-1549DCE1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3484984"/>
          </a:xfrm>
        </p:spPr>
        <p:txBody>
          <a:bodyPr/>
          <a:lstStyle/>
          <a:p>
            <a:r>
              <a:rPr lang="ja-JP" altLang="en-US" sz="3200"/>
              <a:t>CREATE （データベースオブジェクト（表、インデックス、制約など）の定義）</a:t>
            </a:r>
          </a:p>
          <a:p>
            <a:r>
              <a:rPr lang="ja-JP" altLang="en-US" sz="3200"/>
              <a:t>DROP （データベースオブジェクトの削除）</a:t>
            </a:r>
          </a:p>
          <a:p>
            <a:r>
              <a:rPr lang="ja-JP" altLang="en-US" sz="3200"/>
              <a:t>ALTER （データベースオブジェクトの定義変更）</a:t>
            </a:r>
          </a:p>
          <a:p>
            <a:endParaRPr lang="ja-JP" altLang="en-US" sz="320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34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6EBB-3DD1-4FEA-A894-FC0EA241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(2)</a:t>
            </a:r>
            <a:r>
              <a:rPr kumimoji="1" lang="ja-JP" altLang="en-US"/>
              <a:t>データ操作言語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DD0EE6-1F3C-4F5E-A454-F11EF6A9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INSERT INTO （行データもしくは表データの挿入）</a:t>
            </a:r>
          </a:p>
          <a:p>
            <a:r>
              <a:rPr lang="ja-JP" altLang="en-US"/>
              <a:t>UPDATE  SET （表を更新）</a:t>
            </a:r>
          </a:p>
          <a:p>
            <a:r>
              <a:rPr lang="ja-JP" altLang="en-US"/>
              <a:t>DELETE FROM （表から特定行の削除）</a:t>
            </a:r>
          </a:p>
          <a:p>
            <a:r>
              <a:rPr lang="ja-JP" altLang="en-US"/>
              <a:t>SELECT  FROM  WHERE （表データの検索、結果集合の取り出し）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33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2A7416-3C94-42DC-B01F-A1F2E490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(3)データ制御言語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D6585F-C7ED-41CF-BA01-603A47FD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sz="4000"/>
              <a:t>GRANT （特定のデータベース利用者に特定の作業を行う権限を与える）</a:t>
            </a:r>
          </a:p>
          <a:p>
            <a:r>
              <a:rPr lang="ja-JP" altLang="en-US" sz="4000"/>
              <a:t>REVOKE （特定のデータベース利用者からすでに与えた権限を剥奪する）</a:t>
            </a:r>
          </a:p>
          <a:p>
            <a:r>
              <a:rPr lang="ja-JP" altLang="en-US" sz="4000"/>
              <a:t>SET TRANSACTION （トランザクションモードの設定（並行トランザクションの分離レベル (ISOLATION MODE) など））</a:t>
            </a:r>
          </a:p>
          <a:p>
            <a:r>
              <a:rPr lang="ja-JP" altLang="en-US" sz="4000"/>
              <a:t>BEGIN （トランザクションの開始）</a:t>
            </a:r>
          </a:p>
          <a:p>
            <a:r>
              <a:rPr lang="ja-JP" altLang="en-US" sz="4000"/>
              <a:t>COMMIT （トランザクションの確定）</a:t>
            </a:r>
          </a:p>
          <a:p>
            <a:r>
              <a:rPr lang="ja-JP" altLang="en-US" sz="4000"/>
              <a:t>ROLLBACK （トランザクションの取り消し）</a:t>
            </a:r>
          </a:p>
          <a:p>
            <a:r>
              <a:rPr lang="ja-JP" altLang="en-US" sz="4000"/>
              <a:t>SAVEPOINT （任意にロールバック地点を設定する）</a:t>
            </a:r>
          </a:p>
          <a:p>
            <a:r>
              <a:rPr lang="ja-JP" altLang="en-US" sz="4000"/>
              <a:t>LOCK （表などの資源を占有する）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4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AA89B45-8539-47C2-86DE-B460D40B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84784"/>
            <a:ext cx="4810125" cy="45624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083183-48DA-4DAE-9727-5CC5D0314AE3}"/>
              </a:ext>
            </a:extLst>
          </p:cNvPr>
          <p:cNvSpPr txBox="1"/>
          <p:nvPr/>
        </p:nvSpPr>
        <p:spPr>
          <a:xfrm>
            <a:off x="755576" y="476672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機械学習の前処理⇒データはそのまま手に入るわけでなく加工しなければならない</a:t>
            </a:r>
          </a:p>
        </p:txBody>
      </p:sp>
    </p:spTree>
    <p:extLst>
      <p:ext uri="{BB962C8B-B14F-4D97-AF65-F5344CB8AC3E}">
        <p14:creationId xmlns:p14="http://schemas.microsoft.com/office/powerpoint/2010/main" val="392204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5286-04B5-45CE-A949-3FF6815D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SQL</a:t>
            </a:r>
            <a:endParaRPr kumimoji="1" lang="ja-JP" altLang="en-US" dirty="0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A3C5CDD3-67E9-4CCF-AD65-1E389443406B}"/>
              </a:ext>
            </a:extLst>
          </p:cNvPr>
          <p:cNvSpPr/>
          <p:nvPr/>
        </p:nvSpPr>
        <p:spPr>
          <a:xfrm>
            <a:off x="2051720" y="1484784"/>
            <a:ext cx="4809728" cy="20833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BD7C7F-3B2B-446D-9EDD-17CE4F989DAD}"/>
              </a:ext>
            </a:extLst>
          </p:cNvPr>
          <p:cNvSpPr/>
          <p:nvPr/>
        </p:nvSpPr>
        <p:spPr>
          <a:xfrm>
            <a:off x="2051720" y="4110645"/>
            <a:ext cx="46805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SQL</a:t>
            </a:r>
            <a:endParaRPr kumimoji="1" lang="ja-JP" altLang="en-US" sz="4400" dirty="0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345067BC-6FE3-4BF6-B1A0-E72301F34FC8}"/>
              </a:ext>
            </a:extLst>
          </p:cNvPr>
          <p:cNvSpPr/>
          <p:nvPr/>
        </p:nvSpPr>
        <p:spPr>
          <a:xfrm rot="5400000">
            <a:off x="2663788" y="5193196"/>
            <a:ext cx="909815" cy="549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BC52C4A2-DCCF-432D-9832-A2359E7DEFB5}"/>
              </a:ext>
            </a:extLst>
          </p:cNvPr>
          <p:cNvSpPr/>
          <p:nvPr/>
        </p:nvSpPr>
        <p:spPr>
          <a:xfrm rot="16200000">
            <a:off x="4913830" y="5314352"/>
            <a:ext cx="909815" cy="549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DE90906B-B144-49BE-A5CA-DF9DED62BA00}"/>
              </a:ext>
            </a:extLst>
          </p:cNvPr>
          <p:cNvSpPr/>
          <p:nvPr/>
        </p:nvSpPr>
        <p:spPr>
          <a:xfrm rot="5400000">
            <a:off x="2840879" y="3486133"/>
            <a:ext cx="504056" cy="549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AA5C79F5-9F76-4839-AFE6-FD0B23E53536}"/>
              </a:ext>
            </a:extLst>
          </p:cNvPr>
          <p:cNvSpPr/>
          <p:nvPr/>
        </p:nvSpPr>
        <p:spPr>
          <a:xfrm rot="16200000">
            <a:off x="5249292" y="3564511"/>
            <a:ext cx="504056" cy="549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D1981CF-FEB0-45B7-9906-D372413BB226}"/>
              </a:ext>
            </a:extLst>
          </p:cNvPr>
          <p:cNvSpPr/>
          <p:nvPr/>
        </p:nvSpPr>
        <p:spPr>
          <a:xfrm>
            <a:off x="2051720" y="6093296"/>
            <a:ext cx="4680520" cy="73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ユーザ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42BE1D5-7FDE-458F-86B6-C788431A1618}"/>
              </a:ext>
            </a:extLst>
          </p:cNvPr>
          <p:cNvSpPr/>
          <p:nvPr/>
        </p:nvSpPr>
        <p:spPr>
          <a:xfrm>
            <a:off x="2257462" y="2354864"/>
            <a:ext cx="2072086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テーブル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74098CB-FBD3-46F5-BB81-5058DBCEA190}"/>
              </a:ext>
            </a:extLst>
          </p:cNvPr>
          <p:cNvSpPr/>
          <p:nvPr/>
        </p:nvSpPr>
        <p:spPr>
          <a:xfrm>
            <a:off x="4607582" y="2371220"/>
            <a:ext cx="2072086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テーブル</a:t>
            </a:r>
            <a:endParaRPr kumimoji="1"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984C7E08-CE9E-46F1-B8EE-1E48C2CFC157}"/>
              </a:ext>
            </a:extLst>
          </p:cNvPr>
          <p:cNvSpPr/>
          <p:nvPr/>
        </p:nvSpPr>
        <p:spPr>
          <a:xfrm>
            <a:off x="6084168" y="1052736"/>
            <a:ext cx="3059832" cy="1143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テーブルに何らかのアクションを加えるとき</a:t>
            </a:r>
            <a:endParaRPr kumimoji="1" lang="en-US" altLang="ja-JP"/>
          </a:p>
          <a:p>
            <a:pPr algn="ctr"/>
            <a:r>
              <a:rPr lang="ja-JP" altLang="en-US"/>
              <a:t>ＳＱＬで操作する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ECAFF-BEEC-4C0C-832F-AFA22FA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CRUD(</a:t>
            </a:r>
            <a:r>
              <a:rPr kumimoji="1" lang="ja-JP" altLang="en-US" dirty="0">
                <a:solidFill>
                  <a:srgbClr val="FF0000"/>
                </a:solidFill>
              </a:rPr>
              <a:t>クラッド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83989-BF0E-4C1E-A11E-7E88FF08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CRUD</a:t>
            </a:r>
            <a:r>
              <a:rPr lang="ja-JP" altLang="en-US" dirty="0"/>
              <a:t>（クラッド）とはデータベースに対して</a:t>
            </a:r>
            <a:r>
              <a:rPr lang="en-US" altLang="ja-JP" dirty="0">
                <a:solidFill>
                  <a:srgbClr val="FF0000"/>
                </a:solidFill>
              </a:rPr>
              <a:t>Create</a:t>
            </a:r>
            <a:r>
              <a:rPr lang="ja-JP" altLang="en-US" dirty="0">
                <a:solidFill>
                  <a:srgbClr val="FF0000"/>
                </a:solidFill>
              </a:rPr>
              <a:t>（生成）、</a:t>
            </a:r>
            <a:r>
              <a:rPr lang="en-US" altLang="ja-JP" dirty="0">
                <a:solidFill>
                  <a:srgbClr val="FF0000"/>
                </a:solidFill>
              </a:rPr>
              <a:t>Read</a:t>
            </a:r>
            <a:r>
              <a:rPr lang="ja-JP" altLang="en-US" dirty="0">
                <a:solidFill>
                  <a:srgbClr val="FF0000"/>
                </a:solidFill>
              </a:rPr>
              <a:t>（読み取り）、</a:t>
            </a:r>
            <a:r>
              <a:rPr lang="en-US" altLang="ja-JP" dirty="0">
                <a:solidFill>
                  <a:srgbClr val="FF0000"/>
                </a:solidFill>
              </a:rPr>
              <a:t>Update</a:t>
            </a:r>
            <a:r>
              <a:rPr lang="ja-JP" altLang="en-US" dirty="0">
                <a:solidFill>
                  <a:srgbClr val="FF0000"/>
                </a:solidFill>
              </a:rPr>
              <a:t>（更新）、</a:t>
            </a:r>
            <a:r>
              <a:rPr lang="en-US" altLang="ja-JP" dirty="0">
                <a:solidFill>
                  <a:srgbClr val="FF0000"/>
                </a:solidFill>
              </a:rPr>
              <a:t>Delete</a:t>
            </a:r>
            <a:r>
              <a:rPr lang="ja-JP" altLang="en-US" dirty="0">
                <a:solidFill>
                  <a:srgbClr val="FF0000"/>
                </a:solidFill>
              </a:rPr>
              <a:t>（削除）</a:t>
            </a:r>
            <a:r>
              <a:rPr lang="ja-JP" altLang="en-US" dirty="0"/>
              <a:t>の基本機能を行うことである。 ユーザインタフェースが備えるべき機能（情報の参照</a:t>
            </a:r>
            <a:r>
              <a:rPr lang="en-US" altLang="ja-JP" dirty="0"/>
              <a:t>/</a:t>
            </a:r>
            <a:r>
              <a:rPr lang="ja-JP" altLang="en-US" dirty="0"/>
              <a:t>検索</a:t>
            </a:r>
            <a:r>
              <a:rPr lang="en-US" altLang="ja-JP" dirty="0"/>
              <a:t>/</a:t>
            </a:r>
            <a:r>
              <a:rPr lang="ja-JP" altLang="en-US" dirty="0"/>
              <a:t>更新）を指す用語としても使われる。</a:t>
            </a:r>
            <a:r>
              <a:rPr lang="en-US" altLang="ja-JP" dirty="0"/>
              <a:t>SQL</a:t>
            </a:r>
            <a:r>
              <a:rPr lang="ja-JP" altLang="en-US" dirty="0"/>
              <a:t>が</a:t>
            </a:r>
            <a:r>
              <a:rPr lang="en-US" altLang="ja-JP" dirty="0"/>
              <a:t>CRUD</a:t>
            </a:r>
            <a:r>
              <a:rPr lang="ja-JP" altLang="en-US" dirty="0"/>
              <a:t>処理を行う</a:t>
            </a:r>
            <a:endParaRPr lang="en-US" altLang="ja-JP" dirty="0"/>
          </a:p>
          <a:p>
            <a:r>
              <a:rPr kumimoji="1" lang="ja-JP" altLang="en-US" dirty="0"/>
              <a:t>主にマスター系のプログラムで使われる。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17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E264D9-90DA-4C7A-8512-2DE6495D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CRUSD</a:t>
            </a:r>
            <a:r>
              <a:rPr kumimoji="1" lang="ja-JP" altLang="en-US"/>
              <a:t>の</a:t>
            </a:r>
            <a:r>
              <a:rPr kumimoji="1" lang="en-US" altLang="ja-JP"/>
              <a:t>SQL</a:t>
            </a:r>
            <a:r>
              <a:rPr kumimoji="1" lang="ja-JP" altLang="en-US" dirty="0"/>
              <a:t>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12207-0FA9-4F00-80C1-306BC55B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2"/>
          </a:xfrm>
        </p:spPr>
        <p:txBody>
          <a:bodyPr/>
          <a:lstStyle/>
          <a:p>
            <a:r>
              <a:rPr kumimoji="1" lang="ja-JP" altLang="en-US" dirty="0"/>
              <a:t>データ追加</a:t>
            </a:r>
            <a:r>
              <a:rPr kumimoji="1" lang="en-US" altLang="ja-JP" dirty="0"/>
              <a:t>(insert)</a:t>
            </a:r>
          </a:p>
          <a:p>
            <a:r>
              <a:rPr lang="ja-JP" altLang="en-US" dirty="0"/>
              <a:t>データ削除</a:t>
            </a:r>
            <a:r>
              <a:rPr lang="en-US" altLang="ja-JP" dirty="0"/>
              <a:t>(delete)</a:t>
            </a:r>
          </a:p>
          <a:p>
            <a:r>
              <a:rPr kumimoji="1" lang="ja-JP" altLang="en-US" dirty="0"/>
              <a:t>データ更新</a:t>
            </a:r>
            <a:r>
              <a:rPr kumimoji="1" lang="en-US" altLang="ja-JP" dirty="0"/>
              <a:t>(update)</a:t>
            </a:r>
          </a:p>
          <a:p>
            <a:r>
              <a:rPr lang="ja-JP" altLang="en-US" dirty="0"/>
              <a:t>データ検索</a:t>
            </a:r>
            <a:r>
              <a:rPr lang="en-US" altLang="ja-JP" dirty="0"/>
              <a:t>(select)</a:t>
            </a:r>
          </a:p>
          <a:p>
            <a:r>
              <a:rPr lang="ja-JP" altLang="en-US" dirty="0"/>
              <a:t>テーブル生成</a:t>
            </a:r>
            <a:r>
              <a:rPr lang="en-US" altLang="ja-JP" dirty="0"/>
              <a:t>(create)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551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937ED-5079-428D-8071-6BD356F0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CRUD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SQL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8D86D-41B6-44D9-9EB0-108ADA50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Create</a:t>
            </a:r>
            <a:r>
              <a:rPr lang="ja-JP" altLang="en-US" dirty="0"/>
              <a:t>（生成）→</a:t>
            </a:r>
            <a:r>
              <a:rPr lang="en-US" altLang="ja-JP" dirty="0"/>
              <a:t>create(</a:t>
            </a:r>
            <a:r>
              <a:rPr lang="ja-JP" altLang="en-US" dirty="0"/>
              <a:t>テーブルを作る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Read</a:t>
            </a:r>
            <a:r>
              <a:rPr lang="ja-JP" altLang="en-US" dirty="0"/>
              <a:t>（読み取り）→</a:t>
            </a:r>
            <a:r>
              <a:rPr lang="en-US" altLang="ja-JP" dirty="0"/>
              <a:t>select(</a:t>
            </a:r>
            <a:r>
              <a:rPr lang="ja-JP" altLang="en-US" dirty="0"/>
              <a:t>データを参照</a:t>
            </a:r>
            <a:r>
              <a:rPr lang="en-US" altLang="ja-JP" dirty="0"/>
              <a:t>,</a:t>
            </a:r>
            <a:r>
              <a:rPr lang="ja-JP" altLang="en-US" dirty="0"/>
              <a:t>検索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Update</a:t>
            </a:r>
            <a:r>
              <a:rPr lang="ja-JP" altLang="en-US" dirty="0"/>
              <a:t>（更新）→</a:t>
            </a:r>
            <a:r>
              <a:rPr lang="en-US" altLang="ja-JP" dirty="0" err="1"/>
              <a:t>upate</a:t>
            </a:r>
            <a:r>
              <a:rPr lang="en-US" altLang="ja-JP" dirty="0"/>
              <a:t>(</a:t>
            </a:r>
            <a:r>
              <a:rPr lang="ja-JP" altLang="en-US" dirty="0"/>
              <a:t>データを更新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Delete</a:t>
            </a:r>
            <a:r>
              <a:rPr lang="ja-JP" altLang="en-US" dirty="0"/>
              <a:t>（削除）→</a:t>
            </a:r>
            <a:r>
              <a:rPr lang="en-US" altLang="ja-JP" dirty="0"/>
              <a:t>delete(</a:t>
            </a:r>
            <a:r>
              <a:rPr lang="ja-JP" altLang="en-US" dirty="0"/>
              <a:t>データ削除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866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DDDAE-42BC-421A-8171-75727513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13285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sqlite</a:t>
            </a:r>
            <a:r>
              <a:rPr lang="ja-JP" altLang="en-US" dirty="0"/>
              <a:t>に</a:t>
            </a:r>
            <a:r>
              <a:rPr lang="en-US" altLang="ja-JP" dirty="0"/>
              <a:t>CRUD</a:t>
            </a:r>
            <a:r>
              <a:rPr lang="ja-JP" altLang="en-US" dirty="0"/>
              <a:t>を試してみる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13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2427A-1CF6-4035-BCC1-143D7EE9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sqlite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94AB9-917C-4131-9FF5-F98D6A40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オープンソースで軽量でかつシンプルなデータベース</a:t>
            </a:r>
            <a:endParaRPr lang="en-US" altLang="ja-JP"/>
          </a:p>
          <a:p>
            <a:r>
              <a:rPr kumimoji="1" lang="ja-JP" altLang="en-US"/>
              <a:t>もっとよく使われている組み込み型データベース</a:t>
            </a:r>
          </a:p>
        </p:txBody>
      </p:sp>
    </p:spTree>
    <p:extLst>
      <p:ext uri="{BB962C8B-B14F-4D97-AF65-F5344CB8AC3E}">
        <p14:creationId xmlns:p14="http://schemas.microsoft.com/office/powerpoint/2010/main" val="201457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A0656-9347-4C91-A873-BB85F80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sqlite</a:t>
            </a:r>
            <a:r>
              <a:rPr kumimoji="1" lang="ja-JP" altLang="en-US"/>
              <a:t>の立ち上げから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CAEA98-47F0-4EF0-B5B8-D70DAD89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1484784"/>
            <a:ext cx="7635053" cy="424847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0FB225-E88C-4332-84FE-D7503793CF17}"/>
              </a:ext>
            </a:extLst>
          </p:cNvPr>
          <p:cNvSpPr/>
          <p:nvPr/>
        </p:nvSpPr>
        <p:spPr>
          <a:xfrm>
            <a:off x="1187624" y="3645024"/>
            <a:ext cx="280831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943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0E6F-066F-4934-97EF-35EEDFAF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データベース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3D7322-6F38-42ED-B20D-FD1D506F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c:\&gt;sqlite3 </a:t>
            </a:r>
            <a:r>
              <a:rPr kumimoji="1" lang="ja-JP" altLang="en-US"/>
              <a:t>データベース名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(sqlite3 test.db</a:t>
            </a:r>
            <a:r>
              <a:rPr lang="ja-JP" altLang="en-US"/>
              <a:t>で</a:t>
            </a:r>
            <a:r>
              <a:rPr lang="en-US" altLang="ja-JP"/>
              <a:t>test.db</a:t>
            </a:r>
            <a:r>
              <a:rPr lang="ja-JP" altLang="en-US"/>
              <a:t>のデータベースファイルができる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kumimoji="1" lang="ja-JP" altLang="en-US"/>
              <a:t>例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c:\&gt;sqlite3 Test.db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475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9688B1D-63EC-47C9-A8F9-A1DDE836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0" y="1628800"/>
            <a:ext cx="8704879" cy="49685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D5C06A-196A-4FBC-B8D3-91AB91711FE7}"/>
              </a:ext>
            </a:extLst>
          </p:cNvPr>
          <p:cNvSpPr/>
          <p:nvPr/>
        </p:nvSpPr>
        <p:spPr>
          <a:xfrm>
            <a:off x="1420708" y="2348880"/>
            <a:ext cx="34563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79BD42-F71A-41FF-B9F7-D274F07FB613}"/>
              </a:ext>
            </a:extLst>
          </p:cNvPr>
          <p:cNvSpPr txBox="1"/>
          <p:nvPr/>
        </p:nvSpPr>
        <p:spPr>
          <a:xfrm>
            <a:off x="1403648" y="692696"/>
            <a:ext cx="561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コマンドプロンプトから </a:t>
            </a:r>
            <a:r>
              <a:rPr lang="en-US" altLang="ja-JP">
                <a:solidFill>
                  <a:srgbClr val="FF0000"/>
                </a:solidFill>
              </a:rPr>
              <a:t>sqlite3 </a:t>
            </a:r>
            <a:r>
              <a:rPr lang="ja-JP" altLang="en-US">
                <a:solidFill>
                  <a:srgbClr val="FF0000"/>
                </a:solidFill>
              </a:rPr>
              <a:t>データベース名</a:t>
            </a:r>
            <a:r>
              <a:rPr lang="ja-JP" altLang="en-US"/>
              <a:t>を入力する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この場合はデータベース名は</a:t>
            </a:r>
            <a:r>
              <a:rPr kumimoji="1" lang="en-US" altLang="ja-JP"/>
              <a:t>test.db)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50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3AA15-93A9-4AB2-A11E-CEAF24C7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/>
              <a:t>sqlite</a:t>
            </a:r>
            <a:r>
              <a:rPr kumimoji="1" lang="ja-JP" altLang="en-US" dirty="0"/>
              <a:t>で</a:t>
            </a:r>
            <a:r>
              <a:rPr kumimoji="1" lang="ja-JP" altLang="en-US"/>
              <a:t>使える型</a:t>
            </a:r>
            <a:r>
              <a:rPr kumimoji="1" lang="en-US" altLang="ja-JP"/>
              <a:t>(</a:t>
            </a:r>
            <a:r>
              <a:rPr kumimoji="1" lang="ja-JP" altLang="en-US">
                <a:solidFill>
                  <a:srgbClr val="FF0000"/>
                </a:solidFill>
              </a:rPr>
              <a:t>大文字小文字は区別しません</a:t>
            </a:r>
            <a:r>
              <a:rPr kumimoji="1"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7DAA52-398C-48F6-80F3-4D261738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00200"/>
            <a:ext cx="81472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/>
              <a:t>NULL       </a:t>
            </a:r>
            <a:r>
              <a:rPr lang="ja-JP" altLang="en-US" sz="2800" dirty="0"/>
              <a:t>　</a:t>
            </a:r>
            <a:r>
              <a:rPr lang="en-US" altLang="ja-JP" sz="2800" dirty="0"/>
              <a:t>NULL</a:t>
            </a:r>
            <a:r>
              <a:rPr lang="ja-JP" altLang="en-US" sz="2800" dirty="0"/>
              <a:t>値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INTEGER</a:t>
            </a:r>
            <a:r>
              <a:rPr lang="en-US" altLang="ja-JP" sz="2800" dirty="0"/>
              <a:t>    </a:t>
            </a:r>
            <a:r>
              <a:rPr lang="ja-JP" altLang="en-US" sz="2800" dirty="0"/>
              <a:t>符号付整数。</a:t>
            </a:r>
            <a:r>
              <a:rPr lang="en-US" altLang="ja-JP" sz="2800" dirty="0"/>
              <a:t>1, 2, 3, 4, 6, or 8 </a:t>
            </a:r>
            <a:r>
              <a:rPr lang="ja-JP" altLang="en-US" sz="2800" dirty="0"/>
              <a:t>バイトで格納</a:t>
            </a:r>
          </a:p>
          <a:p>
            <a:pPr marL="0" indent="0">
              <a:buNone/>
            </a:pPr>
            <a:r>
              <a:rPr lang="en-US" altLang="ja-JP" sz="2800" dirty="0"/>
              <a:t>REAL       </a:t>
            </a:r>
            <a:r>
              <a:rPr lang="ja-JP" altLang="en-US" sz="2800" dirty="0"/>
              <a:t>　浮動小数点数。</a:t>
            </a:r>
            <a:r>
              <a:rPr lang="en-US" altLang="ja-JP" sz="2800" dirty="0"/>
              <a:t>8</a:t>
            </a:r>
            <a:r>
              <a:rPr lang="ja-JP" altLang="en-US" sz="2800" dirty="0"/>
              <a:t>バイトで格納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TEXT </a:t>
            </a:r>
            <a:r>
              <a:rPr lang="en-US" altLang="ja-JP" sz="2800" dirty="0"/>
              <a:t>      </a:t>
            </a:r>
            <a:r>
              <a:rPr lang="ja-JP" altLang="en-US" sz="2800" dirty="0"/>
              <a:t>　テキスト。</a:t>
            </a:r>
            <a:r>
              <a:rPr lang="en-US" altLang="ja-JP" sz="2800" dirty="0"/>
              <a:t>UTF-8, UTF-16BE or UTF-16-LE</a:t>
            </a:r>
            <a:r>
              <a:rPr lang="ja-JP" altLang="en-US" sz="2800" dirty="0"/>
              <a:t>の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　　　　　いずれかで格納</a:t>
            </a:r>
          </a:p>
          <a:p>
            <a:pPr marL="0" indent="0">
              <a:buNone/>
            </a:pPr>
            <a:r>
              <a:rPr lang="en-US" altLang="ja-JP" sz="2800" dirty="0"/>
              <a:t>BLOB       </a:t>
            </a:r>
            <a:r>
              <a:rPr lang="ja-JP" altLang="en-US" sz="2800" dirty="0"/>
              <a:t>　</a:t>
            </a:r>
            <a:r>
              <a:rPr lang="en-US" altLang="ja-JP" sz="2800" dirty="0"/>
              <a:t>Binary Large </a:t>
            </a:r>
            <a:r>
              <a:rPr lang="en-US" altLang="ja-JP" sz="2800" dirty="0" err="1"/>
              <a:t>OBject</a:t>
            </a:r>
            <a:r>
              <a:rPr lang="ja-JP" altLang="en-US" sz="2800" dirty="0"/>
              <a:t>。入力データをそのまま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　　　　　格納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2280B9-8DE5-4771-8B49-6CBC219EF6D6}"/>
              </a:ext>
            </a:extLst>
          </p:cNvPr>
          <p:cNvSpPr txBox="1"/>
          <p:nvPr/>
        </p:nvSpPr>
        <p:spPr>
          <a:xfrm>
            <a:off x="1403648" y="5257800"/>
            <a:ext cx="427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数字型を指定しないと計算などができない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TEXT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en-US" altLang="ja-JP" b="1">
                <a:solidFill>
                  <a:srgbClr val="FF0000"/>
                </a:solidFill>
              </a:rPr>
              <a:t>text</a:t>
            </a:r>
            <a:r>
              <a:rPr lang="ja-JP" altLang="en-US" b="1">
                <a:solidFill>
                  <a:srgbClr val="FF0000"/>
                </a:solidFill>
              </a:rPr>
              <a:t>や</a:t>
            </a:r>
            <a:r>
              <a:rPr lang="en-US" altLang="ja-JP" b="1">
                <a:solidFill>
                  <a:srgbClr val="FF0000"/>
                </a:solidFill>
              </a:rPr>
              <a:t>Text</a:t>
            </a:r>
            <a:r>
              <a:rPr lang="ja-JP" altLang="en-US" b="1">
                <a:solidFill>
                  <a:srgbClr val="FF0000"/>
                </a:solidFill>
              </a:rPr>
              <a:t>でも</a:t>
            </a:r>
            <a:r>
              <a:rPr lang="en-US" altLang="ja-JP" b="1">
                <a:solidFill>
                  <a:srgbClr val="FF0000"/>
                </a:solidFill>
              </a:rPr>
              <a:t>OK</a:t>
            </a:r>
          </a:p>
          <a:p>
            <a:endParaRPr kumimoji="1" lang="ja-JP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1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84A2C-E189-4B90-A819-F7BFFB94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69269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ここではデータベース主にリレーショナルデータベースの使い方概要と</a:t>
            </a:r>
            <a:r>
              <a:rPr kumimoji="1" lang="en-US" altLang="ja-JP"/>
              <a:t>python</a:t>
            </a:r>
            <a:r>
              <a:rPr kumimoji="1" lang="ja-JP" altLang="en-US"/>
              <a:t>を使った</a:t>
            </a:r>
            <a:r>
              <a:rPr lang="en-US" altLang="ja-JP"/>
              <a:t>CRUD</a:t>
            </a:r>
            <a:r>
              <a:rPr lang="ja-JP" altLang="en-US"/>
              <a:t>をします　</a:t>
            </a: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440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46DD1-3CF0-428A-AFCD-33E6AF1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SQL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75780-9931-46A9-B1A1-BEFDC6FF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create tabe, drop table</a:t>
            </a:r>
          </a:p>
          <a:p>
            <a:r>
              <a:rPr lang="en-US" altLang="ja-JP"/>
              <a:t>insert ,select ,update ,delete</a:t>
            </a:r>
          </a:p>
          <a:p>
            <a:pPr marL="0" indent="0">
              <a:buNone/>
            </a:pPr>
            <a:endParaRPr kumimoji="1" lang="en-US" altLang="ja-JP"/>
          </a:p>
          <a:p>
            <a:r>
              <a:rPr lang="ja-JP" altLang="en-US"/>
              <a:t>副</a:t>
            </a:r>
            <a:r>
              <a:rPr kumimoji="1" lang="ja-JP" altLang="en-US"/>
              <a:t>問い合わせ</a:t>
            </a:r>
          </a:p>
        </p:txBody>
      </p:sp>
    </p:spTree>
    <p:extLst>
      <p:ext uri="{BB962C8B-B14F-4D97-AF65-F5344CB8AC3E}">
        <p14:creationId xmlns:p14="http://schemas.microsoft.com/office/powerpoint/2010/main" val="2243494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C8DA2-A677-47D8-A9FF-5D44DE33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テーブルを作る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B6601D-175B-4EDC-B43C-26B59A20BF22}"/>
              </a:ext>
            </a:extLst>
          </p:cNvPr>
          <p:cNvSpPr txBox="1"/>
          <p:nvPr/>
        </p:nvSpPr>
        <p:spPr>
          <a:xfrm>
            <a:off x="1023676" y="1556792"/>
            <a:ext cx="5276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ここでは</a:t>
            </a:r>
            <a:endParaRPr lang="en-US" altLang="ja-JP" dirty="0"/>
          </a:p>
          <a:p>
            <a:r>
              <a:rPr lang="ja-JP" altLang="en-US" dirty="0"/>
              <a:t>フィールドとして</a:t>
            </a:r>
            <a:endParaRPr lang="en-US" altLang="ja-JP" dirty="0"/>
          </a:p>
          <a:p>
            <a:r>
              <a:rPr lang="en-US" altLang="ja-JP"/>
              <a:t>No</a:t>
            </a:r>
            <a:r>
              <a:rPr lang="ja-JP" altLang="en-US"/>
              <a:t>　　　　　　　　　選手名	　身長	　　体重</a:t>
            </a:r>
            <a:endParaRPr lang="en-US" altLang="ja-JP"/>
          </a:p>
          <a:p>
            <a:r>
              <a:rPr lang="ja-JP" altLang="en-US"/>
              <a:t>型として（フィールド順）</a:t>
            </a:r>
            <a:endParaRPr lang="en-US" altLang="ja-JP" dirty="0"/>
          </a:p>
          <a:p>
            <a:r>
              <a:rPr lang="ja-JP" altLang="en-US"/>
              <a:t>テキスト型　　　　テキスト型　　数値型　　数値型</a:t>
            </a:r>
            <a:endParaRPr lang="ja-JP" altLang="en-US" dirty="0"/>
          </a:p>
          <a:p>
            <a:r>
              <a:rPr lang="ja-JP" altLang="en-US"/>
              <a:t>　　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351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A7241-BCB6-4902-9E48-7EFBD0F2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</a:t>
            </a:r>
            <a:r>
              <a:rPr kumimoji="1" lang="en-US" altLang="ja-JP"/>
              <a:t>reate</a:t>
            </a:r>
            <a:r>
              <a:rPr kumimoji="1" lang="ja-JP" altLang="en-US"/>
              <a:t>　</a:t>
            </a:r>
            <a:r>
              <a:rPr kumimoji="1" lang="en-US" altLang="ja-JP"/>
              <a:t>table</a:t>
            </a:r>
            <a:r>
              <a:rPr kumimoji="1" lang="ja-JP" altLang="en-US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2BF26A-888B-4F0C-B463-4C8A228F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構文は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create table </a:t>
            </a:r>
            <a:r>
              <a:rPr lang="ja-JP" altLang="en-US">
                <a:solidFill>
                  <a:srgbClr val="FF0000"/>
                </a:solidFill>
              </a:rPr>
              <a:t>テーブル名</a:t>
            </a:r>
            <a:r>
              <a:rPr lang="en-US" altLang="ja-JP"/>
              <a:t>(</a:t>
            </a:r>
          </a:p>
          <a:p>
            <a:pPr marL="0" indent="0">
              <a:buNone/>
            </a:pPr>
            <a:r>
              <a:rPr lang="ja-JP" altLang="en-US"/>
              <a:t>   </a:t>
            </a:r>
            <a:r>
              <a:rPr lang="ja-JP" altLang="en-US">
                <a:solidFill>
                  <a:srgbClr val="FF0000"/>
                </a:solidFill>
              </a:rPr>
              <a:t>フィールド名 型</a:t>
            </a:r>
            <a:r>
              <a:rPr lang="en-US" altLang="ja-JP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ja-JP" altLang="en-US"/>
              <a:t>   ・・・・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   </a:t>
            </a:r>
            <a:r>
              <a:rPr lang="ja-JP" altLang="en-US">
                <a:solidFill>
                  <a:srgbClr val="FF0000"/>
                </a:solidFill>
              </a:rPr>
              <a:t>フィールド名 型</a:t>
            </a:r>
            <a:endParaRPr lang="en-US" altLang="ja-JP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b="1"/>
              <a:t>)</a:t>
            </a:r>
            <a:r>
              <a:rPr kumimoji="1" lang="en-US" altLang="ja-JP" b="1">
                <a:solidFill>
                  <a:srgbClr val="FF0000"/>
                </a:solidFill>
              </a:rPr>
              <a:t>;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BED8DA1-213F-4EAD-B28E-0612E4BABF20}"/>
              </a:ext>
            </a:extLst>
          </p:cNvPr>
          <p:cNvSpPr/>
          <p:nvPr/>
        </p:nvSpPr>
        <p:spPr>
          <a:xfrm>
            <a:off x="1547664" y="4725144"/>
            <a:ext cx="4176464" cy="1008112"/>
          </a:xfrm>
          <a:prstGeom prst="wedgeRectCallout">
            <a:avLst>
              <a:gd name="adj1" fmla="val -65885"/>
              <a:gd name="adj2" fmla="val -3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SQL</a:t>
            </a:r>
            <a:r>
              <a:rPr kumimoji="1" lang="ja-JP" altLang="en-US" b="1">
                <a:solidFill>
                  <a:srgbClr val="FF0000"/>
                </a:solidFill>
              </a:rPr>
              <a:t>の終わりは必ずセミコロンをつける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CC6A9C4-AE16-49A8-A9F8-BF7794731E01}"/>
              </a:ext>
            </a:extLst>
          </p:cNvPr>
          <p:cNvSpPr/>
          <p:nvPr/>
        </p:nvSpPr>
        <p:spPr>
          <a:xfrm>
            <a:off x="4355976" y="2996952"/>
            <a:ext cx="4176464" cy="1008112"/>
          </a:xfrm>
          <a:prstGeom prst="wedgeRectCallout">
            <a:avLst>
              <a:gd name="adj1" fmla="val -65885"/>
              <a:gd name="adj2" fmla="val -3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rgbClr val="FF0000"/>
                </a:solidFill>
              </a:rPr>
              <a:t>フィールドの区切りはカンマが必要</a:t>
            </a:r>
          </a:p>
        </p:txBody>
      </p:sp>
    </p:spTree>
    <p:extLst>
      <p:ext uri="{BB962C8B-B14F-4D97-AF65-F5344CB8AC3E}">
        <p14:creationId xmlns:p14="http://schemas.microsoft.com/office/powerpoint/2010/main" val="1893878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テーブル</a:t>
            </a:r>
            <a:r>
              <a:rPr lang="ja-JP" altLang="en-US"/>
              <a:t>を作る</a:t>
            </a:r>
            <a:r>
              <a:rPr lang="en-US" altLang="ja-JP"/>
              <a:t>create</a:t>
            </a:r>
            <a:r>
              <a:rPr lang="ja-JP" altLang="en-US"/>
              <a:t>  </a:t>
            </a:r>
            <a:r>
              <a:rPr lang="en-US" altLang="ja-JP"/>
              <a:t>table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/>
              <a:t>SQL</a:t>
            </a:r>
            <a:r>
              <a:rPr kumimoji="1" lang="ja-JP" altLang="en-US" dirty="0"/>
              <a:t>文</a:t>
            </a:r>
            <a:endParaRPr kumimoji="1" lang="en-US" altLang="ja-JP" dirty="0"/>
          </a:p>
          <a:p>
            <a:pPr>
              <a:buNone/>
            </a:pPr>
            <a:r>
              <a:rPr lang="en-US" altLang="ja-JP" dirty="0">
                <a:solidFill>
                  <a:srgbClr val="FF0000"/>
                </a:solidFill>
              </a:rPr>
              <a:t>create table </a:t>
            </a:r>
            <a:r>
              <a:rPr lang="en-US" altLang="ja-JP" dirty="0"/>
              <a:t>giants(</a:t>
            </a:r>
          </a:p>
          <a:p>
            <a:pPr>
              <a:buNone/>
            </a:pPr>
            <a:r>
              <a:rPr lang="en-US" altLang="ja-JP"/>
              <a:t>No </a:t>
            </a:r>
            <a:r>
              <a:rPr lang="en-US" altLang="ja-JP">
                <a:solidFill>
                  <a:srgbClr val="FF0000"/>
                </a:solidFill>
              </a:rPr>
              <a:t>text</a:t>
            </a:r>
            <a:r>
              <a:rPr lang="en-US" altLang="ja-JP" dirty="0"/>
              <a:t>,</a:t>
            </a:r>
          </a:p>
          <a:p>
            <a:pPr>
              <a:buNone/>
            </a:pPr>
            <a:r>
              <a:rPr lang="en-US" altLang="ja-JP"/>
              <a:t>name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>
                <a:solidFill>
                  <a:srgbClr val="FF0000"/>
                </a:solidFill>
              </a:rPr>
              <a:t>ext</a:t>
            </a:r>
            <a:r>
              <a:rPr lang="en-US" altLang="ja-JP" dirty="0"/>
              <a:t>,</a:t>
            </a:r>
          </a:p>
          <a:p>
            <a:pPr>
              <a:buNone/>
            </a:pPr>
            <a:r>
              <a:rPr lang="en-US" altLang="ja-JP"/>
              <a:t>height </a:t>
            </a:r>
            <a:r>
              <a:rPr lang="en-US" altLang="ja-JP" dirty="0">
                <a:solidFill>
                  <a:srgbClr val="FF0000"/>
                </a:solidFill>
              </a:rPr>
              <a:t>integer,</a:t>
            </a:r>
          </a:p>
          <a:p>
            <a:pPr>
              <a:buNone/>
            </a:pPr>
            <a:r>
              <a:rPr lang="en-US" altLang="ja-JP" dirty="0"/>
              <a:t>weight </a:t>
            </a:r>
            <a:r>
              <a:rPr lang="en-US" altLang="ja-JP" dirty="0">
                <a:solidFill>
                  <a:srgbClr val="FF0000"/>
                </a:solidFill>
              </a:rPr>
              <a:t>integer</a:t>
            </a:r>
          </a:p>
          <a:p>
            <a:pPr>
              <a:buNone/>
            </a:pPr>
            <a:r>
              <a:rPr kumimoji="1" lang="en-US" altLang="ja-JP"/>
              <a:t>);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BDD9FC-8007-485E-B9D5-00F80BB2F753}"/>
              </a:ext>
            </a:extLst>
          </p:cNvPr>
          <p:cNvSpPr txBox="1"/>
          <p:nvPr/>
        </p:nvSpPr>
        <p:spPr>
          <a:xfrm>
            <a:off x="405494" y="5875476"/>
            <a:ext cx="828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i="1">
                <a:solidFill>
                  <a:srgbClr val="FF0000"/>
                </a:solidFill>
              </a:rPr>
              <a:t>drop table </a:t>
            </a:r>
            <a:r>
              <a:rPr kumimoji="1" lang="ja-JP" altLang="en-US" sz="4000" i="1">
                <a:solidFill>
                  <a:srgbClr val="FF0000"/>
                </a:solidFill>
              </a:rPr>
              <a:t>テーブル名でテーブル削除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4DEB6DA-452B-4915-ABF9-667A96CF2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46179"/>
              </p:ext>
            </p:extLst>
          </p:nvPr>
        </p:nvGraphicFramePr>
        <p:xfrm>
          <a:off x="899592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984908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736913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62733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4933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height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weight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7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8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7442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32382-3A4D-4E03-9E87-86EA1B8B3098}"/>
              </a:ext>
            </a:extLst>
          </p:cNvPr>
          <p:cNvSpPr txBox="1"/>
          <p:nvPr/>
        </p:nvSpPr>
        <p:spPr>
          <a:xfrm>
            <a:off x="913344" y="1052736"/>
            <a:ext cx="299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テーブル名　</a:t>
            </a:r>
            <a:r>
              <a:rPr kumimoji="1" lang="en-US" altLang="ja-JP" sz="2800"/>
              <a:t>giants</a:t>
            </a:r>
            <a:endParaRPr kumimoji="1" lang="ja-JP" altLang="en-US" sz="2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0D1009-F35A-4540-81B8-DE90B7B167B5}"/>
              </a:ext>
            </a:extLst>
          </p:cNvPr>
          <p:cNvSpPr/>
          <p:nvPr/>
        </p:nvSpPr>
        <p:spPr>
          <a:xfrm>
            <a:off x="539552" y="1700808"/>
            <a:ext cx="741682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E8000BFE-D629-43E0-9CC8-CDF8CA7A4FEF}"/>
              </a:ext>
            </a:extLst>
          </p:cNvPr>
          <p:cNvSpPr/>
          <p:nvPr/>
        </p:nvSpPr>
        <p:spPr>
          <a:xfrm>
            <a:off x="4793555" y="1052736"/>
            <a:ext cx="2664296" cy="720080"/>
          </a:xfrm>
          <a:prstGeom prst="wedgeRectCallout">
            <a:avLst>
              <a:gd name="adj1" fmla="val -30700"/>
              <a:gd name="adj2" fmla="val 99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i="1">
                <a:solidFill>
                  <a:srgbClr val="FF0000"/>
                </a:solidFill>
              </a:rPr>
              <a:t>フィールド</a:t>
            </a:r>
            <a:r>
              <a:rPr kumimoji="1" lang="ja-JP" altLang="en-US"/>
              <a:t>という（</a:t>
            </a:r>
            <a:r>
              <a:rPr kumimoji="1" lang="ja-JP" altLang="en-US" b="1">
                <a:solidFill>
                  <a:srgbClr val="FF0000"/>
                </a:solidFill>
              </a:rPr>
              <a:t>カラム</a:t>
            </a:r>
            <a:r>
              <a:rPr kumimoji="1" lang="ja-JP" altLang="en-US"/>
              <a:t>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C10159-D8BC-47F5-841E-6B650AE8D33B}"/>
              </a:ext>
            </a:extLst>
          </p:cNvPr>
          <p:cNvSpPr/>
          <p:nvPr/>
        </p:nvSpPr>
        <p:spPr>
          <a:xfrm>
            <a:off x="539552" y="2689756"/>
            <a:ext cx="7416824" cy="2179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C011A246-3A91-4AE1-8452-DD5EEBBEFF4A}"/>
              </a:ext>
            </a:extLst>
          </p:cNvPr>
          <p:cNvSpPr/>
          <p:nvPr/>
        </p:nvSpPr>
        <p:spPr>
          <a:xfrm>
            <a:off x="5940152" y="4851286"/>
            <a:ext cx="2664296" cy="720080"/>
          </a:xfrm>
          <a:prstGeom prst="wedgeRectCallout">
            <a:avLst>
              <a:gd name="adj1" fmla="val -30486"/>
              <a:gd name="adj2" fmla="val -103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データを入れる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14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3FA47-F10B-4BF4-BC94-6287F3E4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テーブルの確認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A0F03-E464-4D8D-8E38-A48201E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sz="3600" b="1" dirty="0">
                <a:solidFill>
                  <a:srgbClr val="FF0000"/>
                </a:solidFill>
              </a:rPr>
              <a:t>select * from </a:t>
            </a:r>
            <a:r>
              <a:rPr lang="en-US" altLang="ja-JP" sz="3600" b="1" dirty="0" err="1">
                <a:solidFill>
                  <a:srgbClr val="FF0000"/>
                </a:solidFill>
              </a:rPr>
              <a:t>sqlite_master</a:t>
            </a:r>
            <a:r>
              <a:rPr lang="en-US" altLang="ja-JP" sz="3600" b="1" dirty="0">
                <a:solidFill>
                  <a:srgbClr val="FF0000"/>
                </a:solidFill>
              </a:rPr>
              <a:t>;</a:t>
            </a:r>
            <a:r>
              <a:rPr lang="ja-JP" altLang="en-US" dirty="0"/>
              <a:t>で確認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463C0F3-73EA-400B-9F4A-9983223A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08920"/>
            <a:ext cx="8820472" cy="327596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C6A5AF-BDCF-408C-AFF6-E5D206A64354}"/>
              </a:ext>
            </a:extLst>
          </p:cNvPr>
          <p:cNvSpPr/>
          <p:nvPr/>
        </p:nvSpPr>
        <p:spPr>
          <a:xfrm>
            <a:off x="35496" y="3068960"/>
            <a:ext cx="8496944" cy="2188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97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609FF-EEB3-4A53-8146-1AAA4314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カラムの制約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EA87B-41D9-4AFB-A235-4BF7E2BA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空欄を許可しない </a:t>
            </a:r>
            <a:r>
              <a:rPr lang="en-US" altLang="ja-JP"/>
              <a:t>not null</a:t>
            </a:r>
          </a:p>
          <a:p>
            <a:r>
              <a:rPr lang="ja-JP" altLang="en-US"/>
              <a:t>初期値の追加　</a:t>
            </a:r>
            <a:r>
              <a:rPr lang="en-US" altLang="ja-JP"/>
              <a:t>default</a:t>
            </a:r>
          </a:p>
          <a:p>
            <a:r>
              <a:rPr kumimoji="1" lang="ja-JP" altLang="en-US"/>
              <a:t>主キー</a:t>
            </a:r>
            <a:r>
              <a:rPr kumimoji="1" lang="en-US" altLang="ja-JP"/>
              <a:t>(</a:t>
            </a:r>
            <a:r>
              <a:rPr lang="ja-JP" altLang="en-US"/>
              <a:t>プライマリキー</a:t>
            </a:r>
            <a:r>
              <a:rPr lang="en-US" altLang="ja-JP"/>
              <a:t>) primary key</a:t>
            </a:r>
          </a:p>
          <a:p>
            <a:r>
              <a:rPr kumimoji="1" lang="ja-JP" altLang="en-US"/>
              <a:t>オートインクリメント　</a:t>
            </a:r>
            <a:r>
              <a:rPr kumimoji="1" lang="en-US" altLang="ja-JP"/>
              <a:t>autoincrement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08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0B68F-4C01-4457-99C0-08459AF5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not null</a:t>
            </a:r>
            <a:r>
              <a:rPr kumimoji="1" lang="ja-JP" altLang="en-US"/>
              <a:t>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FC5C2B-99A9-4316-B092-370C2CF5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/>
              <a:t>create table test(id,</a:t>
            </a:r>
            <a:r>
              <a:rPr lang="ja-JP" altLang="en-US"/>
              <a:t>科目 </a:t>
            </a:r>
            <a:r>
              <a:rPr lang="en-US" altLang="ja-JP"/>
              <a:t>not null);</a:t>
            </a:r>
          </a:p>
          <a:p>
            <a:pPr marL="0" indent="0">
              <a:buNone/>
            </a:pPr>
            <a:r>
              <a:rPr lang="en-US" altLang="ja-JP"/>
              <a:t>insert into test(id) values('1');</a:t>
            </a:r>
          </a:p>
          <a:p>
            <a:pPr marL="0" indent="0">
              <a:buNone/>
            </a:pPr>
            <a:r>
              <a:rPr lang="en-US" altLang="ja-JP"/>
              <a:t>drop table test;</a:t>
            </a:r>
          </a:p>
          <a:p>
            <a:pPr marL="0" indent="0">
              <a:buNone/>
            </a:pPr>
            <a:r>
              <a:rPr kumimoji="1" lang="ja-JP" altLang="en-US"/>
              <a:t>解説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ここでは</a:t>
            </a:r>
            <a:r>
              <a:rPr lang="en-US" altLang="ja-JP">
                <a:solidFill>
                  <a:srgbClr val="FF0000"/>
                </a:solidFill>
              </a:rPr>
              <a:t>insert</a:t>
            </a:r>
            <a:r>
              <a:rPr lang="ja-JP" altLang="en-US"/>
              <a:t>はテーブル</a:t>
            </a:r>
            <a:r>
              <a:rPr lang="en-US" altLang="ja-JP"/>
              <a:t>test</a:t>
            </a:r>
            <a:r>
              <a:rPr lang="ja-JP" altLang="en-US"/>
              <a:t>に</a:t>
            </a:r>
            <a:r>
              <a:rPr lang="en-US" altLang="ja-JP"/>
              <a:t>id</a:t>
            </a:r>
            <a:r>
              <a:rPr lang="ja-JP" altLang="en-US"/>
              <a:t>の値１を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加えると（後に解説）機能です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フィールド科目には必ず値がいる。</a:t>
            </a:r>
            <a:r>
              <a:rPr lang="en-US" altLang="ja-JP"/>
              <a:t>(not null)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drop table </a:t>
            </a:r>
            <a:r>
              <a:rPr lang="ja-JP" altLang="en-US"/>
              <a:t>はテーブルを</a:t>
            </a:r>
            <a:r>
              <a:rPr kumimoji="1" lang="ja-JP" altLang="en-US"/>
              <a:t>機能です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015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8F127-F706-4095-BC3F-276B787E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default</a:t>
            </a:r>
            <a:r>
              <a:rPr lang="ja-JP" altLang="en-US"/>
              <a:t>の例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B2A64-7458-4B69-A4DD-058EF4D75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create table test(id,</a:t>
            </a:r>
            <a:r>
              <a:rPr lang="ja-JP" altLang="en-US"/>
              <a:t>学年 </a:t>
            </a:r>
            <a:r>
              <a:rPr lang="en-US" altLang="ja-JP"/>
              <a:t>default "3</a:t>
            </a:r>
            <a:r>
              <a:rPr lang="ja-JP" altLang="en-US"/>
              <a:t>年生</a:t>
            </a:r>
            <a:r>
              <a:rPr lang="en-US" altLang="ja-JP"/>
              <a:t>");</a:t>
            </a:r>
          </a:p>
          <a:p>
            <a:pPr marL="0" indent="0">
              <a:buNone/>
            </a:pPr>
            <a:r>
              <a:rPr lang="en-US" altLang="ja-JP"/>
              <a:t>insert into test(id) values('1’);</a:t>
            </a:r>
          </a:p>
          <a:p>
            <a:pPr marL="0" indent="0">
              <a:buNone/>
            </a:pPr>
            <a:r>
              <a:rPr lang="en-US" altLang="ja-JP"/>
              <a:t>select * from test;</a:t>
            </a:r>
          </a:p>
          <a:p>
            <a:pPr marL="0" indent="0">
              <a:buNone/>
            </a:pPr>
            <a:r>
              <a:rPr lang="en-US" altLang="ja-JP"/>
              <a:t>drop table test;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79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6BBA9-A961-4496-879C-C198C10E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primary key autoincrement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DAFBF-B2C7-4AF3-93C5-4E67E0A7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/>
              <a:t>(1)test</a:t>
            </a:r>
            <a:r>
              <a:rPr lang="ja-JP" altLang="en-US"/>
              <a:t>テーブル作成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create table test(id integer </a:t>
            </a:r>
            <a:r>
              <a:rPr lang="en-US" altLang="ja-JP" i="1">
                <a:solidFill>
                  <a:srgbClr val="FF0000"/>
                </a:solidFill>
              </a:rPr>
              <a:t>primary key autoincrement</a:t>
            </a:r>
            <a:r>
              <a:rPr lang="en-US" altLang="ja-JP"/>
              <a:t>,</a:t>
            </a:r>
            <a:r>
              <a:rPr lang="ja-JP" altLang="en-US"/>
              <a:t>科目</a:t>
            </a:r>
            <a:r>
              <a:rPr lang="en-US" altLang="ja-JP"/>
              <a:t>);</a:t>
            </a:r>
          </a:p>
          <a:p>
            <a:pPr marL="0" indent="0">
              <a:buNone/>
            </a:pPr>
            <a:r>
              <a:rPr lang="en-US" altLang="ja-JP"/>
              <a:t>(2)</a:t>
            </a:r>
            <a:r>
              <a:rPr lang="ja-JP" altLang="en-US"/>
              <a:t>データ追加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insert into test(</a:t>
            </a:r>
            <a:r>
              <a:rPr lang="ja-JP" altLang="en-US"/>
              <a:t>科目</a:t>
            </a:r>
            <a:r>
              <a:rPr lang="en-US" altLang="ja-JP"/>
              <a:t>) values('</a:t>
            </a:r>
            <a:r>
              <a:rPr lang="ja-JP" altLang="en-US"/>
              <a:t>理科</a:t>
            </a:r>
            <a:r>
              <a:rPr lang="en-US" altLang="ja-JP"/>
              <a:t>’);</a:t>
            </a:r>
          </a:p>
          <a:p>
            <a:pPr marL="0" indent="0">
              <a:buNone/>
            </a:pPr>
            <a:r>
              <a:rPr lang="en-US" altLang="ja-JP"/>
              <a:t>(3)</a:t>
            </a:r>
            <a:r>
              <a:rPr lang="ja-JP" altLang="en-US"/>
              <a:t>データを見る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select * from test;</a:t>
            </a:r>
          </a:p>
          <a:p>
            <a:pPr marL="0" indent="0">
              <a:buNone/>
            </a:pPr>
            <a:r>
              <a:rPr lang="en-US" altLang="ja-JP"/>
              <a:t>(4)test</a:t>
            </a:r>
            <a:r>
              <a:rPr lang="ja-JP" altLang="en-US"/>
              <a:t>テーブル削除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drop table test;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F50F9-82B0-4CE4-902E-51DFD9CB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D6398E-D0AA-450E-9354-A57435B3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商用として有名なものは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マイクロソフト社の</a:t>
            </a:r>
            <a:r>
              <a:rPr lang="en-US" altLang="ja-JP" dirty="0" err="1"/>
              <a:t>Access,SQLServer</a:t>
            </a: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   オラクル</a:t>
            </a:r>
            <a:r>
              <a:rPr lang="ja-JP" altLang="en-US" dirty="0"/>
              <a:t>社　　　　　</a:t>
            </a:r>
            <a:r>
              <a:rPr lang="en-US" altLang="ja-JP" dirty="0"/>
              <a:t>Oracle</a:t>
            </a:r>
          </a:p>
          <a:p>
            <a:pPr marL="0" indent="0">
              <a:buNone/>
            </a:pPr>
            <a:r>
              <a:rPr kumimoji="1" lang="en-US" altLang="ja-JP" dirty="0"/>
              <a:t>   </a:t>
            </a:r>
            <a:r>
              <a:rPr lang="ja-JP" altLang="en-US" dirty="0"/>
              <a:t>フリーとして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en-US" altLang="ja-JP" dirty="0" err="1"/>
              <a:t>m</a:t>
            </a:r>
            <a:r>
              <a:rPr kumimoji="1" lang="en-US" altLang="ja-JP" dirty="0" err="1"/>
              <a:t>ysql,Postgres,sqlite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ここでは</a:t>
            </a:r>
            <a:r>
              <a:rPr lang="en-US" altLang="ja-JP" dirty="0" err="1"/>
              <a:t>sqlite</a:t>
            </a:r>
            <a:r>
              <a:rPr lang="ja-JP" altLang="en-US"/>
              <a:t>を使います（他にも</a:t>
            </a:r>
            <a:r>
              <a:rPr lang="en-US" altLang="ja-JP"/>
              <a:t>NoSql</a:t>
            </a:r>
            <a:r>
              <a:rPr lang="ja-JP" altLang="en-US"/>
              <a:t>の</a:t>
            </a:r>
            <a:r>
              <a:rPr lang="en-US" altLang="ja-JP"/>
              <a:t>DB)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4490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94883F6-825F-4A57-911A-E111C354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403"/>
            <a:ext cx="7876367" cy="360443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EED494D-3FC3-41D9-A0C9-A27493B2E0B7}"/>
              </a:ext>
            </a:extLst>
          </p:cNvPr>
          <p:cNvSpPr/>
          <p:nvPr/>
        </p:nvSpPr>
        <p:spPr>
          <a:xfrm>
            <a:off x="539552" y="4581128"/>
            <a:ext cx="648072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0B9AE7-2FB7-4963-B1AC-A81D2DA84037}"/>
              </a:ext>
            </a:extLst>
          </p:cNvPr>
          <p:cNvSpPr/>
          <p:nvPr/>
        </p:nvSpPr>
        <p:spPr>
          <a:xfrm>
            <a:off x="755576" y="1916832"/>
            <a:ext cx="56166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CE6F898-1909-4287-A4BC-F7CF735D64B6}"/>
              </a:ext>
            </a:extLst>
          </p:cNvPr>
          <p:cNvSpPr/>
          <p:nvPr/>
        </p:nvSpPr>
        <p:spPr>
          <a:xfrm>
            <a:off x="611560" y="2772544"/>
            <a:ext cx="1224136" cy="800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40DD5D-C617-4158-BBAA-BB3CCF5713E2}"/>
              </a:ext>
            </a:extLst>
          </p:cNvPr>
          <p:cNvSpPr txBox="1"/>
          <p:nvPr/>
        </p:nvSpPr>
        <p:spPr>
          <a:xfrm>
            <a:off x="764749" y="2559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確認事項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600545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1EA94-C2D8-4879-9025-FC9B46CD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F3D3BA-6581-4C6F-8192-C768A0863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795320" cy="4525963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１つのテーブルを</a:t>
            </a:r>
            <a:r>
              <a:rPr lang="ja-JP" altLang="en-US"/>
              <a:t>制約を加えて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作成してみてください。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テーブル名　成績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フィールド名　データ型       属性　　　　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No</a:t>
            </a:r>
            <a:r>
              <a:rPr lang="ja-JP" altLang="en-US"/>
              <a:t>　　　　　　　</a:t>
            </a:r>
            <a:r>
              <a:rPr lang="en-US" altLang="ja-JP"/>
              <a:t>Integer</a:t>
            </a:r>
            <a:r>
              <a:rPr lang="ja-JP" altLang="en-US"/>
              <a:t>　　　</a:t>
            </a:r>
            <a:r>
              <a:rPr lang="en-US" altLang="ja-JP"/>
              <a:t>autonumber</a:t>
            </a:r>
            <a:r>
              <a:rPr lang="ja-JP" altLang="en-US"/>
              <a:t>　</a:t>
            </a:r>
            <a:r>
              <a:rPr lang="en-US" altLang="ja-JP"/>
              <a:t>Not</a:t>
            </a:r>
            <a:r>
              <a:rPr lang="ja-JP" altLang="en-US"/>
              <a:t>　</a:t>
            </a:r>
            <a:r>
              <a:rPr lang="en-US" altLang="ja-JP"/>
              <a:t>NULL</a:t>
            </a:r>
          </a:p>
          <a:p>
            <a:pPr marL="0" indent="0">
              <a:buNone/>
            </a:pPr>
            <a:r>
              <a:rPr lang="ja-JP" altLang="en-US"/>
              <a:t>国語　　　　　  </a:t>
            </a:r>
            <a:r>
              <a:rPr lang="en-US" altLang="ja-JP"/>
              <a:t>Integer         Not</a:t>
            </a:r>
            <a:r>
              <a:rPr lang="ja-JP" altLang="en-US"/>
              <a:t>　</a:t>
            </a:r>
            <a:r>
              <a:rPr lang="en-US" altLang="ja-JP"/>
              <a:t>NULL</a:t>
            </a:r>
          </a:p>
          <a:p>
            <a:pPr marL="0" indent="0">
              <a:buNone/>
            </a:pPr>
            <a:r>
              <a:rPr lang="ja-JP" altLang="en-US"/>
              <a:t>数学　　　　　  </a:t>
            </a:r>
            <a:r>
              <a:rPr lang="en-US" altLang="ja-JP"/>
              <a:t>Integer </a:t>
            </a:r>
            <a:r>
              <a:rPr lang="ja-JP" altLang="en-US"/>
              <a:t>　　　</a:t>
            </a:r>
            <a:r>
              <a:rPr lang="en-US" altLang="ja-JP"/>
              <a:t>NOT</a:t>
            </a:r>
            <a:r>
              <a:rPr lang="ja-JP" altLang="en-US"/>
              <a:t>　</a:t>
            </a:r>
            <a:r>
              <a:rPr lang="en-US" altLang="ja-JP"/>
              <a:t>NULL</a:t>
            </a:r>
          </a:p>
          <a:p>
            <a:pPr marL="0" indent="0">
              <a:buNone/>
            </a:pPr>
            <a:r>
              <a:rPr lang="ja-JP" altLang="en-US"/>
              <a:t>学年　　           </a:t>
            </a:r>
            <a:r>
              <a:rPr lang="en-US" altLang="ja-JP"/>
              <a:t>Text                </a:t>
            </a:r>
            <a:r>
              <a:rPr lang="ja-JP" altLang="en-US"/>
              <a:t>デフォルトで中３入る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380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E2236-6B9C-45C8-A083-293BFA4F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テーブルの削除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65F87-DDC2-4D34-9448-EB6CB503B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ja-JP" altLang="en-US"/>
              <a:t>デーブルを削除する場合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   drop table </a:t>
            </a:r>
            <a:r>
              <a:rPr kumimoji="1" lang="ja-JP" altLang="en-US"/>
              <a:t>テーブル名</a:t>
            </a:r>
            <a:r>
              <a:rPr kumimoji="1" lang="en-US" altLang="ja-JP"/>
              <a:t>;</a:t>
            </a: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kumimoji="1" lang="ja-JP" altLang="en-US"/>
              <a:t>で削除できます。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drop table </a:t>
            </a:r>
            <a:r>
              <a:rPr lang="en-US" altLang="ja-JP"/>
              <a:t>giants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5C23673-EE09-4CDA-8C9E-771DA010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720802"/>
            <a:ext cx="8640960" cy="26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20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B6C21-2F55-406F-A98E-FA48F220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BFB27-DEC6-4CD2-A6DF-495EECB4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insert into </a:t>
            </a:r>
            <a:r>
              <a:rPr kumimoji="1" lang="ja-JP" altLang="en-US"/>
              <a:t>テーブル</a:t>
            </a:r>
            <a:r>
              <a:rPr lang="ja-JP" altLang="en-US"/>
              <a:t>名</a:t>
            </a:r>
            <a:r>
              <a:rPr lang="en-US" altLang="ja-JP"/>
              <a:t>(</a:t>
            </a:r>
          </a:p>
          <a:p>
            <a:pPr marL="0" indent="0">
              <a:buNone/>
            </a:pPr>
            <a:r>
              <a:rPr lang="ja-JP" altLang="en-US"/>
              <a:t>フィールド名</a:t>
            </a:r>
            <a:r>
              <a:rPr lang="en-US" altLang="ja-JP"/>
              <a:t>,</a:t>
            </a:r>
          </a:p>
          <a:p>
            <a:pPr marL="0" indent="0">
              <a:buNone/>
            </a:pPr>
            <a:r>
              <a:rPr lang="ja-JP" altLang="en-US"/>
              <a:t>フィールド名</a:t>
            </a:r>
            <a:r>
              <a:rPr lang="en-US" altLang="ja-JP"/>
              <a:t>,</a:t>
            </a:r>
          </a:p>
          <a:p>
            <a:pPr marL="0" indent="0">
              <a:buNone/>
            </a:pPr>
            <a:r>
              <a:rPr lang="ja-JP" altLang="en-US"/>
              <a:t>・・・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フィールド名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values</a:t>
            </a:r>
            <a:r>
              <a:rPr lang="en-US" altLang="ja-JP"/>
              <a:t>(‘</a:t>
            </a:r>
            <a:r>
              <a:rPr lang="ja-JP" altLang="en-US"/>
              <a:t>データ</a:t>
            </a:r>
            <a:r>
              <a:rPr lang="en-US" altLang="ja-JP"/>
              <a:t>’,</a:t>
            </a:r>
            <a:r>
              <a:rPr lang="ja-JP" altLang="en-US"/>
              <a:t>データ・・・・）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データは</a:t>
            </a:r>
            <a:r>
              <a:rPr lang="ja-JP" altLang="en-US">
                <a:solidFill>
                  <a:srgbClr val="FF0000"/>
                </a:solidFill>
              </a:rPr>
              <a:t>型がテキストはシングルクォート</a:t>
            </a:r>
            <a:r>
              <a:rPr lang="ja-JP" altLang="en-US"/>
              <a:t>で</a:t>
            </a:r>
            <a:r>
              <a:rPr lang="ja-JP" altLang="en-US">
                <a:solidFill>
                  <a:srgbClr val="FFC000"/>
                </a:solidFill>
              </a:rPr>
              <a:t>数字はそのまま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375211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88E0D-955D-4318-AB21-577A99A3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A828B1-4CDF-4EED-97CA-D4C599E9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sz="2400" dirty="0"/>
              <a:t>以下のデータを追加する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No,</a:t>
            </a:r>
            <a:r>
              <a:rPr lang="zh-TW" altLang="en-US" sz="2400" dirty="0"/>
              <a:t>選手名</a:t>
            </a:r>
            <a:r>
              <a:rPr lang="en-US" altLang="zh-TW" sz="2400" dirty="0"/>
              <a:t>, ,</a:t>
            </a:r>
            <a:r>
              <a:rPr lang="zh-TW" altLang="en-US" sz="2400" dirty="0"/>
              <a:t>身長</a:t>
            </a:r>
            <a:r>
              <a:rPr lang="en-US" altLang="zh-TW" sz="2400" dirty="0"/>
              <a:t>,</a:t>
            </a:r>
            <a:r>
              <a:rPr lang="zh-TW" altLang="en-US" sz="2400" dirty="0"/>
              <a:t>体重 </a:t>
            </a:r>
          </a:p>
          <a:p>
            <a:pPr marL="0" indent="0">
              <a:buNone/>
            </a:pPr>
            <a:r>
              <a:rPr lang="en-US" altLang="zh-TW" sz="2400" dirty="0"/>
              <a:t>1,</a:t>
            </a:r>
            <a:r>
              <a:rPr lang="zh-TW" altLang="en-US" sz="2400" dirty="0"/>
              <a:t>吉川　大幾</a:t>
            </a:r>
            <a:r>
              <a:rPr lang="en-US" altLang="zh-TW" sz="2400" dirty="0"/>
              <a:t>,</a:t>
            </a:r>
            <a:r>
              <a:rPr lang="zh-TW" altLang="en-US" sz="2400" dirty="0"/>
              <a:t>内野手</a:t>
            </a:r>
            <a:r>
              <a:rPr lang="en-US" altLang="zh-TW" sz="2400" dirty="0"/>
              <a:t>,175cm,78kg </a:t>
            </a:r>
          </a:p>
          <a:p>
            <a:pPr marL="0" indent="0">
              <a:buNone/>
            </a:pPr>
            <a:r>
              <a:rPr lang="en-US" altLang="zh-TW" sz="2400" dirty="0"/>
              <a:t>2,</a:t>
            </a:r>
            <a:r>
              <a:rPr lang="zh-TW" altLang="en-US" sz="2400" dirty="0"/>
              <a:t>増田　大輝</a:t>
            </a:r>
            <a:r>
              <a:rPr lang="en-US" altLang="zh-TW" sz="2400" dirty="0"/>
              <a:t>,</a:t>
            </a:r>
            <a:r>
              <a:rPr lang="zh-TW" altLang="en-US" sz="2400" dirty="0"/>
              <a:t>内野手</a:t>
            </a:r>
            <a:r>
              <a:rPr lang="en-US" altLang="zh-TW" sz="2400" dirty="0"/>
              <a:t>, 172cm,68kg </a:t>
            </a:r>
          </a:p>
          <a:p>
            <a:pPr marL="0" indent="0">
              <a:buNone/>
            </a:pPr>
            <a:r>
              <a:rPr lang="en-US" altLang="zh-TW" sz="2400" dirty="0"/>
              <a:t>3,</a:t>
            </a:r>
            <a:r>
              <a:rPr lang="zh-TW" altLang="en-US" sz="2400" dirty="0"/>
              <a:t>比嘉　賢伸</a:t>
            </a:r>
            <a:r>
              <a:rPr lang="en-US" altLang="zh-TW" sz="2400" dirty="0"/>
              <a:t>,</a:t>
            </a:r>
            <a:r>
              <a:rPr lang="zh-TW" altLang="en-US" sz="2400" dirty="0"/>
              <a:t>内野手</a:t>
            </a:r>
            <a:r>
              <a:rPr lang="en-US" altLang="zh-TW" sz="2400" dirty="0"/>
              <a:t>, 180cm,82kg </a:t>
            </a:r>
          </a:p>
          <a:p>
            <a:pPr marL="0" indent="0">
              <a:buNone/>
            </a:pPr>
            <a:r>
              <a:rPr lang="en-US" altLang="zh-TW" sz="2400" dirty="0"/>
              <a:t>4,</a:t>
            </a:r>
            <a:r>
              <a:rPr lang="zh-TW" altLang="en-US" sz="2400" dirty="0"/>
              <a:t>平間　隼人</a:t>
            </a:r>
            <a:r>
              <a:rPr lang="en-US" altLang="zh-TW" sz="2400" dirty="0"/>
              <a:t>,</a:t>
            </a:r>
            <a:r>
              <a:rPr lang="zh-TW" altLang="en-US" sz="2400" dirty="0"/>
              <a:t>内野手</a:t>
            </a:r>
            <a:r>
              <a:rPr lang="en-US" altLang="zh-TW" sz="2400" dirty="0"/>
              <a:t>, 173cm,75kg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3400" dirty="0"/>
              <a:t>1</a:t>
            </a:r>
            <a:r>
              <a:rPr lang="ja-JP" altLang="en-US" sz="3400" dirty="0"/>
              <a:t>件のデータを挿入する</a:t>
            </a:r>
            <a:endParaRPr lang="en-US" altLang="ja-JP" sz="3400" dirty="0"/>
          </a:p>
          <a:p>
            <a:pPr marL="0" indent="0">
              <a:buNone/>
            </a:pPr>
            <a:r>
              <a:rPr lang="en-US" altLang="ja-JP" sz="3400" dirty="0"/>
              <a:t>insert into giants(</a:t>
            </a:r>
            <a:r>
              <a:rPr lang="en-US" altLang="ja-JP" sz="3400" dirty="0" err="1"/>
              <a:t>No,Name</a:t>
            </a:r>
            <a:r>
              <a:rPr lang="en-US" altLang="ja-JP" sz="3400" err="1"/>
              <a:t>,</a:t>
            </a:r>
            <a:r>
              <a:rPr lang="en-US" altLang="ja-JP" sz="3400"/>
              <a:t>height</a:t>
            </a:r>
            <a:r>
              <a:rPr lang="en-US" altLang="ja-JP" sz="3400" dirty="0" err="1"/>
              <a:t>,weight</a:t>
            </a:r>
            <a:r>
              <a:rPr lang="en-US" altLang="ja-JP" sz="3400" dirty="0"/>
              <a:t>) values('1','</a:t>
            </a:r>
            <a:r>
              <a:rPr lang="ja-JP" altLang="en-US" sz="3400" dirty="0"/>
              <a:t>吉川大幾</a:t>
            </a:r>
            <a:r>
              <a:rPr lang="en-US" altLang="ja-JP" sz="3400" dirty="0"/>
              <a:t>',175,78);</a:t>
            </a:r>
          </a:p>
          <a:p>
            <a:pPr marL="0" indent="0">
              <a:buNone/>
            </a:pP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8022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2BF6F-0104-4B98-BAF3-3973DF43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/>
              <a:t>(insert </a:t>
            </a:r>
            <a:r>
              <a:rPr kumimoji="1" lang="ja-JP" altLang="en-US"/>
              <a:t>文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F079A4-6B90-4482-A284-FA63D393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以下の</a:t>
            </a:r>
            <a:r>
              <a:rPr lang="ja-JP" altLang="en-US"/>
              <a:t>データをテーブル</a:t>
            </a:r>
            <a:r>
              <a:rPr lang="en-US" altLang="ja-JP"/>
              <a:t>giants</a:t>
            </a:r>
            <a:r>
              <a:rPr lang="ja-JP" altLang="en-US"/>
              <a:t>に付け加えてください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zh-TW"/>
              <a:t>2,</a:t>
            </a:r>
            <a:r>
              <a:rPr lang="zh-TW" altLang="en-US"/>
              <a:t>増田　大輝</a:t>
            </a:r>
            <a:r>
              <a:rPr lang="en-US" altLang="zh-TW"/>
              <a:t>,</a:t>
            </a:r>
            <a:r>
              <a:rPr lang="zh-TW" altLang="en-US"/>
              <a:t>内野手</a:t>
            </a:r>
            <a:r>
              <a:rPr lang="en-US" altLang="zh-TW"/>
              <a:t>, 172,68</a:t>
            </a:r>
          </a:p>
          <a:p>
            <a:pPr marL="0" indent="0">
              <a:buNone/>
            </a:pPr>
            <a:r>
              <a:rPr lang="en-US" altLang="zh-TW"/>
              <a:t>3,</a:t>
            </a:r>
            <a:r>
              <a:rPr lang="zh-TW" altLang="en-US"/>
              <a:t>比嘉　賢伸</a:t>
            </a:r>
            <a:r>
              <a:rPr lang="en-US" altLang="zh-TW"/>
              <a:t>,</a:t>
            </a:r>
            <a:r>
              <a:rPr lang="zh-TW" altLang="en-US"/>
              <a:t>内野手</a:t>
            </a:r>
            <a:r>
              <a:rPr lang="en-US" altLang="zh-TW"/>
              <a:t>, 180,82</a:t>
            </a:r>
          </a:p>
          <a:p>
            <a:pPr marL="0" indent="0">
              <a:buNone/>
            </a:pPr>
            <a:r>
              <a:rPr lang="en-US" altLang="zh-TW"/>
              <a:t>4,</a:t>
            </a:r>
            <a:r>
              <a:rPr lang="zh-TW" altLang="en-US"/>
              <a:t>平間　隼人</a:t>
            </a:r>
            <a:r>
              <a:rPr lang="en-US" altLang="zh-TW"/>
              <a:t>,</a:t>
            </a:r>
            <a:r>
              <a:rPr lang="zh-TW" altLang="en-US"/>
              <a:t>内野手</a:t>
            </a:r>
            <a:r>
              <a:rPr lang="en-US" altLang="zh-TW"/>
              <a:t>, 173,75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353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2ABC216-F4EC-4F69-A5F8-750F4229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640960" cy="432048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0A2E04-B58B-421A-9F71-136C9F8FAF3A}"/>
              </a:ext>
            </a:extLst>
          </p:cNvPr>
          <p:cNvSpPr txBox="1"/>
          <p:nvPr/>
        </p:nvSpPr>
        <p:spPr>
          <a:xfrm>
            <a:off x="539552" y="33265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データ追加</a:t>
            </a:r>
          </a:p>
        </p:txBody>
      </p:sp>
    </p:spTree>
    <p:extLst>
      <p:ext uri="{BB962C8B-B14F-4D97-AF65-F5344CB8AC3E}">
        <p14:creationId xmlns:p14="http://schemas.microsoft.com/office/powerpoint/2010/main" val="2536992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608EBCD-5B69-440D-8EDD-5F7D4456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836712"/>
            <a:ext cx="8460432" cy="46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57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472BF-7723-4192-A68A-2915DFD2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データをインポートする方法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C2CAB3-AD40-4899-9D3F-0E422F65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SQL</a:t>
            </a:r>
            <a:r>
              <a:rPr lang="ja-JP" altLang="en-US" dirty="0">
                <a:solidFill>
                  <a:srgbClr val="FF0000"/>
                </a:solidFill>
              </a:rPr>
              <a:t>を実行する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Import</a:t>
            </a:r>
            <a:r>
              <a:rPr kumimoji="1" lang="ja-JP" altLang="en-US" dirty="0"/>
              <a:t>文を使う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Python</a:t>
            </a:r>
            <a:r>
              <a:rPr lang="ja-JP" altLang="en-US" dirty="0">
                <a:solidFill>
                  <a:srgbClr val="FF0000"/>
                </a:solidFill>
              </a:rPr>
              <a:t>からデータを挿入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ツール等</a:t>
            </a:r>
            <a:r>
              <a:rPr kumimoji="1" lang="ja-JP" altLang="en-US">
                <a:solidFill>
                  <a:srgbClr val="FF0000"/>
                </a:solidFill>
              </a:rPr>
              <a:t>で使う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23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47560-9134-4809-B3C5-EF28E76F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DB</a:t>
            </a:r>
            <a:r>
              <a:rPr kumimoji="1" lang="ja-JP" altLang="en-US"/>
              <a:t>　</a:t>
            </a:r>
            <a:r>
              <a:rPr kumimoji="1" lang="en-US" altLang="ja-JP"/>
              <a:t>browser for SQLlite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82D5B-E344-4326-A25C-44440FF3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DB</a:t>
            </a:r>
            <a:r>
              <a:rPr lang="ja-JP" altLang="en-US"/>
              <a:t>　</a:t>
            </a:r>
            <a:r>
              <a:rPr lang="en-US" altLang="ja-JP"/>
              <a:t>browser for SQLlite</a:t>
            </a:r>
            <a:r>
              <a:rPr lang="ja-JP" altLang="en-US"/>
              <a:t>からデータをインストールする</a:t>
            </a:r>
            <a:endParaRPr lang="en-US" altLang="ja-JP"/>
          </a:p>
          <a:p>
            <a:r>
              <a:rPr kumimoji="1" lang="en-US" altLang="ja-JP"/>
              <a:t>giants-e</a:t>
            </a:r>
            <a:r>
              <a:rPr lang="en-US" altLang="ja-JP"/>
              <a:t>mp.db</a:t>
            </a:r>
            <a:r>
              <a:rPr lang="ja-JP" altLang="en-US"/>
              <a:t>を</a:t>
            </a:r>
            <a:r>
              <a:rPr kumimoji="1" lang="en-US" altLang="ja-JP"/>
              <a:t>DB</a:t>
            </a:r>
            <a:r>
              <a:rPr kumimoji="1" lang="ja-JP" altLang="en-US"/>
              <a:t>　</a:t>
            </a:r>
            <a:r>
              <a:rPr kumimoji="1" lang="en-US" altLang="ja-JP"/>
              <a:t>browser for SQLlite</a:t>
            </a:r>
            <a:r>
              <a:rPr kumimoji="1" lang="ja-JP" altLang="en-US"/>
              <a:t>で開ける</a:t>
            </a:r>
          </a:p>
        </p:txBody>
      </p:sp>
    </p:spTree>
    <p:extLst>
      <p:ext uri="{BB962C8B-B14F-4D97-AF65-F5344CB8AC3E}">
        <p14:creationId xmlns:p14="http://schemas.microsoft.com/office/powerpoint/2010/main" val="396577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D5AFA-5A76-4DE7-9137-691C556A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DB</a:t>
            </a:r>
            <a:r>
              <a:rPr lang="ja-JP" altLang="en-US" dirty="0"/>
              <a:t>以外にバイナリベースでないテキストとしての</a:t>
            </a:r>
            <a:r>
              <a:rPr lang="en-US" altLang="ja-JP" dirty="0"/>
              <a:t>DB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51877-B2FA-4780-8D57-EA6F6D42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</a:p>
          <a:p>
            <a:r>
              <a:rPr lang="en-US" altLang="ja-JP" dirty="0"/>
              <a:t>XML</a:t>
            </a:r>
          </a:p>
          <a:p>
            <a:r>
              <a:rPr kumimoji="1" lang="en-US" altLang="ja-JP" dirty="0"/>
              <a:t>JSON</a:t>
            </a:r>
          </a:p>
          <a:p>
            <a:r>
              <a:rPr lang="en-US" altLang="ja-JP" dirty="0"/>
              <a:t>YAML</a:t>
            </a:r>
          </a:p>
          <a:p>
            <a:r>
              <a:rPr kumimoji="1" lang="en-US" altLang="ja-JP"/>
              <a:t>Excel</a:t>
            </a:r>
            <a:r>
              <a:rPr kumimoji="1" lang="ja-JP" altLang="en-US"/>
              <a:t>形式（バイナリですけど読めるという点で）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6726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1E86E-F2E2-48C9-AA7D-7F58FCB8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274638"/>
            <a:ext cx="8723312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/>
              <a:t>import</a:t>
            </a:r>
            <a:r>
              <a:rPr kumimoji="1" lang="ja-JP" altLang="en-US"/>
              <a:t>文を使う（</a:t>
            </a:r>
            <a:r>
              <a:rPr kumimoji="1" lang="en-US" altLang="ja-JP"/>
              <a:t>DB</a:t>
            </a:r>
            <a:r>
              <a:rPr kumimoji="1" lang="ja-JP" altLang="en-US"/>
              <a:t>　</a:t>
            </a:r>
            <a:r>
              <a:rPr kumimoji="1" lang="en-US" altLang="ja-JP"/>
              <a:t>Browser for SQLite</a:t>
            </a:r>
            <a:r>
              <a:rPr kumimoji="1" lang="ja-JP" altLang="en-US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E409B8-0CAF-4E69-8AEC-3E16BCF7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61" y="1196752"/>
            <a:ext cx="8229600" cy="820688"/>
          </a:xfrm>
        </p:spPr>
        <p:txBody>
          <a:bodyPr/>
          <a:lstStyle/>
          <a:p>
            <a:r>
              <a:rPr kumimoji="1" lang="en-US" altLang="ja-JP">
                <a:solidFill>
                  <a:srgbClr val="FF0000"/>
                </a:solidFill>
              </a:rPr>
              <a:t>giants-utf.csv</a:t>
            </a:r>
            <a:r>
              <a:rPr kumimoji="1" lang="ja-JP" altLang="en-US"/>
              <a:t>を</a:t>
            </a:r>
            <a:r>
              <a:rPr kumimoji="1" lang="en-US" altLang="ja-JP"/>
              <a:t>giants</a:t>
            </a:r>
            <a:r>
              <a:rPr kumimoji="1" lang="ja-JP" altLang="en-US"/>
              <a:t>のテーブルに追加する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086411-68EA-4684-AFD9-09E36000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96593"/>
            <a:ext cx="8028384" cy="4274163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5AA17CB-CABA-4624-B6BE-98391BA6BC7D}"/>
              </a:ext>
            </a:extLst>
          </p:cNvPr>
          <p:cNvSpPr/>
          <p:nvPr/>
        </p:nvSpPr>
        <p:spPr>
          <a:xfrm>
            <a:off x="3851920" y="2196593"/>
            <a:ext cx="3528392" cy="1055985"/>
          </a:xfrm>
          <a:prstGeom prst="wedgeRectCallout">
            <a:avLst>
              <a:gd name="adj1" fmla="val -67761"/>
              <a:gd name="adj2" fmla="val 44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File-Open Database</a:t>
            </a:r>
            <a:r>
              <a:rPr kumimoji="1" lang="ja-JP" altLang="en-US"/>
              <a:t>で</a:t>
            </a:r>
            <a:r>
              <a:rPr kumimoji="1" lang="en-US" altLang="ja-JP"/>
              <a:t>test.db</a:t>
            </a:r>
            <a:r>
              <a:rPr kumimoji="1" lang="ja-JP" altLang="en-US"/>
              <a:t>を開ける</a:t>
            </a:r>
          </a:p>
        </p:txBody>
      </p:sp>
    </p:spTree>
    <p:extLst>
      <p:ext uri="{BB962C8B-B14F-4D97-AF65-F5344CB8AC3E}">
        <p14:creationId xmlns:p14="http://schemas.microsoft.com/office/powerpoint/2010/main" val="2892246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C0795-7366-4C42-86ED-F1F93A24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File-Impoer-Table from CSV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484A359-9812-4DDB-8D4D-FCB401AF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6" y="1700808"/>
            <a:ext cx="7596336" cy="41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98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6F254-2D95-45E7-8027-563CCBE3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gplayer-utf.csv</a:t>
            </a:r>
            <a:r>
              <a:rPr kumimoji="1" lang="ja-JP" altLang="en-US"/>
              <a:t>を選択する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10D9A7C-ACD1-47D8-8641-25785586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6792"/>
            <a:ext cx="8028384" cy="419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58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FFD1E-3DDE-43F8-B135-B40BE8B2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D5FFF-72B1-4ECB-A457-AE67CD87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569715"/>
            <a:ext cx="4626621" cy="497877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A15B31C-3418-473D-9BA9-D52845883333}"/>
              </a:ext>
            </a:extLst>
          </p:cNvPr>
          <p:cNvSpPr/>
          <p:nvPr/>
        </p:nvSpPr>
        <p:spPr>
          <a:xfrm>
            <a:off x="1835696" y="2132856"/>
            <a:ext cx="496855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06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3F845-4008-4DB3-A3BB-AEB4DBBA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2218"/>
            <a:ext cx="8229600" cy="1143000"/>
          </a:xfrm>
        </p:spPr>
        <p:txBody>
          <a:bodyPr/>
          <a:lstStyle/>
          <a:p>
            <a:r>
              <a:rPr kumimoji="1" lang="en-US" altLang="ja-JP"/>
              <a:t>select </a:t>
            </a:r>
            <a:r>
              <a:rPr kumimoji="1" lang="ja-JP" altLang="en-US"/>
              <a:t>文</a:t>
            </a:r>
          </a:p>
        </p:txBody>
      </p:sp>
    </p:spTree>
    <p:extLst>
      <p:ext uri="{BB962C8B-B14F-4D97-AF65-F5344CB8AC3E}">
        <p14:creationId xmlns:p14="http://schemas.microsoft.com/office/powerpoint/2010/main" val="16054506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20C02-DF63-476B-92D8-3F95B83C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916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sqlite3 </a:t>
            </a:r>
            <a:r>
              <a:rPr lang="ja-JP" altLang="en-US">
                <a:solidFill>
                  <a:srgbClr val="FF0000"/>
                </a:solidFill>
              </a:rPr>
              <a:t>giants.</a:t>
            </a:r>
            <a:r>
              <a:rPr lang="en-US" altLang="ja-JP">
                <a:solidFill>
                  <a:srgbClr val="FF0000"/>
                </a:solidFill>
              </a:rPr>
              <a:t>db</a:t>
            </a:r>
            <a:r>
              <a:rPr lang="ja-JP" altLang="en-US"/>
              <a:t>でデータベースを開けるか</a:t>
            </a:r>
            <a:r>
              <a:rPr kumimoji="1" lang="en-US" altLang="ja-JP"/>
              <a:t>DB</a:t>
            </a:r>
            <a:r>
              <a:rPr kumimoji="1" lang="ja-JP" altLang="en-US"/>
              <a:t>　</a:t>
            </a:r>
            <a:r>
              <a:rPr kumimoji="1" lang="en-US" altLang="ja-JP"/>
              <a:t>browser for SQLlite</a:t>
            </a:r>
            <a:r>
              <a:rPr lang="ja-JP" altLang="en-US"/>
              <a:t>で開ける</a:t>
            </a:r>
            <a:br>
              <a:rPr lang="ja-JP" altLang="en-US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611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650FA-1D9A-491E-9F41-23612701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SQL</a:t>
            </a:r>
            <a:r>
              <a:rPr kumimoji="1" lang="ja-JP" altLang="en-US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6C331-9D2D-4846-8DC7-A383F426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302286-B972-4A77-8772-892EC090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6" y="1556792"/>
            <a:ext cx="7730065" cy="47589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75107F-1DFA-4B73-9067-1FF91396BA5F}"/>
              </a:ext>
            </a:extLst>
          </p:cNvPr>
          <p:cNvSpPr/>
          <p:nvPr/>
        </p:nvSpPr>
        <p:spPr>
          <a:xfrm>
            <a:off x="611560" y="3068960"/>
            <a:ext cx="792088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24B545-A4D2-4D24-AEF7-F9F75C9556C5}"/>
              </a:ext>
            </a:extLst>
          </p:cNvPr>
          <p:cNvSpPr/>
          <p:nvPr/>
        </p:nvSpPr>
        <p:spPr>
          <a:xfrm>
            <a:off x="3577800" y="2148982"/>
            <a:ext cx="11521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A6328AA-9B99-4C32-A060-1000BD00FE7D}"/>
              </a:ext>
            </a:extLst>
          </p:cNvPr>
          <p:cNvSpPr/>
          <p:nvPr/>
        </p:nvSpPr>
        <p:spPr>
          <a:xfrm>
            <a:off x="5923738" y="1556792"/>
            <a:ext cx="2880320" cy="136815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SQL</a:t>
            </a:r>
            <a:r>
              <a:rPr kumimoji="1" lang="ja-JP" altLang="en-US"/>
              <a:t>を書くことができて実行できる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82E4FD-7340-470E-B02D-510A69DD11AD}"/>
              </a:ext>
            </a:extLst>
          </p:cNvPr>
          <p:cNvSpPr/>
          <p:nvPr/>
        </p:nvSpPr>
        <p:spPr>
          <a:xfrm>
            <a:off x="1835696" y="2571008"/>
            <a:ext cx="2880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FA7FEC3D-8371-4CB4-B37B-646DD3D6295C}"/>
              </a:ext>
            </a:extLst>
          </p:cNvPr>
          <p:cNvSpPr/>
          <p:nvPr/>
        </p:nvSpPr>
        <p:spPr>
          <a:xfrm>
            <a:off x="315857" y="780830"/>
            <a:ext cx="2880320" cy="136815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SQL</a:t>
            </a:r>
            <a:r>
              <a:rPr kumimoji="1" lang="ja-JP" altLang="en-US"/>
              <a:t>を書くことができて実行できる</a:t>
            </a:r>
          </a:p>
        </p:txBody>
      </p:sp>
    </p:spTree>
    <p:extLst>
      <p:ext uri="{BB962C8B-B14F-4D97-AF65-F5344CB8AC3E}">
        <p14:creationId xmlns:p14="http://schemas.microsoft.com/office/powerpoint/2010/main" val="775785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C091D-B37F-4215-9011-9E36B3BC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テーブルスキーマ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B44A4F-6851-475B-9EE9-A1FDD4D7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CREATE TABLE "giants" (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選手名</a:t>
            </a:r>
            <a:r>
              <a:rPr lang="en-US" altLang="ja-JP"/>
              <a:t>"	TEXT,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守備</a:t>
            </a:r>
            <a:r>
              <a:rPr lang="en-US" altLang="ja-JP"/>
              <a:t>"	TEXT,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身長</a:t>
            </a:r>
            <a:r>
              <a:rPr lang="en-US" altLang="ja-JP"/>
              <a:t>"	INTEGER,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体重</a:t>
            </a:r>
            <a:r>
              <a:rPr lang="en-US" altLang="ja-JP"/>
              <a:t>"	INTEGER</a:t>
            </a:r>
          </a:p>
          <a:p>
            <a:pPr marL="0" indent="0">
              <a:buNone/>
            </a:pPr>
            <a:r>
              <a:rPr lang="en-US" altLang="ja-JP"/>
              <a:t>);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222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B5AC6-1075-4193-962A-BC4C288F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SELECT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6654AA-608F-47ED-BCCF-30F5E432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データを検索する命令文</a:t>
            </a:r>
            <a:endParaRPr kumimoji="1" lang="en-US" altLang="ja-JP"/>
          </a:p>
          <a:p>
            <a:r>
              <a:rPr lang="ja-JP" altLang="en-US"/>
              <a:t>データを結合する</a:t>
            </a:r>
            <a:endParaRPr lang="en-US" altLang="ja-JP"/>
          </a:p>
          <a:p>
            <a:r>
              <a:rPr kumimoji="1" lang="ja-JP" altLang="en-US"/>
              <a:t>データをグループ化する</a:t>
            </a:r>
          </a:p>
        </p:txBody>
      </p:sp>
    </p:spTree>
    <p:extLst>
      <p:ext uri="{BB962C8B-B14F-4D97-AF65-F5344CB8AC3E}">
        <p14:creationId xmlns:p14="http://schemas.microsoft.com/office/powerpoint/2010/main" val="3592193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B0495-6DF1-414B-B01E-D18D7BCF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データの検索</a:t>
            </a:r>
            <a:r>
              <a:rPr kumimoji="1" lang="en-US" altLang="ja-JP"/>
              <a:t>(select)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2F19F-6E15-47BC-AFEC-0CFC121F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select</a:t>
            </a:r>
            <a:r>
              <a:rPr kumimoji="1" lang="en-US" altLang="ja-JP"/>
              <a:t> </a:t>
            </a:r>
            <a:r>
              <a:rPr kumimoji="1" lang="ja-JP" altLang="en-US"/>
              <a:t>フィールド名</a:t>
            </a:r>
            <a:r>
              <a:rPr kumimoji="1" lang="en-US" altLang="ja-JP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kumimoji="1" lang="ja-JP" altLang="en-US"/>
              <a:t>　　　・・・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         </a:t>
            </a:r>
            <a:r>
              <a:rPr lang="ja-JP" altLang="en-US"/>
              <a:t>フィールド名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from </a:t>
            </a:r>
            <a:r>
              <a:rPr kumimoji="1" lang="ja-JP" altLang="en-US"/>
              <a:t>テーブル名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where</a:t>
            </a:r>
            <a:r>
              <a:rPr lang="ja-JP" altLang="en-US"/>
              <a:t>フィールド名</a:t>
            </a:r>
            <a:r>
              <a:rPr lang="en-US" altLang="ja-JP"/>
              <a:t>=</a:t>
            </a:r>
            <a:r>
              <a:rPr lang="ja-JP" altLang="en-US"/>
              <a:t>検索値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※</a:t>
            </a:r>
            <a:r>
              <a:rPr kumimoji="1" lang="ja-JP" altLang="en-US"/>
              <a:t>フィールド値のテキスト型はシングルクォートで囲む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2CB983B-E64F-402E-9636-86878EFBF5BC}"/>
              </a:ext>
            </a:extLst>
          </p:cNvPr>
          <p:cNvSpPr/>
          <p:nvPr/>
        </p:nvSpPr>
        <p:spPr>
          <a:xfrm>
            <a:off x="4283968" y="1484784"/>
            <a:ext cx="1584176" cy="820688"/>
          </a:xfrm>
          <a:prstGeom prst="wedgeRectCallout">
            <a:avLst>
              <a:gd name="adj1" fmla="val -68092"/>
              <a:gd name="adj2" fmla="val 23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区切りはカンマを入れる</a:t>
            </a:r>
          </a:p>
        </p:txBody>
      </p:sp>
    </p:spTree>
    <p:extLst>
      <p:ext uri="{BB962C8B-B14F-4D97-AF65-F5344CB8AC3E}">
        <p14:creationId xmlns:p14="http://schemas.microsoft.com/office/powerpoint/2010/main" val="5061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3A37C-BF6F-4565-B094-53BE00CC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EF7D74-8C93-4D22-AB95-D940CF3C8422}"/>
              </a:ext>
            </a:extLst>
          </p:cNvPr>
          <p:cNvSpPr/>
          <p:nvPr/>
        </p:nvSpPr>
        <p:spPr>
          <a:xfrm>
            <a:off x="395536" y="2413337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No.,選手名,守備,生年月日,年齢,年数,身長,体重,血液型,投打,出身地,年俸(推定)</a:t>
            </a:r>
          </a:p>
          <a:p>
            <a:r>
              <a:rPr lang="ja-JP" altLang="en-US" dirty="0"/>
              <a:t>1,吉川　大幾,内野手,1992/08/21,27歳,10年,175cm,78kg,A型,右右,大阪,1,600万円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,増田　大輝,内野手,1993/07/29,26歳,5年,172cm,68kg,A型,右右,徳島,1,500万円</a:t>
            </a:r>
          </a:p>
          <a:p>
            <a:r>
              <a:rPr lang="ja-JP" altLang="en-US" dirty="0"/>
              <a:t>3,比嘉　賢伸,内野手,2000/01/12,20歳,3年,180cm,82kg,A型,右左,大阪,270万円</a:t>
            </a:r>
          </a:p>
          <a:p>
            <a:r>
              <a:rPr lang="ja-JP" altLang="en-US" dirty="0"/>
              <a:t>4,平間　隼人,内野手,1996/12/16,23歳,1年,173cm,75kg,A型,右左,徳島,240万円</a:t>
            </a:r>
          </a:p>
          <a:p>
            <a:r>
              <a:rPr lang="ja-JP" altLang="en-US" dirty="0"/>
              <a:t>5,中島　宏之,内野手,1982/07/31,37歳,18年,180cm,90kg,A型,右右,兵庫,2,000万円</a:t>
            </a:r>
          </a:p>
          <a:p>
            <a:r>
              <a:rPr lang="ja-JP" altLang="en-US" dirty="0"/>
              <a:t>6,坂本　勇人,内野手,1988/12/14,31歳,14年,186cm,85kg,AB型,右右,兵庫,50,000万円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FEF620-4B07-469A-840E-E84FBD730B2F}"/>
              </a:ext>
            </a:extLst>
          </p:cNvPr>
          <p:cNvSpPr txBox="1"/>
          <p:nvPr/>
        </p:nvSpPr>
        <p:spPr>
          <a:xfrm>
            <a:off x="1259632" y="1425313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データの区切りをカンマなどで区切ったファイル形式</a:t>
            </a:r>
            <a:endParaRPr kumimoji="1" lang="en-US" altLang="ja-JP" dirty="0"/>
          </a:p>
          <a:p>
            <a:r>
              <a:rPr lang="ja-JP" altLang="en-US" dirty="0"/>
              <a:t>きわめてシンプルなファイル形式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BF78B3-B76F-4009-9B79-85CC52B37320}"/>
              </a:ext>
            </a:extLst>
          </p:cNvPr>
          <p:cNvSpPr/>
          <p:nvPr/>
        </p:nvSpPr>
        <p:spPr>
          <a:xfrm>
            <a:off x="323528" y="2780928"/>
            <a:ext cx="8568952" cy="1993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48A22-57B0-420A-8D19-8ADFE9CB9CEA}"/>
              </a:ext>
            </a:extLst>
          </p:cNvPr>
          <p:cNvSpPr/>
          <p:nvPr/>
        </p:nvSpPr>
        <p:spPr>
          <a:xfrm>
            <a:off x="347873" y="2276871"/>
            <a:ext cx="8568952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25A87F-FD69-4B5C-B000-8D21811EF245}"/>
              </a:ext>
            </a:extLst>
          </p:cNvPr>
          <p:cNvSpPr txBox="1"/>
          <p:nvPr/>
        </p:nvSpPr>
        <p:spPr>
          <a:xfrm>
            <a:off x="869198" y="5063355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先頭をフィールとしてそれ以下をデータ</a:t>
            </a:r>
            <a:r>
              <a:rPr lang="ja-JP" altLang="en-US"/>
              <a:t>とする</a:t>
            </a:r>
            <a:endParaRPr lang="en-US" altLang="ja-JP"/>
          </a:p>
          <a:p>
            <a:r>
              <a:rPr lang="ja-JP" altLang="en-US"/>
              <a:t>カンマ区切りで一つにセルと考える</a:t>
            </a:r>
            <a:endParaRPr lang="en-US" altLang="ja-JP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7153FDF5-297F-4722-95BF-2EECA790B5D4}"/>
              </a:ext>
            </a:extLst>
          </p:cNvPr>
          <p:cNvSpPr/>
          <p:nvPr/>
        </p:nvSpPr>
        <p:spPr>
          <a:xfrm>
            <a:off x="5754522" y="4928631"/>
            <a:ext cx="2520280" cy="1008112"/>
          </a:xfrm>
          <a:prstGeom prst="wedgeRectCallout">
            <a:avLst>
              <a:gd name="adj1" fmla="val -19362"/>
              <a:gd name="adj2" fmla="val -86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7FE1686D-2B2E-49E6-BD10-F65FD99BEA36}"/>
              </a:ext>
            </a:extLst>
          </p:cNvPr>
          <p:cNvSpPr/>
          <p:nvPr/>
        </p:nvSpPr>
        <p:spPr>
          <a:xfrm>
            <a:off x="6380584" y="1277144"/>
            <a:ext cx="2520280" cy="10081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</p:spTree>
    <p:extLst>
      <p:ext uri="{BB962C8B-B14F-4D97-AF65-F5344CB8AC3E}">
        <p14:creationId xmlns:p14="http://schemas.microsoft.com/office/powerpoint/2010/main" val="4180416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5C809-BF61-4D53-B33C-2DEC1E16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select</a:t>
            </a:r>
            <a:r>
              <a:rPr kumimoji="1" lang="ja-JP" altLang="en-US"/>
              <a:t>文の</a:t>
            </a:r>
            <a:r>
              <a:rPr kumimoji="1" lang="en-US" altLang="ja-JP"/>
              <a:t>*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E5B0C-5013-4B29-A79B-13FABC0F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* from </a:t>
            </a:r>
            <a:r>
              <a:rPr lang="ja-JP" altLang="en-US"/>
              <a:t>テーブル名ですべてのフィールド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のデータを表示する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</a:t>
            </a:r>
            <a:r>
              <a:rPr kumimoji="1" lang="ja-JP" altLang="en-US"/>
              <a:t>フィールド</a:t>
            </a:r>
            <a:r>
              <a:rPr kumimoji="1" lang="en-US" altLang="ja-JP"/>
              <a:t>,</a:t>
            </a:r>
            <a:r>
              <a:rPr kumimoji="1" lang="ja-JP" altLang="en-US"/>
              <a:t>フィールド・・・・　</a:t>
            </a:r>
            <a:r>
              <a:rPr kumimoji="1" lang="en-US" altLang="ja-JP"/>
              <a:t>from </a:t>
            </a:r>
            <a:r>
              <a:rPr kumimoji="1" lang="ja-JP" altLang="en-US"/>
              <a:t>テーブル名で表示したいフィールド名を表示する</a:t>
            </a:r>
          </a:p>
        </p:txBody>
      </p:sp>
    </p:spTree>
    <p:extLst>
      <p:ext uri="{BB962C8B-B14F-4D97-AF65-F5344CB8AC3E}">
        <p14:creationId xmlns:p14="http://schemas.microsoft.com/office/powerpoint/2010/main" val="30327887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44C06-E4D5-43A3-B4AF-C0D3114A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9CA035-6834-4FDE-B707-DB0BE538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800"/>
              <a:t>select </a:t>
            </a:r>
            <a:r>
              <a:rPr kumimoji="1" lang="en-US" altLang="ja-JP" sz="2800">
                <a:solidFill>
                  <a:srgbClr val="FF0000"/>
                </a:solidFill>
              </a:rPr>
              <a:t>*</a:t>
            </a:r>
            <a:r>
              <a:rPr kumimoji="1" lang="en-US" altLang="ja-JP" sz="2800"/>
              <a:t> from giants</a:t>
            </a:r>
          </a:p>
          <a:p>
            <a:pPr marL="0" indent="0">
              <a:buNone/>
            </a:pPr>
            <a:r>
              <a:rPr lang="en-US" altLang="ja-JP" sz="2800"/>
              <a:t>=</a:t>
            </a:r>
          </a:p>
          <a:p>
            <a:pPr marL="0" indent="0">
              <a:buNone/>
            </a:pPr>
            <a:r>
              <a:rPr kumimoji="1" lang="en-US" altLang="ja-JP" sz="2800"/>
              <a:t>select </a:t>
            </a:r>
            <a:r>
              <a:rPr kumimoji="1" lang="ja-JP" altLang="en-US" sz="2800"/>
              <a:t>選手名</a:t>
            </a:r>
            <a:r>
              <a:rPr kumimoji="1" lang="en-US" altLang="ja-JP" sz="2800"/>
              <a:t>,</a:t>
            </a:r>
            <a:r>
              <a:rPr kumimoji="1" lang="ja-JP" altLang="en-US" sz="2800"/>
              <a:t>守備</a:t>
            </a:r>
            <a:r>
              <a:rPr kumimoji="1" lang="en-US" altLang="ja-JP" sz="2800"/>
              <a:t>,</a:t>
            </a:r>
            <a:r>
              <a:rPr kumimoji="1" lang="ja-JP" altLang="en-US" sz="2800"/>
              <a:t>身長</a:t>
            </a:r>
            <a:r>
              <a:rPr kumimoji="1" lang="en-US" altLang="ja-JP" sz="2800"/>
              <a:t>,</a:t>
            </a:r>
            <a:r>
              <a:rPr kumimoji="1" lang="ja-JP" altLang="en-US" sz="2800"/>
              <a:t>体重 </a:t>
            </a:r>
            <a:r>
              <a:rPr kumimoji="1" lang="en-US" altLang="ja-JP" sz="2800"/>
              <a:t>from giants </a:t>
            </a:r>
          </a:p>
          <a:p>
            <a:pPr marL="0" indent="0">
              <a:buNone/>
            </a:pPr>
            <a:endParaRPr lang="en-US" altLang="ja-JP" sz="2800"/>
          </a:p>
          <a:p>
            <a:pPr marL="0" indent="0">
              <a:buNone/>
            </a:pPr>
            <a:r>
              <a:rPr lang="ja-JP" altLang="en-US" sz="2800">
                <a:solidFill>
                  <a:srgbClr val="FF0000"/>
                </a:solidFill>
              </a:rPr>
              <a:t>アスタリスクはすべてのフィールドを表す。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854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8104B-752E-47AC-8CD1-135F08F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05457-1DD1-4E17-807B-EB1E3834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where </a:t>
            </a:r>
            <a:r>
              <a:rPr kumimoji="1" lang="ja-JP" altLang="en-US"/>
              <a:t>フィールド</a:t>
            </a:r>
            <a:r>
              <a:rPr kumimoji="1" lang="en-US" altLang="ja-JP"/>
              <a:t>=</a:t>
            </a:r>
            <a:r>
              <a:rPr kumimoji="1" lang="ja-JP" altLang="en-US"/>
              <a:t>値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>
                <a:solidFill>
                  <a:srgbClr val="FF0000"/>
                </a:solidFill>
              </a:rPr>
              <a:t>文字列の場合はシングルクオートで囲む</a:t>
            </a:r>
            <a:endParaRPr lang="en-US" altLang="ja-JP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/>
              <a:t>　不等号も使える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select * from giants where </a:t>
            </a:r>
            <a:r>
              <a:rPr lang="ja-JP" altLang="en-US"/>
              <a:t>守備</a:t>
            </a:r>
            <a:r>
              <a:rPr lang="en-US" altLang="ja-JP"/>
              <a:t>=‘</a:t>
            </a:r>
            <a:r>
              <a:rPr lang="ja-JP" altLang="en-US"/>
              <a:t>内野手</a:t>
            </a:r>
            <a:r>
              <a:rPr lang="en-US" altLang="ja-JP"/>
              <a:t>’</a:t>
            </a:r>
            <a:r>
              <a:rPr kumimoji="1" lang="en-US" altLang="ja-JP"/>
              <a:t> </a:t>
            </a:r>
          </a:p>
          <a:p>
            <a:pPr marL="0" indent="0">
              <a:buNone/>
            </a:pPr>
            <a:r>
              <a:rPr lang="en-US" altLang="ja-JP"/>
              <a:t>select * from giants where </a:t>
            </a:r>
            <a:r>
              <a:rPr lang="ja-JP" altLang="en-US"/>
              <a:t>身長</a:t>
            </a:r>
            <a:r>
              <a:rPr lang="en-US" altLang="ja-JP">
                <a:solidFill>
                  <a:srgbClr val="FF0000"/>
                </a:solidFill>
              </a:rPr>
              <a:t>&gt;=</a:t>
            </a:r>
            <a:r>
              <a:rPr lang="en-US" altLang="ja-JP"/>
              <a:t>170</a:t>
            </a:r>
          </a:p>
          <a:p>
            <a:pPr marL="0" indent="0">
              <a:buNone/>
            </a:pPr>
            <a:r>
              <a:rPr lang="ja-JP" altLang="en-US"/>
              <a:t>など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30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2F91F-96B5-450D-A4C0-85274322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重複のないデータを抜き出す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DC947-7D10-4850-B972-5471CDAD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</a:t>
            </a:r>
            <a:r>
              <a:rPr kumimoji="1" lang="ja-JP" altLang="en-US"/>
              <a:t>フィールド </a:t>
            </a:r>
            <a:r>
              <a:rPr kumimoji="1" lang="en-US" altLang="ja-JP"/>
              <a:t>from </a:t>
            </a:r>
            <a:r>
              <a:rPr kumimoji="1" lang="ja-JP" altLang="en-US"/>
              <a:t>テーブル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group by</a:t>
            </a:r>
            <a:r>
              <a:rPr lang="ja-JP" altLang="en-US"/>
              <a:t>フィールド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select </a:t>
            </a:r>
            <a:r>
              <a:rPr lang="ja-JP" altLang="en-US"/>
              <a:t>守備 </a:t>
            </a:r>
            <a:r>
              <a:rPr lang="en-US" altLang="ja-JP"/>
              <a:t>from giants group by </a:t>
            </a:r>
            <a:r>
              <a:rPr lang="ja-JP" altLang="en-US"/>
              <a:t>守備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192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253C815-8D21-42FC-9042-1E80F50A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64704"/>
            <a:ext cx="645359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205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4E555-6D1D-4063-B5CD-4F54B8A1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並び替え </a:t>
            </a:r>
            <a:r>
              <a:rPr kumimoji="1" lang="en-US" altLang="ja-JP"/>
              <a:t>order by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739BA-6366-462D-A57C-FF1426F8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rgbClr val="FF0000"/>
                </a:solidFill>
              </a:rPr>
              <a:t>昇順の場合は </a:t>
            </a:r>
            <a:r>
              <a:rPr lang="en-US" altLang="ja-JP">
                <a:solidFill>
                  <a:srgbClr val="FF0000"/>
                </a:solidFill>
              </a:rPr>
              <a:t>asc </a:t>
            </a:r>
            <a:r>
              <a:rPr lang="ja-JP" altLang="en-US"/>
              <a:t>、</a:t>
            </a:r>
            <a:r>
              <a:rPr lang="ja-JP" altLang="en-US">
                <a:solidFill>
                  <a:srgbClr val="00B0F0"/>
                </a:solidFill>
              </a:rPr>
              <a:t>降順の場合は </a:t>
            </a:r>
            <a:r>
              <a:rPr lang="en-US" altLang="ja-JP">
                <a:solidFill>
                  <a:srgbClr val="00B0F0"/>
                </a:solidFill>
              </a:rPr>
              <a:t>desc</a:t>
            </a:r>
          </a:p>
          <a:p>
            <a:r>
              <a:rPr kumimoji="1" lang="ja-JP" altLang="en-US"/>
              <a:t>例 </a:t>
            </a:r>
            <a:endParaRPr kumimoji="1" lang="en-US" altLang="ja-JP"/>
          </a:p>
          <a:p>
            <a:r>
              <a:rPr lang="en-US" altLang="ja-JP"/>
              <a:t>select * from giants order by </a:t>
            </a:r>
            <a:r>
              <a:rPr lang="ja-JP" altLang="en-US"/>
              <a:t>身長 </a:t>
            </a:r>
            <a:r>
              <a:rPr lang="en-US" altLang="ja-JP"/>
              <a:t>asc;</a:t>
            </a:r>
          </a:p>
          <a:p>
            <a:r>
              <a:rPr lang="en-US" altLang="ja-JP"/>
              <a:t>select * from giants order by </a:t>
            </a:r>
            <a:r>
              <a:rPr lang="ja-JP" altLang="en-US"/>
              <a:t>身長 </a:t>
            </a:r>
            <a:r>
              <a:rPr lang="en-US" altLang="ja-JP"/>
              <a:t>desc;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4930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395B7-7356-45F1-898C-AA88C007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あいまい検索　</a:t>
            </a:r>
            <a:r>
              <a:rPr lang="en-US" altLang="ja-JP"/>
              <a:t>like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4882C-39A4-4D80-8477-8C5F328B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select * from giants where </a:t>
            </a:r>
            <a:r>
              <a:rPr lang="ja-JP" altLang="en-US"/>
              <a:t>選手名 </a:t>
            </a:r>
            <a:r>
              <a:rPr lang="en-US" altLang="ja-JP">
                <a:solidFill>
                  <a:srgbClr val="FF0000"/>
                </a:solidFill>
              </a:rPr>
              <a:t>like</a:t>
            </a:r>
            <a:r>
              <a:rPr lang="en-US" altLang="ja-JP"/>
              <a:t> '</a:t>
            </a:r>
            <a:r>
              <a:rPr lang="ja-JP" altLang="en-US"/>
              <a:t>坂</a:t>
            </a:r>
            <a:r>
              <a:rPr lang="en-US" altLang="ja-JP"/>
              <a:t>%’;</a:t>
            </a:r>
          </a:p>
          <a:p>
            <a:pPr marL="0" indent="0">
              <a:buNone/>
            </a:pPr>
            <a:r>
              <a:rPr lang="en-US" altLang="ja-JP"/>
              <a:t>%</a:t>
            </a:r>
            <a:r>
              <a:rPr lang="ja-JP" altLang="en-US"/>
              <a:t>は任意の文字</a:t>
            </a:r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6879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BFB7A-F752-4EAE-8223-ED7646C4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平均</a:t>
            </a:r>
            <a:r>
              <a:rPr lang="en-US" altLang="ja-JP"/>
              <a:t>,</a:t>
            </a:r>
            <a:r>
              <a:rPr lang="ja-JP" altLang="en-US"/>
              <a:t>合計</a:t>
            </a:r>
            <a:r>
              <a:rPr lang="en-US" altLang="ja-JP"/>
              <a:t>,</a:t>
            </a:r>
            <a:r>
              <a:rPr lang="ja-JP" altLang="en-US"/>
              <a:t>最大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7E4315-2A64-447A-B716-E7C4CA54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select avg(</a:t>
            </a:r>
            <a:r>
              <a:rPr lang="ja-JP" altLang="en-US"/>
              <a:t>体重</a:t>
            </a:r>
            <a:r>
              <a:rPr lang="en-US" altLang="ja-JP"/>
              <a:t>) from giants;</a:t>
            </a:r>
          </a:p>
          <a:p>
            <a:r>
              <a:rPr lang="en-US" altLang="ja-JP"/>
              <a:t>select sum(</a:t>
            </a:r>
            <a:r>
              <a:rPr lang="ja-JP" altLang="en-US"/>
              <a:t>体重</a:t>
            </a:r>
            <a:r>
              <a:rPr lang="en-US" altLang="ja-JP"/>
              <a:t>) from giants;</a:t>
            </a:r>
          </a:p>
          <a:p>
            <a:r>
              <a:rPr kumimoji="1" lang="en-US" altLang="ja-JP"/>
              <a:t>select max(</a:t>
            </a:r>
            <a:r>
              <a:rPr lang="ja-JP" altLang="en-US"/>
              <a:t>体重</a:t>
            </a:r>
            <a:r>
              <a:rPr lang="en-US" altLang="ja-JP"/>
              <a:t>) from giants;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204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6D918-A8CE-4E78-B03C-BF560D7C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and or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BF383C-AC4C-457C-8001-50491FDE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体重が</a:t>
            </a:r>
            <a:r>
              <a:rPr kumimoji="1" lang="en-US" altLang="ja-JP"/>
              <a:t>75</a:t>
            </a:r>
            <a:r>
              <a:rPr lang="ja-JP" altLang="en-US"/>
              <a:t>より大きい</a:t>
            </a:r>
            <a:r>
              <a:rPr kumimoji="1" lang="ja-JP" altLang="en-US"/>
              <a:t>でかつ身長が</a:t>
            </a:r>
            <a:r>
              <a:rPr kumimoji="1" lang="en-US" altLang="ja-JP"/>
              <a:t>170</a:t>
            </a:r>
            <a:r>
              <a:rPr kumimoji="1" lang="ja-JP" altLang="en-US"/>
              <a:t>より大きい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例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* from giants where </a:t>
            </a:r>
            <a:r>
              <a:rPr kumimoji="1" lang="ja-JP" altLang="en-US"/>
              <a:t>体重</a:t>
            </a:r>
            <a:r>
              <a:rPr kumimoji="1" lang="en-US" altLang="ja-JP"/>
              <a:t>&gt;75 </a:t>
            </a:r>
            <a:r>
              <a:rPr kumimoji="1" lang="en-US" altLang="ja-JP">
                <a:solidFill>
                  <a:srgbClr val="FF0000"/>
                </a:solidFill>
              </a:rPr>
              <a:t>and</a:t>
            </a:r>
            <a:r>
              <a:rPr kumimoji="1" lang="en-US" altLang="ja-JP"/>
              <a:t> </a:t>
            </a:r>
            <a:r>
              <a:rPr kumimoji="1" lang="ja-JP" altLang="en-US"/>
              <a:t>身長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&gt;170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4588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9CB42-6CCF-4D5A-BE79-5ECF1BBF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比較演算子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D52C70-E3EE-4050-94FA-4418CE01B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632" y="1557373"/>
            <a:ext cx="4594206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 = b </a:t>
            </a:r>
            <a:r>
              <a:rPr kumimoji="0" lang="ja-JP" altLang="en-US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　　　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aとbは等しい</a:t>
            </a:r>
            <a:endParaRPr kumimoji="0" lang="en-US" altLang="ja-JP" sz="28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 &lt;&gt; b </a:t>
            </a:r>
            <a:r>
              <a:rPr kumimoji="0" lang="ja-JP" altLang="en-US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aとbは等しくない </a:t>
            </a:r>
            <a:endParaRPr kumimoji="0" lang="en-US" altLang="ja-JP" sz="28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 &gt; b </a:t>
            </a:r>
            <a:r>
              <a:rPr kumimoji="0" lang="ja-JP" altLang="en-US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　　　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aはbより大きい </a:t>
            </a:r>
            <a:endParaRPr kumimoji="0" lang="en-US" altLang="ja-JP" sz="28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 &gt;= b </a:t>
            </a:r>
            <a:r>
              <a:rPr kumimoji="0" lang="ja-JP" altLang="en-US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aはb以上 </a:t>
            </a:r>
            <a:endParaRPr kumimoji="0" lang="en-US" altLang="ja-JP" sz="28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 &lt; b </a:t>
            </a:r>
            <a:r>
              <a:rPr kumimoji="0" lang="ja-JP" altLang="en-US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　　　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aはbより小さい </a:t>
            </a:r>
            <a:endParaRPr kumimoji="0" lang="en-US" altLang="ja-JP" sz="28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 &lt;= b </a:t>
            </a:r>
            <a:r>
              <a:rPr kumimoji="0" lang="ja-JP" altLang="en-US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aはb以下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ja-JP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ja-JP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はカラム</a:t>
            </a:r>
            <a:r>
              <a:rPr kumimoji="0" lang="en-US" altLang="ja-JP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は数値</a:t>
            </a:r>
            <a:endParaRPr kumimoji="0" lang="ja-JP" altLang="ja-JP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97071-771D-43B3-A49C-01630F2B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CSV</a:t>
            </a:r>
            <a:r>
              <a:rPr kumimoji="1" lang="ja-JP" altLang="en-US"/>
              <a:t>はデータベース間データのやりとりに使われる</a:t>
            </a:r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8176EC09-2408-42AC-AC95-25CB0AFEE434}"/>
              </a:ext>
            </a:extLst>
          </p:cNvPr>
          <p:cNvSpPr/>
          <p:nvPr/>
        </p:nvSpPr>
        <p:spPr>
          <a:xfrm>
            <a:off x="1115616" y="1988840"/>
            <a:ext cx="1512168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DB</a:t>
            </a:r>
            <a:r>
              <a:rPr kumimoji="1" lang="ja-JP" altLang="en-US"/>
              <a:t>１</a:t>
            </a:r>
          </a:p>
        </p:txBody>
      </p: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F108AB58-05CE-4DFB-B2C2-ACF87571ACA9}"/>
              </a:ext>
            </a:extLst>
          </p:cNvPr>
          <p:cNvSpPr/>
          <p:nvPr/>
        </p:nvSpPr>
        <p:spPr>
          <a:xfrm>
            <a:off x="4865795" y="1936346"/>
            <a:ext cx="1512168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DB2</a:t>
            </a:r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ACDB8C7F-963A-4B7C-AF84-29116B84F13E}"/>
              </a:ext>
            </a:extLst>
          </p:cNvPr>
          <p:cNvSpPr/>
          <p:nvPr/>
        </p:nvSpPr>
        <p:spPr>
          <a:xfrm rot="19467926">
            <a:off x="2450986" y="3512383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91C809-D775-4D24-AF8B-9E6FBB4F454A}"/>
              </a:ext>
            </a:extLst>
          </p:cNvPr>
          <p:cNvSpPr/>
          <p:nvPr/>
        </p:nvSpPr>
        <p:spPr>
          <a:xfrm>
            <a:off x="2915816" y="4440346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CSV</a:t>
            </a:r>
            <a:endParaRPr kumimoji="1" lang="ja-JP" altLang="en-US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C00FF25D-927B-4268-A2E5-AB00101CA3BA}"/>
              </a:ext>
            </a:extLst>
          </p:cNvPr>
          <p:cNvSpPr/>
          <p:nvPr/>
        </p:nvSpPr>
        <p:spPr>
          <a:xfrm rot="7174655">
            <a:off x="4896737" y="3684170"/>
            <a:ext cx="648072" cy="4485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532328-7AAC-460D-A005-DE522763BA51}"/>
              </a:ext>
            </a:extLst>
          </p:cNvPr>
          <p:cNvSpPr txBox="1"/>
          <p:nvPr/>
        </p:nvSpPr>
        <p:spPr>
          <a:xfrm>
            <a:off x="683568" y="3645024"/>
            <a:ext cx="250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エクスポート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BEF3F8-94B4-4719-A88D-E59EF9E3DF83}"/>
              </a:ext>
            </a:extLst>
          </p:cNvPr>
          <p:cNvSpPr txBox="1"/>
          <p:nvPr/>
        </p:nvSpPr>
        <p:spPr>
          <a:xfrm>
            <a:off x="5564670" y="3539094"/>
            <a:ext cx="250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イン</a:t>
            </a:r>
            <a:r>
              <a:rPr kumimoji="1" lang="ja-JP" altLang="en-US"/>
              <a:t>ポート</a:t>
            </a:r>
          </a:p>
        </p:txBody>
      </p:sp>
      <p:pic>
        <p:nvPicPr>
          <p:cNvPr id="4098" name="Picture 2" descr="「excel ロゴ」の画像検索結果">
            <a:extLst>
              <a:ext uri="{FF2B5EF4-FFF2-40B4-BE49-F238E27FC236}">
                <a16:creationId xmlns:a16="http://schemas.microsoft.com/office/drawing/2014/main" id="{41306A86-F177-4218-866A-AE5A7E5B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995706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56691C-DD55-476F-A02C-907CFD912E2A}"/>
              </a:ext>
            </a:extLst>
          </p:cNvPr>
          <p:cNvSpPr txBox="1"/>
          <p:nvPr/>
        </p:nvSpPr>
        <p:spPr>
          <a:xfrm>
            <a:off x="5188997" y="4638379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インターネットなどでやりとり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5787A89-A317-41BF-B345-BE8A157B75EA}"/>
              </a:ext>
            </a:extLst>
          </p:cNvPr>
          <p:cNvSpPr/>
          <p:nvPr/>
        </p:nvSpPr>
        <p:spPr>
          <a:xfrm>
            <a:off x="4355976" y="1580226"/>
            <a:ext cx="4392488" cy="1935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C0DF00-E86F-4EA2-A825-2A072D1333B0}"/>
              </a:ext>
            </a:extLst>
          </p:cNvPr>
          <p:cNvSpPr txBox="1"/>
          <p:nvPr/>
        </p:nvSpPr>
        <p:spPr>
          <a:xfrm>
            <a:off x="2339752" y="5877272"/>
            <a:ext cx="53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i="1">
                <a:solidFill>
                  <a:srgbClr val="FF0000"/>
                </a:solidFill>
              </a:rPr>
              <a:t>文字コードには注意する！</a:t>
            </a:r>
          </a:p>
        </p:txBody>
      </p:sp>
    </p:spTree>
    <p:extLst>
      <p:ext uri="{BB962C8B-B14F-4D97-AF65-F5344CB8AC3E}">
        <p14:creationId xmlns:p14="http://schemas.microsoft.com/office/powerpoint/2010/main" val="42022907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2A207-2D66-4A2D-98A4-A70F4376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count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2FD65-08DB-4AB6-9E6E-2C9437B7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データの個数を求めるときに使う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テーブル</a:t>
            </a:r>
            <a:r>
              <a:rPr lang="en-US" altLang="ja-JP"/>
              <a:t>giants</a:t>
            </a:r>
            <a:r>
              <a:rPr lang="ja-JP" altLang="en-US"/>
              <a:t>の数を求めるとき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count(*) </a:t>
            </a:r>
            <a:r>
              <a:rPr lang="en-US" altLang="ja-JP"/>
              <a:t>from giants</a:t>
            </a:r>
            <a:r>
              <a:rPr lang="ja-JP" altLang="en-US"/>
              <a:t>で求まる。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さらに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 b="1" i="0">
                <a:effectLst/>
                <a:latin typeface="Menlo"/>
              </a:rPr>
              <a:t>SELECT COUNT(DISTINCT </a:t>
            </a:r>
            <a:r>
              <a:rPr lang="ja-JP" altLang="en-US" b="1" i="0">
                <a:effectLst/>
                <a:latin typeface="Menlo"/>
              </a:rPr>
              <a:t>守備</a:t>
            </a:r>
            <a:r>
              <a:rPr lang="en-US" altLang="ja-JP" b="1" i="0">
                <a:effectLst/>
                <a:latin typeface="Menlo"/>
              </a:rPr>
              <a:t> )</a:t>
            </a:r>
            <a:r>
              <a:rPr lang="ja-JP" altLang="en-US" b="1">
                <a:latin typeface="Menlo"/>
              </a:rPr>
              <a:t> </a:t>
            </a:r>
            <a:r>
              <a:rPr lang="en-US" altLang="ja-JP" b="1">
                <a:latin typeface="Menlo"/>
              </a:rPr>
              <a:t>from</a:t>
            </a:r>
            <a:r>
              <a:rPr lang="ja-JP" altLang="en-US" b="1">
                <a:latin typeface="Menlo"/>
              </a:rPr>
              <a:t> </a:t>
            </a:r>
            <a:r>
              <a:rPr lang="en-US" altLang="ja-JP" b="1">
                <a:latin typeface="Menlo"/>
              </a:rPr>
              <a:t>giants</a:t>
            </a:r>
          </a:p>
          <a:p>
            <a:pPr marL="0" indent="0">
              <a:buNone/>
            </a:pPr>
            <a:r>
              <a:rPr kumimoji="1" lang="ja-JP" altLang="en-US" b="1">
                <a:latin typeface="Menlo"/>
              </a:rPr>
              <a:t>で重複のないデータの数が出てくる</a:t>
            </a:r>
            <a:endParaRPr kumimoji="1" lang="en-US" altLang="ja-JP" b="1">
              <a:latin typeface="Menlo"/>
            </a:endParaRPr>
          </a:p>
          <a:p>
            <a:pPr marL="0" indent="0">
              <a:buNone/>
            </a:pPr>
            <a:r>
              <a:rPr lang="en-US" altLang="ja-JP" b="1">
                <a:latin typeface="Menlo"/>
              </a:rPr>
              <a:t>distinct</a:t>
            </a:r>
            <a:r>
              <a:rPr lang="ja-JP" altLang="en-US" b="1">
                <a:latin typeface="Menlo"/>
              </a:rPr>
              <a:t>は重複がないデータをとる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2775954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B94BE-DEC7-4266-A557-E3FCEBC8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5DD97-01D1-467F-9618-42222D51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</a:t>
            </a:r>
            <a:r>
              <a:rPr kumimoji="1" lang="ja-JP" altLang="en-US"/>
              <a:t>守備</a:t>
            </a:r>
            <a:r>
              <a:rPr kumimoji="1" lang="en-US" altLang="ja-JP"/>
              <a:t>, COUNT(</a:t>
            </a:r>
            <a:r>
              <a:rPr kumimoji="1" lang="ja-JP" altLang="en-US"/>
              <a:t>守備</a:t>
            </a:r>
            <a:r>
              <a:rPr kumimoji="1" lang="en-US" altLang="ja-JP"/>
              <a:t>) FROM giants group by </a:t>
            </a:r>
            <a:r>
              <a:rPr kumimoji="1" lang="ja-JP" altLang="en-US"/>
              <a:t>守備 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はどのような結果になるか考察してください。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7170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7A568-003E-48C8-9519-89040DAB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SELECT</a:t>
            </a:r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165A83-3B63-4C2B-BE6A-546BDB58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97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53A7C-9486-4155-8D64-A18C37EE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Relational</a:t>
            </a:r>
            <a:r>
              <a:rPr lang="ja-JP" altLang="en-US"/>
              <a:t> </a:t>
            </a:r>
            <a:r>
              <a:rPr lang="en-US" altLang="ja-JP"/>
              <a:t>DataBase</a:t>
            </a:r>
            <a:br>
              <a:rPr lang="en-US" altLang="ja-JP"/>
            </a:br>
            <a:r>
              <a:rPr lang="ja-JP" altLang="en-US"/>
              <a:t>（</a:t>
            </a:r>
            <a:r>
              <a:rPr lang="en-US" altLang="ja-JP"/>
              <a:t>RDB)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0831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7A1A3-18E6-4DA3-BCD1-93AA14B9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35020"/>
            <a:ext cx="8229600" cy="858753"/>
          </a:xfrm>
        </p:spPr>
        <p:txBody>
          <a:bodyPr/>
          <a:lstStyle/>
          <a:p>
            <a:r>
              <a:rPr lang="ja-JP" altLang="en-US"/>
              <a:t>内部結合</a:t>
            </a:r>
            <a:r>
              <a:rPr lang="en-US" altLang="ja-JP"/>
              <a:t>(inner join)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9465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814FD-25BB-4EEB-A2AF-2BCBE9C4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表の重複をなくす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CCCC7-AD82-4452-BBC5-70E822DA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kumimoji="1" lang="ja-JP" altLang="en-US"/>
              <a:t>表</a:t>
            </a:r>
            <a:r>
              <a:rPr kumimoji="1" lang="en-US" altLang="ja-JP"/>
              <a:t>A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F5CC1C8-C977-4B86-BC72-DC737A9D625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826439"/>
          <a:ext cx="38267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30">
                  <a:extLst>
                    <a:ext uri="{9D8B030D-6E8A-4147-A177-3AD203B41FA5}">
                      <a16:colId xmlns:a16="http://schemas.microsoft.com/office/drawing/2014/main" val="3118136658"/>
                    </a:ext>
                  </a:extLst>
                </a:gridCol>
                <a:gridCol w="949264">
                  <a:extLst>
                    <a:ext uri="{9D8B030D-6E8A-4147-A177-3AD203B41FA5}">
                      <a16:colId xmlns:a16="http://schemas.microsoft.com/office/drawing/2014/main" val="2991109816"/>
                    </a:ext>
                  </a:extLst>
                </a:gridCol>
                <a:gridCol w="2328573">
                  <a:extLst>
                    <a:ext uri="{9D8B030D-6E8A-4147-A177-3AD203B41FA5}">
                      <a16:colId xmlns:a16="http://schemas.microsoft.com/office/drawing/2014/main" val="400084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松下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営業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吉原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27634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0DEB3D-8EDC-4D56-898F-A927806FA1BE}"/>
              </a:ext>
            </a:extLst>
          </p:cNvPr>
          <p:cNvSpPr/>
          <p:nvPr/>
        </p:nvSpPr>
        <p:spPr>
          <a:xfrm>
            <a:off x="1907704" y="2492896"/>
            <a:ext cx="2592288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50DE131-7494-463C-9DDD-AB0C705A7157}"/>
              </a:ext>
            </a:extLst>
          </p:cNvPr>
          <p:cNvSpPr/>
          <p:nvPr/>
        </p:nvSpPr>
        <p:spPr>
          <a:xfrm>
            <a:off x="4283967" y="1600201"/>
            <a:ext cx="2232249" cy="1108719"/>
          </a:xfrm>
          <a:prstGeom prst="wedgeRectCallout">
            <a:avLst>
              <a:gd name="adj1" fmla="val -4574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繰り返しがありデータの重複があり保守も大変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0975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257CB-D2A3-49A9-9BA7-BB7C3C24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正規化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AE79F64-D639-405D-8856-E146B3A57E24}"/>
              </a:ext>
            </a:extLst>
          </p:cNvPr>
          <p:cNvGraphicFramePr>
            <a:graphicFrameLocks noGrp="1"/>
          </p:cNvGraphicFramePr>
          <p:nvPr/>
        </p:nvGraphicFramePr>
        <p:xfrm>
          <a:off x="5055550" y="4365104"/>
          <a:ext cx="3610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36">
                  <a:extLst>
                    <a:ext uri="{9D8B030D-6E8A-4147-A177-3AD203B41FA5}">
                      <a16:colId xmlns:a16="http://schemas.microsoft.com/office/drawing/2014/main" val="2954495707"/>
                    </a:ext>
                  </a:extLst>
                </a:gridCol>
                <a:gridCol w="1918208">
                  <a:extLst>
                    <a:ext uri="{9D8B030D-6E8A-4147-A177-3AD203B41FA5}">
                      <a16:colId xmlns:a16="http://schemas.microsoft.com/office/drawing/2014/main" val="4141590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9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営業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7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7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秘書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12075"/>
                  </a:ext>
                </a:extLst>
              </a:tr>
            </a:tbl>
          </a:graphicData>
        </a:graphic>
      </p:graphicFrame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50C624B0-03B1-4DB8-98B2-CC61FD0B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25349"/>
              </p:ext>
            </p:extLst>
          </p:nvPr>
        </p:nvGraphicFramePr>
        <p:xfrm>
          <a:off x="683567" y="1252722"/>
          <a:ext cx="38267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30">
                  <a:extLst>
                    <a:ext uri="{9D8B030D-6E8A-4147-A177-3AD203B41FA5}">
                      <a16:colId xmlns:a16="http://schemas.microsoft.com/office/drawing/2014/main" val="3118136658"/>
                    </a:ext>
                  </a:extLst>
                </a:gridCol>
                <a:gridCol w="949264">
                  <a:extLst>
                    <a:ext uri="{9D8B030D-6E8A-4147-A177-3AD203B41FA5}">
                      <a16:colId xmlns:a16="http://schemas.microsoft.com/office/drawing/2014/main" val="2991109816"/>
                    </a:ext>
                  </a:extLst>
                </a:gridCol>
                <a:gridCol w="2328573">
                  <a:extLst>
                    <a:ext uri="{9D8B030D-6E8A-4147-A177-3AD203B41FA5}">
                      <a16:colId xmlns:a16="http://schemas.microsoft.com/office/drawing/2014/main" val="400084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松下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営業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吉原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27634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D4B28AE-39BC-4900-9240-BC69382A0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46526"/>
              </p:ext>
            </p:extLst>
          </p:nvPr>
        </p:nvGraphicFramePr>
        <p:xfrm>
          <a:off x="611560" y="4365104"/>
          <a:ext cx="42016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015">
                  <a:extLst>
                    <a:ext uri="{9D8B030D-6E8A-4147-A177-3AD203B41FA5}">
                      <a16:colId xmlns:a16="http://schemas.microsoft.com/office/drawing/2014/main" val="3118136658"/>
                    </a:ext>
                  </a:extLst>
                </a:gridCol>
                <a:gridCol w="1044190">
                  <a:extLst>
                    <a:ext uri="{9D8B030D-6E8A-4147-A177-3AD203B41FA5}">
                      <a16:colId xmlns:a16="http://schemas.microsoft.com/office/drawing/2014/main" val="2991109816"/>
                    </a:ext>
                  </a:extLst>
                </a:gridCol>
                <a:gridCol w="2561430">
                  <a:extLst>
                    <a:ext uri="{9D8B030D-6E8A-4147-A177-3AD203B41FA5}">
                      <a16:colId xmlns:a16="http://schemas.microsoft.com/office/drawing/2014/main" val="400084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id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department_id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8426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松下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298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1194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高橋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458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吉原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177527634"/>
                  </a:ext>
                </a:extLst>
              </a:tr>
            </a:tbl>
          </a:graphicData>
        </a:graphic>
      </p:graphicFrame>
      <p:sp>
        <p:nvSpPr>
          <p:cNvPr id="10" name="矢印: 下 9">
            <a:extLst>
              <a:ext uri="{FF2B5EF4-FFF2-40B4-BE49-F238E27FC236}">
                <a16:creationId xmlns:a16="http://schemas.microsoft.com/office/drawing/2014/main" id="{F4EFD56D-4BDE-4873-BEB3-FB280B726C74}"/>
              </a:ext>
            </a:extLst>
          </p:cNvPr>
          <p:cNvSpPr/>
          <p:nvPr/>
        </p:nvSpPr>
        <p:spPr>
          <a:xfrm>
            <a:off x="2051720" y="3212976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BC0DA0-D80D-4DB7-99D4-D299CE113AA2}"/>
              </a:ext>
            </a:extLst>
          </p:cNvPr>
          <p:cNvSpPr/>
          <p:nvPr/>
        </p:nvSpPr>
        <p:spPr>
          <a:xfrm>
            <a:off x="481372" y="3833748"/>
            <a:ext cx="8267091" cy="254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B26998-45A7-42FE-9B0C-598099C0F10B}"/>
              </a:ext>
            </a:extLst>
          </p:cNvPr>
          <p:cNvSpPr txBox="1"/>
          <p:nvPr/>
        </p:nvSpPr>
        <p:spPr>
          <a:xfrm>
            <a:off x="683567" y="3995772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employee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F02524-049F-4A15-82BC-56DE5BD2BBA8}"/>
              </a:ext>
            </a:extLst>
          </p:cNvPr>
          <p:cNvSpPr txBox="1"/>
          <p:nvPr/>
        </p:nvSpPr>
        <p:spPr>
          <a:xfrm>
            <a:off x="4932040" y="3930971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department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B11719-D0FE-4DB5-B704-4591320904AC}"/>
              </a:ext>
            </a:extLst>
          </p:cNvPr>
          <p:cNvSpPr txBox="1"/>
          <p:nvPr/>
        </p:nvSpPr>
        <p:spPr>
          <a:xfrm>
            <a:off x="2771800" y="3181262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データを分割する→</a:t>
            </a:r>
            <a:r>
              <a:rPr kumimoji="1" lang="ja-JP" altLang="en-US">
                <a:solidFill>
                  <a:srgbClr val="FF0000"/>
                </a:solidFill>
              </a:rPr>
              <a:t>正規化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8A3-89D4-4BD4-8A09-975D6F8C0894}"/>
              </a:ext>
            </a:extLst>
          </p:cNvPr>
          <p:cNvSpPr txBox="1"/>
          <p:nvPr/>
        </p:nvSpPr>
        <p:spPr>
          <a:xfrm>
            <a:off x="4867830" y="2194987"/>
            <a:ext cx="400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営業を</a:t>
            </a:r>
            <a:r>
              <a:rPr kumimoji="1" lang="en-US" altLang="ja-JP" sz="3200">
                <a:solidFill>
                  <a:srgbClr val="FF0000"/>
                </a:solidFill>
              </a:rPr>
              <a:t>1</a:t>
            </a:r>
            <a:r>
              <a:rPr kumimoji="1" lang="ja-JP" altLang="en-US" sz="3200">
                <a:solidFill>
                  <a:srgbClr val="FF0000"/>
                </a:solidFill>
              </a:rPr>
              <a:t>総務を</a:t>
            </a:r>
            <a:r>
              <a:rPr kumimoji="1" lang="en-US" altLang="ja-JP" sz="3200">
                <a:solidFill>
                  <a:srgbClr val="FF0000"/>
                </a:solidFill>
              </a:rPr>
              <a:t>3</a:t>
            </a:r>
            <a:r>
              <a:rPr kumimoji="1" lang="ja-JP" altLang="en-US" sz="3200">
                <a:solidFill>
                  <a:srgbClr val="FF0000"/>
                </a:solidFill>
              </a:rPr>
              <a:t>とする</a:t>
            </a: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6F5A6738-F6F5-45F0-85F1-815D8A0C0CD9}"/>
              </a:ext>
            </a:extLst>
          </p:cNvPr>
          <p:cNvSpPr/>
          <p:nvPr/>
        </p:nvSpPr>
        <p:spPr>
          <a:xfrm>
            <a:off x="4345636" y="2284247"/>
            <a:ext cx="576064" cy="341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8FAF3D60-75CD-465B-9D1A-74C36D6CDAEC}"/>
              </a:ext>
            </a:extLst>
          </p:cNvPr>
          <p:cNvSpPr/>
          <p:nvPr/>
        </p:nvSpPr>
        <p:spPr>
          <a:xfrm rot="20082597">
            <a:off x="4057190" y="3376446"/>
            <a:ext cx="2791773" cy="479988"/>
          </a:xfrm>
          <a:prstGeom prst="leftArrow">
            <a:avLst>
              <a:gd name="adj1" fmla="val 287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F7689C71-78C5-47BC-8B7F-D096C572A5F8}"/>
              </a:ext>
            </a:extLst>
          </p:cNvPr>
          <p:cNvSpPr/>
          <p:nvPr/>
        </p:nvSpPr>
        <p:spPr>
          <a:xfrm>
            <a:off x="4398658" y="4390925"/>
            <a:ext cx="627745" cy="272109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6985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21B57-C2B8-459B-8CB1-B2CAEEED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/>
          <a:lstStyle/>
          <a:p>
            <a:r>
              <a:rPr kumimoji="1" lang="ja-JP" altLang="en-US"/>
              <a:t>内部結合</a:t>
            </a:r>
            <a:r>
              <a:rPr kumimoji="1" lang="en-US" altLang="ja-JP"/>
              <a:t>SQL</a:t>
            </a:r>
            <a:r>
              <a:rPr kumimoji="1" lang="ja-JP" altLang="en-US"/>
              <a:t>の書き方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7A240F-5261-44A2-9EF1-5BCA4927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576" y="1772816"/>
            <a:ext cx="706712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BD247"/>
                </a:solidFill>
                <a:effectLst/>
                <a:latin typeface="Arial Unicode MS" panose="020B0604020202020204" pitchFamily="50" charset="-128"/>
                <a:ea typeface="SFMono-Regular"/>
              </a:rPr>
              <a:t>SELECT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rial Unicode MS" panose="020B0604020202020204" pitchFamily="50" charset="-128"/>
                <a:ea typeface="SFMono-Regular"/>
              </a:rPr>
              <a:t>カラム名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A980F5"/>
                </a:solidFill>
                <a:effectLst/>
                <a:latin typeface="Arial Unicode MS" panose="020B0604020202020204" pitchFamily="50" charset="-128"/>
                <a:ea typeface="SFMono-Regular"/>
              </a:rPr>
              <a:t>1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50" charset="-128"/>
                <a:ea typeface="SFMono-Regular"/>
              </a:rPr>
              <a:t>, 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rial Unicode MS" panose="020B0604020202020204" pitchFamily="50" charset="-128"/>
                <a:ea typeface="SFMono-Regular"/>
              </a:rPr>
              <a:t>カラム名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A980F5"/>
                </a:solidFill>
                <a:effectLst/>
                <a:latin typeface="Arial Unicode MS" panose="020B0604020202020204" pitchFamily="50" charset="-128"/>
                <a:ea typeface="SFMono-Regular"/>
              </a:rPr>
              <a:t>2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50" charset="-128"/>
                <a:ea typeface="SFMono-Regular"/>
              </a:rPr>
              <a:t>, ... </a:t>
            </a:r>
            <a:endParaRPr kumimoji="0" lang="en-US" altLang="ja-JP" sz="2800" b="0" i="0" u="none" strike="noStrike" cap="none" normalizeH="0" baseline="0">
              <a:ln>
                <a:noFill/>
              </a:ln>
              <a:solidFill>
                <a:srgbClr val="E3E3E3"/>
              </a:solidFill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BD247"/>
                </a:solidFill>
                <a:effectLst/>
                <a:latin typeface="Arial Unicode MS" panose="020B0604020202020204" pitchFamily="50" charset="-128"/>
                <a:ea typeface="SFMono-Regular"/>
              </a:rPr>
              <a:t>FROM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rial Unicode MS" panose="020B0604020202020204" pitchFamily="50" charset="-128"/>
                <a:ea typeface="SFMono-Regular"/>
              </a:rPr>
              <a:t>テーブル名１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BD247"/>
                </a:solidFill>
                <a:effectLst/>
                <a:latin typeface="Arial Unicode MS" panose="020B0604020202020204" pitchFamily="50" charset="-128"/>
                <a:ea typeface="SFMono-Regular"/>
              </a:rPr>
              <a:t>INNER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BD247"/>
                </a:solidFill>
                <a:effectLst/>
                <a:latin typeface="Arial Unicode MS" panose="020B0604020202020204" pitchFamily="50" charset="-128"/>
                <a:ea typeface="SFMono-Regular"/>
              </a:rPr>
              <a:t>JOIN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rial Unicode MS" panose="020B0604020202020204" pitchFamily="50" charset="-128"/>
                <a:ea typeface="SFMono-Regular"/>
              </a:rPr>
              <a:t>テーブル名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A980F5"/>
                </a:solidFill>
                <a:effectLst/>
                <a:latin typeface="Arial Unicode MS" panose="020B0604020202020204" pitchFamily="50" charset="-128"/>
                <a:ea typeface="SFMono-Regular"/>
              </a:rPr>
              <a:t>2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BD247"/>
                </a:solidFill>
                <a:effectLst/>
                <a:latin typeface="Arial Unicode MS" panose="020B0604020202020204" pitchFamily="50" charset="-128"/>
                <a:ea typeface="SFMono-Regular"/>
              </a:rPr>
              <a:t>ON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rial Unicode MS" panose="020B0604020202020204" pitchFamily="50" charset="-128"/>
                <a:ea typeface="SFMono-Regular"/>
              </a:rPr>
              <a:t>結合の条件</a:t>
            </a:r>
            <a:r>
              <a:rPr kumimoji="0" lang="ja-JP" altLang="ja-JP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ja-JP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/>
              <a:t>(</a:t>
            </a:r>
            <a:r>
              <a:rPr kumimoji="0" lang="ja-JP" altLang="en-US" sz="2800"/>
              <a:t>重複するカラム名があるのでテーブル名</a:t>
            </a:r>
            <a:r>
              <a:rPr kumimoji="0" lang="en-US" altLang="ja-JP" sz="2800"/>
              <a:t>.</a:t>
            </a:r>
            <a:r>
              <a:rPr kumimoji="0" lang="ja-JP" altLang="en-US" sz="2800"/>
              <a:t>カラム名で表現する）</a:t>
            </a:r>
            <a:endParaRPr kumimoji="0" lang="en-US" altLang="ja-JP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262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91A78-E823-4BEF-8AAA-DB5A6206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SQL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804134-79F9-428C-9112-B9E5F807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select</a:t>
            </a:r>
            <a:r>
              <a:rPr lang="en-US" altLang="ja-JP"/>
              <a:t> * </a:t>
            </a:r>
            <a:r>
              <a:rPr lang="en-US" altLang="ja-JP">
                <a:solidFill>
                  <a:srgbClr val="FF0000"/>
                </a:solidFill>
              </a:rPr>
              <a:t>from</a:t>
            </a:r>
            <a:r>
              <a:rPr lang="en-US" altLang="ja-JP"/>
              <a:t> </a:t>
            </a:r>
            <a:r>
              <a:rPr lang="en-US" altLang="ja-JP">
                <a:solidFill>
                  <a:srgbClr val="00B0F0"/>
                </a:solidFill>
              </a:rPr>
              <a:t>employee</a:t>
            </a:r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inner join </a:t>
            </a:r>
          </a:p>
          <a:p>
            <a:pPr marL="0" indent="0">
              <a:buNone/>
            </a:pPr>
            <a:r>
              <a:rPr lang="en-US" altLang="ja-JP">
                <a:solidFill>
                  <a:srgbClr val="00B0F0"/>
                </a:solidFill>
              </a:rPr>
              <a:t>department</a:t>
            </a:r>
            <a:r>
              <a:rPr lang="en-US" altLang="ja-JP"/>
              <a:t> </a:t>
            </a:r>
            <a:r>
              <a:rPr lang="en-US" altLang="ja-JP">
                <a:solidFill>
                  <a:srgbClr val="FF0000"/>
                </a:solidFill>
              </a:rPr>
              <a:t>on</a:t>
            </a:r>
            <a:r>
              <a:rPr lang="en-US" altLang="ja-JP"/>
              <a:t> </a:t>
            </a:r>
            <a:r>
              <a:rPr lang="en-US" altLang="ja-JP">
                <a:solidFill>
                  <a:srgbClr val="00B0F0"/>
                </a:solidFill>
              </a:rPr>
              <a:t>employee.</a:t>
            </a:r>
            <a:r>
              <a:rPr lang="en-US" altLang="ja-JP"/>
              <a:t>department_id =</a:t>
            </a:r>
            <a:r>
              <a:rPr lang="en-US" altLang="ja-JP">
                <a:solidFill>
                  <a:srgbClr val="00B0F0"/>
                </a:solidFill>
              </a:rPr>
              <a:t>department</a:t>
            </a:r>
            <a:r>
              <a:rPr lang="en-US" altLang="ja-JP"/>
              <a:t>.department_id</a:t>
            </a:r>
          </a:p>
          <a:p>
            <a:pPr marL="0" indent="0">
              <a:buNone/>
            </a:pPr>
            <a:r>
              <a:rPr lang="en-US" altLang="ja-JP"/>
              <a:t>(</a:t>
            </a:r>
            <a:r>
              <a:rPr lang="ja-JP" altLang="en-US"/>
              <a:t>すべてでなくテーブル名</a:t>
            </a:r>
            <a:r>
              <a:rPr lang="en-US" altLang="ja-JP"/>
              <a:t>.</a:t>
            </a:r>
            <a:r>
              <a:rPr lang="ja-JP" altLang="en-US"/>
              <a:t>カラムで個別で表すことができる）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934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B1CCD-1FD7-47D8-A180-AC41BCE5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00974-543E-4A19-AAA9-35D09C7B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/>
              <a:t>以下のテーブルを使い正規化して内部結合してテーブルを表示せよ</a:t>
            </a:r>
            <a:r>
              <a:rPr lang="en-US" altLang="ja-JP"/>
              <a:t>(</a:t>
            </a:r>
            <a:r>
              <a:rPr lang="ja-JP" altLang="en-US"/>
              <a:t>科目表</a:t>
            </a:r>
            <a:r>
              <a:rPr lang="en-US" altLang="ja-JP"/>
              <a:t>.db)</a:t>
            </a:r>
          </a:p>
          <a:p>
            <a:r>
              <a:rPr lang="ja-JP" altLang="en-US"/>
              <a:t>テーブル名 成績表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D4933FE-0EC1-49E7-BBB0-7CA2D6098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24488"/>
              </p:ext>
            </p:extLst>
          </p:nvPr>
        </p:nvGraphicFramePr>
        <p:xfrm>
          <a:off x="971600" y="376252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559943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54668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94510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81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40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95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81912-F765-4B83-9A79-C78F5607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6EFC0-1999-4971-B5BE-3CBEBC1C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9A47A2-37F3-4110-B591-404F4756E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49" y="1534160"/>
            <a:ext cx="8229599" cy="522984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9B4BF4-21F2-4E20-8C3F-AB1F5C4B4312}"/>
              </a:ext>
            </a:extLst>
          </p:cNvPr>
          <p:cNvSpPr/>
          <p:nvPr/>
        </p:nvSpPr>
        <p:spPr>
          <a:xfrm>
            <a:off x="457200" y="3429000"/>
            <a:ext cx="8568952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469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57360C-BF2F-4C19-83F4-E46415A9BF2E}"/>
              </a:ext>
            </a:extLst>
          </p:cNvPr>
          <p:cNvSpPr/>
          <p:nvPr/>
        </p:nvSpPr>
        <p:spPr>
          <a:xfrm>
            <a:off x="4404326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 </a:t>
            </a:r>
            <a:endParaRPr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1C3A641-D8F0-4CE4-B7C5-FBACCBDF1DC3}"/>
              </a:ext>
            </a:extLst>
          </p:cNvPr>
          <p:cNvGraphicFramePr>
            <a:graphicFrameLocks noGrp="1"/>
          </p:cNvGraphicFramePr>
          <p:nvPr/>
        </p:nvGraphicFramePr>
        <p:xfrm>
          <a:off x="750334" y="5085184"/>
          <a:ext cx="30243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226">
                  <a:extLst>
                    <a:ext uri="{9D8B030D-6E8A-4147-A177-3AD203B41FA5}">
                      <a16:colId xmlns:a16="http://schemas.microsoft.com/office/drawing/2014/main" val="1320382251"/>
                    </a:ext>
                  </a:extLst>
                </a:gridCol>
                <a:gridCol w="1540110">
                  <a:extLst>
                    <a:ext uri="{9D8B030D-6E8A-4147-A177-3AD203B41FA5}">
                      <a16:colId xmlns:a16="http://schemas.microsoft.com/office/drawing/2014/main" val="397496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5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9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理科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47648"/>
                  </a:ext>
                </a:extLst>
              </a:tr>
            </a:tbl>
          </a:graphicData>
        </a:graphic>
      </p:graphicFrame>
      <p:graphicFrame>
        <p:nvGraphicFramePr>
          <p:cNvPr id="12" name="表 5">
            <a:extLst>
              <a:ext uri="{FF2B5EF4-FFF2-40B4-BE49-F238E27FC236}">
                <a16:creationId xmlns:a16="http://schemas.microsoft.com/office/drawing/2014/main" id="{9FA31E36-20BC-4CEE-A4B5-AE929BA0A202}"/>
              </a:ext>
            </a:extLst>
          </p:cNvPr>
          <p:cNvGraphicFramePr>
            <a:graphicFrameLocks noGrp="1"/>
          </p:cNvGraphicFramePr>
          <p:nvPr/>
        </p:nvGraphicFramePr>
        <p:xfrm>
          <a:off x="750334" y="58245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559943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54668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94510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81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40924"/>
                  </a:ext>
                </a:extLst>
              </a:tr>
            </a:tbl>
          </a:graphicData>
        </a:graphic>
      </p:graphicFrame>
      <p:graphicFrame>
        <p:nvGraphicFramePr>
          <p:cNvPr id="14" name="表 5">
            <a:extLst>
              <a:ext uri="{FF2B5EF4-FFF2-40B4-BE49-F238E27FC236}">
                <a16:creationId xmlns:a16="http://schemas.microsoft.com/office/drawing/2014/main" id="{E12DACBD-2D91-440E-9272-6CFE47ACA5FE}"/>
              </a:ext>
            </a:extLst>
          </p:cNvPr>
          <p:cNvGraphicFramePr>
            <a:graphicFrameLocks noGrp="1"/>
          </p:cNvGraphicFramePr>
          <p:nvPr/>
        </p:nvGraphicFramePr>
        <p:xfrm>
          <a:off x="726670" y="26873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559943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54668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94510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81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40924"/>
                  </a:ext>
                </a:extLst>
              </a:tr>
            </a:tbl>
          </a:graphicData>
        </a:graphic>
      </p:graphicFrame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F36BD22-F0C5-460F-B7BA-348395C956A4}"/>
              </a:ext>
            </a:extLst>
          </p:cNvPr>
          <p:cNvCxnSpPr/>
          <p:nvPr/>
        </p:nvCxnSpPr>
        <p:spPr>
          <a:xfrm flipH="1">
            <a:off x="3971490" y="104557"/>
            <a:ext cx="1008112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0E8B4C0-F827-4866-8B36-8C35F12DE294}"/>
              </a:ext>
            </a:extLst>
          </p:cNvPr>
          <p:cNvCxnSpPr/>
          <p:nvPr/>
        </p:nvCxnSpPr>
        <p:spPr>
          <a:xfrm>
            <a:off x="3875036" y="178977"/>
            <a:ext cx="1201019" cy="233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下 14">
            <a:extLst>
              <a:ext uri="{FF2B5EF4-FFF2-40B4-BE49-F238E27FC236}">
                <a16:creationId xmlns:a16="http://schemas.microsoft.com/office/drawing/2014/main" id="{4E1FA2BB-8BA6-4668-A2DB-F5BCE9356602}"/>
              </a:ext>
            </a:extLst>
          </p:cNvPr>
          <p:cNvSpPr/>
          <p:nvPr/>
        </p:nvSpPr>
        <p:spPr>
          <a:xfrm>
            <a:off x="2483768" y="2204864"/>
            <a:ext cx="360040" cy="376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9CBD7C7-6780-4218-9298-8AD88BB2B91D}"/>
              </a:ext>
            </a:extLst>
          </p:cNvPr>
          <p:cNvSpPr/>
          <p:nvPr/>
        </p:nvSpPr>
        <p:spPr>
          <a:xfrm>
            <a:off x="3774670" y="2492896"/>
            <a:ext cx="1517410" cy="201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091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84378-1191-414F-89F0-570FFC56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SQL</a:t>
            </a:r>
            <a:r>
              <a:rPr kumimoji="1" lang="ja-JP" altLang="en-US"/>
              <a:t>（解答例）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17E6-CCC1-41B9-A320-56B816E1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9272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sz="2600"/>
              <a:t>create table </a:t>
            </a:r>
          </a:p>
          <a:p>
            <a:pPr marL="0" indent="0">
              <a:buNone/>
            </a:pP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科目</a:t>
            </a:r>
            <a:r>
              <a:rPr lang="en-US" altLang="ja-JP" sz="2600"/>
              <a:t>);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r>
              <a:rPr lang="en-US" altLang="ja-JP" sz="2600"/>
              <a:t>create table </a:t>
            </a:r>
          </a:p>
          <a:p>
            <a:pPr marL="0" indent="0">
              <a:buNone/>
            </a:pP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名前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科目番号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成績 </a:t>
            </a:r>
            <a:r>
              <a:rPr lang="en-US" altLang="ja-JP" sz="2600"/>
              <a:t>) 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r>
              <a:rPr lang="en-US" altLang="ja-JP" sz="2600"/>
              <a:t>insert into </a:t>
            </a: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科目</a:t>
            </a:r>
            <a:r>
              <a:rPr lang="en-US" altLang="ja-JP" sz="2600"/>
              <a:t>) values('001','</a:t>
            </a:r>
            <a:r>
              <a:rPr lang="ja-JP" altLang="en-US" sz="2600"/>
              <a:t>国語</a:t>
            </a:r>
            <a:r>
              <a:rPr lang="en-US" altLang="ja-JP" sz="2600"/>
              <a:t>');</a:t>
            </a:r>
          </a:p>
          <a:p>
            <a:pPr marL="0" indent="0">
              <a:buNone/>
            </a:pPr>
            <a:r>
              <a:rPr lang="en-US" altLang="ja-JP" sz="2600"/>
              <a:t>insert into </a:t>
            </a: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科目</a:t>
            </a:r>
            <a:r>
              <a:rPr lang="en-US" altLang="ja-JP" sz="2600"/>
              <a:t>) values('002','</a:t>
            </a:r>
            <a:r>
              <a:rPr lang="ja-JP" altLang="en-US" sz="2600"/>
              <a:t>数学</a:t>
            </a:r>
            <a:r>
              <a:rPr lang="en-US" altLang="ja-JP" sz="2600"/>
              <a:t>');</a:t>
            </a:r>
          </a:p>
          <a:p>
            <a:pPr marL="0" indent="0">
              <a:buNone/>
            </a:pPr>
            <a:r>
              <a:rPr lang="en-US" altLang="ja-JP" sz="2600"/>
              <a:t>insert into </a:t>
            </a: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科目</a:t>
            </a:r>
            <a:r>
              <a:rPr lang="en-US" altLang="ja-JP" sz="2600"/>
              <a:t>) values('003','</a:t>
            </a:r>
            <a:r>
              <a:rPr lang="ja-JP" altLang="en-US" sz="2600"/>
              <a:t>理科</a:t>
            </a:r>
            <a:r>
              <a:rPr lang="en-US" altLang="ja-JP" sz="2600"/>
              <a:t>');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r>
              <a:rPr lang="en-US" altLang="ja-JP" sz="2600"/>
              <a:t>insert into  </a:t>
            </a: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  <a:r>
              <a:rPr lang="ja-JP" altLang="en-US" sz="2600"/>
              <a:t>名前</a:t>
            </a:r>
            <a:r>
              <a:rPr lang="en-US" altLang="ja-JP" sz="2600"/>
              <a:t>,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成績</a:t>
            </a:r>
            <a:r>
              <a:rPr lang="en-US" altLang="ja-JP" sz="2600"/>
              <a:t>) values('001','</a:t>
            </a:r>
            <a:r>
              <a:rPr lang="ja-JP" altLang="en-US" sz="2600"/>
              <a:t>田中</a:t>
            </a:r>
            <a:r>
              <a:rPr lang="en-US" altLang="ja-JP" sz="2600"/>
              <a:t>','001',80);</a:t>
            </a:r>
          </a:p>
          <a:p>
            <a:pPr marL="0" indent="0">
              <a:buNone/>
            </a:pPr>
            <a:r>
              <a:rPr lang="en-US" altLang="ja-JP" sz="2600"/>
              <a:t>insert into  </a:t>
            </a: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  <a:r>
              <a:rPr lang="ja-JP" altLang="en-US" sz="2600"/>
              <a:t>名前</a:t>
            </a:r>
            <a:r>
              <a:rPr lang="en-US" altLang="ja-JP" sz="2600"/>
              <a:t>,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成績</a:t>
            </a:r>
            <a:r>
              <a:rPr lang="en-US" altLang="ja-JP" sz="2600"/>
              <a:t>) values('002','</a:t>
            </a:r>
            <a:r>
              <a:rPr lang="ja-JP" altLang="en-US" sz="2600"/>
              <a:t>佐藤</a:t>
            </a:r>
            <a:r>
              <a:rPr lang="en-US" altLang="ja-JP" sz="2600"/>
              <a:t>','002',90);</a:t>
            </a:r>
          </a:p>
          <a:p>
            <a:pPr marL="0" indent="0">
              <a:buNone/>
            </a:pPr>
            <a:r>
              <a:rPr lang="en-US" altLang="ja-JP" sz="2600"/>
              <a:t>insert into  </a:t>
            </a: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  <a:r>
              <a:rPr lang="ja-JP" altLang="en-US" sz="2600"/>
              <a:t>名前</a:t>
            </a:r>
            <a:r>
              <a:rPr lang="en-US" altLang="ja-JP" sz="2600"/>
              <a:t>,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成績</a:t>
            </a:r>
            <a:r>
              <a:rPr lang="en-US" altLang="ja-JP" sz="2600"/>
              <a:t>) values('003','</a:t>
            </a:r>
            <a:r>
              <a:rPr lang="ja-JP" altLang="en-US" sz="2600"/>
              <a:t>馬場</a:t>
            </a:r>
            <a:r>
              <a:rPr lang="en-US" altLang="ja-JP" sz="2600"/>
              <a:t>','001',65);</a:t>
            </a:r>
          </a:p>
          <a:p>
            <a:pPr marL="0" indent="0">
              <a:buNone/>
            </a:pPr>
            <a:r>
              <a:rPr lang="en-US" altLang="ja-JP" sz="2600"/>
              <a:t>insert into  </a:t>
            </a: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  <a:r>
              <a:rPr lang="ja-JP" altLang="en-US" sz="2600"/>
              <a:t>名前</a:t>
            </a:r>
            <a:r>
              <a:rPr lang="en-US" altLang="ja-JP" sz="2600"/>
              <a:t>,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成績</a:t>
            </a:r>
            <a:r>
              <a:rPr lang="en-US" altLang="ja-JP" sz="2600"/>
              <a:t>) values('004','</a:t>
            </a:r>
            <a:r>
              <a:rPr lang="ja-JP" altLang="en-US" sz="2600"/>
              <a:t>宮田</a:t>
            </a:r>
            <a:r>
              <a:rPr lang="en-US" altLang="ja-JP" sz="2600"/>
              <a:t>','007',65);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4756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23EA1-B5E2-40DD-B1D4-34C27729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内部結合の</a:t>
            </a:r>
            <a:r>
              <a:rPr lang="en-US" altLang="ja-JP"/>
              <a:t>SQL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732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947BA6-D89A-40A9-9D54-B8ACCE13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外部結合</a:t>
            </a:r>
            <a:r>
              <a:rPr lang="en-US" altLang="ja-JP"/>
              <a:t>(left outer join)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98E06-2CDC-4000-BC5A-84F13BA43771}"/>
              </a:ext>
            </a:extLst>
          </p:cNvPr>
          <p:cNvSpPr txBox="1"/>
          <p:nvPr/>
        </p:nvSpPr>
        <p:spPr>
          <a:xfrm>
            <a:off x="611560" y="1413089"/>
            <a:ext cx="6768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SELECT </a:t>
            </a:r>
            <a:r>
              <a:rPr lang="ja-JP" altLang="en-US"/>
              <a:t>テーブル名</a:t>
            </a:r>
            <a:r>
              <a:rPr lang="en-US" altLang="ja-JP"/>
              <a:t>.</a:t>
            </a:r>
            <a:r>
              <a:rPr lang="ja-JP" altLang="en-US"/>
              <a:t>カラム名</a:t>
            </a:r>
            <a:r>
              <a:rPr lang="en-US" altLang="ja-JP"/>
              <a:t>, ... FROM </a:t>
            </a:r>
            <a:r>
              <a:rPr lang="ja-JP" altLang="en-US"/>
              <a:t>テーブル名</a:t>
            </a:r>
            <a:r>
              <a:rPr lang="en-US" altLang="ja-JP"/>
              <a:t>1</a:t>
            </a:r>
          </a:p>
          <a:p>
            <a:r>
              <a:rPr lang="en-US" altLang="ja-JP"/>
              <a:t>LEFT OUTER JOIN </a:t>
            </a:r>
            <a:r>
              <a:rPr lang="ja-JP" altLang="en-US"/>
              <a:t>テーブル名</a:t>
            </a:r>
            <a:r>
              <a:rPr lang="en-US" altLang="ja-JP"/>
              <a:t>2</a:t>
            </a:r>
          </a:p>
          <a:p>
            <a:r>
              <a:rPr lang="en-US" altLang="ja-JP"/>
              <a:t>ON </a:t>
            </a:r>
            <a:r>
              <a:rPr lang="ja-JP" altLang="en-US"/>
              <a:t>テーブル名</a:t>
            </a:r>
            <a:r>
              <a:rPr lang="en-US" altLang="ja-JP"/>
              <a:t>1.</a:t>
            </a:r>
            <a:r>
              <a:rPr lang="ja-JP" altLang="en-US"/>
              <a:t>カラム名</a:t>
            </a:r>
            <a:r>
              <a:rPr lang="en-US" altLang="ja-JP"/>
              <a:t>1 = </a:t>
            </a:r>
            <a:r>
              <a:rPr lang="ja-JP" altLang="en-US"/>
              <a:t>テーブル名</a:t>
            </a:r>
            <a:r>
              <a:rPr lang="en-US" altLang="ja-JP"/>
              <a:t>2.</a:t>
            </a:r>
            <a:r>
              <a:rPr lang="ja-JP" altLang="en-US"/>
              <a:t>カラム名</a:t>
            </a:r>
            <a:r>
              <a:rPr lang="en-US" altLang="ja-JP"/>
              <a:t>2;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A4508E-8EC1-4F5F-B867-637F5E03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8" y="2780928"/>
            <a:ext cx="8090093" cy="2548349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8D624EE-B708-4BC9-ADAC-2FE6813F4A4B}"/>
              </a:ext>
            </a:extLst>
          </p:cNvPr>
          <p:cNvCxnSpPr>
            <a:cxnSpLocks/>
          </p:cNvCxnSpPr>
          <p:nvPr/>
        </p:nvCxnSpPr>
        <p:spPr>
          <a:xfrm flipH="1">
            <a:off x="1907704" y="3311600"/>
            <a:ext cx="720080" cy="47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955360D-7C2F-44C0-B78B-A4973339D965}"/>
              </a:ext>
            </a:extLst>
          </p:cNvPr>
          <p:cNvCxnSpPr/>
          <p:nvPr/>
        </p:nvCxnSpPr>
        <p:spPr>
          <a:xfrm flipH="1">
            <a:off x="1889338" y="3585205"/>
            <a:ext cx="864096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E32D20B-FCAE-44CF-B6C8-2D50FC841E53}"/>
              </a:ext>
            </a:extLst>
          </p:cNvPr>
          <p:cNvCxnSpPr>
            <a:cxnSpLocks/>
          </p:cNvCxnSpPr>
          <p:nvPr/>
        </p:nvCxnSpPr>
        <p:spPr>
          <a:xfrm flipH="1">
            <a:off x="1948307" y="3933056"/>
            <a:ext cx="949143" cy="61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697A2F2-2E02-4498-B20F-F5EA121CAC42}"/>
              </a:ext>
            </a:extLst>
          </p:cNvPr>
          <p:cNvCxnSpPr>
            <a:cxnSpLocks/>
          </p:cNvCxnSpPr>
          <p:nvPr/>
        </p:nvCxnSpPr>
        <p:spPr>
          <a:xfrm flipH="1">
            <a:off x="2060539" y="4319712"/>
            <a:ext cx="819945" cy="47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2AE5083-84E2-4B6F-A67D-B0CCE21D8A01}"/>
              </a:ext>
            </a:extLst>
          </p:cNvPr>
          <p:cNvCxnSpPr/>
          <p:nvPr/>
        </p:nvCxnSpPr>
        <p:spPr>
          <a:xfrm flipH="1">
            <a:off x="5076056" y="2924944"/>
            <a:ext cx="1368152" cy="77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60E50C8-0FF2-4370-9503-65BE83A0BBA9}"/>
              </a:ext>
            </a:extLst>
          </p:cNvPr>
          <p:cNvCxnSpPr>
            <a:cxnSpLocks/>
          </p:cNvCxnSpPr>
          <p:nvPr/>
        </p:nvCxnSpPr>
        <p:spPr>
          <a:xfrm flipH="1">
            <a:off x="5004048" y="3212976"/>
            <a:ext cx="1872209" cy="985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F3348FA-B03B-4E33-AA6A-6C095B6E55E8}"/>
              </a:ext>
            </a:extLst>
          </p:cNvPr>
          <p:cNvCxnSpPr/>
          <p:nvPr/>
        </p:nvCxnSpPr>
        <p:spPr>
          <a:xfrm flipH="1">
            <a:off x="5220072" y="3645024"/>
            <a:ext cx="198022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95F79-2EA4-4966-85D8-5FFA6BC7A64E}"/>
              </a:ext>
            </a:extLst>
          </p:cNvPr>
          <p:cNvCxnSpPr/>
          <p:nvPr/>
        </p:nvCxnSpPr>
        <p:spPr>
          <a:xfrm flipH="1">
            <a:off x="5508104" y="4144218"/>
            <a:ext cx="1746558" cy="79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06297FB-F54B-42A8-94F4-47A923257EC2}"/>
              </a:ext>
            </a:extLst>
          </p:cNvPr>
          <p:cNvCxnSpPr/>
          <p:nvPr/>
        </p:nvCxnSpPr>
        <p:spPr>
          <a:xfrm flipH="1">
            <a:off x="5887853" y="4653136"/>
            <a:ext cx="1204427" cy="53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DE4AAE5-3FED-4FCD-9EA1-5BB6D6925678}"/>
              </a:ext>
            </a:extLst>
          </p:cNvPr>
          <p:cNvSpPr txBox="1"/>
          <p:nvPr/>
        </p:nvSpPr>
        <p:spPr>
          <a:xfrm>
            <a:off x="5760132" y="55486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left outer join</a:t>
            </a:r>
            <a:endParaRPr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18B1448-6AAF-412A-94FD-DAF6E6BA1797}"/>
              </a:ext>
            </a:extLst>
          </p:cNvPr>
          <p:cNvSpPr txBox="1"/>
          <p:nvPr/>
        </p:nvSpPr>
        <p:spPr>
          <a:xfrm>
            <a:off x="899592" y="55186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inner  join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62409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8F5F2-2883-4267-B34A-063CCE20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違いを調べてみる</a:t>
            </a:r>
            <a:r>
              <a:rPr kumimoji="1" lang="en-US" altLang="ja-JP"/>
              <a:t>(</a:t>
            </a:r>
            <a:r>
              <a:rPr kumimoji="1" lang="ja-JP" altLang="en-US"/>
              <a:t>科目表</a:t>
            </a:r>
            <a:r>
              <a:rPr kumimoji="1" lang="en-US" altLang="ja-JP"/>
              <a:t>2.db)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222F8F-A586-4FFA-AED5-D5103C01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外部結合</a:t>
            </a:r>
            <a:r>
              <a:rPr kumimoji="1" lang="en-US" altLang="ja-JP"/>
              <a:t>(</a:t>
            </a:r>
            <a:r>
              <a:rPr kumimoji="1" lang="ja-JP" altLang="en-US"/>
              <a:t>左）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select * from </a:t>
            </a:r>
            <a:r>
              <a:rPr kumimoji="1" lang="ja-JP" altLang="en-US"/>
              <a:t>成績表 </a:t>
            </a:r>
            <a:r>
              <a:rPr kumimoji="1" lang="en-US" altLang="ja-JP"/>
              <a:t>left outer join </a:t>
            </a:r>
            <a:r>
              <a:rPr kumimoji="1" lang="ja-JP" altLang="en-US"/>
              <a:t>科目表 </a:t>
            </a:r>
          </a:p>
          <a:p>
            <a:pPr marL="0" indent="0">
              <a:buNone/>
            </a:pPr>
            <a:r>
              <a:rPr kumimoji="1" lang="en-US" altLang="ja-JP"/>
              <a:t>on </a:t>
            </a:r>
            <a:r>
              <a:rPr kumimoji="1" lang="ja-JP" altLang="en-US"/>
              <a:t>成績表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=</a:t>
            </a:r>
            <a:r>
              <a:rPr kumimoji="1" lang="ja-JP" altLang="en-US"/>
              <a:t>科目表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;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内部結合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select * from </a:t>
            </a:r>
            <a:r>
              <a:rPr kumimoji="1" lang="ja-JP" altLang="en-US"/>
              <a:t>成績表 </a:t>
            </a:r>
            <a:r>
              <a:rPr kumimoji="1" lang="en-US" altLang="ja-JP"/>
              <a:t>inner join </a:t>
            </a:r>
            <a:r>
              <a:rPr kumimoji="1" lang="ja-JP" altLang="en-US"/>
              <a:t>科目表 </a:t>
            </a:r>
          </a:p>
          <a:p>
            <a:pPr marL="0" indent="0">
              <a:buNone/>
            </a:pPr>
            <a:r>
              <a:rPr kumimoji="1" lang="en-US" altLang="ja-JP"/>
              <a:t>on </a:t>
            </a:r>
            <a:r>
              <a:rPr kumimoji="1" lang="ja-JP" altLang="en-US"/>
              <a:t>成績表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=</a:t>
            </a:r>
            <a:r>
              <a:rPr kumimoji="1" lang="ja-JP" altLang="en-US"/>
              <a:t>科目表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;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8096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C2E75C9-F785-4DCE-9618-934F119E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8173698" cy="343918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E486513-8F05-40C3-B5DB-B2B7C7E8E76C}"/>
              </a:ext>
            </a:extLst>
          </p:cNvPr>
          <p:cNvSpPr/>
          <p:nvPr/>
        </p:nvSpPr>
        <p:spPr>
          <a:xfrm>
            <a:off x="611560" y="5013176"/>
            <a:ext cx="3600400" cy="1080120"/>
          </a:xfrm>
          <a:prstGeom prst="wedgeRectCallout">
            <a:avLst>
              <a:gd name="adj1" fmla="val -34960"/>
              <a:gd name="adj2" fmla="val -71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学生番号</a:t>
            </a:r>
            <a:r>
              <a:rPr kumimoji="1" lang="en-US" altLang="ja-JP"/>
              <a:t>004</a:t>
            </a:r>
            <a:r>
              <a:rPr kumimoji="1" lang="ja-JP" altLang="en-US"/>
              <a:t>が表示されていない</a:t>
            </a:r>
          </a:p>
        </p:txBody>
      </p:sp>
    </p:spTree>
    <p:extLst>
      <p:ext uri="{BB962C8B-B14F-4D97-AF65-F5344CB8AC3E}">
        <p14:creationId xmlns:p14="http://schemas.microsoft.com/office/powerpoint/2010/main" val="42765270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20EEE-5004-48BC-8383-02E71B8D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CC58B-1C13-42C2-8FD7-DD4195E7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7528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4F40F-6585-4EA5-A617-FEBA770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インデックス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856CE3-C9C6-4160-9DDA-DC71EE1B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高速に検索するためにテーブルのカラムに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インデックスを付与する→高速に検索できる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（データ数百万件などでは発揮する）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→重複のないカラムに威力を発揮する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（性別など種類が少ない場合は負荷になる）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★ビックデータになればなるほどインデックスは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重要になります。データベースの</a:t>
            </a:r>
            <a:r>
              <a:rPr lang="ja-JP" altLang="en-US">
                <a:solidFill>
                  <a:srgbClr val="FF0000"/>
                </a:solidFill>
              </a:rPr>
              <a:t>チューニング</a:t>
            </a:r>
            <a:r>
              <a:rPr lang="ja-JP" altLang="en-US"/>
              <a:t>にはまず基本です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9108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B3966-0568-449B-B12F-7FDAFF3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インデックス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65EB0-39D8-4D4A-9D10-997A4EBE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2980928"/>
          </a:xfrm>
        </p:spPr>
        <p:txBody>
          <a:bodyPr/>
          <a:lstStyle/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CREATE INDEX </a:t>
            </a:r>
            <a:r>
              <a:rPr lang="ja-JP" altLang="en-US"/>
              <a:t>インデックス名 </a:t>
            </a:r>
            <a:r>
              <a:rPr lang="en-US" altLang="ja-JP">
                <a:solidFill>
                  <a:srgbClr val="FF0000"/>
                </a:solidFill>
              </a:rPr>
              <a:t>ON</a:t>
            </a:r>
            <a:r>
              <a:rPr lang="en-US" altLang="ja-JP"/>
              <a:t> </a:t>
            </a:r>
            <a:r>
              <a:rPr lang="ja-JP" altLang="en-US"/>
              <a:t>テーブル名</a:t>
            </a:r>
            <a:r>
              <a:rPr lang="en-US" altLang="ja-JP"/>
              <a:t>(</a:t>
            </a:r>
            <a:r>
              <a:rPr lang="ja-JP" altLang="en-US"/>
              <a:t>カラム名</a:t>
            </a:r>
            <a:r>
              <a:rPr lang="en-US" altLang="ja-JP"/>
              <a:t>1, </a:t>
            </a:r>
            <a:r>
              <a:rPr lang="ja-JP" altLang="en-US"/>
              <a:t>カラム名</a:t>
            </a:r>
            <a:r>
              <a:rPr lang="en-US" altLang="ja-JP"/>
              <a:t>2, ...);</a:t>
            </a:r>
          </a:p>
          <a:p>
            <a:pPr marL="0" indent="0">
              <a:buNone/>
            </a:pPr>
            <a:r>
              <a:rPr lang="en-US" altLang="ja-JP"/>
              <a:t>create index index_giants on giants(</a:t>
            </a:r>
            <a:r>
              <a:rPr lang="ja-JP" altLang="en-US"/>
              <a:t>選手名</a:t>
            </a:r>
            <a:r>
              <a:rPr lang="en-US" altLang="ja-JP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19543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481B3-4E2E-4B2F-A0C1-2319CDA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.indices</a:t>
            </a:r>
            <a:r>
              <a:rPr kumimoji="1" lang="ja-JP" altLang="en-US"/>
              <a:t>で確かめる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A76CEAB-EA35-4035-8ABC-DE7F8477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532440" cy="13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39535</TotalTime>
  <Words>4366</Words>
  <Application>Microsoft Office PowerPoint</Application>
  <PresentationFormat>画面に合わせる (4:3)</PresentationFormat>
  <Paragraphs>787</Paragraphs>
  <Slides>128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128</vt:i4>
      </vt:variant>
    </vt:vector>
  </HeadingPairs>
  <TitlesOfParts>
    <vt:vector size="135" baseType="lpstr">
      <vt:lpstr>Arial Unicode MS</vt:lpstr>
      <vt:lpstr>Menlo</vt:lpstr>
      <vt:lpstr>游ゴシック</vt:lpstr>
      <vt:lpstr>Arial</vt:lpstr>
      <vt:lpstr>Calibri</vt:lpstr>
      <vt:lpstr>Consolas</vt:lpstr>
      <vt:lpstr>Office テーマ</vt:lpstr>
      <vt:lpstr>Python DB</vt:lpstr>
      <vt:lpstr>題目</vt:lpstr>
      <vt:lpstr>PowerPoint プレゼンテーション</vt:lpstr>
      <vt:lpstr>PowerPoint プレゼンテーション</vt:lpstr>
      <vt:lpstr>DBの種類</vt:lpstr>
      <vt:lpstr>DB以外にバイナリベースでないテキストとしてのDB</vt:lpstr>
      <vt:lpstr>CSV</vt:lpstr>
      <vt:lpstr>CSVはデータベース間データのやりとりに使われる</vt:lpstr>
      <vt:lpstr>EXCEL</vt:lpstr>
      <vt:lpstr>EXCELからCSVへ変換できる （逆もできる。CSVからEXEL）</vt:lpstr>
      <vt:lpstr>Access</vt:lpstr>
      <vt:lpstr>PowerPoint プレゼンテーション</vt:lpstr>
      <vt:lpstr>Accessデモ</vt:lpstr>
      <vt:lpstr>Accessの場合</vt:lpstr>
      <vt:lpstr>XML</vt:lpstr>
      <vt:lpstr>XML(csvより可読性が優れている)</vt:lpstr>
      <vt:lpstr>JSON JavaScript オブジェクトの構文に従った テキストベースのフォーマット</vt:lpstr>
      <vt:lpstr>EXCEL　VS ACCESS</vt:lpstr>
      <vt:lpstr>データベースの構造</vt:lpstr>
      <vt:lpstr>データベースの構造</vt:lpstr>
      <vt:lpstr>テーブルの構造(Excel)</vt:lpstr>
      <vt:lpstr>EXCELでデータベースに対応させると</vt:lpstr>
      <vt:lpstr>実習</vt:lpstr>
      <vt:lpstr>SQL</vt:lpstr>
      <vt:lpstr>SQL(Structured Query Language)</vt:lpstr>
      <vt:lpstr>PowerPoint プレゼンテーション</vt:lpstr>
      <vt:lpstr>(1)データ定義言語 </vt:lpstr>
      <vt:lpstr>(2)データ操作言語</vt:lpstr>
      <vt:lpstr>(3)データ制御言語 </vt:lpstr>
      <vt:lpstr>SQL</vt:lpstr>
      <vt:lpstr>CRUD(クラッド)</vt:lpstr>
      <vt:lpstr>CRUSDのSQL一覧</vt:lpstr>
      <vt:lpstr>CRUDとSQL</vt:lpstr>
      <vt:lpstr>sqliteにCRUDを試してみる</vt:lpstr>
      <vt:lpstr>sqlite</vt:lpstr>
      <vt:lpstr>sqliteの立ち上げから</vt:lpstr>
      <vt:lpstr>データベース</vt:lpstr>
      <vt:lpstr>PowerPoint プレゼンテーション</vt:lpstr>
      <vt:lpstr>sqliteで使える型(大文字小文字は区別しません）</vt:lpstr>
      <vt:lpstr>SQL</vt:lpstr>
      <vt:lpstr>テーブルを作る</vt:lpstr>
      <vt:lpstr>create　table文</vt:lpstr>
      <vt:lpstr>テーブルを作るcreate  table</vt:lpstr>
      <vt:lpstr>PowerPoint プレゼンテーション</vt:lpstr>
      <vt:lpstr>テーブルの確認</vt:lpstr>
      <vt:lpstr>カラムの制約</vt:lpstr>
      <vt:lpstr>not nullの例</vt:lpstr>
      <vt:lpstr>defaultの例</vt:lpstr>
      <vt:lpstr>primary key autoincrement</vt:lpstr>
      <vt:lpstr>PowerPoint プレゼンテーション</vt:lpstr>
      <vt:lpstr>演習</vt:lpstr>
      <vt:lpstr>テーブルの削除</vt:lpstr>
      <vt:lpstr>データの追加</vt:lpstr>
      <vt:lpstr>データの追加</vt:lpstr>
      <vt:lpstr>演習(insert 文)</vt:lpstr>
      <vt:lpstr>PowerPoint プレゼンテーション</vt:lpstr>
      <vt:lpstr>PowerPoint プレゼンテーション</vt:lpstr>
      <vt:lpstr>データをインポートする方法</vt:lpstr>
      <vt:lpstr>DB　browser for SQLlite</vt:lpstr>
      <vt:lpstr>import文を使う（DB　Browser for SQLite）</vt:lpstr>
      <vt:lpstr>File-Impoer-Table from CSV</vt:lpstr>
      <vt:lpstr>gplayer-utf.csvを選択する</vt:lpstr>
      <vt:lpstr>PowerPoint プレゼンテーション</vt:lpstr>
      <vt:lpstr>select 文</vt:lpstr>
      <vt:lpstr>sqlite3 giants.dbでデータベースを開けるかDB　browser for SQLliteで開ける </vt:lpstr>
      <vt:lpstr>SQLの書き方</vt:lpstr>
      <vt:lpstr>テーブルスキーマ</vt:lpstr>
      <vt:lpstr>SELECT</vt:lpstr>
      <vt:lpstr>データの検索(select)</vt:lpstr>
      <vt:lpstr>select文の*</vt:lpstr>
      <vt:lpstr>例</vt:lpstr>
      <vt:lpstr>検索</vt:lpstr>
      <vt:lpstr>重複のないデータを抜き出す</vt:lpstr>
      <vt:lpstr>PowerPoint プレゼンテーション</vt:lpstr>
      <vt:lpstr>並び替え order by</vt:lpstr>
      <vt:lpstr>あいまい検索　like </vt:lpstr>
      <vt:lpstr>平均,合計,最大</vt:lpstr>
      <vt:lpstr>and or </vt:lpstr>
      <vt:lpstr>比較演算子</vt:lpstr>
      <vt:lpstr>count</vt:lpstr>
      <vt:lpstr>演習</vt:lpstr>
      <vt:lpstr>SELECT演習</vt:lpstr>
      <vt:lpstr>Relational DataBase （RDB)</vt:lpstr>
      <vt:lpstr>内部結合(inner join)</vt:lpstr>
      <vt:lpstr>表の重複をなくす</vt:lpstr>
      <vt:lpstr>正規化</vt:lpstr>
      <vt:lpstr>内部結合SQLの書き方</vt:lpstr>
      <vt:lpstr>SQL</vt:lpstr>
      <vt:lpstr>課題</vt:lpstr>
      <vt:lpstr>PowerPoint プレゼンテーション</vt:lpstr>
      <vt:lpstr>SQL（解答例）</vt:lpstr>
      <vt:lpstr>内部結合のSQL</vt:lpstr>
      <vt:lpstr>外部結合(left outer join)</vt:lpstr>
      <vt:lpstr>違いを調べてみる(科目表2.db)</vt:lpstr>
      <vt:lpstr>PowerPoint プレゼンテーション</vt:lpstr>
      <vt:lpstr>PowerPoint プレゼンテーション</vt:lpstr>
      <vt:lpstr>インデックス</vt:lpstr>
      <vt:lpstr>インデックス</vt:lpstr>
      <vt:lpstr>.indicesで確かめる</vt:lpstr>
      <vt:lpstr>演習</vt:lpstr>
      <vt:lpstr>副問い合わせ</vt:lpstr>
      <vt:lpstr>副問い合わせ例</vt:lpstr>
      <vt:lpstr>PowerPoint プレゼンテーション</vt:lpstr>
      <vt:lpstr>演習</vt:lpstr>
      <vt:lpstr>手順</vt:lpstr>
      <vt:lpstr>データ削除(delete文)</vt:lpstr>
      <vt:lpstr>トリガー</vt:lpstr>
      <vt:lpstr>トリガー確認および削除</vt:lpstr>
      <vt:lpstr>トリガー</vt:lpstr>
      <vt:lpstr>具体例</vt:lpstr>
      <vt:lpstr>PowerPoint プレゼンテーション</vt:lpstr>
      <vt:lpstr>test.dbを開ける</vt:lpstr>
      <vt:lpstr>PowerPoint プレゼンテーション</vt:lpstr>
      <vt:lpstr>データ更新</vt:lpstr>
      <vt:lpstr>例</vt:lpstr>
      <vt:lpstr>ここで終わり以下のパワーポイントは二回目以降</vt:lpstr>
      <vt:lpstr>Pythonによるデータベース操作 (python_sql.jpynb)</vt:lpstr>
      <vt:lpstr>データ参照(selectdb.py)</vt:lpstr>
      <vt:lpstr>解説</vt:lpstr>
      <vt:lpstr>PowerPoint プレゼンテーション</vt:lpstr>
      <vt:lpstr>図でまとめる</vt:lpstr>
      <vt:lpstr>データ追加(insertdb.py)</vt:lpstr>
      <vt:lpstr>PowerPoint プレゼンテーション</vt:lpstr>
      <vt:lpstr>データの削除(deleted.py)</vt:lpstr>
      <vt:lpstr>データの削除(deleted2.py)</vt:lpstr>
      <vt:lpstr>PowerPoint プレゼンテーション</vt:lpstr>
      <vt:lpstr>pythonからCSVへのアクセス</vt:lpstr>
      <vt:lpstr>pythonからEXCELを読み出す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DB</dc:title>
  <dc:creator>user</dc:creator>
  <cp:lastModifiedBy>は り</cp:lastModifiedBy>
  <cp:revision>187</cp:revision>
  <dcterms:created xsi:type="dcterms:W3CDTF">2020-05-03T12:04:41Z</dcterms:created>
  <dcterms:modified xsi:type="dcterms:W3CDTF">2020-12-04T17:55:20Z</dcterms:modified>
</cp:coreProperties>
</file>